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-101" y="-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015F-3045-4D75-9D32-2E9689A28C0C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7E47-911E-48CB-818A-E37D5BBBE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920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015F-3045-4D75-9D32-2E9689A28C0C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7E47-911E-48CB-818A-E37D5BBBE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717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015F-3045-4D75-9D32-2E9689A28C0C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7E47-911E-48CB-818A-E37D5BBBE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47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015F-3045-4D75-9D32-2E9689A28C0C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7E47-911E-48CB-818A-E37D5BBBE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24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015F-3045-4D75-9D32-2E9689A28C0C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7E47-911E-48CB-818A-E37D5BBBE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302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015F-3045-4D75-9D32-2E9689A28C0C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7E47-911E-48CB-818A-E37D5BBBE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789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015F-3045-4D75-9D32-2E9689A28C0C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7E47-911E-48CB-818A-E37D5BBBE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730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015F-3045-4D75-9D32-2E9689A28C0C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7E47-911E-48CB-818A-E37D5BBBE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122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015F-3045-4D75-9D32-2E9689A28C0C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7E47-911E-48CB-818A-E37D5BBBE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088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015F-3045-4D75-9D32-2E9689A28C0C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7E47-911E-48CB-818A-E37D5BBBE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181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0015F-3045-4D75-9D32-2E9689A28C0C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27E47-911E-48CB-818A-E37D5BBBE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89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0015F-3045-4D75-9D32-2E9689A28C0C}" type="datetimeFigureOut">
              <a:rPr lang="en-GB" smtClean="0"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27E47-911E-48CB-818A-E37D5BBBE5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970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286000" y="1524000"/>
            <a:ext cx="7696200" cy="5029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GB">
              <a:latin typeface="Times New Roman" panose="02020603050405020304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209800" y="304800"/>
            <a:ext cx="7772400" cy="1143000"/>
          </a:xfrm>
        </p:spPr>
        <p:txBody>
          <a:bodyPr/>
          <a:lstStyle/>
          <a:p>
            <a:r>
              <a:rPr lang="en-GB" sz="3200" dirty="0" smtClean="0">
                <a:latin typeface="Tahoma" panose="020B0604030504040204" pitchFamily="34" charset="0"/>
              </a:rPr>
              <a:t>Figure 1</a:t>
            </a:r>
            <a:endParaRPr lang="en-GB" sz="3200" dirty="0">
              <a:latin typeface="Tahoma" panose="020B0604030504040204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676401" y="3721100"/>
            <a:ext cx="1693863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GB">
              <a:latin typeface="Times New Roman" panose="02020603050405020304" pitchFamily="18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438400" y="3776664"/>
            <a:ext cx="98206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1600">
                <a:solidFill>
                  <a:srgbClr val="000000"/>
                </a:solidFill>
              </a:rPr>
              <a:t>Bone mass</a:t>
            </a:r>
            <a:endParaRPr lang="en-US" sz="160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2774951" y="4079876"/>
            <a:ext cx="5746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1600">
                <a:solidFill>
                  <a:srgbClr val="000000"/>
                </a:solidFill>
              </a:rPr>
              <a:t>(g/Ca)</a:t>
            </a:r>
            <a:endParaRPr lang="en-US" sz="160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6049964" y="6092826"/>
            <a:ext cx="125412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GB">
              <a:latin typeface="Times New Roman" panose="02020603050405020304" pitchFamily="18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6172201" y="6096001"/>
            <a:ext cx="735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1600">
                <a:solidFill>
                  <a:srgbClr val="000000"/>
                </a:solidFill>
              </a:rPr>
              <a:t>Age (yr)</a:t>
            </a:r>
            <a:endParaRPr lang="en-US" sz="1600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3241675" y="1995488"/>
            <a:ext cx="825500" cy="393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GB">
              <a:latin typeface="Times New Roman" panose="02020603050405020304" pitchFamily="18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3332163" y="2055813"/>
            <a:ext cx="44723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</a:rPr>
              <a:t>1500 </a:t>
            </a:r>
            <a:endParaRPr lang="en-US" sz="1400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3897313" y="2112964"/>
            <a:ext cx="38472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90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endParaRPr lang="en-US" sz="1200">
              <a:latin typeface="Times New Roman" panose="02020603050405020304" pitchFamily="18" charset="0"/>
            </a:endParaRP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3332163" y="3260725"/>
            <a:ext cx="44723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</a:rPr>
              <a:t>1000 </a:t>
            </a:r>
            <a:endParaRPr lang="en-US" sz="1400"/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3897313" y="3260726"/>
            <a:ext cx="38472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90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endParaRPr lang="en-US" sz="1200">
              <a:latin typeface="Times New Roman" panose="02020603050405020304" pitchFamily="18" charset="0"/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3457576" y="4464050"/>
            <a:ext cx="34945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</a:rPr>
              <a:t>500 </a:t>
            </a:r>
            <a:endParaRPr lang="en-US" sz="1400"/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3897313" y="4464051"/>
            <a:ext cx="38472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90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endParaRPr lang="en-US" sz="1200">
              <a:latin typeface="Times New Roman" panose="02020603050405020304" pitchFamily="18" charset="0"/>
            </a:endParaRP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3708400" y="5667375"/>
            <a:ext cx="15388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</a:rPr>
              <a:t>0 </a:t>
            </a:r>
            <a:endParaRPr lang="en-US" sz="1400"/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3897313" y="5667376"/>
            <a:ext cx="3810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900">
                <a:solidFill>
                  <a:srgbClr val="000000"/>
                </a:solidFill>
                <a:latin typeface="Arial" panose="020B0604020202020204" pitchFamily="34" charset="0"/>
              </a:rPr>
              <a:t>-</a:t>
            </a:r>
            <a:endParaRPr lang="en-US" sz="1200">
              <a:latin typeface="Times New Roman" panose="02020603050405020304" pitchFamily="18" charset="0"/>
            </a:endParaRPr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3819526" y="5822951"/>
            <a:ext cx="570547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GB">
              <a:latin typeface="Times New Roman" panose="02020603050405020304" pitchFamily="18" charset="0"/>
            </a:endParaRPr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3910013" y="5873750"/>
            <a:ext cx="9778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</a:rPr>
              <a:t>0</a:t>
            </a:r>
            <a:endParaRPr lang="en-US" sz="1400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4876800" y="5873750"/>
            <a:ext cx="1955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</a:rPr>
              <a:t>20</a:t>
            </a:r>
            <a:endParaRPr lang="en-US" sz="1400"/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5967413" y="5873750"/>
            <a:ext cx="1955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</a:rPr>
              <a:t>40</a:t>
            </a:r>
            <a:endParaRPr lang="en-US" sz="1400"/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6996113" y="5873750"/>
            <a:ext cx="1955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</a:rPr>
              <a:t>60</a:t>
            </a:r>
            <a:endParaRPr lang="en-US" sz="1400"/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8088313" y="5873750"/>
            <a:ext cx="1955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</a:rPr>
              <a:t>80</a:t>
            </a:r>
            <a:endParaRPr lang="en-US" sz="1400"/>
          </a:p>
        </p:txBody>
      </p:sp>
      <p:sp>
        <p:nvSpPr>
          <p:cNvPr id="4120" name="Rectangle 24"/>
          <p:cNvSpPr>
            <a:spLocks noChangeArrowheads="1"/>
          </p:cNvSpPr>
          <p:nvPr/>
        </p:nvSpPr>
        <p:spPr bwMode="auto">
          <a:xfrm>
            <a:off x="9055100" y="5873750"/>
            <a:ext cx="29335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1400">
                <a:solidFill>
                  <a:srgbClr val="000000"/>
                </a:solidFill>
              </a:rPr>
              <a:t>100</a:t>
            </a:r>
            <a:endParaRPr lang="en-US" sz="1400"/>
          </a:p>
        </p:txBody>
      </p:sp>
      <p:sp>
        <p:nvSpPr>
          <p:cNvPr id="4121" name="Freeform 25"/>
          <p:cNvSpPr>
            <a:spLocks/>
          </p:cNvSpPr>
          <p:nvPr/>
        </p:nvSpPr>
        <p:spPr bwMode="auto">
          <a:xfrm>
            <a:off x="4630739" y="2857501"/>
            <a:ext cx="4598987" cy="1647825"/>
          </a:xfrm>
          <a:custGeom>
            <a:avLst/>
            <a:gdLst>
              <a:gd name="T0" fmla="*/ 2147483647 w 3665"/>
              <a:gd name="T1" fmla="*/ 2147483647 h 1558"/>
              <a:gd name="T2" fmla="*/ 2147483647 w 3665"/>
              <a:gd name="T3" fmla="*/ 2147483647 h 1558"/>
              <a:gd name="T4" fmla="*/ 2147483647 w 3665"/>
              <a:gd name="T5" fmla="*/ 2147483647 h 1558"/>
              <a:gd name="T6" fmla="*/ 2147483647 w 3665"/>
              <a:gd name="T7" fmla="*/ 2147483647 h 1558"/>
              <a:gd name="T8" fmla="*/ 2147483647 w 3665"/>
              <a:gd name="T9" fmla="*/ 2147483647 h 1558"/>
              <a:gd name="T10" fmla="*/ 2147483647 w 3665"/>
              <a:gd name="T11" fmla="*/ 2147483647 h 1558"/>
              <a:gd name="T12" fmla="*/ 2147483647 w 3665"/>
              <a:gd name="T13" fmla="*/ 2147483647 h 1558"/>
              <a:gd name="T14" fmla="*/ 2147483647 w 3665"/>
              <a:gd name="T15" fmla="*/ 2147483647 h 1558"/>
              <a:gd name="T16" fmla="*/ 2147483647 w 3665"/>
              <a:gd name="T17" fmla="*/ 2147483647 h 1558"/>
              <a:gd name="T18" fmla="*/ 2147483647 w 3665"/>
              <a:gd name="T19" fmla="*/ 2147483647 h 1558"/>
              <a:gd name="T20" fmla="*/ 2147483647 w 3665"/>
              <a:gd name="T21" fmla="*/ 2147483647 h 1558"/>
              <a:gd name="T22" fmla="*/ 2147483647 w 3665"/>
              <a:gd name="T23" fmla="*/ 2147483647 h 1558"/>
              <a:gd name="T24" fmla="*/ 2147483647 w 3665"/>
              <a:gd name="T25" fmla="*/ 2147483647 h 1558"/>
              <a:gd name="T26" fmla="*/ 2147483647 w 3665"/>
              <a:gd name="T27" fmla="*/ 2147483647 h 1558"/>
              <a:gd name="T28" fmla="*/ 2147483647 w 3665"/>
              <a:gd name="T29" fmla="*/ 2147483647 h 1558"/>
              <a:gd name="T30" fmla="*/ 2147483647 w 3665"/>
              <a:gd name="T31" fmla="*/ 2147483647 h 1558"/>
              <a:gd name="T32" fmla="*/ 2147483647 w 3665"/>
              <a:gd name="T33" fmla="*/ 2147483647 h 1558"/>
              <a:gd name="T34" fmla="*/ 2147483647 w 3665"/>
              <a:gd name="T35" fmla="*/ 2147483647 h 1558"/>
              <a:gd name="T36" fmla="*/ 2147483647 w 3665"/>
              <a:gd name="T37" fmla="*/ 2147483647 h 1558"/>
              <a:gd name="T38" fmla="*/ 2147483647 w 3665"/>
              <a:gd name="T39" fmla="*/ 2147483647 h 1558"/>
              <a:gd name="T40" fmla="*/ 2147483647 w 3665"/>
              <a:gd name="T41" fmla="*/ 2147483647 h 1558"/>
              <a:gd name="T42" fmla="*/ 2147483647 w 3665"/>
              <a:gd name="T43" fmla="*/ 2147483647 h 1558"/>
              <a:gd name="T44" fmla="*/ 2147483647 w 3665"/>
              <a:gd name="T45" fmla="*/ 2147483647 h 1558"/>
              <a:gd name="T46" fmla="*/ 2147483647 w 3665"/>
              <a:gd name="T47" fmla="*/ 2147483647 h 1558"/>
              <a:gd name="T48" fmla="*/ 2147483647 w 3665"/>
              <a:gd name="T49" fmla="*/ 2147483647 h 1558"/>
              <a:gd name="T50" fmla="*/ 2147483647 w 3665"/>
              <a:gd name="T51" fmla="*/ 2147483647 h 1558"/>
              <a:gd name="T52" fmla="*/ 2147483647 w 3665"/>
              <a:gd name="T53" fmla="*/ 2147483647 h 1558"/>
              <a:gd name="T54" fmla="*/ 2147483647 w 3665"/>
              <a:gd name="T55" fmla="*/ 2147483647 h 1558"/>
              <a:gd name="T56" fmla="*/ 2147483647 w 3665"/>
              <a:gd name="T57" fmla="*/ 2147483647 h 1558"/>
              <a:gd name="T58" fmla="*/ 2147483647 w 3665"/>
              <a:gd name="T59" fmla="*/ 2147483647 h 1558"/>
              <a:gd name="T60" fmla="*/ 2147483647 w 3665"/>
              <a:gd name="T61" fmla="*/ 2147483647 h 1558"/>
              <a:gd name="T62" fmla="*/ 2147483647 w 3665"/>
              <a:gd name="T63" fmla="*/ 2147483647 h 1558"/>
              <a:gd name="T64" fmla="*/ 2147483647 w 3665"/>
              <a:gd name="T65" fmla="*/ 2147483647 h 1558"/>
              <a:gd name="T66" fmla="*/ 2147483647 w 3665"/>
              <a:gd name="T67" fmla="*/ 2147483647 h 1558"/>
              <a:gd name="T68" fmla="*/ 2147483647 w 3665"/>
              <a:gd name="T69" fmla="*/ 2147483647 h 1558"/>
              <a:gd name="T70" fmla="*/ 2147483647 w 3665"/>
              <a:gd name="T71" fmla="*/ 2147483647 h 1558"/>
              <a:gd name="T72" fmla="*/ 2147483647 w 3665"/>
              <a:gd name="T73" fmla="*/ 2147483647 h 1558"/>
              <a:gd name="T74" fmla="*/ 2147483647 w 3665"/>
              <a:gd name="T75" fmla="*/ 2147483647 h 1558"/>
              <a:gd name="T76" fmla="*/ 2147483647 w 3665"/>
              <a:gd name="T77" fmla="*/ 2147483647 h 1558"/>
              <a:gd name="T78" fmla="*/ 2147483647 w 3665"/>
              <a:gd name="T79" fmla="*/ 2147483647 h 1558"/>
              <a:gd name="T80" fmla="*/ 2147483647 w 3665"/>
              <a:gd name="T81" fmla="*/ 2147483647 h 1558"/>
              <a:gd name="T82" fmla="*/ 2147483647 w 3665"/>
              <a:gd name="T83" fmla="*/ 2147483647 h 1558"/>
              <a:gd name="T84" fmla="*/ 2147483647 w 3665"/>
              <a:gd name="T85" fmla="*/ 2147483647 h 1558"/>
              <a:gd name="T86" fmla="*/ 2147483647 w 3665"/>
              <a:gd name="T87" fmla="*/ 2147483647 h 1558"/>
              <a:gd name="T88" fmla="*/ 2147483647 w 3665"/>
              <a:gd name="T89" fmla="*/ 2147483647 h 1558"/>
              <a:gd name="T90" fmla="*/ 2147483647 w 3665"/>
              <a:gd name="T91" fmla="*/ 2147483647 h 1558"/>
              <a:gd name="T92" fmla="*/ 2147483647 w 3665"/>
              <a:gd name="T93" fmla="*/ 2147483647 h 1558"/>
              <a:gd name="T94" fmla="*/ 2147483647 w 3665"/>
              <a:gd name="T95" fmla="*/ 2147483647 h 1558"/>
              <a:gd name="T96" fmla="*/ 2147483647 w 3665"/>
              <a:gd name="T97" fmla="*/ 2147483647 h 1558"/>
              <a:gd name="T98" fmla="*/ 2147483647 w 3665"/>
              <a:gd name="T99" fmla="*/ 2147483647 h 1558"/>
              <a:gd name="T100" fmla="*/ 2147483647 w 3665"/>
              <a:gd name="T101" fmla="*/ 2147483647 h 1558"/>
              <a:gd name="T102" fmla="*/ 2147483647 w 3665"/>
              <a:gd name="T103" fmla="*/ 2147483647 h 1558"/>
              <a:gd name="T104" fmla="*/ 2147483647 w 3665"/>
              <a:gd name="T105" fmla="*/ 2147483647 h 1558"/>
              <a:gd name="T106" fmla="*/ 2147483647 w 3665"/>
              <a:gd name="T107" fmla="*/ 2147483647 h 1558"/>
              <a:gd name="T108" fmla="*/ 2147483647 w 3665"/>
              <a:gd name="T109" fmla="*/ 2147483647 h 1558"/>
              <a:gd name="T110" fmla="*/ 2147483647 w 3665"/>
              <a:gd name="T111" fmla="*/ 2147483647 h 1558"/>
              <a:gd name="T112" fmla="*/ 2147483647 w 3665"/>
              <a:gd name="T113" fmla="*/ 2147483647 h 1558"/>
              <a:gd name="T114" fmla="*/ 2147483647 w 3665"/>
              <a:gd name="T115" fmla="*/ 2147483647 h 155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65"/>
              <a:gd name="T175" fmla="*/ 0 h 1558"/>
              <a:gd name="T176" fmla="*/ 3665 w 3665"/>
              <a:gd name="T177" fmla="*/ 1558 h 155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65" h="1558">
                <a:moveTo>
                  <a:pt x="0" y="1520"/>
                </a:moveTo>
                <a:lnTo>
                  <a:pt x="28" y="1528"/>
                </a:lnTo>
                <a:lnTo>
                  <a:pt x="50" y="1430"/>
                </a:lnTo>
                <a:lnTo>
                  <a:pt x="73" y="1340"/>
                </a:lnTo>
                <a:lnTo>
                  <a:pt x="93" y="1253"/>
                </a:lnTo>
                <a:lnTo>
                  <a:pt x="113" y="1168"/>
                </a:lnTo>
                <a:lnTo>
                  <a:pt x="135" y="1083"/>
                </a:lnTo>
                <a:lnTo>
                  <a:pt x="160" y="998"/>
                </a:lnTo>
                <a:lnTo>
                  <a:pt x="190" y="910"/>
                </a:lnTo>
                <a:lnTo>
                  <a:pt x="175" y="910"/>
                </a:lnTo>
                <a:lnTo>
                  <a:pt x="188" y="923"/>
                </a:lnTo>
                <a:lnTo>
                  <a:pt x="225" y="830"/>
                </a:lnTo>
                <a:lnTo>
                  <a:pt x="228" y="828"/>
                </a:lnTo>
                <a:lnTo>
                  <a:pt x="240" y="785"/>
                </a:lnTo>
                <a:lnTo>
                  <a:pt x="255" y="740"/>
                </a:lnTo>
                <a:lnTo>
                  <a:pt x="275" y="693"/>
                </a:lnTo>
                <a:lnTo>
                  <a:pt x="295" y="643"/>
                </a:lnTo>
                <a:lnTo>
                  <a:pt x="280" y="643"/>
                </a:lnTo>
                <a:lnTo>
                  <a:pt x="290" y="655"/>
                </a:lnTo>
                <a:lnTo>
                  <a:pt x="338" y="545"/>
                </a:lnTo>
                <a:lnTo>
                  <a:pt x="393" y="435"/>
                </a:lnTo>
                <a:lnTo>
                  <a:pt x="423" y="380"/>
                </a:lnTo>
                <a:lnTo>
                  <a:pt x="455" y="328"/>
                </a:lnTo>
                <a:lnTo>
                  <a:pt x="488" y="278"/>
                </a:lnTo>
                <a:lnTo>
                  <a:pt x="520" y="230"/>
                </a:lnTo>
                <a:lnTo>
                  <a:pt x="555" y="188"/>
                </a:lnTo>
                <a:lnTo>
                  <a:pt x="593" y="150"/>
                </a:lnTo>
                <a:lnTo>
                  <a:pt x="628" y="118"/>
                </a:lnTo>
                <a:lnTo>
                  <a:pt x="618" y="108"/>
                </a:lnTo>
                <a:lnTo>
                  <a:pt x="623" y="120"/>
                </a:lnTo>
                <a:lnTo>
                  <a:pt x="663" y="95"/>
                </a:lnTo>
                <a:lnTo>
                  <a:pt x="698" y="78"/>
                </a:lnTo>
                <a:lnTo>
                  <a:pt x="733" y="63"/>
                </a:lnTo>
                <a:lnTo>
                  <a:pt x="768" y="50"/>
                </a:lnTo>
                <a:lnTo>
                  <a:pt x="803" y="40"/>
                </a:lnTo>
                <a:lnTo>
                  <a:pt x="795" y="28"/>
                </a:lnTo>
                <a:lnTo>
                  <a:pt x="795" y="43"/>
                </a:lnTo>
                <a:lnTo>
                  <a:pt x="828" y="35"/>
                </a:lnTo>
                <a:lnTo>
                  <a:pt x="860" y="30"/>
                </a:lnTo>
                <a:lnTo>
                  <a:pt x="925" y="30"/>
                </a:lnTo>
                <a:lnTo>
                  <a:pt x="988" y="35"/>
                </a:lnTo>
                <a:lnTo>
                  <a:pt x="1055" y="48"/>
                </a:lnTo>
                <a:lnTo>
                  <a:pt x="1055" y="33"/>
                </a:lnTo>
                <a:lnTo>
                  <a:pt x="1048" y="45"/>
                </a:lnTo>
                <a:lnTo>
                  <a:pt x="1118" y="63"/>
                </a:lnTo>
                <a:lnTo>
                  <a:pt x="1198" y="80"/>
                </a:lnTo>
                <a:lnTo>
                  <a:pt x="1270" y="100"/>
                </a:lnTo>
                <a:lnTo>
                  <a:pt x="1343" y="125"/>
                </a:lnTo>
                <a:lnTo>
                  <a:pt x="1408" y="158"/>
                </a:lnTo>
                <a:lnTo>
                  <a:pt x="1468" y="190"/>
                </a:lnTo>
                <a:lnTo>
                  <a:pt x="1475" y="178"/>
                </a:lnTo>
                <a:lnTo>
                  <a:pt x="1463" y="188"/>
                </a:lnTo>
                <a:lnTo>
                  <a:pt x="1515" y="225"/>
                </a:lnTo>
                <a:lnTo>
                  <a:pt x="1563" y="263"/>
                </a:lnTo>
                <a:lnTo>
                  <a:pt x="1600" y="298"/>
                </a:lnTo>
                <a:lnTo>
                  <a:pt x="1633" y="335"/>
                </a:lnTo>
                <a:lnTo>
                  <a:pt x="1660" y="373"/>
                </a:lnTo>
                <a:lnTo>
                  <a:pt x="1685" y="415"/>
                </a:lnTo>
                <a:lnTo>
                  <a:pt x="1713" y="465"/>
                </a:lnTo>
                <a:lnTo>
                  <a:pt x="1740" y="515"/>
                </a:lnTo>
                <a:lnTo>
                  <a:pt x="1795" y="620"/>
                </a:lnTo>
                <a:lnTo>
                  <a:pt x="1823" y="673"/>
                </a:lnTo>
                <a:lnTo>
                  <a:pt x="1853" y="720"/>
                </a:lnTo>
                <a:lnTo>
                  <a:pt x="1880" y="765"/>
                </a:lnTo>
                <a:lnTo>
                  <a:pt x="1910" y="813"/>
                </a:lnTo>
                <a:lnTo>
                  <a:pt x="1968" y="903"/>
                </a:lnTo>
                <a:lnTo>
                  <a:pt x="1998" y="948"/>
                </a:lnTo>
                <a:lnTo>
                  <a:pt x="2035" y="990"/>
                </a:lnTo>
                <a:lnTo>
                  <a:pt x="2075" y="1028"/>
                </a:lnTo>
                <a:lnTo>
                  <a:pt x="2125" y="1065"/>
                </a:lnTo>
                <a:lnTo>
                  <a:pt x="2173" y="1095"/>
                </a:lnTo>
                <a:lnTo>
                  <a:pt x="2178" y="1098"/>
                </a:lnTo>
                <a:lnTo>
                  <a:pt x="2230" y="1125"/>
                </a:lnTo>
                <a:lnTo>
                  <a:pt x="2288" y="1150"/>
                </a:lnTo>
                <a:lnTo>
                  <a:pt x="2350" y="1173"/>
                </a:lnTo>
                <a:lnTo>
                  <a:pt x="2418" y="1193"/>
                </a:lnTo>
                <a:lnTo>
                  <a:pt x="2490" y="1215"/>
                </a:lnTo>
                <a:lnTo>
                  <a:pt x="2573" y="1240"/>
                </a:lnTo>
                <a:lnTo>
                  <a:pt x="2665" y="1270"/>
                </a:lnTo>
                <a:lnTo>
                  <a:pt x="2713" y="1285"/>
                </a:lnTo>
                <a:lnTo>
                  <a:pt x="2765" y="1300"/>
                </a:lnTo>
                <a:lnTo>
                  <a:pt x="2875" y="1333"/>
                </a:lnTo>
                <a:lnTo>
                  <a:pt x="2993" y="1368"/>
                </a:lnTo>
                <a:lnTo>
                  <a:pt x="3118" y="1405"/>
                </a:lnTo>
                <a:lnTo>
                  <a:pt x="3248" y="1443"/>
                </a:lnTo>
                <a:lnTo>
                  <a:pt x="3380" y="1480"/>
                </a:lnTo>
                <a:lnTo>
                  <a:pt x="3515" y="1518"/>
                </a:lnTo>
                <a:lnTo>
                  <a:pt x="3658" y="1558"/>
                </a:lnTo>
                <a:lnTo>
                  <a:pt x="3665" y="1530"/>
                </a:lnTo>
                <a:lnTo>
                  <a:pt x="3528" y="1490"/>
                </a:lnTo>
                <a:lnTo>
                  <a:pt x="3393" y="1453"/>
                </a:lnTo>
                <a:lnTo>
                  <a:pt x="3260" y="1415"/>
                </a:lnTo>
                <a:lnTo>
                  <a:pt x="3130" y="1378"/>
                </a:lnTo>
                <a:lnTo>
                  <a:pt x="3005" y="1340"/>
                </a:lnTo>
                <a:lnTo>
                  <a:pt x="2888" y="1305"/>
                </a:lnTo>
                <a:lnTo>
                  <a:pt x="2778" y="1273"/>
                </a:lnTo>
                <a:lnTo>
                  <a:pt x="2725" y="1258"/>
                </a:lnTo>
                <a:lnTo>
                  <a:pt x="2675" y="1243"/>
                </a:lnTo>
                <a:lnTo>
                  <a:pt x="2585" y="1213"/>
                </a:lnTo>
                <a:lnTo>
                  <a:pt x="2503" y="1188"/>
                </a:lnTo>
                <a:lnTo>
                  <a:pt x="2430" y="1165"/>
                </a:lnTo>
                <a:lnTo>
                  <a:pt x="2363" y="1145"/>
                </a:lnTo>
                <a:lnTo>
                  <a:pt x="2300" y="1123"/>
                </a:lnTo>
                <a:lnTo>
                  <a:pt x="2243" y="1098"/>
                </a:lnTo>
                <a:lnTo>
                  <a:pt x="2190" y="1070"/>
                </a:lnTo>
                <a:lnTo>
                  <a:pt x="2183" y="1085"/>
                </a:lnTo>
                <a:lnTo>
                  <a:pt x="2195" y="1073"/>
                </a:lnTo>
                <a:lnTo>
                  <a:pt x="2143" y="1040"/>
                </a:lnTo>
                <a:lnTo>
                  <a:pt x="2098" y="1005"/>
                </a:lnTo>
                <a:lnTo>
                  <a:pt x="2058" y="968"/>
                </a:lnTo>
                <a:lnTo>
                  <a:pt x="2020" y="925"/>
                </a:lnTo>
                <a:lnTo>
                  <a:pt x="1990" y="880"/>
                </a:lnTo>
                <a:lnTo>
                  <a:pt x="1933" y="790"/>
                </a:lnTo>
                <a:lnTo>
                  <a:pt x="1903" y="743"/>
                </a:lnTo>
                <a:lnTo>
                  <a:pt x="1873" y="698"/>
                </a:lnTo>
                <a:lnTo>
                  <a:pt x="1845" y="650"/>
                </a:lnTo>
                <a:lnTo>
                  <a:pt x="1818" y="598"/>
                </a:lnTo>
                <a:lnTo>
                  <a:pt x="1763" y="493"/>
                </a:lnTo>
                <a:lnTo>
                  <a:pt x="1735" y="443"/>
                </a:lnTo>
                <a:lnTo>
                  <a:pt x="1708" y="393"/>
                </a:lnTo>
                <a:lnTo>
                  <a:pt x="1683" y="350"/>
                </a:lnTo>
                <a:lnTo>
                  <a:pt x="1653" y="313"/>
                </a:lnTo>
                <a:lnTo>
                  <a:pt x="1623" y="275"/>
                </a:lnTo>
                <a:lnTo>
                  <a:pt x="1585" y="240"/>
                </a:lnTo>
                <a:lnTo>
                  <a:pt x="1538" y="203"/>
                </a:lnTo>
                <a:lnTo>
                  <a:pt x="1485" y="165"/>
                </a:lnTo>
                <a:lnTo>
                  <a:pt x="1480" y="163"/>
                </a:lnTo>
                <a:lnTo>
                  <a:pt x="1420" y="130"/>
                </a:lnTo>
                <a:lnTo>
                  <a:pt x="1355" y="98"/>
                </a:lnTo>
                <a:lnTo>
                  <a:pt x="1283" y="73"/>
                </a:lnTo>
                <a:lnTo>
                  <a:pt x="1203" y="50"/>
                </a:lnTo>
                <a:lnTo>
                  <a:pt x="1200" y="65"/>
                </a:lnTo>
                <a:lnTo>
                  <a:pt x="1205" y="50"/>
                </a:lnTo>
                <a:lnTo>
                  <a:pt x="1130" y="35"/>
                </a:lnTo>
                <a:lnTo>
                  <a:pt x="1060" y="18"/>
                </a:lnTo>
                <a:lnTo>
                  <a:pt x="1055" y="18"/>
                </a:lnTo>
                <a:lnTo>
                  <a:pt x="988" y="5"/>
                </a:lnTo>
                <a:lnTo>
                  <a:pt x="925" y="0"/>
                </a:lnTo>
                <a:lnTo>
                  <a:pt x="860" y="0"/>
                </a:lnTo>
                <a:lnTo>
                  <a:pt x="828" y="5"/>
                </a:lnTo>
                <a:lnTo>
                  <a:pt x="795" y="13"/>
                </a:lnTo>
                <a:lnTo>
                  <a:pt x="790" y="13"/>
                </a:lnTo>
                <a:lnTo>
                  <a:pt x="755" y="23"/>
                </a:lnTo>
                <a:lnTo>
                  <a:pt x="720" y="35"/>
                </a:lnTo>
                <a:lnTo>
                  <a:pt x="685" y="50"/>
                </a:lnTo>
                <a:lnTo>
                  <a:pt x="648" y="70"/>
                </a:lnTo>
                <a:lnTo>
                  <a:pt x="610" y="93"/>
                </a:lnTo>
                <a:lnTo>
                  <a:pt x="605" y="95"/>
                </a:lnTo>
                <a:lnTo>
                  <a:pt x="570" y="128"/>
                </a:lnTo>
                <a:lnTo>
                  <a:pt x="533" y="165"/>
                </a:lnTo>
                <a:lnTo>
                  <a:pt x="498" y="208"/>
                </a:lnTo>
                <a:lnTo>
                  <a:pt x="465" y="255"/>
                </a:lnTo>
                <a:lnTo>
                  <a:pt x="433" y="305"/>
                </a:lnTo>
                <a:lnTo>
                  <a:pt x="400" y="358"/>
                </a:lnTo>
                <a:lnTo>
                  <a:pt x="370" y="413"/>
                </a:lnTo>
                <a:lnTo>
                  <a:pt x="315" y="523"/>
                </a:lnTo>
                <a:lnTo>
                  <a:pt x="268" y="633"/>
                </a:lnTo>
                <a:lnTo>
                  <a:pt x="265" y="643"/>
                </a:lnTo>
                <a:lnTo>
                  <a:pt x="245" y="693"/>
                </a:lnTo>
                <a:lnTo>
                  <a:pt x="225" y="740"/>
                </a:lnTo>
                <a:lnTo>
                  <a:pt x="210" y="785"/>
                </a:lnTo>
                <a:lnTo>
                  <a:pt x="200" y="820"/>
                </a:lnTo>
                <a:lnTo>
                  <a:pt x="213" y="823"/>
                </a:lnTo>
                <a:lnTo>
                  <a:pt x="200" y="818"/>
                </a:lnTo>
                <a:lnTo>
                  <a:pt x="165" y="900"/>
                </a:lnTo>
                <a:lnTo>
                  <a:pt x="160" y="910"/>
                </a:lnTo>
                <a:lnTo>
                  <a:pt x="130" y="998"/>
                </a:lnTo>
                <a:lnTo>
                  <a:pt x="105" y="1083"/>
                </a:lnTo>
                <a:lnTo>
                  <a:pt x="83" y="1168"/>
                </a:lnTo>
                <a:lnTo>
                  <a:pt x="63" y="1253"/>
                </a:lnTo>
                <a:lnTo>
                  <a:pt x="43" y="1340"/>
                </a:lnTo>
                <a:lnTo>
                  <a:pt x="20" y="1430"/>
                </a:lnTo>
                <a:lnTo>
                  <a:pt x="0" y="152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22" name="Freeform 26"/>
          <p:cNvSpPr>
            <a:spLocks/>
          </p:cNvSpPr>
          <p:nvPr/>
        </p:nvSpPr>
        <p:spPr bwMode="auto">
          <a:xfrm>
            <a:off x="4587876" y="2166938"/>
            <a:ext cx="4632325" cy="2341562"/>
          </a:xfrm>
          <a:custGeom>
            <a:avLst/>
            <a:gdLst>
              <a:gd name="T0" fmla="*/ 2147483647 w 3693"/>
              <a:gd name="T1" fmla="*/ 2147483647 h 2212"/>
              <a:gd name="T2" fmla="*/ 2147483647 w 3693"/>
              <a:gd name="T3" fmla="*/ 2147483647 h 2212"/>
              <a:gd name="T4" fmla="*/ 2147483647 w 3693"/>
              <a:gd name="T5" fmla="*/ 2147483647 h 2212"/>
              <a:gd name="T6" fmla="*/ 2147483647 w 3693"/>
              <a:gd name="T7" fmla="*/ 2147483647 h 2212"/>
              <a:gd name="T8" fmla="*/ 2147483647 w 3693"/>
              <a:gd name="T9" fmla="*/ 2147483647 h 2212"/>
              <a:gd name="T10" fmla="*/ 2147483647 w 3693"/>
              <a:gd name="T11" fmla="*/ 2147483647 h 2212"/>
              <a:gd name="T12" fmla="*/ 2147483647 w 3693"/>
              <a:gd name="T13" fmla="*/ 2147483647 h 2212"/>
              <a:gd name="T14" fmla="*/ 2147483647 w 3693"/>
              <a:gd name="T15" fmla="*/ 2147483647 h 2212"/>
              <a:gd name="T16" fmla="*/ 2147483647 w 3693"/>
              <a:gd name="T17" fmla="*/ 2147483647 h 2212"/>
              <a:gd name="T18" fmla="*/ 2147483647 w 3693"/>
              <a:gd name="T19" fmla="*/ 2147483647 h 2212"/>
              <a:gd name="T20" fmla="*/ 2147483647 w 3693"/>
              <a:gd name="T21" fmla="*/ 2147483647 h 2212"/>
              <a:gd name="T22" fmla="*/ 2147483647 w 3693"/>
              <a:gd name="T23" fmla="*/ 2147483647 h 2212"/>
              <a:gd name="T24" fmla="*/ 2147483647 w 3693"/>
              <a:gd name="T25" fmla="*/ 2147483647 h 2212"/>
              <a:gd name="T26" fmla="*/ 2147483647 w 3693"/>
              <a:gd name="T27" fmla="*/ 2147483647 h 2212"/>
              <a:gd name="T28" fmla="*/ 2147483647 w 3693"/>
              <a:gd name="T29" fmla="*/ 2147483647 h 2212"/>
              <a:gd name="T30" fmla="*/ 2147483647 w 3693"/>
              <a:gd name="T31" fmla="*/ 2147483647 h 2212"/>
              <a:gd name="T32" fmla="*/ 2147483647 w 3693"/>
              <a:gd name="T33" fmla="*/ 2147483647 h 2212"/>
              <a:gd name="T34" fmla="*/ 2147483647 w 3693"/>
              <a:gd name="T35" fmla="*/ 2147483647 h 2212"/>
              <a:gd name="T36" fmla="*/ 2147483647 w 3693"/>
              <a:gd name="T37" fmla="*/ 2147483647 h 2212"/>
              <a:gd name="T38" fmla="*/ 2147483647 w 3693"/>
              <a:gd name="T39" fmla="*/ 2147483647 h 2212"/>
              <a:gd name="T40" fmla="*/ 2147483647 w 3693"/>
              <a:gd name="T41" fmla="*/ 2147483647 h 2212"/>
              <a:gd name="T42" fmla="*/ 2147483647 w 3693"/>
              <a:gd name="T43" fmla="*/ 2147483647 h 2212"/>
              <a:gd name="T44" fmla="*/ 2147483647 w 3693"/>
              <a:gd name="T45" fmla="*/ 2147483647 h 2212"/>
              <a:gd name="T46" fmla="*/ 2147483647 w 3693"/>
              <a:gd name="T47" fmla="*/ 2147483647 h 2212"/>
              <a:gd name="T48" fmla="*/ 2147483647 w 3693"/>
              <a:gd name="T49" fmla="*/ 2147483647 h 2212"/>
              <a:gd name="T50" fmla="*/ 2147483647 w 3693"/>
              <a:gd name="T51" fmla="*/ 2147483647 h 2212"/>
              <a:gd name="T52" fmla="*/ 2147483647 w 3693"/>
              <a:gd name="T53" fmla="*/ 2147483647 h 2212"/>
              <a:gd name="T54" fmla="*/ 2147483647 w 3693"/>
              <a:gd name="T55" fmla="*/ 2147483647 h 2212"/>
              <a:gd name="T56" fmla="*/ 2147483647 w 3693"/>
              <a:gd name="T57" fmla="*/ 2147483647 h 2212"/>
              <a:gd name="T58" fmla="*/ 2147483647 w 3693"/>
              <a:gd name="T59" fmla="*/ 2147483647 h 2212"/>
              <a:gd name="T60" fmla="*/ 2147483647 w 3693"/>
              <a:gd name="T61" fmla="*/ 2147483647 h 2212"/>
              <a:gd name="T62" fmla="*/ 2147483647 w 3693"/>
              <a:gd name="T63" fmla="*/ 2147483647 h 2212"/>
              <a:gd name="T64" fmla="*/ 2147483647 w 3693"/>
              <a:gd name="T65" fmla="*/ 2147483647 h 2212"/>
              <a:gd name="T66" fmla="*/ 2147483647 w 3693"/>
              <a:gd name="T67" fmla="*/ 2147483647 h 2212"/>
              <a:gd name="T68" fmla="*/ 2147483647 w 3693"/>
              <a:gd name="T69" fmla="*/ 2147483647 h 2212"/>
              <a:gd name="T70" fmla="*/ 2147483647 w 3693"/>
              <a:gd name="T71" fmla="*/ 2147483647 h 2212"/>
              <a:gd name="T72" fmla="*/ 2147483647 w 3693"/>
              <a:gd name="T73" fmla="*/ 2147483647 h 2212"/>
              <a:gd name="T74" fmla="*/ 2147483647 w 3693"/>
              <a:gd name="T75" fmla="*/ 2147483647 h 2212"/>
              <a:gd name="T76" fmla="*/ 2147483647 w 3693"/>
              <a:gd name="T77" fmla="*/ 2147483647 h 2212"/>
              <a:gd name="T78" fmla="*/ 2147483647 w 3693"/>
              <a:gd name="T79" fmla="*/ 2147483647 h 2212"/>
              <a:gd name="T80" fmla="*/ 2147483647 w 3693"/>
              <a:gd name="T81" fmla="*/ 2147483647 h 2212"/>
              <a:gd name="T82" fmla="*/ 2147483647 w 3693"/>
              <a:gd name="T83" fmla="*/ 2147483647 h 2212"/>
              <a:gd name="T84" fmla="*/ 2147483647 w 3693"/>
              <a:gd name="T85" fmla="*/ 2147483647 h 2212"/>
              <a:gd name="T86" fmla="*/ 2147483647 w 3693"/>
              <a:gd name="T87" fmla="*/ 2147483647 h 2212"/>
              <a:gd name="T88" fmla="*/ 2147483647 w 3693"/>
              <a:gd name="T89" fmla="*/ 2147483647 h 2212"/>
              <a:gd name="T90" fmla="*/ 2147483647 w 3693"/>
              <a:gd name="T91" fmla="*/ 2147483647 h 221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3693"/>
              <a:gd name="T139" fmla="*/ 0 h 2212"/>
              <a:gd name="T140" fmla="*/ 3693 w 3693"/>
              <a:gd name="T141" fmla="*/ 2212 h 221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3693" h="2212">
                <a:moveTo>
                  <a:pt x="0" y="2207"/>
                </a:moveTo>
                <a:lnTo>
                  <a:pt x="28" y="2212"/>
                </a:lnTo>
                <a:lnTo>
                  <a:pt x="50" y="2075"/>
                </a:lnTo>
                <a:lnTo>
                  <a:pt x="73" y="1945"/>
                </a:lnTo>
                <a:lnTo>
                  <a:pt x="93" y="1820"/>
                </a:lnTo>
                <a:lnTo>
                  <a:pt x="113" y="1697"/>
                </a:lnTo>
                <a:lnTo>
                  <a:pt x="135" y="1575"/>
                </a:lnTo>
                <a:lnTo>
                  <a:pt x="163" y="1452"/>
                </a:lnTo>
                <a:lnTo>
                  <a:pt x="193" y="1327"/>
                </a:lnTo>
                <a:lnTo>
                  <a:pt x="228" y="1202"/>
                </a:lnTo>
                <a:lnTo>
                  <a:pt x="228" y="1200"/>
                </a:lnTo>
                <a:lnTo>
                  <a:pt x="243" y="1130"/>
                </a:lnTo>
                <a:lnTo>
                  <a:pt x="260" y="1057"/>
                </a:lnTo>
                <a:lnTo>
                  <a:pt x="278" y="982"/>
                </a:lnTo>
                <a:lnTo>
                  <a:pt x="298" y="905"/>
                </a:lnTo>
                <a:lnTo>
                  <a:pt x="345" y="745"/>
                </a:lnTo>
                <a:lnTo>
                  <a:pt x="398" y="587"/>
                </a:lnTo>
                <a:lnTo>
                  <a:pt x="428" y="510"/>
                </a:lnTo>
                <a:lnTo>
                  <a:pt x="413" y="510"/>
                </a:lnTo>
                <a:lnTo>
                  <a:pt x="423" y="520"/>
                </a:lnTo>
                <a:lnTo>
                  <a:pt x="455" y="447"/>
                </a:lnTo>
                <a:lnTo>
                  <a:pt x="485" y="377"/>
                </a:lnTo>
                <a:lnTo>
                  <a:pt x="520" y="312"/>
                </a:lnTo>
                <a:lnTo>
                  <a:pt x="553" y="255"/>
                </a:lnTo>
                <a:lnTo>
                  <a:pt x="588" y="202"/>
                </a:lnTo>
                <a:lnTo>
                  <a:pt x="625" y="160"/>
                </a:lnTo>
                <a:lnTo>
                  <a:pt x="660" y="125"/>
                </a:lnTo>
                <a:lnTo>
                  <a:pt x="700" y="95"/>
                </a:lnTo>
                <a:lnTo>
                  <a:pt x="690" y="85"/>
                </a:lnTo>
                <a:lnTo>
                  <a:pt x="695" y="97"/>
                </a:lnTo>
                <a:lnTo>
                  <a:pt x="738" y="75"/>
                </a:lnTo>
                <a:lnTo>
                  <a:pt x="780" y="57"/>
                </a:lnTo>
                <a:lnTo>
                  <a:pt x="825" y="45"/>
                </a:lnTo>
                <a:lnTo>
                  <a:pt x="820" y="32"/>
                </a:lnTo>
                <a:lnTo>
                  <a:pt x="820" y="47"/>
                </a:lnTo>
                <a:lnTo>
                  <a:pt x="868" y="37"/>
                </a:lnTo>
                <a:lnTo>
                  <a:pt x="915" y="32"/>
                </a:lnTo>
                <a:lnTo>
                  <a:pt x="965" y="30"/>
                </a:lnTo>
                <a:lnTo>
                  <a:pt x="1018" y="30"/>
                </a:lnTo>
                <a:lnTo>
                  <a:pt x="1120" y="37"/>
                </a:lnTo>
                <a:lnTo>
                  <a:pt x="1228" y="52"/>
                </a:lnTo>
                <a:lnTo>
                  <a:pt x="1333" y="70"/>
                </a:lnTo>
                <a:lnTo>
                  <a:pt x="1435" y="87"/>
                </a:lnTo>
                <a:lnTo>
                  <a:pt x="1538" y="107"/>
                </a:lnTo>
                <a:lnTo>
                  <a:pt x="1538" y="92"/>
                </a:lnTo>
                <a:lnTo>
                  <a:pt x="1533" y="107"/>
                </a:lnTo>
                <a:lnTo>
                  <a:pt x="1628" y="132"/>
                </a:lnTo>
                <a:lnTo>
                  <a:pt x="1720" y="165"/>
                </a:lnTo>
                <a:lnTo>
                  <a:pt x="1818" y="205"/>
                </a:lnTo>
                <a:lnTo>
                  <a:pt x="1868" y="227"/>
                </a:lnTo>
                <a:lnTo>
                  <a:pt x="1920" y="250"/>
                </a:lnTo>
                <a:lnTo>
                  <a:pt x="1975" y="275"/>
                </a:lnTo>
                <a:lnTo>
                  <a:pt x="2033" y="300"/>
                </a:lnTo>
                <a:lnTo>
                  <a:pt x="2095" y="325"/>
                </a:lnTo>
                <a:lnTo>
                  <a:pt x="2160" y="355"/>
                </a:lnTo>
                <a:lnTo>
                  <a:pt x="2230" y="382"/>
                </a:lnTo>
                <a:lnTo>
                  <a:pt x="2308" y="415"/>
                </a:lnTo>
                <a:lnTo>
                  <a:pt x="2388" y="447"/>
                </a:lnTo>
                <a:lnTo>
                  <a:pt x="2473" y="485"/>
                </a:lnTo>
                <a:lnTo>
                  <a:pt x="2563" y="527"/>
                </a:lnTo>
                <a:lnTo>
                  <a:pt x="2655" y="572"/>
                </a:lnTo>
                <a:lnTo>
                  <a:pt x="2845" y="670"/>
                </a:lnTo>
                <a:lnTo>
                  <a:pt x="3040" y="772"/>
                </a:lnTo>
                <a:lnTo>
                  <a:pt x="3135" y="822"/>
                </a:lnTo>
                <a:lnTo>
                  <a:pt x="3228" y="872"/>
                </a:lnTo>
                <a:lnTo>
                  <a:pt x="3315" y="920"/>
                </a:lnTo>
                <a:lnTo>
                  <a:pt x="3400" y="967"/>
                </a:lnTo>
                <a:lnTo>
                  <a:pt x="3480" y="1010"/>
                </a:lnTo>
                <a:lnTo>
                  <a:pt x="3555" y="1050"/>
                </a:lnTo>
                <a:lnTo>
                  <a:pt x="3620" y="1085"/>
                </a:lnTo>
                <a:lnTo>
                  <a:pt x="3680" y="1115"/>
                </a:lnTo>
                <a:lnTo>
                  <a:pt x="3693" y="1087"/>
                </a:lnTo>
                <a:lnTo>
                  <a:pt x="3633" y="1057"/>
                </a:lnTo>
                <a:lnTo>
                  <a:pt x="3568" y="1022"/>
                </a:lnTo>
                <a:lnTo>
                  <a:pt x="3493" y="982"/>
                </a:lnTo>
                <a:lnTo>
                  <a:pt x="3413" y="940"/>
                </a:lnTo>
                <a:lnTo>
                  <a:pt x="3328" y="892"/>
                </a:lnTo>
                <a:lnTo>
                  <a:pt x="3240" y="845"/>
                </a:lnTo>
                <a:lnTo>
                  <a:pt x="3148" y="795"/>
                </a:lnTo>
                <a:lnTo>
                  <a:pt x="3053" y="745"/>
                </a:lnTo>
                <a:lnTo>
                  <a:pt x="2858" y="642"/>
                </a:lnTo>
                <a:lnTo>
                  <a:pt x="2668" y="545"/>
                </a:lnTo>
                <a:lnTo>
                  <a:pt x="2575" y="500"/>
                </a:lnTo>
                <a:lnTo>
                  <a:pt x="2485" y="457"/>
                </a:lnTo>
                <a:lnTo>
                  <a:pt x="2400" y="420"/>
                </a:lnTo>
                <a:lnTo>
                  <a:pt x="2320" y="387"/>
                </a:lnTo>
                <a:lnTo>
                  <a:pt x="2243" y="355"/>
                </a:lnTo>
                <a:lnTo>
                  <a:pt x="2173" y="327"/>
                </a:lnTo>
                <a:lnTo>
                  <a:pt x="2108" y="297"/>
                </a:lnTo>
                <a:lnTo>
                  <a:pt x="2045" y="272"/>
                </a:lnTo>
                <a:lnTo>
                  <a:pt x="1988" y="247"/>
                </a:lnTo>
                <a:lnTo>
                  <a:pt x="1933" y="222"/>
                </a:lnTo>
                <a:lnTo>
                  <a:pt x="1880" y="200"/>
                </a:lnTo>
                <a:lnTo>
                  <a:pt x="1830" y="177"/>
                </a:lnTo>
                <a:lnTo>
                  <a:pt x="1733" y="137"/>
                </a:lnTo>
                <a:lnTo>
                  <a:pt x="1640" y="105"/>
                </a:lnTo>
                <a:lnTo>
                  <a:pt x="1545" y="80"/>
                </a:lnTo>
                <a:lnTo>
                  <a:pt x="1538" y="77"/>
                </a:lnTo>
                <a:lnTo>
                  <a:pt x="1440" y="57"/>
                </a:lnTo>
                <a:lnTo>
                  <a:pt x="1333" y="40"/>
                </a:lnTo>
                <a:lnTo>
                  <a:pt x="1228" y="22"/>
                </a:lnTo>
                <a:lnTo>
                  <a:pt x="1120" y="7"/>
                </a:lnTo>
                <a:lnTo>
                  <a:pt x="1018" y="0"/>
                </a:lnTo>
                <a:lnTo>
                  <a:pt x="965" y="0"/>
                </a:lnTo>
                <a:lnTo>
                  <a:pt x="915" y="2"/>
                </a:lnTo>
                <a:lnTo>
                  <a:pt x="868" y="7"/>
                </a:lnTo>
                <a:lnTo>
                  <a:pt x="820" y="17"/>
                </a:lnTo>
                <a:lnTo>
                  <a:pt x="813" y="17"/>
                </a:lnTo>
                <a:lnTo>
                  <a:pt x="768" y="30"/>
                </a:lnTo>
                <a:lnTo>
                  <a:pt x="725" y="47"/>
                </a:lnTo>
                <a:lnTo>
                  <a:pt x="683" y="70"/>
                </a:lnTo>
                <a:lnTo>
                  <a:pt x="678" y="72"/>
                </a:lnTo>
                <a:lnTo>
                  <a:pt x="643" y="100"/>
                </a:lnTo>
                <a:lnTo>
                  <a:pt x="603" y="137"/>
                </a:lnTo>
                <a:lnTo>
                  <a:pt x="565" y="180"/>
                </a:lnTo>
                <a:lnTo>
                  <a:pt x="530" y="232"/>
                </a:lnTo>
                <a:lnTo>
                  <a:pt x="498" y="290"/>
                </a:lnTo>
                <a:lnTo>
                  <a:pt x="463" y="355"/>
                </a:lnTo>
                <a:lnTo>
                  <a:pt x="433" y="425"/>
                </a:lnTo>
                <a:lnTo>
                  <a:pt x="400" y="497"/>
                </a:lnTo>
                <a:lnTo>
                  <a:pt x="398" y="510"/>
                </a:lnTo>
                <a:lnTo>
                  <a:pt x="368" y="587"/>
                </a:lnTo>
                <a:lnTo>
                  <a:pt x="315" y="745"/>
                </a:lnTo>
                <a:lnTo>
                  <a:pt x="268" y="905"/>
                </a:lnTo>
                <a:lnTo>
                  <a:pt x="248" y="982"/>
                </a:lnTo>
                <a:lnTo>
                  <a:pt x="230" y="1057"/>
                </a:lnTo>
                <a:lnTo>
                  <a:pt x="213" y="1130"/>
                </a:lnTo>
                <a:lnTo>
                  <a:pt x="200" y="1195"/>
                </a:lnTo>
                <a:lnTo>
                  <a:pt x="213" y="1197"/>
                </a:lnTo>
                <a:lnTo>
                  <a:pt x="200" y="1195"/>
                </a:lnTo>
                <a:lnTo>
                  <a:pt x="163" y="1327"/>
                </a:lnTo>
                <a:lnTo>
                  <a:pt x="133" y="1452"/>
                </a:lnTo>
                <a:lnTo>
                  <a:pt x="105" y="1575"/>
                </a:lnTo>
                <a:lnTo>
                  <a:pt x="83" y="1697"/>
                </a:lnTo>
                <a:lnTo>
                  <a:pt x="63" y="1820"/>
                </a:lnTo>
                <a:lnTo>
                  <a:pt x="43" y="1945"/>
                </a:lnTo>
                <a:lnTo>
                  <a:pt x="20" y="2075"/>
                </a:lnTo>
                <a:lnTo>
                  <a:pt x="0" y="220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23" name="Freeform 27"/>
          <p:cNvSpPr>
            <a:spLocks/>
          </p:cNvSpPr>
          <p:nvPr/>
        </p:nvSpPr>
        <p:spPr bwMode="auto">
          <a:xfrm>
            <a:off x="3960814" y="2173289"/>
            <a:ext cx="5297487" cy="3609975"/>
          </a:xfrm>
          <a:custGeom>
            <a:avLst/>
            <a:gdLst>
              <a:gd name="T0" fmla="*/ 2147483647 w 4223"/>
              <a:gd name="T1" fmla="*/ 0 h 3412"/>
              <a:gd name="T2" fmla="*/ 0 w 4223"/>
              <a:gd name="T3" fmla="*/ 0 h 3412"/>
              <a:gd name="T4" fmla="*/ 0 w 4223"/>
              <a:gd name="T5" fmla="*/ 2147483647 h 3412"/>
              <a:gd name="T6" fmla="*/ 0 w 4223"/>
              <a:gd name="T7" fmla="*/ 2147483647 h 3412"/>
              <a:gd name="T8" fmla="*/ 2147483647 w 4223"/>
              <a:gd name="T9" fmla="*/ 2147483647 h 3412"/>
              <a:gd name="T10" fmla="*/ 2147483647 w 4223"/>
              <a:gd name="T11" fmla="*/ 2147483647 h 3412"/>
              <a:gd name="T12" fmla="*/ 2147483647 w 4223"/>
              <a:gd name="T13" fmla="*/ 2147483647 h 3412"/>
              <a:gd name="T14" fmla="*/ 2147483647 w 4223"/>
              <a:gd name="T15" fmla="*/ 2147483647 h 3412"/>
              <a:gd name="T16" fmla="*/ 2147483647 w 4223"/>
              <a:gd name="T17" fmla="*/ 2147483647 h 3412"/>
              <a:gd name="T18" fmla="*/ 2147483647 w 4223"/>
              <a:gd name="T19" fmla="*/ 2147483647 h 3412"/>
              <a:gd name="T20" fmla="*/ 2147483647 w 4223"/>
              <a:gd name="T21" fmla="*/ 2147483647 h 3412"/>
              <a:gd name="T22" fmla="*/ 2147483647 w 4223"/>
              <a:gd name="T23" fmla="*/ 2147483647 h 3412"/>
              <a:gd name="T24" fmla="*/ 2147483647 w 4223"/>
              <a:gd name="T25" fmla="*/ 2147483647 h 3412"/>
              <a:gd name="T26" fmla="*/ 2147483647 w 4223"/>
              <a:gd name="T27" fmla="*/ 2147483647 h 3412"/>
              <a:gd name="T28" fmla="*/ 2147483647 w 4223"/>
              <a:gd name="T29" fmla="*/ 2147483647 h 3412"/>
              <a:gd name="T30" fmla="*/ 2147483647 w 4223"/>
              <a:gd name="T31" fmla="*/ 2147483647 h 3412"/>
              <a:gd name="T32" fmla="*/ 2147483647 w 4223"/>
              <a:gd name="T33" fmla="*/ 2147483647 h 3412"/>
              <a:gd name="T34" fmla="*/ 2147483647 w 4223"/>
              <a:gd name="T35" fmla="*/ 0 h 3412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4223"/>
              <a:gd name="T55" fmla="*/ 0 h 3412"/>
              <a:gd name="T56" fmla="*/ 4223 w 4223"/>
              <a:gd name="T57" fmla="*/ 3412 h 3412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4223" h="3412">
                <a:moveTo>
                  <a:pt x="15" y="0"/>
                </a:moveTo>
                <a:lnTo>
                  <a:pt x="0" y="0"/>
                </a:lnTo>
                <a:lnTo>
                  <a:pt x="0" y="3405"/>
                </a:lnTo>
                <a:lnTo>
                  <a:pt x="3" y="3407"/>
                </a:lnTo>
                <a:lnTo>
                  <a:pt x="5" y="3410"/>
                </a:lnTo>
                <a:lnTo>
                  <a:pt x="8" y="3412"/>
                </a:lnTo>
                <a:lnTo>
                  <a:pt x="4223" y="3412"/>
                </a:lnTo>
                <a:lnTo>
                  <a:pt x="4223" y="3397"/>
                </a:lnTo>
                <a:lnTo>
                  <a:pt x="8" y="3397"/>
                </a:lnTo>
                <a:lnTo>
                  <a:pt x="15" y="3405"/>
                </a:lnTo>
                <a:lnTo>
                  <a:pt x="13" y="3402"/>
                </a:lnTo>
                <a:lnTo>
                  <a:pt x="10" y="3400"/>
                </a:lnTo>
                <a:lnTo>
                  <a:pt x="8" y="3397"/>
                </a:lnTo>
                <a:lnTo>
                  <a:pt x="8" y="3405"/>
                </a:lnTo>
                <a:lnTo>
                  <a:pt x="15" y="3405"/>
                </a:lnTo>
                <a:lnTo>
                  <a:pt x="1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24" name="Rectangle 28"/>
          <p:cNvSpPr>
            <a:spLocks noChangeArrowheads="1"/>
          </p:cNvSpPr>
          <p:nvPr/>
        </p:nvSpPr>
        <p:spPr bwMode="auto">
          <a:xfrm>
            <a:off x="8010525" y="3817938"/>
            <a:ext cx="476250" cy="43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GB">
              <a:latin typeface="Times New Roman" panose="02020603050405020304" pitchFamily="18" charset="0"/>
            </a:endParaRPr>
          </a:p>
        </p:txBody>
      </p:sp>
      <p:sp>
        <p:nvSpPr>
          <p:cNvPr id="4125" name="Rectangle 30"/>
          <p:cNvSpPr>
            <a:spLocks noChangeArrowheads="1"/>
          </p:cNvSpPr>
          <p:nvPr/>
        </p:nvSpPr>
        <p:spPr bwMode="auto">
          <a:xfrm>
            <a:off x="8010525" y="2381251"/>
            <a:ext cx="476250" cy="43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GB">
              <a:latin typeface="Times New Roman" panose="02020603050405020304" pitchFamily="18" charset="0"/>
            </a:endParaRPr>
          </a:p>
        </p:txBody>
      </p:sp>
      <p:sp>
        <p:nvSpPr>
          <p:cNvPr id="4126" name="Rectangle 32"/>
          <p:cNvSpPr>
            <a:spLocks noChangeArrowheads="1"/>
          </p:cNvSpPr>
          <p:nvPr/>
        </p:nvSpPr>
        <p:spPr bwMode="auto">
          <a:xfrm>
            <a:off x="5568951" y="2474913"/>
            <a:ext cx="282575" cy="43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GB">
              <a:latin typeface="Times New Roman" panose="02020603050405020304" pitchFamily="18" charset="0"/>
            </a:endParaRPr>
          </a:p>
        </p:txBody>
      </p:sp>
      <p:sp>
        <p:nvSpPr>
          <p:cNvPr id="4127" name="Rectangle 34"/>
          <p:cNvSpPr>
            <a:spLocks noChangeArrowheads="1"/>
          </p:cNvSpPr>
          <p:nvPr/>
        </p:nvSpPr>
        <p:spPr bwMode="auto">
          <a:xfrm>
            <a:off x="6918326" y="3190876"/>
            <a:ext cx="379413" cy="43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GB">
              <a:latin typeface="Times New Roman" panose="02020603050405020304" pitchFamily="18" charset="0"/>
            </a:endParaRPr>
          </a:p>
        </p:txBody>
      </p:sp>
      <p:sp>
        <p:nvSpPr>
          <p:cNvPr id="4128" name="Oval 37"/>
          <p:cNvSpPr>
            <a:spLocks noChangeArrowheads="1"/>
          </p:cNvSpPr>
          <p:nvPr/>
        </p:nvSpPr>
        <p:spPr bwMode="auto">
          <a:xfrm>
            <a:off x="6105526" y="3181350"/>
            <a:ext cx="188913" cy="15875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GB">
              <a:latin typeface="Times New Roman" panose="02020603050405020304" pitchFamily="18" charset="0"/>
            </a:endParaRPr>
          </a:p>
        </p:txBody>
      </p:sp>
      <p:sp>
        <p:nvSpPr>
          <p:cNvPr id="4129" name="Rectangle 38"/>
          <p:cNvSpPr>
            <a:spLocks noChangeArrowheads="1"/>
          </p:cNvSpPr>
          <p:nvPr/>
        </p:nvSpPr>
        <p:spPr bwMode="auto">
          <a:xfrm>
            <a:off x="6189663" y="3336925"/>
            <a:ext cx="19050" cy="2095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GB">
              <a:latin typeface="Times New Roman" panose="02020603050405020304" pitchFamily="18" charset="0"/>
            </a:endParaRPr>
          </a:p>
        </p:txBody>
      </p:sp>
      <p:sp>
        <p:nvSpPr>
          <p:cNvPr id="4130" name="Rectangle 39"/>
          <p:cNvSpPr>
            <a:spLocks noChangeArrowheads="1"/>
          </p:cNvSpPr>
          <p:nvPr/>
        </p:nvSpPr>
        <p:spPr bwMode="auto">
          <a:xfrm>
            <a:off x="6115051" y="3405189"/>
            <a:ext cx="163513" cy="1587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GB">
              <a:latin typeface="Times New Roman" panose="02020603050405020304" pitchFamily="18" charset="0"/>
            </a:endParaRPr>
          </a:p>
        </p:txBody>
      </p:sp>
      <p:grpSp>
        <p:nvGrpSpPr>
          <p:cNvPr id="4131" name="Group 40"/>
          <p:cNvGrpSpPr>
            <a:grpSpLocks/>
          </p:cNvGrpSpPr>
          <p:nvPr/>
        </p:nvGrpSpPr>
        <p:grpSpPr bwMode="auto">
          <a:xfrm>
            <a:off x="7235826" y="1984376"/>
            <a:ext cx="257175" cy="328613"/>
            <a:chOff x="6712" y="5105"/>
            <a:chExt cx="205" cy="310"/>
          </a:xfrm>
        </p:grpSpPr>
        <p:sp>
          <p:nvSpPr>
            <p:cNvPr id="4136" name="Freeform 41"/>
            <p:cNvSpPr>
              <a:spLocks/>
            </p:cNvSpPr>
            <p:nvPr/>
          </p:nvSpPr>
          <p:spPr bwMode="auto">
            <a:xfrm>
              <a:off x="6712" y="5268"/>
              <a:ext cx="148" cy="147"/>
            </a:xfrm>
            <a:custGeom>
              <a:avLst/>
              <a:gdLst>
                <a:gd name="T0" fmla="*/ 38 w 148"/>
                <a:gd name="T1" fmla="*/ 137 h 147"/>
                <a:gd name="T2" fmla="*/ 50 w 148"/>
                <a:gd name="T3" fmla="*/ 142 h 147"/>
                <a:gd name="T4" fmla="*/ 65 w 148"/>
                <a:gd name="T5" fmla="*/ 147 h 147"/>
                <a:gd name="T6" fmla="*/ 80 w 148"/>
                <a:gd name="T7" fmla="*/ 147 h 147"/>
                <a:gd name="T8" fmla="*/ 93 w 148"/>
                <a:gd name="T9" fmla="*/ 145 h 147"/>
                <a:gd name="T10" fmla="*/ 108 w 148"/>
                <a:gd name="T11" fmla="*/ 140 h 147"/>
                <a:gd name="T12" fmla="*/ 118 w 148"/>
                <a:gd name="T13" fmla="*/ 132 h 147"/>
                <a:gd name="T14" fmla="*/ 138 w 148"/>
                <a:gd name="T15" fmla="*/ 110 h 147"/>
                <a:gd name="T16" fmla="*/ 143 w 148"/>
                <a:gd name="T17" fmla="*/ 97 h 147"/>
                <a:gd name="T18" fmla="*/ 148 w 148"/>
                <a:gd name="T19" fmla="*/ 82 h 147"/>
                <a:gd name="T20" fmla="*/ 148 w 148"/>
                <a:gd name="T21" fmla="*/ 67 h 147"/>
                <a:gd name="T22" fmla="*/ 145 w 148"/>
                <a:gd name="T23" fmla="*/ 55 h 147"/>
                <a:gd name="T24" fmla="*/ 140 w 148"/>
                <a:gd name="T25" fmla="*/ 42 h 147"/>
                <a:gd name="T26" fmla="*/ 133 w 148"/>
                <a:gd name="T27" fmla="*/ 30 h 147"/>
                <a:gd name="T28" fmla="*/ 110 w 148"/>
                <a:gd name="T29" fmla="*/ 10 h 147"/>
                <a:gd name="T30" fmla="*/ 98 w 148"/>
                <a:gd name="T31" fmla="*/ 5 h 147"/>
                <a:gd name="T32" fmla="*/ 83 w 148"/>
                <a:gd name="T33" fmla="*/ 0 h 147"/>
                <a:gd name="T34" fmla="*/ 68 w 148"/>
                <a:gd name="T35" fmla="*/ 0 h 147"/>
                <a:gd name="T36" fmla="*/ 55 w 148"/>
                <a:gd name="T37" fmla="*/ 2 h 147"/>
                <a:gd name="T38" fmla="*/ 43 w 148"/>
                <a:gd name="T39" fmla="*/ 7 h 147"/>
                <a:gd name="T40" fmla="*/ 30 w 148"/>
                <a:gd name="T41" fmla="*/ 15 h 147"/>
                <a:gd name="T42" fmla="*/ 10 w 148"/>
                <a:gd name="T43" fmla="*/ 37 h 147"/>
                <a:gd name="T44" fmla="*/ 5 w 148"/>
                <a:gd name="T45" fmla="*/ 50 h 147"/>
                <a:gd name="T46" fmla="*/ 0 w 148"/>
                <a:gd name="T47" fmla="*/ 65 h 147"/>
                <a:gd name="T48" fmla="*/ 0 w 148"/>
                <a:gd name="T49" fmla="*/ 80 h 147"/>
                <a:gd name="T50" fmla="*/ 3 w 148"/>
                <a:gd name="T51" fmla="*/ 92 h 147"/>
                <a:gd name="T52" fmla="*/ 8 w 148"/>
                <a:gd name="T53" fmla="*/ 107 h 147"/>
                <a:gd name="T54" fmla="*/ 15 w 148"/>
                <a:gd name="T55" fmla="*/ 117 h 147"/>
                <a:gd name="T56" fmla="*/ 38 w 148"/>
                <a:gd name="T57" fmla="*/ 137 h 14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48"/>
                <a:gd name="T88" fmla="*/ 0 h 147"/>
                <a:gd name="T89" fmla="*/ 148 w 148"/>
                <a:gd name="T90" fmla="*/ 147 h 14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48" h="147">
                  <a:moveTo>
                    <a:pt x="38" y="137"/>
                  </a:moveTo>
                  <a:lnTo>
                    <a:pt x="50" y="142"/>
                  </a:lnTo>
                  <a:lnTo>
                    <a:pt x="65" y="147"/>
                  </a:lnTo>
                  <a:lnTo>
                    <a:pt x="80" y="147"/>
                  </a:lnTo>
                  <a:lnTo>
                    <a:pt x="93" y="145"/>
                  </a:lnTo>
                  <a:lnTo>
                    <a:pt x="108" y="140"/>
                  </a:lnTo>
                  <a:lnTo>
                    <a:pt x="118" y="132"/>
                  </a:lnTo>
                  <a:lnTo>
                    <a:pt x="138" y="110"/>
                  </a:lnTo>
                  <a:lnTo>
                    <a:pt x="143" y="97"/>
                  </a:lnTo>
                  <a:lnTo>
                    <a:pt x="148" y="82"/>
                  </a:lnTo>
                  <a:lnTo>
                    <a:pt x="148" y="67"/>
                  </a:lnTo>
                  <a:lnTo>
                    <a:pt x="145" y="55"/>
                  </a:lnTo>
                  <a:lnTo>
                    <a:pt x="140" y="42"/>
                  </a:lnTo>
                  <a:lnTo>
                    <a:pt x="133" y="30"/>
                  </a:lnTo>
                  <a:lnTo>
                    <a:pt x="110" y="10"/>
                  </a:lnTo>
                  <a:lnTo>
                    <a:pt x="98" y="5"/>
                  </a:lnTo>
                  <a:lnTo>
                    <a:pt x="83" y="0"/>
                  </a:lnTo>
                  <a:lnTo>
                    <a:pt x="68" y="0"/>
                  </a:lnTo>
                  <a:lnTo>
                    <a:pt x="55" y="2"/>
                  </a:lnTo>
                  <a:lnTo>
                    <a:pt x="43" y="7"/>
                  </a:lnTo>
                  <a:lnTo>
                    <a:pt x="30" y="15"/>
                  </a:lnTo>
                  <a:lnTo>
                    <a:pt x="10" y="37"/>
                  </a:lnTo>
                  <a:lnTo>
                    <a:pt x="5" y="50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3" y="92"/>
                  </a:lnTo>
                  <a:lnTo>
                    <a:pt x="8" y="107"/>
                  </a:lnTo>
                  <a:lnTo>
                    <a:pt x="15" y="117"/>
                  </a:lnTo>
                  <a:lnTo>
                    <a:pt x="38" y="137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4137" name="Group 42"/>
            <p:cNvGrpSpPr>
              <a:grpSpLocks/>
            </p:cNvGrpSpPr>
            <p:nvPr/>
          </p:nvGrpSpPr>
          <p:grpSpPr bwMode="auto">
            <a:xfrm>
              <a:off x="6817" y="5105"/>
              <a:ext cx="100" cy="175"/>
              <a:chOff x="6817" y="5105"/>
              <a:chExt cx="100" cy="175"/>
            </a:xfrm>
          </p:grpSpPr>
          <p:sp>
            <p:nvSpPr>
              <p:cNvPr id="4138" name="Freeform 43"/>
              <p:cNvSpPr>
                <a:spLocks/>
              </p:cNvSpPr>
              <p:nvPr/>
            </p:nvSpPr>
            <p:spPr bwMode="auto">
              <a:xfrm>
                <a:off x="6817" y="5180"/>
                <a:ext cx="68" cy="100"/>
              </a:xfrm>
              <a:custGeom>
                <a:avLst/>
                <a:gdLst>
                  <a:gd name="T0" fmla="*/ 0 w 68"/>
                  <a:gd name="T1" fmla="*/ 95 h 100"/>
                  <a:gd name="T2" fmla="*/ 13 w 68"/>
                  <a:gd name="T3" fmla="*/ 100 h 100"/>
                  <a:gd name="T4" fmla="*/ 68 w 68"/>
                  <a:gd name="T5" fmla="*/ 5 h 100"/>
                  <a:gd name="T6" fmla="*/ 55 w 68"/>
                  <a:gd name="T7" fmla="*/ 0 h 100"/>
                  <a:gd name="T8" fmla="*/ 0 w 68"/>
                  <a:gd name="T9" fmla="*/ 95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8"/>
                  <a:gd name="T16" fmla="*/ 0 h 100"/>
                  <a:gd name="T17" fmla="*/ 68 w 6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8" h="100">
                    <a:moveTo>
                      <a:pt x="0" y="95"/>
                    </a:moveTo>
                    <a:lnTo>
                      <a:pt x="13" y="100"/>
                    </a:lnTo>
                    <a:lnTo>
                      <a:pt x="68" y="5"/>
                    </a:lnTo>
                    <a:lnTo>
                      <a:pt x="55" y="0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9" name="Freeform 44"/>
              <p:cNvSpPr>
                <a:spLocks/>
              </p:cNvSpPr>
              <p:nvPr/>
            </p:nvSpPr>
            <p:spPr bwMode="auto">
              <a:xfrm>
                <a:off x="6830" y="5105"/>
                <a:ext cx="87" cy="110"/>
              </a:xfrm>
              <a:custGeom>
                <a:avLst/>
                <a:gdLst>
                  <a:gd name="T0" fmla="*/ 85 w 87"/>
                  <a:gd name="T1" fmla="*/ 110 h 110"/>
                  <a:gd name="T2" fmla="*/ 87 w 87"/>
                  <a:gd name="T3" fmla="*/ 0 h 110"/>
                  <a:gd name="T4" fmla="*/ 0 w 87"/>
                  <a:gd name="T5" fmla="*/ 63 h 110"/>
                  <a:gd name="T6" fmla="*/ 85 w 87"/>
                  <a:gd name="T7" fmla="*/ 110 h 11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7"/>
                  <a:gd name="T13" fmla="*/ 0 h 110"/>
                  <a:gd name="T14" fmla="*/ 87 w 87"/>
                  <a:gd name="T15" fmla="*/ 110 h 11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7" h="110">
                    <a:moveTo>
                      <a:pt x="85" y="110"/>
                    </a:moveTo>
                    <a:lnTo>
                      <a:pt x="87" y="0"/>
                    </a:lnTo>
                    <a:lnTo>
                      <a:pt x="0" y="63"/>
                    </a:lnTo>
                    <a:lnTo>
                      <a:pt x="85" y="11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4132" name="Text Box 45"/>
          <p:cNvSpPr txBox="1">
            <a:spLocks noChangeArrowheads="1"/>
          </p:cNvSpPr>
          <p:nvPr/>
        </p:nvSpPr>
        <p:spPr bwMode="auto">
          <a:xfrm>
            <a:off x="4860925" y="3636963"/>
            <a:ext cx="1993900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 b="1" dirty="0">
                <a:cs typeface="Tahoma" panose="020B0604030504040204" pitchFamily="34" charset="0"/>
              </a:rPr>
              <a:t>Peak bone mass</a:t>
            </a:r>
          </a:p>
          <a:p>
            <a:r>
              <a:rPr lang="en-GB" sz="1400" i="1" dirty="0">
                <a:cs typeface="Tahoma" panose="020B0604030504040204" pitchFamily="34" charset="0"/>
              </a:rPr>
              <a:t>Programming</a:t>
            </a:r>
          </a:p>
          <a:p>
            <a:r>
              <a:rPr lang="en-GB" sz="1400" i="1" dirty="0">
                <a:cs typeface="Tahoma" panose="020B0604030504040204" pitchFamily="34" charset="0"/>
              </a:rPr>
              <a:t>Genetics</a:t>
            </a:r>
          </a:p>
          <a:p>
            <a:r>
              <a:rPr lang="en-GB" sz="1400" i="1" dirty="0">
                <a:cs typeface="Tahoma" panose="020B0604030504040204" pitchFamily="34" charset="0"/>
              </a:rPr>
              <a:t>Nutrition (calcium, vitamin D, protein)</a:t>
            </a:r>
          </a:p>
          <a:p>
            <a:r>
              <a:rPr lang="en-GB" sz="1400" i="1" dirty="0">
                <a:cs typeface="Tahoma" panose="020B0604030504040204" pitchFamily="34" charset="0"/>
              </a:rPr>
              <a:t>Physical activity</a:t>
            </a:r>
          </a:p>
          <a:p>
            <a:r>
              <a:rPr lang="en-GB" sz="1400" i="1" dirty="0">
                <a:cs typeface="Tahoma" panose="020B0604030504040204" pitchFamily="34" charset="0"/>
              </a:rPr>
              <a:t>Illness</a:t>
            </a:r>
          </a:p>
          <a:p>
            <a:r>
              <a:rPr lang="en-GB" sz="1400" i="1" dirty="0">
                <a:cs typeface="Tahoma" panose="020B0604030504040204" pitchFamily="34" charset="0"/>
              </a:rPr>
              <a:t>Steroids</a:t>
            </a:r>
          </a:p>
        </p:txBody>
      </p:sp>
      <p:sp>
        <p:nvSpPr>
          <p:cNvPr id="4133" name="Line 46"/>
          <p:cNvSpPr>
            <a:spLocks noChangeShapeType="1"/>
          </p:cNvSpPr>
          <p:nvPr/>
        </p:nvSpPr>
        <p:spPr bwMode="auto">
          <a:xfrm flipV="1">
            <a:off x="5676900" y="3005138"/>
            <a:ext cx="0" cy="576262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34" name="Line 46"/>
          <p:cNvSpPr>
            <a:spLocks noChangeShapeType="1"/>
          </p:cNvSpPr>
          <p:nvPr/>
        </p:nvSpPr>
        <p:spPr bwMode="auto">
          <a:xfrm flipV="1">
            <a:off x="7043738" y="4010026"/>
            <a:ext cx="0" cy="57467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35" name="Text Box 45"/>
          <p:cNvSpPr txBox="1">
            <a:spLocks noChangeArrowheads="1"/>
          </p:cNvSpPr>
          <p:nvPr/>
        </p:nvSpPr>
        <p:spPr bwMode="auto">
          <a:xfrm>
            <a:off x="6742113" y="4578351"/>
            <a:ext cx="26352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600" b="1" dirty="0">
                <a:cs typeface="Tahoma" panose="020B0604030504040204" pitchFamily="34" charset="0"/>
              </a:rPr>
              <a:t>Age-related bone loss</a:t>
            </a:r>
          </a:p>
          <a:p>
            <a:r>
              <a:rPr lang="en-GB" sz="1400" i="1" dirty="0">
                <a:cs typeface="Tahoma" panose="020B0604030504040204" pitchFamily="34" charset="0"/>
              </a:rPr>
              <a:t>Oestrogen deficiency</a:t>
            </a:r>
          </a:p>
          <a:p>
            <a:r>
              <a:rPr lang="en-GB" sz="1400" i="1" dirty="0">
                <a:cs typeface="Tahoma" panose="020B0604030504040204" pitchFamily="34" charset="0"/>
              </a:rPr>
              <a:t>Calcium/ vitamin D deficiency</a:t>
            </a:r>
          </a:p>
          <a:p>
            <a:r>
              <a:rPr lang="en-GB" sz="1400" i="1" dirty="0">
                <a:cs typeface="Tahoma" panose="020B0604030504040204" pitchFamily="34" charset="0"/>
              </a:rPr>
              <a:t>Male </a:t>
            </a:r>
            <a:r>
              <a:rPr lang="en-GB" sz="1400" i="1" dirty="0" err="1">
                <a:cs typeface="Tahoma" panose="020B0604030504040204" pitchFamily="34" charset="0"/>
              </a:rPr>
              <a:t>hypogonadism</a:t>
            </a:r>
            <a:endParaRPr lang="en-GB" sz="1400" i="1" dirty="0">
              <a:cs typeface="Tahoma" panose="020B0604030504040204" pitchFamily="34" charset="0"/>
            </a:endParaRPr>
          </a:p>
          <a:p>
            <a:r>
              <a:rPr lang="en-GB" sz="1400" i="1" dirty="0">
                <a:cs typeface="Tahoma" panose="020B0604030504040204" pitchFamily="34" charset="0"/>
              </a:rPr>
              <a:t>Illness, steroids, immobility</a:t>
            </a:r>
          </a:p>
        </p:txBody>
      </p:sp>
    </p:spTree>
    <p:extLst>
      <p:ext uri="{BB962C8B-B14F-4D97-AF65-F5344CB8AC3E}">
        <p14:creationId xmlns:p14="http://schemas.microsoft.com/office/powerpoint/2010/main" val="415943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60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Figure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</dc:title>
  <dc:creator>Elaine Dennison</dc:creator>
  <cp:lastModifiedBy>Karen Drake</cp:lastModifiedBy>
  <cp:revision>2</cp:revision>
  <dcterms:created xsi:type="dcterms:W3CDTF">2015-02-18T04:48:23Z</dcterms:created>
  <dcterms:modified xsi:type="dcterms:W3CDTF">2015-04-07T08:47:10Z</dcterms:modified>
</cp:coreProperties>
</file>