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58" r:id="rId4"/>
    <p:sldId id="303" r:id="rId5"/>
    <p:sldId id="304" r:id="rId6"/>
    <p:sldId id="305" r:id="rId7"/>
    <p:sldId id="306" r:id="rId8"/>
    <p:sldId id="307" r:id="rId9"/>
    <p:sldId id="308" r:id="rId10"/>
    <p:sldId id="322" r:id="rId11"/>
    <p:sldId id="311" r:id="rId12"/>
    <p:sldId id="312" r:id="rId13"/>
    <p:sldId id="314" r:id="rId14"/>
    <p:sldId id="316" r:id="rId15"/>
    <p:sldId id="318" r:id="rId16"/>
    <p:sldId id="319" r:id="rId17"/>
    <p:sldId id="320" r:id="rId18"/>
    <p:sldId id="323" r:id="rId19"/>
    <p:sldId id="321" r:id="rId20"/>
    <p:sldId id="309" r:id="rId21"/>
    <p:sldId id="310" r:id="rId22"/>
    <p:sldId id="3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E"/>
    <a:srgbClr val="8BB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2C52D-B132-4FDB-A527-DA32EAAA95B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408A8B-FC7F-47BF-AAEC-F6038BF5FD7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Inter-national expert panel</a:t>
          </a:r>
          <a:endParaRPr lang="en-GB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B55093C9-F701-4E64-94A2-B9E8FBDF6B9A}" type="parTrans" cxnId="{0C59A1FC-1289-4D49-BA0D-5552D257C8BD}">
      <dgm:prSet/>
      <dgm:spPr/>
      <dgm:t>
        <a:bodyPr/>
        <a:lstStyle/>
        <a:p>
          <a:endParaRPr lang="en-GB"/>
        </a:p>
      </dgm:t>
    </dgm:pt>
    <dgm:pt modelId="{1D5F0571-2272-4115-A743-0F2907569A4F}" type="sibTrans" cxnId="{0C59A1FC-1289-4D49-BA0D-5552D257C8BD}">
      <dgm:prSet/>
      <dgm:spPr/>
      <dgm:t>
        <a:bodyPr/>
        <a:lstStyle/>
        <a:p>
          <a:endParaRPr lang="en-GB"/>
        </a:p>
      </dgm:t>
    </dgm:pt>
    <dgm:pt modelId="{7EE6B3B0-F045-4B42-B1F4-81D195F5B4E2}">
      <dgm:prSet phldrT="[Text]" custT="1"/>
      <dgm:spPr/>
      <dgm:t>
        <a:bodyPr/>
        <a:lstStyle/>
        <a:p>
          <a:r>
            <a:rPr lang="en-GB" sz="1800" b="1" dirty="0" smtClean="0"/>
            <a:t>Building from earlier </a:t>
          </a:r>
          <a:r>
            <a:rPr lang="en-GB" sz="1800" b="1" dirty="0" smtClean="0"/>
            <a:t>national expert panel</a:t>
          </a:r>
          <a:endParaRPr lang="en-GB" sz="1800" b="1" dirty="0"/>
        </a:p>
      </dgm:t>
    </dgm:pt>
    <dgm:pt modelId="{BC4EB5AD-6325-4F76-8965-A66B93666F19}" type="parTrans" cxnId="{4C18140E-B66F-4D9F-A35A-3C39F64E3A48}">
      <dgm:prSet/>
      <dgm:spPr/>
      <dgm:t>
        <a:bodyPr/>
        <a:lstStyle/>
        <a:p>
          <a:endParaRPr lang="en-GB"/>
        </a:p>
      </dgm:t>
    </dgm:pt>
    <dgm:pt modelId="{5EBEA7F5-1057-4E72-9CE1-4E115A1A7A94}" type="sibTrans" cxnId="{4C18140E-B66F-4D9F-A35A-3C39F64E3A48}">
      <dgm:prSet/>
      <dgm:spPr/>
      <dgm:t>
        <a:bodyPr/>
        <a:lstStyle/>
        <a:p>
          <a:endParaRPr lang="en-GB"/>
        </a:p>
      </dgm:t>
    </dgm:pt>
    <dgm:pt modelId="{8451F5DD-932A-4AA6-A26C-AD54661CDFD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VSR dialogue</a:t>
          </a:r>
          <a:endParaRPr lang="en-GB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8366443C-E72C-4A17-BE85-471EB05FF5BF}" type="parTrans" cxnId="{E4035020-AE3F-4FC1-8E87-0A0525FA7C81}">
      <dgm:prSet/>
      <dgm:spPr/>
      <dgm:t>
        <a:bodyPr/>
        <a:lstStyle/>
        <a:p>
          <a:endParaRPr lang="en-GB"/>
        </a:p>
      </dgm:t>
    </dgm:pt>
    <dgm:pt modelId="{28F30CBD-022A-48B6-94D8-DD30E90143E3}" type="sibTrans" cxnId="{E4035020-AE3F-4FC1-8E87-0A0525FA7C81}">
      <dgm:prSet/>
      <dgm:spPr/>
      <dgm:t>
        <a:bodyPr/>
        <a:lstStyle/>
        <a:p>
          <a:endParaRPr lang="en-GB"/>
        </a:p>
      </dgm:t>
    </dgm:pt>
    <dgm:pt modelId="{7BB1413F-0DEB-42EE-9B43-E559E6748E8A}">
      <dgm:prSet phldrT="[Text]" custT="1"/>
      <dgm:spPr/>
      <dgm:t>
        <a:bodyPr/>
        <a:lstStyle/>
        <a:p>
          <a:r>
            <a:rPr lang="en-GB" sz="1800" b="1" dirty="0" smtClean="0"/>
            <a:t>Building from earlier </a:t>
          </a:r>
          <a:r>
            <a:rPr lang="en-GB" sz="1800" b="1" dirty="0" smtClean="0"/>
            <a:t>VSRR work</a:t>
          </a:r>
          <a:endParaRPr lang="en-GB" sz="1800" b="1" dirty="0"/>
        </a:p>
      </dgm:t>
    </dgm:pt>
    <dgm:pt modelId="{2DFDA181-5006-42DC-878D-CBCB5BAB7207}" type="parTrans" cxnId="{5F5AED73-9183-49E5-BD88-D1ABECAE4127}">
      <dgm:prSet/>
      <dgm:spPr/>
      <dgm:t>
        <a:bodyPr/>
        <a:lstStyle/>
        <a:p>
          <a:endParaRPr lang="en-GB"/>
        </a:p>
      </dgm:t>
    </dgm:pt>
    <dgm:pt modelId="{9D74FDA5-DC1A-4BBC-91C6-A432A0D14BBD}" type="sibTrans" cxnId="{5F5AED73-9183-49E5-BD88-D1ABECAE4127}">
      <dgm:prSet/>
      <dgm:spPr/>
      <dgm:t>
        <a:bodyPr/>
        <a:lstStyle/>
        <a:p>
          <a:endParaRPr lang="en-GB"/>
        </a:p>
      </dgm:t>
    </dgm:pt>
    <dgm:pt modelId="{11604092-22D4-4D0E-B36B-9641FCD818B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Learner journeys</a:t>
          </a:r>
          <a:endParaRPr lang="en-GB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8E3552DD-AE11-45C7-A8B1-910B6656B219}" type="parTrans" cxnId="{4E7C4D87-746D-497C-BDD6-395E602BD630}">
      <dgm:prSet/>
      <dgm:spPr/>
      <dgm:t>
        <a:bodyPr/>
        <a:lstStyle/>
        <a:p>
          <a:endParaRPr lang="en-GB"/>
        </a:p>
      </dgm:t>
    </dgm:pt>
    <dgm:pt modelId="{97DBFD29-84A7-473B-9029-3201238E5DBA}" type="sibTrans" cxnId="{4E7C4D87-746D-497C-BDD6-395E602BD630}">
      <dgm:prSet/>
      <dgm:spPr/>
      <dgm:t>
        <a:bodyPr/>
        <a:lstStyle/>
        <a:p>
          <a:endParaRPr lang="en-GB"/>
        </a:p>
      </dgm:t>
    </dgm:pt>
    <dgm:pt modelId="{BE2E0090-A7B0-4F01-AF80-6FD2FEA7CD7C}">
      <dgm:prSet phldrT="[Text]" custT="1"/>
      <dgm:spPr/>
      <dgm:t>
        <a:bodyPr/>
        <a:lstStyle/>
        <a:p>
          <a:r>
            <a:rPr lang="en-GB" sz="1800" b="1" dirty="0" smtClean="0"/>
            <a:t>Exploring how learners </a:t>
          </a:r>
          <a:r>
            <a:rPr lang="en-GB" sz="1800" b="1" dirty="0" smtClean="0"/>
            <a:t>use materials &amp; </a:t>
          </a:r>
          <a:r>
            <a:rPr lang="en-GB" sz="1800" b="1" dirty="0" smtClean="0"/>
            <a:t>opportunities</a:t>
          </a:r>
          <a:endParaRPr lang="en-GB" sz="1800" b="1" dirty="0"/>
        </a:p>
      </dgm:t>
    </dgm:pt>
    <dgm:pt modelId="{83C2783A-0146-486D-B65E-B3B2193DFF86}" type="parTrans" cxnId="{117290C6-A4A6-401B-B470-193EE0BE8B85}">
      <dgm:prSet/>
      <dgm:spPr/>
      <dgm:t>
        <a:bodyPr/>
        <a:lstStyle/>
        <a:p>
          <a:endParaRPr lang="en-GB"/>
        </a:p>
      </dgm:t>
    </dgm:pt>
    <dgm:pt modelId="{6723AC4C-E137-4ABE-AE0E-68C1F0EEDD56}" type="sibTrans" cxnId="{117290C6-A4A6-401B-B470-193EE0BE8B85}">
      <dgm:prSet/>
      <dgm:spPr/>
      <dgm:t>
        <a:bodyPr/>
        <a:lstStyle/>
        <a:p>
          <a:endParaRPr lang="en-GB"/>
        </a:p>
      </dgm:t>
    </dgm:pt>
    <dgm:pt modelId="{FABD7DB5-B0DA-4151-91E2-9A09AF18B20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Case studies</a:t>
          </a:r>
          <a:r>
            <a:rPr lang="en-GB" sz="1800" dirty="0" smtClean="0"/>
            <a:t> </a:t>
          </a:r>
          <a:endParaRPr lang="en-GB" sz="1800" dirty="0"/>
        </a:p>
      </dgm:t>
    </dgm:pt>
    <dgm:pt modelId="{11A56EDE-A6F4-40FA-B65D-DF4142334761}" type="parTrans" cxnId="{3E907FAB-977D-422C-B7C8-B9FD111A5D10}">
      <dgm:prSet/>
      <dgm:spPr/>
      <dgm:t>
        <a:bodyPr/>
        <a:lstStyle/>
        <a:p>
          <a:endParaRPr lang="en-GB"/>
        </a:p>
      </dgm:t>
    </dgm:pt>
    <dgm:pt modelId="{CB0F9785-F298-4B6F-8951-7D9E4C5DC17B}" type="sibTrans" cxnId="{3E907FAB-977D-422C-B7C8-B9FD111A5D10}">
      <dgm:prSet/>
      <dgm:spPr/>
      <dgm:t>
        <a:bodyPr/>
        <a:lstStyle/>
        <a:p>
          <a:endParaRPr lang="en-GB"/>
        </a:p>
      </dgm:t>
    </dgm:pt>
    <dgm:pt modelId="{3757552A-3CC3-4134-B6F8-88315C2DD112}">
      <dgm:prSet phldrT="[Text]" custT="1"/>
      <dgm:spPr/>
      <dgm:t>
        <a:bodyPr/>
        <a:lstStyle/>
        <a:p>
          <a:r>
            <a:rPr lang="en-GB" sz="1800" b="1" dirty="0" smtClean="0"/>
            <a:t>Method-</a:t>
          </a:r>
          <a:r>
            <a:rPr lang="en-GB" sz="1800" b="1" dirty="0" err="1" smtClean="0"/>
            <a:t>ological</a:t>
          </a:r>
          <a:r>
            <a:rPr lang="en-GB" sz="1800" b="1" dirty="0" smtClean="0"/>
            <a:t> &amp; pedagogical innovation</a:t>
          </a:r>
          <a:endParaRPr lang="en-GB" sz="1800" b="1" dirty="0"/>
        </a:p>
      </dgm:t>
    </dgm:pt>
    <dgm:pt modelId="{21CE9498-5C08-445B-8D0E-74F29B64F141}" type="parTrans" cxnId="{CEA54DB2-0721-4629-A2F4-5952465B2612}">
      <dgm:prSet/>
      <dgm:spPr/>
      <dgm:t>
        <a:bodyPr/>
        <a:lstStyle/>
        <a:p>
          <a:endParaRPr lang="en-GB"/>
        </a:p>
      </dgm:t>
    </dgm:pt>
    <dgm:pt modelId="{1E45FBC9-CD0E-4E70-9100-9FB0081BFBCA}" type="sibTrans" cxnId="{CEA54DB2-0721-4629-A2F4-5952465B2612}">
      <dgm:prSet/>
      <dgm:spPr/>
      <dgm:t>
        <a:bodyPr/>
        <a:lstStyle/>
        <a:p>
          <a:endParaRPr lang="en-GB"/>
        </a:p>
      </dgm:t>
    </dgm:pt>
    <dgm:pt modelId="{BB1045F0-7634-4482-9D53-4BA29110280E}" type="pres">
      <dgm:prSet presAssocID="{3472C52D-B132-4FDB-A527-DA32EAAA95B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B2D9AB-5473-4FC1-A841-6E6A7A921F9F}" type="pres">
      <dgm:prSet presAssocID="{3472C52D-B132-4FDB-A527-DA32EAAA95BA}" presName="children" presStyleCnt="0"/>
      <dgm:spPr/>
    </dgm:pt>
    <dgm:pt modelId="{CE110D0C-F332-4DFB-AABA-F06FFAC731A1}" type="pres">
      <dgm:prSet presAssocID="{3472C52D-B132-4FDB-A527-DA32EAAA95BA}" presName="child1group" presStyleCnt="0"/>
      <dgm:spPr/>
    </dgm:pt>
    <dgm:pt modelId="{BF3D16BF-F771-48A5-BC1C-1B019CD15FFB}" type="pres">
      <dgm:prSet presAssocID="{3472C52D-B132-4FDB-A527-DA32EAAA95BA}" presName="child1" presStyleLbl="bgAcc1" presStyleIdx="0" presStyleCnt="4" custScaleX="130193" custLinFactNeighborX="-10987" custLinFactNeighborY="7518"/>
      <dgm:spPr/>
      <dgm:t>
        <a:bodyPr/>
        <a:lstStyle/>
        <a:p>
          <a:endParaRPr lang="en-GB"/>
        </a:p>
      </dgm:t>
    </dgm:pt>
    <dgm:pt modelId="{E46C1F4A-FFB5-4DA7-9576-2694264A6383}" type="pres">
      <dgm:prSet presAssocID="{3472C52D-B132-4FDB-A527-DA32EAAA95B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C5A24-6E80-46CA-A659-2D729BC9906E}" type="pres">
      <dgm:prSet presAssocID="{3472C52D-B132-4FDB-A527-DA32EAAA95BA}" presName="child2group" presStyleCnt="0"/>
      <dgm:spPr/>
    </dgm:pt>
    <dgm:pt modelId="{AAF8D140-5B94-43CC-A465-82DA62C3DB23}" type="pres">
      <dgm:prSet presAssocID="{3472C52D-B132-4FDB-A527-DA32EAAA95BA}" presName="child2" presStyleLbl="bgAcc1" presStyleIdx="1" presStyleCnt="4" custScaleX="130570" custLinFactNeighborX="6591" custLinFactNeighborY="7518"/>
      <dgm:spPr/>
      <dgm:t>
        <a:bodyPr/>
        <a:lstStyle/>
        <a:p>
          <a:endParaRPr lang="en-GB"/>
        </a:p>
      </dgm:t>
    </dgm:pt>
    <dgm:pt modelId="{3B84A0AC-8A6C-4D2B-89AA-04E8371B8953}" type="pres">
      <dgm:prSet presAssocID="{3472C52D-B132-4FDB-A527-DA32EAAA95B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4C19DE-3BD5-4F8C-B778-CB3EF9757BCD}" type="pres">
      <dgm:prSet presAssocID="{3472C52D-B132-4FDB-A527-DA32EAAA95BA}" presName="child3group" presStyleCnt="0"/>
      <dgm:spPr/>
    </dgm:pt>
    <dgm:pt modelId="{6CE94534-AB39-46EE-AED8-00C70A2D25A4}" type="pres">
      <dgm:prSet presAssocID="{3472C52D-B132-4FDB-A527-DA32EAAA95BA}" presName="child3" presStyleLbl="bgAcc1" presStyleIdx="2" presStyleCnt="4" custScaleX="138799" custScaleY="117052" custLinFactNeighborX="17353" custLinFactNeighborY="-18556"/>
      <dgm:spPr/>
      <dgm:t>
        <a:bodyPr/>
        <a:lstStyle/>
        <a:p>
          <a:endParaRPr lang="en-GB"/>
        </a:p>
      </dgm:t>
    </dgm:pt>
    <dgm:pt modelId="{9CCCA35E-AF6C-4B2A-9697-B356E9B105DD}" type="pres">
      <dgm:prSet presAssocID="{3472C52D-B132-4FDB-A527-DA32EAAA95B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C3F886-079B-4FD7-A40B-7DD20FAAC8C2}" type="pres">
      <dgm:prSet presAssocID="{3472C52D-B132-4FDB-A527-DA32EAAA95BA}" presName="child4group" presStyleCnt="0"/>
      <dgm:spPr/>
    </dgm:pt>
    <dgm:pt modelId="{2046D475-A402-4676-A6EA-E4C7B1E68C6C}" type="pres">
      <dgm:prSet presAssocID="{3472C52D-B132-4FDB-A527-DA32EAAA95BA}" presName="child4" presStyleLbl="bgAcc1" presStyleIdx="3" presStyleCnt="4" custScaleX="132307" custScaleY="118604" custLinFactNeighborX="-6390" custLinFactNeighborY="-8238"/>
      <dgm:spPr/>
      <dgm:t>
        <a:bodyPr/>
        <a:lstStyle/>
        <a:p>
          <a:endParaRPr lang="en-GB"/>
        </a:p>
      </dgm:t>
    </dgm:pt>
    <dgm:pt modelId="{CA02BCB8-EF8F-484F-8FDB-52547AA1D4F7}" type="pres">
      <dgm:prSet presAssocID="{3472C52D-B132-4FDB-A527-DA32EAAA95B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6DB82F-1010-45F3-8D9C-7E4300823B54}" type="pres">
      <dgm:prSet presAssocID="{3472C52D-B132-4FDB-A527-DA32EAAA95BA}" presName="childPlaceholder" presStyleCnt="0"/>
      <dgm:spPr/>
    </dgm:pt>
    <dgm:pt modelId="{8EB62944-3B15-4CCB-BFBC-728354ADE546}" type="pres">
      <dgm:prSet presAssocID="{3472C52D-B132-4FDB-A527-DA32EAAA95BA}" presName="circle" presStyleCnt="0"/>
      <dgm:spPr/>
    </dgm:pt>
    <dgm:pt modelId="{A1EA36E1-FA21-4894-9EB4-B41312BD9F4E}" type="pres">
      <dgm:prSet presAssocID="{3472C52D-B132-4FDB-A527-DA32EAAA95BA}" presName="quadrant1" presStyleLbl="node1" presStyleIdx="0" presStyleCnt="4" custScaleX="95942" custLinFactNeighborX="-371" custLinFactNeighborY="-37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A906D-8205-4E91-B194-9F3476293FA3}" type="pres">
      <dgm:prSet presAssocID="{3472C52D-B132-4FDB-A527-DA32EAAA95B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2E8CAE-5A8E-4BE7-AAA3-0ECF6D00F42D}" type="pres">
      <dgm:prSet presAssocID="{3472C52D-B132-4FDB-A527-DA32EAAA95B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624E4-AC72-4CFF-9D3E-85C7897EEAE1}" type="pres">
      <dgm:prSet presAssocID="{3472C52D-B132-4FDB-A527-DA32EAAA95B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8607C8-9E84-484E-9AA3-ACD8CD4FE643}" type="pres">
      <dgm:prSet presAssocID="{3472C52D-B132-4FDB-A527-DA32EAAA95BA}" presName="quadrantPlaceholder" presStyleCnt="0"/>
      <dgm:spPr/>
    </dgm:pt>
    <dgm:pt modelId="{E359F5D8-3074-4641-B37E-7ADBF20C8850}" type="pres">
      <dgm:prSet presAssocID="{3472C52D-B132-4FDB-A527-DA32EAAA95BA}" presName="center1" presStyleLbl="fgShp" presStyleIdx="0" presStyleCnt="2"/>
      <dgm:spPr/>
    </dgm:pt>
    <dgm:pt modelId="{3909A7BA-B5D3-4320-8674-2100EBA44DEE}" type="pres">
      <dgm:prSet presAssocID="{3472C52D-B132-4FDB-A527-DA32EAAA95BA}" presName="center2" presStyleLbl="fgShp" presStyleIdx="1" presStyleCnt="2"/>
      <dgm:spPr/>
    </dgm:pt>
  </dgm:ptLst>
  <dgm:cxnLst>
    <dgm:cxn modelId="{3E907FAB-977D-422C-B7C8-B9FD111A5D10}" srcId="{3472C52D-B132-4FDB-A527-DA32EAAA95BA}" destId="{FABD7DB5-B0DA-4151-91E2-9A09AF18B207}" srcOrd="3" destOrd="0" parTransId="{11A56EDE-A6F4-40FA-B65D-DF4142334761}" sibTransId="{CB0F9785-F298-4B6F-8951-7D9E4C5DC17B}"/>
    <dgm:cxn modelId="{DCD4A25C-BAA9-40EE-A79E-DE55FD454138}" type="presOf" srcId="{8451F5DD-932A-4AA6-A26C-AD54661CDFD2}" destId="{389A906D-8205-4E91-B194-9F3476293FA3}" srcOrd="0" destOrd="0" presId="urn:microsoft.com/office/officeart/2005/8/layout/cycle4"/>
    <dgm:cxn modelId="{77F8FE2B-16D5-4D45-9C8A-03B837DB2B0F}" type="presOf" srcId="{3757552A-3CC3-4134-B6F8-88315C2DD112}" destId="{2046D475-A402-4676-A6EA-E4C7B1E68C6C}" srcOrd="0" destOrd="0" presId="urn:microsoft.com/office/officeart/2005/8/layout/cycle4"/>
    <dgm:cxn modelId="{23E77EB1-D292-4821-A7EE-40F905688AFD}" type="presOf" srcId="{3472C52D-B132-4FDB-A527-DA32EAAA95BA}" destId="{BB1045F0-7634-4482-9D53-4BA29110280E}" srcOrd="0" destOrd="0" presId="urn:microsoft.com/office/officeart/2005/8/layout/cycle4"/>
    <dgm:cxn modelId="{B5AD55F9-9F9F-4263-AA8A-1BF829D695AF}" type="presOf" srcId="{BE2E0090-A7B0-4F01-AF80-6FD2FEA7CD7C}" destId="{9CCCA35E-AF6C-4B2A-9697-B356E9B105DD}" srcOrd="1" destOrd="0" presId="urn:microsoft.com/office/officeart/2005/8/layout/cycle4"/>
    <dgm:cxn modelId="{E4035020-AE3F-4FC1-8E87-0A0525FA7C81}" srcId="{3472C52D-B132-4FDB-A527-DA32EAAA95BA}" destId="{8451F5DD-932A-4AA6-A26C-AD54661CDFD2}" srcOrd="1" destOrd="0" parTransId="{8366443C-E72C-4A17-BE85-471EB05FF5BF}" sibTransId="{28F30CBD-022A-48B6-94D8-DD30E90143E3}"/>
    <dgm:cxn modelId="{1E3ABEA0-BC98-4D64-8B68-298E8B4146AF}" type="presOf" srcId="{11604092-22D4-4D0E-B36B-9641FCD818B6}" destId="{1F2E8CAE-5A8E-4BE7-AAA3-0ECF6D00F42D}" srcOrd="0" destOrd="0" presId="urn:microsoft.com/office/officeart/2005/8/layout/cycle4"/>
    <dgm:cxn modelId="{CEA54DB2-0721-4629-A2F4-5952465B2612}" srcId="{FABD7DB5-B0DA-4151-91E2-9A09AF18B207}" destId="{3757552A-3CC3-4134-B6F8-88315C2DD112}" srcOrd="0" destOrd="0" parTransId="{21CE9498-5C08-445B-8D0E-74F29B64F141}" sibTransId="{1E45FBC9-CD0E-4E70-9100-9FB0081BFBCA}"/>
    <dgm:cxn modelId="{4C18140E-B66F-4D9F-A35A-3C39F64E3A48}" srcId="{75408A8B-FC7F-47BF-AAEC-F6038BF5FD79}" destId="{7EE6B3B0-F045-4B42-B1F4-81D195F5B4E2}" srcOrd="0" destOrd="0" parTransId="{BC4EB5AD-6325-4F76-8965-A66B93666F19}" sibTransId="{5EBEA7F5-1057-4E72-9CE1-4E115A1A7A94}"/>
    <dgm:cxn modelId="{E8606A2D-D547-43DF-9822-D0C42524186C}" type="presOf" srcId="{7EE6B3B0-F045-4B42-B1F4-81D195F5B4E2}" destId="{BF3D16BF-F771-48A5-BC1C-1B019CD15FFB}" srcOrd="0" destOrd="0" presId="urn:microsoft.com/office/officeart/2005/8/layout/cycle4"/>
    <dgm:cxn modelId="{5126F55D-F35C-4689-A66B-74C9AC09E1F7}" type="presOf" srcId="{BE2E0090-A7B0-4F01-AF80-6FD2FEA7CD7C}" destId="{6CE94534-AB39-46EE-AED8-00C70A2D25A4}" srcOrd="0" destOrd="0" presId="urn:microsoft.com/office/officeart/2005/8/layout/cycle4"/>
    <dgm:cxn modelId="{E0FE76A4-4D83-4895-A429-9E002E04D1B8}" type="presOf" srcId="{3757552A-3CC3-4134-B6F8-88315C2DD112}" destId="{CA02BCB8-EF8F-484F-8FDB-52547AA1D4F7}" srcOrd="1" destOrd="0" presId="urn:microsoft.com/office/officeart/2005/8/layout/cycle4"/>
    <dgm:cxn modelId="{4E7C4D87-746D-497C-BDD6-395E602BD630}" srcId="{3472C52D-B132-4FDB-A527-DA32EAAA95BA}" destId="{11604092-22D4-4D0E-B36B-9641FCD818B6}" srcOrd="2" destOrd="0" parTransId="{8E3552DD-AE11-45C7-A8B1-910B6656B219}" sibTransId="{97DBFD29-84A7-473B-9029-3201238E5DBA}"/>
    <dgm:cxn modelId="{5F5AED73-9183-49E5-BD88-D1ABECAE4127}" srcId="{8451F5DD-932A-4AA6-A26C-AD54661CDFD2}" destId="{7BB1413F-0DEB-42EE-9B43-E559E6748E8A}" srcOrd="0" destOrd="0" parTransId="{2DFDA181-5006-42DC-878D-CBCB5BAB7207}" sibTransId="{9D74FDA5-DC1A-4BBC-91C6-A432A0D14BBD}"/>
    <dgm:cxn modelId="{DB22A795-9639-4344-B444-D36BCF6DE0C0}" type="presOf" srcId="{FABD7DB5-B0DA-4151-91E2-9A09AF18B207}" destId="{919624E4-AC72-4CFF-9D3E-85C7897EEAE1}" srcOrd="0" destOrd="0" presId="urn:microsoft.com/office/officeart/2005/8/layout/cycle4"/>
    <dgm:cxn modelId="{0C59A1FC-1289-4D49-BA0D-5552D257C8BD}" srcId="{3472C52D-B132-4FDB-A527-DA32EAAA95BA}" destId="{75408A8B-FC7F-47BF-AAEC-F6038BF5FD79}" srcOrd="0" destOrd="0" parTransId="{B55093C9-F701-4E64-94A2-B9E8FBDF6B9A}" sibTransId="{1D5F0571-2272-4115-A743-0F2907569A4F}"/>
    <dgm:cxn modelId="{D0C02865-C2F5-49BB-9491-690141F208F9}" type="presOf" srcId="{7BB1413F-0DEB-42EE-9B43-E559E6748E8A}" destId="{AAF8D140-5B94-43CC-A465-82DA62C3DB23}" srcOrd="0" destOrd="0" presId="urn:microsoft.com/office/officeart/2005/8/layout/cycle4"/>
    <dgm:cxn modelId="{A4963EC9-0B63-4D18-9624-06016B3D42EA}" type="presOf" srcId="{7EE6B3B0-F045-4B42-B1F4-81D195F5B4E2}" destId="{E46C1F4A-FFB5-4DA7-9576-2694264A6383}" srcOrd="1" destOrd="0" presId="urn:microsoft.com/office/officeart/2005/8/layout/cycle4"/>
    <dgm:cxn modelId="{117290C6-A4A6-401B-B470-193EE0BE8B85}" srcId="{11604092-22D4-4D0E-B36B-9641FCD818B6}" destId="{BE2E0090-A7B0-4F01-AF80-6FD2FEA7CD7C}" srcOrd="0" destOrd="0" parTransId="{83C2783A-0146-486D-B65E-B3B2193DFF86}" sibTransId="{6723AC4C-E137-4ABE-AE0E-68C1F0EEDD56}"/>
    <dgm:cxn modelId="{086A8A55-013B-4A9B-A699-BB5552A8E98E}" type="presOf" srcId="{75408A8B-FC7F-47BF-AAEC-F6038BF5FD79}" destId="{A1EA36E1-FA21-4894-9EB4-B41312BD9F4E}" srcOrd="0" destOrd="0" presId="urn:microsoft.com/office/officeart/2005/8/layout/cycle4"/>
    <dgm:cxn modelId="{DD3CE939-27C6-4CFE-BC8D-90FDC1CDDF41}" type="presOf" srcId="{7BB1413F-0DEB-42EE-9B43-E559E6748E8A}" destId="{3B84A0AC-8A6C-4D2B-89AA-04E8371B8953}" srcOrd="1" destOrd="0" presId="urn:microsoft.com/office/officeart/2005/8/layout/cycle4"/>
    <dgm:cxn modelId="{5727854B-9CFD-4980-AE74-F0F16DD3D841}" type="presParOf" srcId="{BB1045F0-7634-4482-9D53-4BA29110280E}" destId="{F0B2D9AB-5473-4FC1-A841-6E6A7A921F9F}" srcOrd="0" destOrd="0" presId="urn:microsoft.com/office/officeart/2005/8/layout/cycle4"/>
    <dgm:cxn modelId="{C53F6FA4-FF60-403C-A870-E5AA735E2575}" type="presParOf" srcId="{F0B2D9AB-5473-4FC1-A841-6E6A7A921F9F}" destId="{CE110D0C-F332-4DFB-AABA-F06FFAC731A1}" srcOrd="0" destOrd="0" presId="urn:microsoft.com/office/officeart/2005/8/layout/cycle4"/>
    <dgm:cxn modelId="{F2360C7D-DF3F-4C07-A18B-B03E2E9FB693}" type="presParOf" srcId="{CE110D0C-F332-4DFB-AABA-F06FFAC731A1}" destId="{BF3D16BF-F771-48A5-BC1C-1B019CD15FFB}" srcOrd="0" destOrd="0" presId="urn:microsoft.com/office/officeart/2005/8/layout/cycle4"/>
    <dgm:cxn modelId="{D7D85005-6184-4B10-8081-4A7BE337248E}" type="presParOf" srcId="{CE110D0C-F332-4DFB-AABA-F06FFAC731A1}" destId="{E46C1F4A-FFB5-4DA7-9576-2694264A6383}" srcOrd="1" destOrd="0" presId="urn:microsoft.com/office/officeart/2005/8/layout/cycle4"/>
    <dgm:cxn modelId="{61AE9627-3A05-47FB-91D8-4F4E77E83D06}" type="presParOf" srcId="{F0B2D9AB-5473-4FC1-A841-6E6A7A921F9F}" destId="{D56C5A24-6E80-46CA-A659-2D729BC9906E}" srcOrd="1" destOrd="0" presId="urn:microsoft.com/office/officeart/2005/8/layout/cycle4"/>
    <dgm:cxn modelId="{E845622F-E3FB-4943-8643-7A402414263F}" type="presParOf" srcId="{D56C5A24-6E80-46CA-A659-2D729BC9906E}" destId="{AAF8D140-5B94-43CC-A465-82DA62C3DB23}" srcOrd="0" destOrd="0" presId="urn:microsoft.com/office/officeart/2005/8/layout/cycle4"/>
    <dgm:cxn modelId="{053DE099-9697-4F35-8195-DC315F613040}" type="presParOf" srcId="{D56C5A24-6E80-46CA-A659-2D729BC9906E}" destId="{3B84A0AC-8A6C-4D2B-89AA-04E8371B8953}" srcOrd="1" destOrd="0" presId="urn:microsoft.com/office/officeart/2005/8/layout/cycle4"/>
    <dgm:cxn modelId="{F04C7CBE-9A6A-4E0A-B55C-D31A87C5CBC5}" type="presParOf" srcId="{F0B2D9AB-5473-4FC1-A841-6E6A7A921F9F}" destId="{4E4C19DE-3BD5-4F8C-B778-CB3EF9757BCD}" srcOrd="2" destOrd="0" presId="urn:microsoft.com/office/officeart/2005/8/layout/cycle4"/>
    <dgm:cxn modelId="{77F2DDA0-6881-4DC1-BC60-2117BA10A45A}" type="presParOf" srcId="{4E4C19DE-3BD5-4F8C-B778-CB3EF9757BCD}" destId="{6CE94534-AB39-46EE-AED8-00C70A2D25A4}" srcOrd="0" destOrd="0" presId="urn:microsoft.com/office/officeart/2005/8/layout/cycle4"/>
    <dgm:cxn modelId="{6B3F744C-CACF-4B16-BC10-D52796641408}" type="presParOf" srcId="{4E4C19DE-3BD5-4F8C-B778-CB3EF9757BCD}" destId="{9CCCA35E-AF6C-4B2A-9697-B356E9B105DD}" srcOrd="1" destOrd="0" presId="urn:microsoft.com/office/officeart/2005/8/layout/cycle4"/>
    <dgm:cxn modelId="{6538610E-E9FF-4953-B353-1947F00A5AD5}" type="presParOf" srcId="{F0B2D9AB-5473-4FC1-A841-6E6A7A921F9F}" destId="{8CC3F886-079B-4FD7-A40B-7DD20FAAC8C2}" srcOrd="3" destOrd="0" presId="urn:microsoft.com/office/officeart/2005/8/layout/cycle4"/>
    <dgm:cxn modelId="{1A5F8806-B48E-4BD3-AF40-81FDCFD166B9}" type="presParOf" srcId="{8CC3F886-079B-4FD7-A40B-7DD20FAAC8C2}" destId="{2046D475-A402-4676-A6EA-E4C7B1E68C6C}" srcOrd="0" destOrd="0" presId="urn:microsoft.com/office/officeart/2005/8/layout/cycle4"/>
    <dgm:cxn modelId="{51E8FDF8-1D76-4E47-ACCF-880B80C96F60}" type="presParOf" srcId="{8CC3F886-079B-4FD7-A40B-7DD20FAAC8C2}" destId="{CA02BCB8-EF8F-484F-8FDB-52547AA1D4F7}" srcOrd="1" destOrd="0" presId="urn:microsoft.com/office/officeart/2005/8/layout/cycle4"/>
    <dgm:cxn modelId="{F66D281E-18A4-43EC-8256-6D6E4E8C2420}" type="presParOf" srcId="{F0B2D9AB-5473-4FC1-A841-6E6A7A921F9F}" destId="{676DB82F-1010-45F3-8D9C-7E4300823B54}" srcOrd="4" destOrd="0" presId="urn:microsoft.com/office/officeart/2005/8/layout/cycle4"/>
    <dgm:cxn modelId="{8408CA98-0574-4249-A6C7-DD46C529D5E9}" type="presParOf" srcId="{BB1045F0-7634-4482-9D53-4BA29110280E}" destId="{8EB62944-3B15-4CCB-BFBC-728354ADE546}" srcOrd="1" destOrd="0" presId="urn:microsoft.com/office/officeart/2005/8/layout/cycle4"/>
    <dgm:cxn modelId="{88BF3366-B618-4B44-A484-6607E943339B}" type="presParOf" srcId="{8EB62944-3B15-4CCB-BFBC-728354ADE546}" destId="{A1EA36E1-FA21-4894-9EB4-B41312BD9F4E}" srcOrd="0" destOrd="0" presId="urn:microsoft.com/office/officeart/2005/8/layout/cycle4"/>
    <dgm:cxn modelId="{14D4E877-0CE8-45C9-B554-B12D6B196479}" type="presParOf" srcId="{8EB62944-3B15-4CCB-BFBC-728354ADE546}" destId="{389A906D-8205-4E91-B194-9F3476293FA3}" srcOrd="1" destOrd="0" presId="urn:microsoft.com/office/officeart/2005/8/layout/cycle4"/>
    <dgm:cxn modelId="{2336ACDB-A987-4045-80A0-BDE50D998C90}" type="presParOf" srcId="{8EB62944-3B15-4CCB-BFBC-728354ADE546}" destId="{1F2E8CAE-5A8E-4BE7-AAA3-0ECF6D00F42D}" srcOrd="2" destOrd="0" presId="urn:microsoft.com/office/officeart/2005/8/layout/cycle4"/>
    <dgm:cxn modelId="{51BFD2B1-CE34-4CD0-A402-38458C1501FD}" type="presParOf" srcId="{8EB62944-3B15-4CCB-BFBC-728354ADE546}" destId="{919624E4-AC72-4CFF-9D3E-85C7897EEAE1}" srcOrd="3" destOrd="0" presId="urn:microsoft.com/office/officeart/2005/8/layout/cycle4"/>
    <dgm:cxn modelId="{293C776B-7AB1-414D-A083-9BB60150C1E8}" type="presParOf" srcId="{8EB62944-3B15-4CCB-BFBC-728354ADE546}" destId="{608607C8-9E84-484E-9AA3-ACD8CD4FE643}" srcOrd="4" destOrd="0" presId="urn:microsoft.com/office/officeart/2005/8/layout/cycle4"/>
    <dgm:cxn modelId="{63378752-382B-41C3-908A-07F3561A72A3}" type="presParOf" srcId="{BB1045F0-7634-4482-9D53-4BA29110280E}" destId="{E359F5D8-3074-4641-B37E-7ADBF20C8850}" srcOrd="2" destOrd="0" presId="urn:microsoft.com/office/officeart/2005/8/layout/cycle4"/>
    <dgm:cxn modelId="{DF91FA23-CBFA-4798-A1AF-243E7944B640}" type="presParOf" srcId="{BB1045F0-7634-4482-9D53-4BA29110280E}" destId="{3909A7BA-B5D3-4320-8674-2100EBA44DE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94534-AB39-46EE-AED8-00C70A2D25A4}">
      <dsp:nvSpPr>
        <dsp:cNvPr id="0" name=""/>
        <dsp:cNvSpPr/>
      </dsp:nvSpPr>
      <dsp:spPr>
        <a:xfrm>
          <a:off x="4527013" y="2410500"/>
          <a:ext cx="2819776" cy="1540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Exploring how learners </a:t>
          </a:r>
          <a:r>
            <a:rPr lang="en-GB" sz="1800" b="1" kern="1200" dirty="0" smtClean="0"/>
            <a:t>use materials &amp; </a:t>
          </a:r>
          <a:r>
            <a:rPr lang="en-GB" sz="1800" b="1" kern="1200" dirty="0" smtClean="0"/>
            <a:t>opportunities</a:t>
          </a:r>
          <a:endParaRPr lang="en-GB" sz="1800" b="1" kern="1200" dirty="0"/>
        </a:p>
      </dsp:txBody>
      <dsp:txXfrm>
        <a:off x="5406783" y="2829434"/>
        <a:ext cx="1906169" cy="1087617"/>
      </dsp:txXfrm>
    </dsp:sp>
    <dsp:sp modelId="{2046D475-A402-4676-A6EA-E4C7B1E68C6C}">
      <dsp:nvSpPr>
        <dsp:cNvPr id="0" name=""/>
        <dsp:cNvSpPr/>
      </dsp:nvSpPr>
      <dsp:spPr>
        <a:xfrm>
          <a:off x="795965" y="2536071"/>
          <a:ext cx="2687887" cy="1560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Method-</a:t>
          </a:r>
          <a:r>
            <a:rPr lang="en-GB" sz="1800" b="1" kern="1200" dirty="0" err="1" smtClean="0"/>
            <a:t>ological</a:t>
          </a:r>
          <a:r>
            <a:rPr lang="en-GB" sz="1800" b="1" kern="1200" dirty="0" smtClean="0"/>
            <a:t> &amp; pedagogical innovation</a:t>
          </a:r>
          <a:endParaRPr lang="en-GB" sz="1800" b="1" kern="1200" dirty="0"/>
        </a:p>
      </dsp:txBody>
      <dsp:txXfrm>
        <a:off x="830251" y="2960560"/>
        <a:ext cx="1812949" cy="1102037"/>
      </dsp:txXfrm>
    </dsp:sp>
    <dsp:sp modelId="{AAF8D140-5B94-43CC-A465-82DA62C3DB23}">
      <dsp:nvSpPr>
        <dsp:cNvPr id="0" name=""/>
        <dsp:cNvSpPr/>
      </dsp:nvSpPr>
      <dsp:spPr>
        <a:xfrm>
          <a:off x="4391966" y="69360"/>
          <a:ext cx="2652599" cy="1315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Building from earlier </a:t>
          </a:r>
          <a:r>
            <a:rPr lang="en-GB" sz="1800" b="1" kern="1200" dirty="0" smtClean="0"/>
            <a:t>VSRR work</a:t>
          </a:r>
          <a:endParaRPr lang="en-GB" sz="1800" b="1" kern="1200" dirty="0"/>
        </a:p>
      </dsp:txBody>
      <dsp:txXfrm>
        <a:off x="5216654" y="98268"/>
        <a:ext cx="1799003" cy="929173"/>
      </dsp:txXfrm>
    </dsp:sp>
    <dsp:sp modelId="{BF3D16BF-F771-48A5-BC1C-1B019CD15FFB}">
      <dsp:nvSpPr>
        <dsp:cNvPr id="0" name=""/>
        <dsp:cNvSpPr/>
      </dsp:nvSpPr>
      <dsp:spPr>
        <a:xfrm>
          <a:off x="724048" y="69360"/>
          <a:ext cx="2644940" cy="1315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Building from earlier </a:t>
          </a:r>
          <a:r>
            <a:rPr lang="en-GB" sz="1800" b="1" kern="1200" dirty="0" smtClean="0"/>
            <a:t>national expert panel</a:t>
          </a:r>
          <a:endParaRPr lang="en-GB" sz="1800" b="1" kern="1200" dirty="0"/>
        </a:p>
      </dsp:txBody>
      <dsp:txXfrm>
        <a:off x="752956" y="98268"/>
        <a:ext cx="1793642" cy="929173"/>
      </dsp:txXfrm>
    </dsp:sp>
    <dsp:sp modelId="{A1EA36E1-FA21-4894-9EB4-B41312BD9F4E}">
      <dsp:nvSpPr>
        <dsp:cNvPr id="0" name=""/>
        <dsp:cNvSpPr/>
      </dsp:nvSpPr>
      <dsp:spPr>
        <a:xfrm>
          <a:off x="2167723" y="259346"/>
          <a:ext cx="1708433" cy="1780693"/>
        </a:xfrm>
        <a:prstGeom prst="pieWedg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</a:rPr>
            <a:t>Inter-national expert panel</a:t>
          </a:r>
          <a:endParaRPr lang="en-GB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68111" y="780899"/>
        <a:ext cx="1208045" cy="1259140"/>
      </dsp:txXfrm>
    </dsp:sp>
    <dsp:sp modelId="{389A906D-8205-4E91-B194-9F3476293FA3}">
      <dsp:nvSpPr>
        <dsp:cNvPr id="0" name=""/>
        <dsp:cNvSpPr/>
      </dsp:nvSpPr>
      <dsp:spPr>
        <a:xfrm rot="5400000">
          <a:off x="4001143" y="266041"/>
          <a:ext cx="1780693" cy="1780693"/>
        </a:xfrm>
        <a:prstGeom prst="pieWedg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</a:rPr>
            <a:t>VSR dialogue</a:t>
          </a:r>
          <a:endParaRPr lang="en-GB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4001143" y="787594"/>
        <a:ext cx="1259140" cy="1259140"/>
      </dsp:txXfrm>
    </dsp:sp>
    <dsp:sp modelId="{1F2E8CAE-5A8E-4BE7-AAA3-0ECF6D00F42D}">
      <dsp:nvSpPr>
        <dsp:cNvPr id="0" name=""/>
        <dsp:cNvSpPr/>
      </dsp:nvSpPr>
      <dsp:spPr>
        <a:xfrm rot="10800000">
          <a:off x="4001143" y="2128984"/>
          <a:ext cx="1780693" cy="1780693"/>
        </a:xfrm>
        <a:prstGeom prst="pieWedg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</a:rPr>
            <a:t>Learner journeys</a:t>
          </a:r>
          <a:endParaRPr lang="en-GB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4001143" y="2128984"/>
        <a:ext cx="1259140" cy="1259140"/>
      </dsp:txXfrm>
    </dsp:sp>
    <dsp:sp modelId="{919624E4-AC72-4CFF-9D3E-85C7897EEAE1}">
      <dsp:nvSpPr>
        <dsp:cNvPr id="0" name=""/>
        <dsp:cNvSpPr/>
      </dsp:nvSpPr>
      <dsp:spPr>
        <a:xfrm rot="16200000">
          <a:off x="2138199" y="2128984"/>
          <a:ext cx="1780693" cy="1780693"/>
        </a:xfrm>
        <a:prstGeom prst="pieWedg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</a:rPr>
            <a:t>Case studies</a:t>
          </a:r>
          <a:r>
            <a:rPr lang="en-GB" sz="1800" kern="1200" dirty="0" smtClean="0"/>
            <a:t> </a:t>
          </a:r>
          <a:endParaRPr lang="en-GB" sz="1800" kern="1200" dirty="0"/>
        </a:p>
      </dsp:txBody>
      <dsp:txXfrm rot="5400000">
        <a:off x="2659752" y="2128984"/>
        <a:ext cx="1259140" cy="1259140"/>
      </dsp:txXfrm>
    </dsp:sp>
    <dsp:sp modelId="{E359F5D8-3074-4641-B37E-7ADBF20C8850}">
      <dsp:nvSpPr>
        <dsp:cNvPr id="0" name=""/>
        <dsp:cNvSpPr/>
      </dsp:nvSpPr>
      <dsp:spPr>
        <a:xfrm>
          <a:off x="3652612" y="1717738"/>
          <a:ext cx="614812" cy="53461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9A7BA-B5D3-4320-8674-2100EBA44DEE}">
      <dsp:nvSpPr>
        <dsp:cNvPr id="0" name=""/>
        <dsp:cNvSpPr/>
      </dsp:nvSpPr>
      <dsp:spPr>
        <a:xfrm rot="10800000">
          <a:off x="3652612" y="1923361"/>
          <a:ext cx="614812" cy="53461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F1739-B6D9-4355-8911-B8F0804C0A3D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C13A5-154B-4602-9D29-6F93F1A09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72" y="1988840"/>
            <a:ext cx="7270576" cy="151216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aseline="0">
                <a:solidFill>
                  <a:srgbClr val="003D6E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984776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027" name="Picture 3" descr="Z:\SocialSciences\CENTRES\NCRM\Website\Website Oct14\background_bottomright@2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66" y="4461970"/>
            <a:ext cx="2808312" cy="24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2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:\CENTRES\NCRM\Publicity\Logos\University of Southampton\university logo cop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91078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:\CENTRES\NCRM\Publicity\Logos\Other\TAB_col_white_backgrou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1328"/>
            <a:ext cx="936104" cy="3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:\CENTRES\NCRM\Publicity\Logos\Other\298px-University_of_Edinburgh_logo.sv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305938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soton.ac.uk\ude\personalfiles\users\kjph1a06\mydesktop\pattern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-8877"/>
            <a:ext cx="326364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792088"/>
          </a:xfr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D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24847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30" y="6304235"/>
            <a:ext cx="2133600" cy="365125"/>
          </a:xfrm>
        </p:spPr>
        <p:txBody>
          <a:bodyPr/>
          <a:lstStyle>
            <a:lvl1pPr>
              <a:defRPr sz="120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A53D53-8024-485A-AF10-8351CA8F8D5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\\soton.ac.uk\ude\personalfiles\users\kjph1a06\mydesktop\pattern_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235"/>
            <a:ext cx="1794212" cy="21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SocialSciences\CENTRES\NCRM\Website\Website Oct14\background_bottomright@2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66" y="4454868"/>
            <a:ext cx="2808312" cy="24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14908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800" u="none" baseline="0">
                <a:solidFill>
                  <a:srgbClr val="8BBD3A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BA3B-96CA-4DEA-A85B-351F07F12EB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BA3B-96CA-4DEA-A85B-351F07F12EB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710648"/>
            <a:ext cx="4968552" cy="918152"/>
          </a:xfrm>
        </p:spPr>
        <p:txBody>
          <a:bodyPr anchor="t">
            <a:noAutofit/>
          </a:bodyPr>
          <a:lstStyle>
            <a:lvl1pPr>
              <a:defRPr sz="2800">
                <a:solidFill>
                  <a:srgbClr val="003D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0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1890"/>
            <a:ext cx="8291264" cy="580926"/>
          </a:xfr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D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BA3B-96CA-4DEA-A85B-351F07F12EB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oton.ac.uk\ude\personalfiles\users\kjph1a06\mydesktop\pattern_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235"/>
            <a:ext cx="1794212" cy="21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512FE-B861-4E3D-AAE5-9A433BA247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03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D830-2B73-47E2-B7C6-7ED86D7FD57B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BA3B-96CA-4DEA-A85B-351F07F12E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8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003D6E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.A.Nind@soton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72" y="1988840"/>
            <a:ext cx="7270576" cy="1728192"/>
          </a:xfrm>
        </p:spPr>
        <p:txBody>
          <a:bodyPr>
            <a:noAutofit/>
          </a:bodyPr>
          <a:lstStyle/>
          <a:p>
            <a:r>
              <a:rPr lang="en-US" sz="4000" b="1" dirty="0"/>
              <a:t>Investigating pedagogy in research methods</a:t>
            </a:r>
            <a:endParaRPr lang="en-GB" sz="4000" b="1" dirty="0">
              <a:solidFill>
                <a:srgbClr val="003D6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984776" cy="2376264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GB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5800" b="1" dirty="0" smtClean="0">
                <a:solidFill>
                  <a:schemeClr val="tx2"/>
                </a:solidFill>
              </a:rPr>
              <a:t>Melanie </a:t>
            </a:r>
            <a:r>
              <a:rPr lang="en-GB" sz="5800" b="1" dirty="0" err="1">
                <a:solidFill>
                  <a:schemeClr val="tx2"/>
                </a:solidFill>
              </a:rPr>
              <a:t>Nind</a:t>
            </a:r>
            <a:r>
              <a:rPr lang="en-GB" sz="5800" b="1" dirty="0">
                <a:solidFill>
                  <a:schemeClr val="tx2"/>
                </a:solidFill>
              </a:rPr>
              <a:t>    </a:t>
            </a:r>
            <a:endParaRPr lang="en-GB" sz="58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GB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b="1" dirty="0" smtClean="0">
                <a:solidFill>
                  <a:schemeClr val="tx2"/>
                </a:solidFill>
              </a:rPr>
              <a:t>Newcastle University Seminar, 2</a:t>
            </a:r>
            <a:r>
              <a:rPr lang="en-GB" b="1" baseline="30000" dirty="0" smtClean="0">
                <a:solidFill>
                  <a:schemeClr val="tx2"/>
                </a:solidFill>
              </a:rPr>
              <a:t>nd</a:t>
            </a:r>
            <a:r>
              <a:rPr lang="en-GB" b="1" dirty="0" smtClean="0">
                <a:solidFill>
                  <a:schemeClr val="tx2"/>
                </a:solidFill>
              </a:rPr>
              <a:t> April 2015</a:t>
            </a:r>
            <a:endParaRPr lang="en-GB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GB" sz="31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3100" dirty="0" smtClean="0">
                <a:solidFill>
                  <a:schemeClr val="tx2"/>
                </a:solidFill>
              </a:rPr>
              <a:t>M.A.Nind@soton.ac.uk </a:t>
            </a:r>
            <a:endParaRPr lang="en-GB" sz="3100" dirty="0">
              <a:solidFill>
                <a:schemeClr val="tx2"/>
              </a:solidFill>
            </a:endParaRPr>
          </a:p>
          <a:p>
            <a:pPr>
              <a:defRPr/>
            </a:pPr>
            <a:endParaRPr lang="en-GB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552" y="3140968"/>
            <a:ext cx="7772400" cy="1500187"/>
          </a:xfrm>
        </p:spPr>
        <p:txBody>
          <a:bodyPr>
            <a:normAutofit/>
          </a:bodyPr>
          <a:lstStyle/>
          <a:p>
            <a:r>
              <a:rPr lang="en-GB" altLang="en-US" sz="3600" b="1" dirty="0" smtClean="0"/>
              <a:t>Findings to date</a:t>
            </a:r>
            <a:r>
              <a:rPr lang="en-GB" altLang="en-US" sz="3600" dirty="0"/>
              <a:t/>
            </a:r>
            <a:br>
              <a:rPr lang="en-GB" altLang="en-US" sz="3600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597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95536" y="840522"/>
            <a:ext cx="8291264" cy="792088"/>
          </a:xfrm>
        </p:spPr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15 month study including:</a:t>
            </a:r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536" y="1604867"/>
            <a:ext cx="8291264" cy="424847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altLang="en-US" dirty="0" smtClean="0">
                <a:ea typeface="ＭＳ Ｐゴシック" panose="020B0600070205080204" pitchFamily="34" charset="-128"/>
              </a:rPr>
              <a:t>semi-structured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interviews with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specialists (n8)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400"/>
              </a:spcBef>
            </a:pPr>
            <a:r>
              <a:rPr lang="en-GB" altLang="en-US" dirty="0" smtClean="0">
                <a:ea typeface="ＭＳ Ｐゴシック" panose="020B0600070205080204" pitchFamily="34" charset="-128"/>
              </a:rPr>
              <a:t>3 focus groups with methods teachers (n14)</a:t>
            </a:r>
          </a:p>
          <a:p>
            <a:pPr>
              <a:spcBef>
                <a:spcPts val="400"/>
              </a:spcBef>
            </a:pPr>
            <a:r>
              <a:rPr lang="en-GB" altLang="en-US" dirty="0" smtClean="0">
                <a:ea typeface="ＭＳ Ｐゴシック" panose="020B0600070205080204" pitchFamily="34" charset="-128"/>
              </a:rPr>
              <a:t>online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discussion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forum with methods learners (n18)</a:t>
            </a:r>
          </a:p>
          <a:p>
            <a:pPr>
              <a:spcBef>
                <a:spcPts val="400"/>
              </a:spcBef>
            </a:pPr>
            <a:r>
              <a:rPr lang="en-GB" altLang="en-US" dirty="0" smtClean="0">
                <a:ea typeface="ＭＳ Ｐゴシック" panose="020B0600070205080204" pitchFamily="34" charset="-128"/>
              </a:rPr>
              <a:t>4 video-stimulated focus groups with teachers &amp; learners (n8+25)</a:t>
            </a:r>
          </a:p>
          <a:p>
            <a:pPr>
              <a:spcBef>
                <a:spcPts val="400"/>
              </a:spcBef>
            </a:pPr>
            <a:r>
              <a:rPr lang="en-GB" altLang="en-US" dirty="0">
                <a:ea typeface="ＭＳ Ｐゴシック" panose="020B0600070205080204" pitchFamily="34" charset="-128"/>
              </a:rPr>
              <a:t>t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hematic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, iterative analysis of combined dataset  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0C9DF2-591A-4533-AA97-5448C0737E55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chemeClr val="bg2"/>
              </a:solidFill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145973"/>
            <a:ext cx="3816424" cy="20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45" y="4869160"/>
            <a:ext cx="4177209" cy="21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ea typeface="ＭＳ Ｐゴシック" panose="020B0600070205080204" pitchFamily="34" charset="-128"/>
              </a:rPr>
              <a:t>Themes in the 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23850" y="2133600"/>
            <a:ext cx="8424863" cy="3887788"/>
          </a:xfrm>
        </p:spPr>
        <p:txBody>
          <a:bodyPr/>
          <a:lstStyle/>
          <a:p>
            <a:pPr marL="571500" indent="-571500">
              <a:buFontTx/>
              <a:buAutoNum type="romanLcParenBoth"/>
            </a:pPr>
            <a:r>
              <a:rPr lang="en-GB" altLang="en-US" dirty="0" smtClean="0">
                <a:ea typeface="ＭＳ Ｐゴシック" panose="020B0600070205080204" pitchFamily="34" charset="-128"/>
              </a:rPr>
              <a:t>challenges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re teaching and learning advanced or innovative methods</a:t>
            </a:r>
          </a:p>
          <a:p>
            <a:pPr marL="571500" indent="-571500">
              <a:buFontTx/>
              <a:buAutoNum type="romanLcParenBoth"/>
            </a:pPr>
            <a:r>
              <a:rPr lang="en-GB" altLang="en-US" dirty="0" smtClean="0">
                <a:ea typeface="ＭＳ Ｐゴシック" panose="020B0600070205080204" pitchFamily="34" charset="-128"/>
              </a:rPr>
              <a:t>teaching approaches used, valued or regarded as problematic</a:t>
            </a:r>
          </a:p>
          <a:p>
            <a:pPr marL="571500" indent="-571500">
              <a:buFontTx/>
              <a:buAutoNum type="romanLcParenBoth"/>
            </a:pPr>
            <a:r>
              <a:rPr lang="en-GB" altLang="en-US" dirty="0" smtClean="0">
                <a:ea typeface="ＭＳ Ｐゴシック" panose="020B0600070205080204" pitchFamily="34" charset="-128"/>
              </a:rPr>
              <a:t>pedagogical content knowledge </a:t>
            </a:r>
          </a:p>
          <a:p>
            <a:pPr marL="571500" indent="-571500">
              <a:buFontTx/>
              <a:buAutoNum type="romanLcParenBoth"/>
            </a:pPr>
            <a:r>
              <a:rPr lang="en-GB" altLang="en-US" dirty="0" smtClean="0">
                <a:ea typeface="ＭＳ Ｐゴシック" panose="020B0600070205080204" pitchFamily="34" charset="-128"/>
              </a:rPr>
              <a:t>innovation in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methods for research / methods of 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teaching &amp; learning </a:t>
            </a:r>
          </a:p>
          <a:p>
            <a:pPr marL="571500" indent="-571500">
              <a:buFontTx/>
              <a:buAutoNum type="romanLcParenBoth"/>
            </a:pPr>
            <a:r>
              <a:rPr lang="en-GB" altLang="en-US" dirty="0" smtClean="0">
                <a:ea typeface="ＭＳ Ｐゴシック" panose="020B0600070205080204" pitchFamily="34" charset="-128"/>
              </a:rPr>
              <a:t>qualities of methods teachers/trainers &amp; learners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2DBBD0-3A16-4E25-A9A4-78816CD52182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>
          <a:xfrm>
            <a:off x="361613" y="1025950"/>
            <a:ext cx="8291264" cy="792088"/>
          </a:xfrm>
        </p:spPr>
        <p:txBody>
          <a:bodyPr/>
          <a:lstStyle/>
          <a:p>
            <a:r>
              <a:rPr lang="en-GB" altLang="en-US" b="1" smtClean="0"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>
          <a:xfrm>
            <a:off x="395536" y="1828800"/>
            <a:ext cx="8291264" cy="4480519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Learner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gaps/poor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preparation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Learner/context matches &amp; mismatches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Fearful learners, complex material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Timing,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sequencing,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pace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Learner diversity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902B5D-8A6D-409F-8096-A92AD4AC2D4B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chemeClr val="bg2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39552" y="4583321"/>
            <a:ext cx="3076575" cy="1800225"/>
          </a:xfrm>
          <a:prstGeom prst="wedgeRoundRectCallout">
            <a:avLst>
              <a:gd name="adj1" fmla="val 73867"/>
              <a:gd name="adj2" fmla="val -1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For any kind of learning to be maximally beneficial, it has to occur at a point when you are likely to put it into practice.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19489" y="5305249"/>
            <a:ext cx="3457575" cy="1152525"/>
          </a:xfrm>
          <a:prstGeom prst="wedgeRoundRectCallout">
            <a:avLst>
              <a:gd name="adj1" fmla="val 9385"/>
              <a:gd name="adj2" fmla="val 87676"/>
              <a:gd name="adj3" fmla="val 16667"/>
            </a:avLst>
          </a:prstGeom>
          <a:solidFill>
            <a:srgbClr val="A6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When I started my fieldwork it was a 'learn as you go' experience. Maybe that's the nature of it.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128013" y="3473334"/>
            <a:ext cx="3733868" cy="1340499"/>
          </a:xfrm>
          <a:prstGeom prst="wedgeRectCallout">
            <a:avLst>
              <a:gd name="adj1" fmla="val -59996"/>
              <a:gd name="adj2" fmla="val 902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There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are deficits or big gaps in the kind of [methodological] skills set that particularly Social Science undergraduates emerge from higher education with.</a:t>
            </a:r>
          </a:p>
        </p:txBody>
      </p:sp>
    </p:spTree>
    <p:extLst>
      <p:ext uri="{BB962C8B-B14F-4D97-AF65-F5344CB8AC3E}">
        <p14:creationId xmlns:p14="http://schemas.microsoft.com/office/powerpoint/2010/main" val="22260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395536" y="893441"/>
            <a:ext cx="8291264" cy="792088"/>
          </a:xfrm>
        </p:spPr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Approaches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388909" y="1609735"/>
            <a:ext cx="8291264" cy="4248472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Motivating, guiding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Maximizing dialogue/interaction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Active, reflective, deep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Embedded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Maximizing use of materials (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data)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Self as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resource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807562-F3AE-4074-A270-E9AB876EAE55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chemeClr val="bg2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55371" y="4797152"/>
            <a:ext cx="2447925" cy="1152525"/>
          </a:xfrm>
          <a:prstGeom prst="wedgeRectCallout">
            <a:avLst>
              <a:gd name="adj1" fmla="val -7246"/>
              <a:gd name="adj2" fmla="val 733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stimulating ‘a sort of statistical imagination or thinking’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750222" y="5216946"/>
            <a:ext cx="3313112" cy="1584325"/>
          </a:xfrm>
          <a:prstGeom prst="wedgeRoundRectCallout">
            <a:avLst>
              <a:gd name="adj1" fmla="val 69380"/>
              <a:gd name="adj2" fmla="val 43549"/>
              <a:gd name="adj3" fmla="val 16667"/>
            </a:avLst>
          </a:prstGeom>
          <a:solidFill>
            <a:srgbClr val="A6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by that point we kind of knew each other well enough that it was really helpful doing this group work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586905" y="3960186"/>
            <a:ext cx="3529013" cy="143986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critical appreciation, it’s very much based on them then working through practice </a:t>
            </a:r>
          </a:p>
        </p:txBody>
      </p:sp>
    </p:spTree>
    <p:extLst>
      <p:ext uri="{BB962C8B-B14F-4D97-AF65-F5344CB8AC3E}">
        <p14:creationId xmlns:p14="http://schemas.microsoft.com/office/powerpoint/2010/main" val="29786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395536" y="861886"/>
            <a:ext cx="8291264" cy="792088"/>
          </a:xfrm>
        </p:spPr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PCK regarding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176400" y="1583989"/>
            <a:ext cx="8291264" cy="4248472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material,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sequence, strategies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what is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problematic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what to include &amp; what to leave out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mix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of input &amp; inter/action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balance of conceptual &amp; operational, imagination &amp;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technique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C1400D-852A-470D-B60A-8B2AA6ADC8DE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>
              <a:solidFill>
                <a:schemeClr val="bg2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915816" y="5675399"/>
            <a:ext cx="2592288" cy="1152525"/>
          </a:xfrm>
          <a:prstGeom prst="wedgeRectCallout">
            <a:avLst>
              <a:gd name="adj1" fmla="val -69315"/>
              <a:gd name="adj2" fmla="val 494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there’s a sequence, so the order in which I show things in the software is not random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621" y="4724747"/>
            <a:ext cx="2808287" cy="1152525"/>
          </a:xfrm>
          <a:prstGeom prst="wedgeRoundRectCallout">
            <a:avLst>
              <a:gd name="adj1" fmla="val -4330"/>
              <a:gd name="adj2" fmla="val 7011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 rail against the separation of [advanced training] from the research problem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022679" y="4180269"/>
            <a:ext cx="3960813" cy="1656184"/>
          </a:xfrm>
          <a:prstGeom prst="wedgeEllipseCallout">
            <a:avLst/>
          </a:prstGeom>
          <a:solidFill>
            <a:srgbClr val="B3E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 think you’re right, it’s about holding my nerve as an organiser, and allowing there to be big blank space to sit there. </a:t>
            </a:r>
          </a:p>
        </p:txBody>
      </p:sp>
    </p:spTree>
    <p:extLst>
      <p:ext uri="{BB962C8B-B14F-4D97-AF65-F5344CB8AC3E}">
        <p14:creationId xmlns:p14="http://schemas.microsoft.com/office/powerpoint/2010/main" val="38439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What emerges is picture of</a:t>
            </a:r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7920037" cy="4175125"/>
          </a:xfrm>
        </p:spPr>
        <p:txBody>
          <a:bodyPr/>
          <a:lstStyle/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Pedagogical knowledge with references to experience and reflection as sources</a:t>
            </a: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Some trial and error and gradual shaping of pedagogical approach (praxis)</a:t>
            </a: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Use of evaluation data and feedback in the moment</a:t>
            </a: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Teachers as learners and learners as teachers</a:t>
            </a: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Some specialist language at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teachers disposal, yet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little reference to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any pedagogical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literature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111779-E6CB-477E-95BA-D1C5BAA2D75B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But </a:t>
            </a:r>
            <a:r>
              <a:rPr lang="en-GB" altLang="en-US" b="1" dirty="0" smtClean="0">
                <a:ea typeface="ＭＳ Ｐゴシック" panose="020B0600070205080204" pitchFamily="34" charset="-128"/>
              </a:rPr>
              <a:t>also apparent is</a:t>
            </a:r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Considerable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pedagogical reflection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when prompted</a:t>
            </a: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Teachers and learners making good use of dialogic spaces for pedagogic discussion (created via different perspectives in tension)</a:t>
            </a: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Not as simple as ‘research methods instructors teach[</a:t>
            </a:r>
            <a:r>
              <a:rPr lang="en-GB" altLang="en-US" sz="2400" dirty="0" err="1" smtClean="0">
                <a:ea typeface="ＭＳ Ｐゴシック" panose="020B0600070205080204" pitchFamily="34" charset="-128"/>
              </a:rPr>
              <a:t>ing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] the way they were taught’ (</a:t>
            </a:r>
            <a:r>
              <a:rPr lang="en-GB" altLang="en-US" sz="2400" dirty="0" err="1" smtClean="0">
                <a:ea typeface="ＭＳ Ｐゴシック" panose="020B0600070205080204" pitchFamily="34" charset="-128"/>
              </a:rPr>
              <a:t>Strayhorn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2009: 120)</a:t>
            </a:r>
          </a:p>
          <a:p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B54B1F-C1F7-4084-9AB7-50868CF8AF0E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552" y="3140968"/>
            <a:ext cx="7772400" cy="1500187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3600" b="1" dirty="0" smtClean="0"/>
              <a:t>Developing pedagogical culture and dialogue around research methods </a:t>
            </a:r>
            <a:r>
              <a:rPr lang="en-GB" altLang="en-US" sz="3600" dirty="0"/>
              <a:t/>
            </a:r>
            <a:br>
              <a:rPr lang="en-GB" altLang="en-US" sz="3600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26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Taken forward to the next study</a:t>
            </a:r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>
          <a:xfrm>
            <a:off x="468313" y="2133600"/>
            <a:ext cx="7920037" cy="4248150"/>
          </a:xfrm>
        </p:spPr>
        <p:txBody>
          <a:bodyPr/>
          <a:lstStyle/>
          <a:p>
            <a:r>
              <a:rPr lang="en-GB" altLang="en-US" sz="2200" dirty="0" smtClean="0">
                <a:ea typeface="ＭＳ Ｐゴシック" panose="020B0600070205080204" pitchFamily="34" charset="-128"/>
              </a:rPr>
              <a:t>Enhancing methodological skills requires finely tuned learning experiences not just </a:t>
            </a:r>
            <a:r>
              <a:rPr lang="en-GB" altLang="en-US" sz="2200" i="1" dirty="0" smtClean="0">
                <a:ea typeface="ＭＳ Ｐゴシック" panose="020B0600070205080204" pitchFamily="34" charset="-128"/>
              </a:rPr>
              <a:t>more</a:t>
            </a:r>
            <a:r>
              <a:rPr lang="en-GB" altLang="en-US" sz="2200" dirty="0" smtClean="0">
                <a:ea typeface="ＭＳ Ｐゴシック" panose="020B0600070205080204" pitchFamily="34" charset="-128"/>
              </a:rPr>
              <a:t> TCB</a:t>
            </a:r>
          </a:p>
          <a:p>
            <a:r>
              <a:rPr lang="en-GB" altLang="en-US" sz="2200" dirty="0" smtClean="0">
                <a:ea typeface="ＭＳ Ｐゴシック" panose="020B0600070205080204" pitchFamily="34" charset="-128"/>
              </a:rPr>
              <a:t>Pedagogical research can help develop a pedagogical culture for teaching research methods </a:t>
            </a:r>
          </a:p>
          <a:p>
            <a:r>
              <a:rPr lang="en-GB" altLang="en-US" sz="2200" dirty="0" smtClean="0">
                <a:ea typeface="ＭＳ Ｐゴシック" panose="020B0600070205080204" pitchFamily="34" charset="-128"/>
              </a:rPr>
              <a:t>Tacit knowledge can be made explicit through dialogic processes (making it more amenable to development)</a:t>
            </a:r>
          </a:p>
          <a:p>
            <a:r>
              <a:rPr lang="en-GB" altLang="en-US" sz="2200" dirty="0" smtClean="0">
                <a:ea typeface="ＭＳ Ｐゴシック" panose="020B0600070205080204" pitchFamily="34" charset="-128"/>
              </a:rPr>
              <a:t>Despite some oversimplified language of outputs, </a:t>
            </a:r>
            <a:r>
              <a:rPr lang="en-GB" altLang="en-US" sz="2200" dirty="0" smtClean="0">
                <a:ea typeface="ＭＳ Ｐゴシック" panose="020B0600070205080204" pitchFamily="34" charset="-128"/>
              </a:rPr>
              <a:t>there is also </a:t>
            </a:r>
            <a:r>
              <a:rPr lang="en-GB" altLang="en-US" sz="2200" dirty="0" smtClean="0">
                <a:ea typeface="ＭＳ Ｐゴシック" panose="020B0600070205080204" pitchFamily="34" charset="-128"/>
              </a:rPr>
              <a:t>scope for alternative ‘rich </a:t>
            </a:r>
            <a:r>
              <a:rPr lang="en-GB" altLang="en-US" sz="2200" dirty="0" err="1" smtClean="0">
                <a:ea typeface="ＭＳ Ｐゴシック" panose="020B0600070205080204" pitchFamily="34" charset="-128"/>
              </a:rPr>
              <a:t>storying</a:t>
            </a:r>
            <a:r>
              <a:rPr lang="en-GB" altLang="en-US" sz="2200" dirty="0" smtClean="0">
                <a:ea typeface="ＭＳ Ｐゴシック" panose="020B0600070205080204" pitchFamily="34" charset="-128"/>
              </a:rPr>
              <a:t>’ (Todd, 2007: 84) of what is going on in methods teaching &amp; learning for the individuals involved.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FA5CB5-8048-40B1-94EB-300237A72944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ctrTitle"/>
          </p:nvPr>
        </p:nvSpPr>
        <p:spPr>
          <a:xfrm>
            <a:off x="1333872" y="1988840"/>
            <a:ext cx="7270576" cy="252028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3600" dirty="0" smtClean="0"/>
              <a:t>1. </a:t>
            </a:r>
            <a:r>
              <a:rPr lang="en-GB" altLang="en-US" sz="3600" dirty="0" smtClean="0"/>
              <a:t>The landscape of research methods pedagogy</a:t>
            </a: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dirty="0" smtClean="0"/>
              <a:t>2. </a:t>
            </a:r>
            <a:r>
              <a:rPr lang="en-GB" altLang="en-US" sz="3600" dirty="0" smtClean="0"/>
              <a:t>Findings to date </a:t>
            </a: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dirty="0" smtClean="0"/>
              <a:t>3. </a:t>
            </a:r>
            <a:r>
              <a:rPr lang="en-GB" altLang="en-US" sz="3600" dirty="0" smtClean="0"/>
              <a:t>Developing pedagogical culture and dialogue around research methods</a:t>
            </a: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endParaRPr lang="en-GB" alt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08725"/>
            <a:ext cx="1905000" cy="457200"/>
          </a:xfrm>
        </p:spPr>
        <p:txBody>
          <a:bodyPr/>
          <a:lstStyle/>
          <a:p>
            <a:pPr>
              <a:defRPr/>
            </a:pPr>
            <a:fld id="{8EC471F7-79D9-436B-88B0-535B1555592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New research </a:t>
            </a:r>
            <a:r>
              <a:rPr lang="en-GB" altLang="en-US" b="1" dirty="0" smtClean="0">
                <a:ea typeface="ＭＳ Ｐゴシック" panose="020B0600070205080204" pitchFamily="34" charset="-128"/>
              </a:rPr>
              <a:t>2015-2017</a:t>
            </a:r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Intended to create pedagogic dialogical spaces i.e. to open and sustain a dialogue between teachers of research methods, those concerned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with providing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advanced methods training to researchers, methodology researchers and learners of research methods. 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6D75D6-6209-4504-AD01-4CA7EC92149E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Research design </a:t>
            </a:r>
            <a:r>
              <a:rPr lang="en-GB" altLang="en-US" b="1" dirty="0" smtClean="0">
                <a:ea typeface="ＭＳ Ｐゴシック" panose="020B0600070205080204" pitchFamily="34" charset="-128"/>
              </a:rPr>
              <a:t>2105-2017</a:t>
            </a:r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103574"/>
              </p:ext>
            </p:extLst>
          </p:nvPr>
        </p:nvGraphicFramePr>
        <p:xfrm>
          <a:off x="467544" y="2132856"/>
          <a:ext cx="7920037" cy="417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FE5452-B91A-4F39-85D5-882CA513865F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Would you like to be involved?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Would you like to take part in video-stimulated dialogue?</a:t>
            </a:r>
          </a:p>
          <a:p>
            <a:r>
              <a:rPr lang="en-GB" dirty="0" smtClean="0"/>
              <a:t>Could you keep a diary of your research methods learning journey over 30 months?</a:t>
            </a:r>
          </a:p>
          <a:p>
            <a:r>
              <a:rPr lang="en-GB" dirty="0" smtClean="0"/>
              <a:t>Are you doing something innovative with research methods or the teaching and learning of them?</a:t>
            </a:r>
          </a:p>
          <a:p>
            <a:r>
              <a:rPr lang="en-GB" dirty="0" smtClean="0"/>
              <a:t>If so, </a:t>
            </a:r>
            <a:r>
              <a:rPr lang="en-GB" smtClean="0"/>
              <a:t>make contact </a:t>
            </a:r>
            <a:r>
              <a:rPr lang="en-GB" dirty="0" smtClean="0">
                <a:hlinkClick r:id="rId2"/>
              </a:rPr>
              <a:t>M.A.Nind@soton.ac.uk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2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552" y="3140968"/>
            <a:ext cx="7772400" cy="1500187"/>
          </a:xfrm>
        </p:spPr>
        <p:txBody>
          <a:bodyPr>
            <a:normAutofit/>
          </a:bodyPr>
          <a:lstStyle/>
          <a:p>
            <a:r>
              <a:rPr lang="en-GB" altLang="en-US" sz="3600" b="1" dirty="0"/>
              <a:t>The </a:t>
            </a:r>
            <a:r>
              <a:rPr lang="en-GB" altLang="en-US" sz="3600" b="1" dirty="0" smtClean="0"/>
              <a:t>landscape of research methods pedagogy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855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UK context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ESRC concern with social science research capacity and global competitiveness </a:t>
            </a:r>
          </a:p>
          <a:p>
            <a:r>
              <a:rPr lang="en-GB" altLang="en-US" smtClean="0">
                <a:ea typeface="ＭＳ Ｐゴシック" panose="020B0600070205080204" pitchFamily="34" charset="-128"/>
              </a:rPr>
              <a:t>Advent of ESRC Doctoral Training Centres</a:t>
            </a:r>
          </a:p>
          <a:p>
            <a:r>
              <a:rPr lang="en-GB" altLang="en-US" smtClean="0">
                <a:ea typeface="ＭＳ Ｐゴシック" panose="020B0600070205080204" pitchFamily="34" charset="-128"/>
              </a:rPr>
              <a:t>Shift from apprenticeship/ supervision only to taught courses/formal training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BD3176-73A6-4CA4-886B-6C231ADE4FA7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ea typeface="ＭＳ Ｐゴシック" panose="020B0600070205080204" pitchFamily="34" charset="-128"/>
              </a:rPr>
              <a:t>Wider European Context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Salzburg Principles fostering adoption of more structured forms of doctoral training</a:t>
            </a:r>
          </a:p>
          <a:p>
            <a:r>
              <a:rPr lang="en-GB" altLang="en-US" smtClean="0">
                <a:ea typeface="ＭＳ Ｐゴシック" panose="020B0600070205080204" pitchFamily="34" charset="-128"/>
              </a:rPr>
              <a:t>Conception of doctoral learners as ‘early stage researchers’ undergoing preparation for the job market</a:t>
            </a:r>
          </a:p>
          <a:p>
            <a:r>
              <a:rPr lang="en-GB" altLang="en-US" smtClean="0">
                <a:ea typeface="ＭＳ Ｐゴシック" panose="020B0600070205080204" pitchFamily="34" charset="-128"/>
              </a:rPr>
              <a:t>Advocated by European University Association’s (EUA) Council for Doctoral Education (Kottmann 2011)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6EC18D-BD06-4046-A814-48F99D695546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The landscape according to the literature</a:t>
            </a:r>
            <a:endParaRPr lang="en-GB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Wagner et al. (2011: 85): systematic review of lit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1997-2007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concluded: ‘There remains little evidence of  a pedagogic culture for methods teaching (if the indicator is systematic debate through the literature or dialogue across disciplinary or methodological contexts, or if the indicator is a ‘substantial research base’</a:t>
            </a: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‘substantial body of literature … addressing the “how to” of research methods … does not adequately inform the teaching of methods’ (Wagner et al, 2011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: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75)</a:t>
            </a:r>
          </a:p>
          <a:p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endParaRPr lang="en-GB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A73C71-F03A-422D-A1B6-2B7FE5A20737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920037" cy="4319587"/>
          </a:xfrm>
        </p:spPr>
        <p:txBody>
          <a:bodyPr>
            <a:normAutofit lnSpcReduction="10000"/>
          </a:bodyPr>
          <a:lstStyle/>
          <a:p>
            <a:r>
              <a:rPr lang="en-GB" altLang="en-US" sz="2400" smtClean="0">
                <a:ea typeface="ＭＳ Ｐゴシック" panose="020B0600070205080204" pitchFamily="34" charset="-128"/>
              </a:rPr>
              <a:t>Earley (2013): more extensive synthesis of literature found mostly insights from particular instructors, courses, or institutions contributing little on how students actually learn research methods; teachers needing to ‘rely on a network of peers, scattered research literature, and much trial-and-error’ for developing their practice (p.2)</a:t>
            </a:r>
          </a:p>
          <a:p>
            <a:r>
              <a:rPr lang="en-GB" altLang="en-US" sz="2400" smtClean="0">
                <a:ea typeface="ＭＳ Ｐゴシック" panose="020B0600070205080204" pitchFamily="34" charset="-128"/>
              </a:rPr>
              <a:t>Kilburn, Nind &amp; Wiles (2014): thematic review of 24 papers on  </a:t>
            </a:r>
            <a:r>
              <a:rPr lang="en-GB" altLang="en-US" sz="2400" i="1" smtClean="0">
                <a:ea typeface="ＭＳ Ｐゴシック" panose="020B0600070205080204" pitchFamily="34" charset="-128"/>
              </a:rPr>
              <a:t>how</a:t>
            </a:r>
            <a:r>
              <a:rPr lang="en-GB" altLang="en-US" sz="2400" smtClean="0">
                <a:ea typeface="ＭＳ Ｐゴシック" panose="020B0600070205080204" pitchFamily="34" charset="-128"/>
              </a:rPr>
              <a:t> teachers facilitate methods learning found emerging pedagogical dialogue regarding teaching for </a:t>
            </a:r>
            <a:r>
              <a:rPr lang="en-GB" altLang="en-US" sz="2400" i="1" smtClean="0">
                <a:ea typeface="ＭＳ Ｐゴシック" panose="020B0600070205080204" pitchFamily="34" charset="-128"/>
              </a:rPr>
              <a:t>active, experiential, and reflexive </a:t>
            </a:r>
            <a:r>
              <a:rPr lang="en-GB" altLang="en-US" sz="2400" smtClean="0">
                <a:ea typeface="ＭＳ Ｐゴシック" panose="020B0600070205080204" pitchFamily="34" charset="-128"/>
              </a:rPr>
              <a:t>forms of learning</a:t>
            </a:r>
          </a:p>
          <a:p>
            <a:endParaRPr lang="en-GB" altLang="en-US" smtClean="0">
              <a:ea typeface="ＭＳ Ｐゴシック" panose="020B0600070205080204" pitchFamily="34" charset="-128"/>
            </a:endParaRPr>
          </a:p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62A06E-DA3F-4371-A589-A3FCD44C1F65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5613" y="917848"/>
            <a:ext cx="8229600" cy="1143000"/>
          </a:xfrm>
        </p:spPr>
        <p:txBody>
          <a:bodyPr/>
          <a:lstStyle/>
          <a:p>
            <a:r>
              <a:rPr lang="en-GB" altLang="en-US" b="1" dirty="0" smtClean="0">
                <a:ea typeface="ＭＳ Ｐゴシック" panose="020B0600070205080204" pitchFamily="34" charset="-128"/>
              </a:rPr>
              <a:t>Two </a:t>
            </a:r>
            <a:r>
              <a:rPr lang="en-GB" altLang="en-US" b="1" dirty="0" smtClean="0">
                <a:ea typeface="ＭＳ Ｐゴシック" panose="020B0600070205080204" pitchFamily="34" charset="-128"/>
              </a:rPr>
              <a:t>discourses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611188" y="1989138"/>
            <a:ext cx="4040187" cy="1223962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One around doctoral education </a:t>
            </a:r>
            <a:r>
              <a:rPr lang="en-GB" altLang="en-US" i="1" smtClean="0">
                <a:ea typeface="ＭＳ Ｐゴシック" panose="020B0600070205080204" pitchFamily="34" charset="-128"/>
              </a:rPr>
              <a:t>(with some pedagogic dialogue)</a:t>
            </a:r>
          </a:p>
        </p:txBody>
      </p:sp>
      <p:sp>
        <p:nvSpPr>
          <p:cNvPr id="92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133600"/>
            <a:ext cx="4041775" cy="1008063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One around training and capacity building </a:t>
            </a:r>
            <a:r>
              <a:rPr lang="en-GB" altLang="en-US" i="1" smtClean="0">
                <a:ea typeface="ＭＳ Ｐゴシック" panose="020B0600070205080204" pitchFamily="34" charset="-128"/>
              </a:rPr>
              <a:t>(with a pedagogic void)</a:t>
            </a: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D8CCCD-194F-4678-9450-AAC3A2FF4CB0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chemeClr val="bg2"/>
              </a:solidFill>
            </a:endParaRPr>
          </a:p>
        </p:txBody>
      </p:sp>
      <p:pic>
        <p:nvPicPr>
          <p:cNvPr id="9222" name="Picture 3" descr="C:\Users\man\AppData\Local\Microsoft\Windows\Temporary Internet Files\Content.IE5\CE2FMJM8\MC900285466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284538"/>
            <a:ext cx="3311525" cy="2725737"/>
          </a:xfrm>
          <a:noFill/>
        </p:spPr>
      </p:pic>
      <p:pic>
        <p:nvPicPr>
          <p:cNvPr id="922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141663"/>
            <a:ext cx="2952750" cy="2924175"/>
          </a:xfrm>
        </p:spPr>
      </p:pic>
    </p:spTree>
    <p:extLst>
      <p:ext uri="{BB962C8B-B14F-4D97-AF65-F5344CB8AC3E}">
        <p14:creationId xmlns:p14="http://schemas.microsoft.com/office/powerpoint/2010/main" val="13977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ea typeface="ＭＳ Ｐゴシック" panose="020B0600070205080204" pitchFamily="34" charset="-128"/>
              </a:rPr>
              <a:t>Research questions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133600"/>
            <a:ext cx="4535487" cy="38877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/>
              <a:t>How do social science researchers learn about social research </a:t>
            </a:r>
            <a:r>
              <a:rPr lang="en-GB" sz="2400" dirty="0" smtClean="0"/>
              <a:t>methods? </a:t>
            </a:r>
          </a:p>
          <a:p>
            <a:pPr marL="0" indent="0">
              <a:buFontTx/>
              <a:buNone/>
              <a:defRPr/>
            </a:pPr>
            <a:r>
              <a:rPr lang="en-GB" sz="2400" dirty="0" smtClean="0"/>
              <a:t>How </a:t>
            </a:r>
            <a:r>
              <a:rPr lang="en-GB" sz="2400" dirty="0"/>
              <a:t>do teachers/trainers of research methods develop and use their </a:t>
            </a:r>
            <a:r>
              <a:rPr lang="en-GB" sz="2400" dirty="0" smtClean="0"/>
              <a:t>methods-based and pedagogical </a:t>
            </a:r>
            <a:r>
              <a:rPr lang="en-GB" sz="2400" dirty="0"/>
              <a:t>knowledge for developing the methodological learning of others?</a:t>
            </a:r>
            <a:endParaRPr lang="en-GB" dirty="0" smtClean="0">
              <a:ea typeface="ＭＳ Ｐゴシック" pitchFamily="16" charset="-128"/>
            </a:endParaRPr>
          </a:p>
          <a:p>
            <a:pPr marL="0" indent="0">
              <a:buFontTx/>
              <a:buNone/>
              <a:defRPr/>
            </a:pPr>
            <a:endParaRPr lang="en-GB" dirty="0" smtClean="0">
              <a:ea typeface="ＭＳ Ｐゴシック" pitchFamily="16" charset="-128"/>
            </a:endParaRPr>
          </a:p>
          <a:p>
            <a:pPr>
              <a:defRPr/>
            </a:pPr>
            <a:endParaRPr lang="en-GB" dirty="0" smtClean="0">
              <a:ea typeface="ＭＳ Ｐゴシック" pitchFamily="16" charset="-128"/>
            </a:endParaRPr>
          </a:p>
        </p:txBody>
      </p:sp>
      <p:pic>
        <p:nvPicPr>
          <p:cNvPr id="1024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636838"/>
            <a:ext cx="3671888" cy="2447925"/>
          </a:xfrm>
        </p:spPr>
      </p:pic>
      <p:sp>
        <p:nvSpPr>
          <p:cNvPr id="102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381750"/>
            <a:ext cx="801687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76BE49-4744-4B27-9F17-C123863A040B}" type="slidenum">
              <a:rPr lang="en-GB" altLang="en-US" sz="140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CRM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1043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Gill Sans MT</vt:lpstr>
      <vt:lpstr>Office Theme</vt:lpstr>
      <vt:lpstr>Investigating pedagogy in research methods</vt:lpstr>
      <vt:lpstr>1. The landscape of research methods pedagogy 2. Findings to date  3. Developing pedagogical culture and dialogue around research methods </vt:lpstr>
      <vt:lpstr>PowerPoint Presentation</vt:lpstr>
      <vt:lpstr>UK context</vt:lpstr>
      <vt:lpstr>Wider European Context</vt:lpstr>
      <vt:lpstr>The landscape according to the literature</vt:lpstr>
      <vt:lpstr>PowerPoint Presentation</vt:lpstr>
      <vt:lpstr>Two discourses</vt:lpstr>
      <vt:lpstr>Research questions</vt:lpstr>
      <vt:lpstr>PowerPoint Presentation</vt:lpstr>
      <vt:lpstr>15 month study including:</vt:lpstr>
      <vt:lpstr>Themes in the data</vt:lpstr>
      <vt:lpstr>Challenges</vt:lpstr>
      <vt:lpstr>Approaches</vt:lpstr>
      <vt:lpstr>PCK regarding</vt:lpstr>
      <vt:lpstr>What emerges is picture of</vt:lpstr>
      <vt:lpstr>But also apparent is</vt:lpstr>
      <vt:lpstr>PowerPoint Presentation</vt:lpstr>
      <vt:lpstr>Taken forward to the next study</vt:lpstr>
      <vt:lpstr>New research 2015-2017</vt:lpstr>
      <vt:lpstr>Research design 2105-2017</vt:lpstr>
      <vt:lpstr>Would you like to be involved?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Puustinen K.J.</dc:creator>
  <cp:lastModifiedBy>Nind M.A.</cp:lastModifiedBy>
  <cp:revision>75</cp:revision>
  <dcterms:created xsi:type="dcterms:W3CDTF">2014-10-20T14:24:53Z</dcterms:created>
  <dcterms:modified xsi:type="dcterms:W3CDTF">2015-03-26T14:49:08Z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-677384384</vt:i4>
  </property>
  <property fmtid="{D5CDD505-2E9C-101B-9397-08002B2CF9AE}" pid="3" name="_NewReviewCycle">
    <vt:lpwstr/>
  </property>
  <property fmtid="{D5CDD505-2E9C-101B-9397-08002B2CF9AE}" pid="4" name="_EmailSubject">
    <vt:lpwstr>ppt template</vt:lpwstr>
  </property>
  <property fmtid="{D5CDD505-2E9C-101B-9397-08002B2CF9AE}" pid="5" name="_AuthorEmail">
    <vt:lpwstr>K.Puustinen@soton.ac.uk</vt:lpwstr>
  </property>
  <property fmtid="{D5CDD505-2E9C-101B-9397-08002B2CF9AE}" pid="6" name="_AuthorEmailDisplayName">
    <vt:lpwstr>Puustinen K.J.</vt:lpwstr>
  </property>
</Properties>
</file>