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50" r:id="rId2"/>
    <p:sldMasterId id="2147483653" r:id="rId3"/>
    <p:sldMasterId id="2147483773" r:id="rId4"/>
  </p:sldMasterIdLst>
  <p:notesMasterIdLst>
    <p:notesMasterId r:id="rId27"/>
  </p:notesMasterIdLst>
  <p:handoutMasterIdLst>
    <p:handoutMasterId r:id="rId28"/>
  </p:handoutMasterIdLst>
  <p:sldIdLst>
    <p:sldId id="256" r:id="rId5"/>
    <p:sldId id="340" r:id="rId6"/>
    <p:sldId id="343" r:id="rId7"/>
    <p:sldId id="339" r:id="rId8"/>
    <p:sldId id="330" r:id="rId9"/>
    <p:sldId id="332" r:id="rId10"/>
    <p:sldId id="356" r:id="rId11"/>
    <p:sldId id="335" r:id="rId12"/>
    <p:sldId id="320" r:id="rId13"/>
    <p:sldId id="333" r:id="rId14"/>
    <p:sldId id="334" r:id="rId15"/>
    <p:sldId id="358" r:id="rId16"/>
    <p:sldId id="359" r:id="rId17"/>
    <p:sldId id="360" r:id="rId18"/>
    <p:sldId id="357" r:id="rId19"/>
    <p:sldId id="351" r:id="rId20"/>
    <p:sldId id="352" r:id="rId21"/>
    <p:sldId id="353" r:id="rId22"/>
    <p:sldId id="355" r:id="rId23"/>
    <p:sldId id="354" r:id="rId24"/>
    <p:sldId id="337" r:id="rId25"/>
    <p:sldId id="350" r:id="rId26"/>
  </p:sldIdLst>
  <p:sldSz cx="9144000" cy="6858000" type="screen4x3"/>
  <p:notesSz cx="6797675" cy="9926638"/>
  <p:defaultTextStyle>
    <a:defPPr>
      <a:defRPr lang="en-GB"/>
    </a:defPPr>
    <a:lvl1pPr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1pPr>
    <a:lvl2pPr marL="4572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2pPr>
    <a:lvl3pPr marL="9144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3pPr>
    <a:lvl4pPr marL="13716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4pPr>
    <a:lvl5pPr marL="18288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sz="1200"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sz="1200"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sz="1200"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sz="1200" kern="1200">
        <a:solidFill>
          <a:schemeClr val="tx1"/>
        </a:solidFill>
        <a:latin typeface="Lucida Sans"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0F2C"/>
    <a:srgbClr val="FFFF00"/>
    <a:srgbClr val="A6D85F"/>
    <a:srgbClr val="615A20"/>
    <a:srgbClr val="FFB300"/>
    <a:srgbClr val="FE3E14"/>
    <a:srgbClr val="8A412B"/>
    <a:srgbClr val="CCDA86"/>
    <a:srgbClr val="531F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42" autoAdjust="0"/>
    <p:restoredTop sz="84916" autoAdjust="0"/>
  </p:normalViewPr>
  <p:slideViewPr>
    <p:cSldViewPr>
      <p:cViewPr varScale="1">
        <p:scale>
          <a:sx n="82" d="100"/>
          <a:sy n="82" d="100"/>
        </p:scale>
        <p:origin x="-78" y="-203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75" d="100"/>
          <a:sy n="75" d="100"/>
        </p:scale>
        <p:origin x="-3800"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7.png"/><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203EAA-454F-4298-8AE5-9FAAF1FFD544}" type="doc">
      <dgm:prSet loTypeId="urn:microsoft.com/office/officeart/2011/layout/HexagonRadial" loCatId="officeonline" qsTypeId="urn:microsoft.com/office/officeart/2005/8/quickstyle/3d9" qsCatId="3D" csTypeId="urn:microsoft.com/office/officeart/2005/8/colors/accent1_2" csCatId="accent1" phldr="1"/>
      <dgm:spPr/>
      <dgm:t>
        <a:bodyPr/>
        <a:lstStyle/>
        <a:p>
          <a:endParaRPr lang="en-GB"/>
        </a:p>
      </dgm:t>
    </dgm:pt>
    <dgm:pt modelId="{B56346C6-BCE3-4660-9EEE-F51DC4B79EA0}">
      <dgm:prSet phldrT="[Text]"/>
      <dgm:spPr>
        <a:blipFill rotWithShape="0">
          <a:blip xmlns:r="http://schemas.openxmlformats.org/officeDocument/2006/relationships" r:embed="rId1"/>
          <a:stretch>
            <a:fillRect/>
          </a:stretch>
        </a:blipFill>
      </dgm:spPr>
      <dgm:t>
        <a:bodyPr/>
        <a:lstStyle/>
        <a:p>
          <a:r>
            <a:rPr lang="en-GB" b="1" dirty="0" smtClean="0">
              <a:solidFill>
                <a:schemeClr val="bg1"/>
              </a:solidFill>
            </a:rPr>
            <a:t>Progression</a:t>
          </a:r>
          <a:br>
            <a:rPr lang="en-GB" b="1" dirty="0" smtClean="0">
              <a:solidFill>
                <a:schemeClr val="bg1"/>
              </a:solidFill>
            </a:rPr>
          </a:br>
          <a:r>
            <a:rPr lang="en-GB" b="1" dirty="0" smtClean="0">
              <a:solidFill>
                <a:schemeClr val="bg1"/>
              </a:solidFill>
            </a:rPr>
            <a:t/>
          </a:r>
          <a:br>
            <a:rPr lang="en-GB" b="1" dirty="0" smtClean="0">
              <a:solidFill>
                <a:schemeClr val="bg1"/>
              </a:solidFill>
            </a:rPr>
          </a:br>
          <a:r>
            <a:rPr lang="en-GB" b="1" dirty="0" smtClean="0">
              <a:solidFill>
                <a:schemeClr val="bg1"/>
              </a:solidFill>
            </a:rPr>
            <a:t/>
          </a:r>
          <a:br>
            <a:rPr lang="en-GB" b="1" dirty="0" smtClean="0">
              <a:solidFill>
                <a:schemeClr val="bg1"/>
              </a:solidFill>
            </a:rPr>
          </a:br>
          <a:r>
            <a:rPr lang="en-GB" b="1" dirty="0" smtClean="0">
              <a:solidFill>
                <a:schemeClr val="bg1"/>
              </a:solidFill>
            </a:rPr>
            <a:t/>
          </a:r>
          <a:br>
            <a:rPr lang="en-GB" b="1" dirty="0" smtClean="0">
              <a:solidFill>
                <a:schemeClr val="bg1"/>
              </a:solidFill>
            </a:rPr>
          </a:br>
          <a:endParaRPr lang="en-GB" b="1" dirty="0">
            <a:solidFill>
              <a:schemeClr val="bg1"/>
            </a:solidFill>
          </a:endParaRPr>
        </a:p>
      </dgm:t>
    </dgm:pt>
    <dgm:pt modelId="{09E57CC0-6D65-4912-AB78-9F5F0664D00B}" type="parTrans" cxnId="{9B96FD2A-0A87-43D1-ADAF-F7DBD4EF5CB7}">
      <dgm:prSet/>
      <dgm:spPr/>
      <dgm:t>
        <a:bodyPr/>
        <a:lstStyle/>
        <a:p>
          <a:endParaRPr lang="en-GB"/>
        </a:p>
      </dgm:t>
    </dgm:pt>
    <dgm:pt modelId="{C708C45B-ABAE-4393-B661-37BEB08DC771}" type="sibTrans" cxnId="{9B96FD2A-0A87-43D1-ADAF-F7DBD4EF5CB7}">
      <dgm:prSet/>
      <dgm:spPr/>
      <dgm:t>
        <a:bodyPr/>
        <a:lstStyle/>
        <a:p>
          <a:endParaRPr lang="en-GB"/>
        </a:p>
      </dgm:t>
    </dgm:pt>
    <dgm:pt modelId="{D3BAE275-6952-4C2D-869F-6875D9322D34}">
      <dgm:prSet phldrT="[Text]"/>
      <dgm:spPr>
        <a:blipFill rotWithShape="0">
          <a:blip xmlns:r="http://schemas.openxmlformats.org/officeDocument/2006/relationships" r:embed="rId2"/>
          <a:stretch>
            <a:fillRect/>
          </a:stretch>
        </a:blipFill>
      </dgm:spPr>
      <dgm:t>
        <a:bodyPr/>
        <a:lstStyle/>
        <a:p>
          <a:r>
            <a:rPr lang="en-GB" b="1" dirty="0" smtClean="0">
              <a:solidFill>
                <a:schemeClr val="bg1"/>
              </a:solidFill>
            </a:rPr>
            <a:t/>
          </a:r>
          <a:br>
            <a:rPr lang="en-GB" b="1" dirty="0" smtClean="0">
              <a:solidFill>
                <a:schemeClr val="bg1"/>
              </a:solidFill>
            </a:rPr>
          </a:br>
          <a:r>
            <a:rPr lang="en-GB" b="1" dirty="0" smtClean="0">
              <a:solidFill>
                <a:schemeClr val="bg1"/>
              </a:solidFill>
            </a:rPr>
            <a:t/>
          </a:r>
          <a:br>
            <a:rPr lang="en-GB" b="1" dirty="0" smtClean="0">
              <a:solidFill>
                <a:schemeClr val="bg1"/>
              </a:solidFill>
            </a:rPr>
          </a:br>
          <a:r>
            <a:rPr lang="en-GB" b="1" dirty="0" smtClean="0">
              <a:solidFill>
                <a:schemeClr val="bg1"/>
              </a:solidFill>
            </a:rPr>
            <a:t/>
          </a:r>
          <a:br>
            <a:rPr lang="en-GB" b="1" dirty="0" smtClean="0">
              <a:solidFill>
                <a:schemeClr val="bg1"/>
              </a:solidFill>
            </a:rPr>
          </a:br>
          <a:r>
            <a:rPr lang="en-GB" b="1" dirty="0" smtClean="0">
              <a:solidFill>
                <a:schemeClr val="bg1"/>
              </a:solidFill>
            </a:rPr>
            <a:t/>
          </a:r>
          <a:br>
            <a:rPr lang="en-GB" b="1" dirty="0" smtClean="0">
              <a:solidFill>
                <a:schemeClr val="bg1"/>
              </a:solidFill>
            </a:rPr>
          </a:br>
          <a:r>
            <a:rPr lang="en-GB" b="1" dirty="0" smtClean="0">
              <a:solidFill>
                <a:schemeClr val="bg1"/>
              </a:solidFill>
            </a:rPr>
            <a:t/>
          </a:r>
          <a:br>
            <a:rPr lang="en-GB" b="1" dirty="0" smtClean="0">
              <a:solidFill>
                <a:schemeClr val="bg1"/>
              </a:solidFill>
            </a:rPr>
          </a:br>
          <a:r>
            <a:rPr lang="en-GB" b="1" dirty="0" smtClean="0">
              <a:solidFill>
                <a:schemeClr val="bg1"/>
              </a:solidFill>
            </a:rPr>
            <a:t>Completion</a:t>
          </a:r>
          <a:endParaRPr lang="en-GB" b="1" dirty="0">
            <a:solidFill>
              <a:schemeClr val="bg1"/>
            </a:solidFill>
          </a:endParaRPr>
        </a:p>
      </dgm:t>
    </dgm:pt>
    <dgm:pt modelId="{E74932D7-46DE-4547-A69A-76490C194C7A}" type="parTrans" cxnId="{D1F2069F-D439-4AEF-A3AA-D2414B470E3B}">
      <dgm:prSet/>
      <dgm:spPr/>
      <dgm:t>
        <a:bodyPr/>
        <a:lstStyle/>
        <a:p>
          <a:endParaRPr lang="en-GB"/>
        </a:p>
      </dgm:t>
    </dgm:pt>
    <dgm:pt modelId="{332150A3-5E64-4374-BAB0-0D2EE778A4F0}" type="sibTrans" cxnId="{D1F2069F-D439-4AEF-A3AA-D2414B470E3B}">
      <dgm:prSet/>
      <dgm:spPr/>
      <dgm:t>
        <a:bodyPr/>
        <a:lstStyle/>
        <a:p>
          <a:endParaRPr lang="en-GB"/>
        </a:p>
      </dgm:t>
    </dgm:pt>
    <dgm:pt modelId="{B0C3DEC9-3B80-46D5-9F68-E869A8A99534}">
      <dgm:prSet phldrT="[Text]"/>
      <dgm:spPr>
        <a:blipFill rotWithShape="0">
          <a:blip xmlns:r="http://schemas.openxmlformats.org/officeDocument/2006/relationships" r:embed="rId3"/>
          <a:stretch>
            <a:fillRect/>
          </a:stretch>
        </a:blipFill>
      </dgm:spPr>
      <dgm:t>
        <a:bodyPr/>
        <a:lstStyle/>
        <a:p>
          <a:r>
            <a:rPr lang="en-GB" b="1" dirty="0" smtClean="0"/>
            <a:t>Student success</a:t>
          </a:r>
          <a:endParaRPr lang="en-GB" b="1" dirty="0"/>
        </a:p>
      </dgm:t>
    </dgm:pt>
    <dgm:pt modelId="{FB2A1E58-FA45-4763-9788-F93C568829D2}" type="sibTrans" cxnId="{453806FE-4C61-434C-9823-82F52EAF27B8}">
      <dgm:prSet/>
      <dgm:spPr/>
      <dgm:t>
        <a:bodyPr/>
        <a:lstStyle/>
        <a:p>
          <a:endParaRPr lang="en-GB"/>
        </a:p>
      </dgm:t>
    </dgm:pt>
    <dgm:pt modelId="{03668303-56B8-4A17-BAC4-062559EB92E4}" type="parTrans" cxnId="{453806FE-4C61-434C-9823-82F52EAF27B8}">
      <dgm:prSet/>
      <dgm:spPr/>
      <dgm:t>
        <a:bodyPr/>
        <a:lstStyle/>
        <a:p>
          <a:endParaRPr lang="en-GB"/>
        </a:p>
      </dgm:t>
    </dgm:pt>
    <dgm:pt modelId="{CF3C686C-3754-4EEB-9F6B-7E892CED0493}">
      <dgm:prSet phldrT="[Text]"/>
      <dgm:spPr>
        <a:blipFill rotWithShape="0">
          <a:blip xmlns:r="http://schemas.openxmlformats.org/officeDocument/2006/relationships" r:embed="rId4"/>
          <a:stretch>
            <a:fillRect/>
          </a:stretch>
        </a:blipFill>
        <a:ln>
          <a:solidFill>
            <a:schemeClr val="accent3"/>
          </a:solidFill>
        </a:ln>
      </dgm:spPr>
      <dgm:t>
        <a:bodyPr/>
        <a:lstStyle/>
        <a:p>
          <a:r>
            <a:rPr lang="en-GB" b="1" baseline="0" dirty="0" smtClean="0">
              <a:solidFill>
                <a:schemeClr val="bg1"/>
              </a:solidFill>
            </a:rPr>
            <a:t/>
          </a:r>
          <a:br>
            <a:rPr lang="en-GB" b="1" baseline="0" dirty="0" smtClean="0">
              <a:solidFill>
                <a:schemeClr val="bg1"/>
              </a:solidFill>
            </a:rPr>
          </a:br>
          <a:r>
            <a:rPr lang="en-GB" b="1" baseline="0" dirty="0" smtClean="0">
              <a:solidFill>
                <a:schemeClr val="bg1"/>
              </a:solidFill>
            </a:rPr>
            <a:t/>
          </a:r>
          <a:br>
            <a:rPr lang="en-GB" b="1" baseline="0" dirty="0" smtClean="0">
              <a:solidFill>
                <a:schemeClr val="bg1"/>
              </a:solidFill>
            </a:rPr>
          </a:br>
          <a:r>
            <a:rPr lang="en-GB" b="1" baseline="0" dirty="0" smtClean="0">
              <a:solidFill>
                <a:schemeClr val="bg1"/>
              </a:solidFill>
            </a:rPr>
            <a:t/>
          </a:r>
          <a:br>
            <a:rPr lang="en-GB" b="1" baseline="0" dirty="0" smtClean="0">
              <a:solidFill>
                <a:schemeClr val="bg1"/>
              </a:solidFill>
            </a:rPr>
          </a:br>
          <a:r>
            <a:rPr lang="en-GB" b="1" baseline="0" dirty="0" smtClean="0">
              <a:solidFill>
                <a:schemeClr val="bg1"/>
              </a:solidFill>
            </a:rPr>
            <a:t/>
          </a:r>
          <a:br>
            <a:rPr lang="en-GB" b="1" baseline="0" dirty="0" smtClean="0">
              <a:solidFill>
                <a:schemeClr val="bg1"/>
              </a:solidFill>
            </a:rPr>
          </a:br>
          <a:r>
            <a:rPr lang="en-GB" b="1" baseline="0" dirty="0" smtClean="0">
              <a:solidFill>
                <a:schemeClr val="bg1"/>
              </a:solidFill>
            </a:rPr>
            <a:t>Achievement</a:t>
          </a:r>
          <a:endParaRPr lang="en-GB" b="1" baseline="0" dirty="0">
            <a:solidFill>
              <a:schemeClr val="bg1"/>
            </a:solidFill>
          </a:endParaRPr>
        </a:p>
      </dgm:t>
    </dgm:pt>
    <dgm:pt modelId="{540CFB33-6C84-4071-93E4-D05EDB87A256}" type="sibTrans" cxnId="{CC0A6566-DD69-4BFD-85EA-A6156AFB868F}">
      <dgm:prSet/>
      <dgm:spPr/>
      <dgm:t>
        <a:bodyPr/>
        <a:lstStyle/>
        <a:p>
          <a:endParaRPr lang="en-GB"/>
        </a:p>
      </dgm:t>
    </dgm:pt>
    <dgm:pt modelId="{81A86FD4-F843-4D1C-A730-C31E8CAA2D2C}" type="parTrans" cxnId="{CC0A6566-DD69-4BFD-85EA-A6156AFB868F}">
      <dgm:prSet/>
      <dgm:spPr/>
      <dgm:t>
        <a:bodyPr/>
        <a:lstStyle/>
        <a:p>
          <a:endParaRPr lang="en-GB"/>
        </a:p>
      </dgm:t>
    </dgm:pt>
    <dgm:pt modelId="{57732FAD-17FC-408F-99F4-59C20C5DC306}">
      <dgm:prSet phldrT="[Text]"/>
      <dgm:spPr>
        <a:blipFill rotWithShape="0">
          <a:blip xmlns:r="http://schemas.openxmlformats.org/officeDocument/2006/relationships" r:embed="rId5"/>
          <a:stretch>
            <a:fillRect/>
          </a:stretch>
        </a:blipFill>
      </dgm:spPr>
      <dgm:t>
        <a:bodyPr/>
        <a:lstStyle/>
        <a:p>
          <a:r>
            <a:rPr lang="en-GB" b="1" dirty="0" smtClean="0"/>
            <a:t>Student Satisfaction</a:t>
          </a:r>
          <a:endParaRPr lang="en-GB" b="1" dirty="0"/>
        </a:p>
      </dgm:t>
    </dgm:pt>
    <dgm:pt modelId="{8F5C84BA-D21B-406F-A4CC-9FB1456FA76C}" type="sibTrans" cxnId="{86D83C45-3DCB-43EA-B5D2-7C87038706F0}">
      <dgm:prSet/>
      <dgm:spPr/>
      <dgm:t>
        <a:bodyPr/>
        <a:lstStyle/>
        <a:p>
          <a:endParaRPr lang="en-GB"/>
        </a:p>
      </dgm:t>
    </dgm:pt>
    <dgm:pt modelId="{631C3C26-CA0A-452D-A2A8-B501D1D8EBAB}" type="parTrans" cxnId="{86D83C45-3DCB-43EA-B5D2-7C87038706F0}">
      <dgm:prSet/>
      <dgm:spPr/>
      <dgm:t>
        <a:bodyPr/>
        <a:lstStyle/>
        <a:p>
          <a:endParaRPr lang="en-GB"/>
        </a:p>
      </dgm:t>
    </dgm:pt>
    <dgm:pt modelId="{9020FB23-8CE8-443F-815E-FCCEF68DEAC8}">
      <dgm:prSet phldrT="[Text]"/>
      <dgm:spPr>
        <a:blipFill rotWithShape="0">
          <a:blip xmlns:r="http://schemas.openxmlformats.org/officeDocument/2006/relationships" r:embed="rId6"/>
          <a:stretch>
            <a:fillRect/>
          </a:stretch>
        </a:blipFill>
      </dgm:spPr>
      <dgm:t>
        <a:bodyPr/>
        <a:lstStyle/>
        <a:p>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Retention</a:t>
          </a:r>
          <a:endParaRPr lang="en-GB" b="1" dirty="0"/>
        </a:p>
      </dgm:t>
    </dgm:pt>
    <dgm:pt modelId="{635168E3-A1CA-473C-9E13-0FCCA365CFC6}" type="sibTrans" cxnId="{0C7401B8-B50F-4F84-8808-2B967327A576}">
      <dgm:prSet/>
      <dgm:spPr/>
      <dgm:t>
        <a:bodyPr/>
        <a:lstStyle/>
        <a:p>
          <a:endParaRPr lang="en-GB"/>
        </a:p>
      </dgm:t>
    </dgm:pt>
    <dgm:pt modelId="{5705D88B-006D-4F63-9DE9-75D96DC78232}" type="parTrans" cxnId="{0C7401B8-B50F-4F84-8808-2B967327A576}">
      <dgm:prSet/>
      <dgm:spPr/>
      <dgm:t>
        <a:bodyPr/>
        <a:lstStyle/>
        <a:p>
          <a:endParaRPr lang="en-GB"/>
        </a:p>
      </dgm:t>
    </dgm:pt>
    <dgm:pt modelId="{52E05635-9856-44D0-93C2-60FB418B2B43}" type="pres">
      <dgm:prSet presAssocID="{19203EAA-454F-4298-8AE5-9FAAF1FFD544}" presName="Name0" presStyleCnt="0">
        <dgm:presLayoutVars>
          <dgm:chMax val="1"/>
          <dgm:chPref val="1"/>
          <dgm:dir/>
          <dgm:animOne val="branch"/>
          <dgm:animLvl val="lvl"/>
        </dgm:presLayoutVars>
      </dgm:prSet>
      <dgm:spPr/>
      <dgm:t>
        <a:bodyPr/>
        <a:lstStyle/>
        <a:p>
          <a:endParaRPr lang="en-US"/>
        </a:p>
      </dgm:t>
    </dgm:pt>
    <dgm:pt modelId="{6E60B22D-A18A-4FAE-B12C-C37B100E9646}" type="pres">
      <dgm:prSet presAssocID="{B0C3DEC9-3B80-46D5-9F68-E869A8A99534}" presName="Parent" presStyleLbl="node0" presStyleIdx="0" presStyleCnt="1" custLinFactNeighborX="-1714" custLinFactNeighborY="2480">
        <dgm:presLayoutVars>
          <dgm:chMax val="6"/>
          <dgm:chPref val="6"/>
        </dgm:presLayoutVars>
      </dgm:prSet>
      <dgm:spPr/>
      <dgm:t>
        <a:bodyPr/>
        <a:lstStyle/>
        <a:p>
          <a:endParaRPr lang="en-GB"/>
        </a:p>
      </dgm:t>
    </dgm:pt>
    <dgm:pt modelId="{39F85EAC-0900-4468-9700-500105922678}" type="pres">
      <dgm:prSet presAssocID="{B56346C6-BCE3-4660-9EEE-F51DC4B79EA0}" presName="Accent1" presStyleCnt="0"/>
      <dgm:spPr/>
    </dgm:pt>
    <dgm:pt modelId="{0EA75A01-0304-418B-B944-238AAA79E7EA}" type="pres">
      <dgm:prSet presAssocID="{B56346C6-BCE3-4660-9EEE-F51DC4B79EA0}" presName="Accent" presStyleLbl="bgShp" presStyleIdx="0" presStyleCnt="5"/>
      <dgm:spPr/>
    </dgm:pt>
    <dgm:pt modelId="{46355F7E-0915-4371-BC14-BE239D6F5263}" type="pres">
      <dgm:prSet presAssocID="{B56346C6-BCE3-4660-9EEE-F51DC4B79EA0}" presName="Child1" presStyleLbl="node1" presStyleIdx="0" presStyleCnt="5">
        <dgm:presLayoutVars>
          <dgm:chMax val="0"/>
          <dgm:chPref val="0"/>
          <dgm:bulletEnabled val="1"/>
        </dgm:presLayoutVars>
      </dgm:prSet>
      <dgm:spPr/>
      <dgm:t>
        <a:bodyPr/>
        <a:lstStyle/>
        <a:p>
          <a:endParaRPr lang="en-GB"/>
        </a:p>
      </dgm:t>
    </dgm:pt>
    <dgm:pt modelId="{88E5CCD3-20D4-4DB4-8BF2-CAF9A19A727C}" type="pres">
      <dgm:prSet presAssocID="{9020FB23-8CE8-443F-815E-FCCEF68DEAC8}" presName="Accent2" presStyleCnt="0"/>
      <dgm:spPr/>
    </dgm:pt>
    <dgm:pt modelId="{FEF2A870-71F1-4388-826F-757C7AEA2F88}" type="pres">
      <dgm:prSet presAssocID="{9020FB23-8CE8-443F-815E-FCCEF68DEAC8}" presName="Accent" presStyleLbl="bgShp" presStyleIdx="1" presStyleCnt="5"/>
      <dgm:spPr/>
    </dgm:pt>
    <dgm:pt modelId="{51877394-EC8E-4BF4-BCF8-5A057684BEB5}" type="pres">
      <dgm:prSet presAssocID="{9020FB23-8CE8-443F-815E-FCCEF68DEAC8}" presName="Child2" presStyleLbl="node1" presStyleIdx="1" presStyleCnt="5" custLinFactY="82219" custLinFactNeighborX="-92753" custLinFactNeighborY="100000">
        <dgm:presLayoutVars>
          <dgm:chMax val="0"/>
          <dgm:chPref val="0"/>
          <dgm:bulletEnabled val="1"/>
        </dgm:presLayoutVars>
      </dgm:prSet>
      <dgm:spPr/>
      <dgm:t>
        <a:bodyPr/>
        <a:lstStyle/>
        <a:p>
          <a:endParaRPr lang="en-GB"/>
        </a:p>
      </dgm:t>
    </dgm:pt>
    <dgm:pt modelId="{1E1F34B5-9CBE-4B47-AB3D-46A14B468685}" type="pres">
      <dgm:prSet presAssocID="{D3BAE275-6952-4C2D-869F-6875D9322D34}" presName="Accent3" presStyleCnt="0"/>
      <dgm:spPr/>
    </dgm:pt>
    <dgm:pt modelId="{44FC1973-BD17-4BCD-AAAD-2998C0F5CE29}" type="pres">
      <dgm:prSet presAssocID="{D3BAE275-6952-4C2D-869F-6875D9322D34}" presName="Accent" presStyleLbl="bgShp" presStyleIdx="2" presStyleCnt="5"/>
      <dgm:spPr/>
    </dgm:pt>
    <dgm:pt modelId="{60C8B35C-781B-4471-BEC1-EB0E45CCF84C}" type="pres">
      <dgm:prSet presAssocID="{D3BAE275-6952-4C2D-869F-6875D9322D34}" presName="Child3" presStyleLbl="node1" presStyleIdx="2" presStyleCnt="5">
        <dgm:presLayoutVars>
          <dgm:chMax val="0"/>
          <dgm:chPref val="0"/>
          <dgm:bulletEnabled val="1"/>
        </dgm:presLayoutVars>
      </dgm:prSet>
      <dgm:spPr/>
      <dgm:t>
        <a:bodyPr/>
        <a:lstStyle/>
        <a:p>
          <a:endParaRPr lang="en-GB"/>
        </a:p>
      </dgm:t>
    </dgm:pt>
    <dgm:pt modelId="{749BF08B-571C-45CD-A14D-6C7268BDE9A3}" type="pres">
      <dgm:prSet presAssocID="{57732FAD-17FC-408F-99F4-59C20C5DC306}" presName="Accent4" presStyleCnt="0"/>
      <dgm:spPr/>
    </dgm:pt>
    <dgm:pt modelId="{6632FB77-9DA2-4DB7-B055-A3FCA108BDA0}" type="pres">
      <dgm:prSet presAssocID="{57732FAD-17FC-408F-99F4-59C20C5DC306}" presName="Accent" presStyleLbl="bgShp" presStyleIdx="3" presStyleCnt="5"/>
      <dgm:spPr/>
    </dgm:pt>
    <dgm:pt modelId="{3C46AACD-50F3-43C9-9ED4-B76DE0E15F46}" type="pres">
      <dgm:prSet presAssocID="{57732FAD-17FC-408F-99F4-59C20C5DC306}" presName="Child4" presStyleLbl="node1" presStyleIdx="3" presStyleCnt="5" custLinFactY="-81759" custLinFactNeighborX="85747" custLinFactNeighborY="-100000">
        <dgm:presLayoutVars>
          <dgm:chMax val="0"/>
          <dgm:chPref val="0"/>
          <dgm:bulletEnabled val="1"/>
        </dgm:presLayoutVars>
      </dgm:prSet>
      <dgm:spPr/>
      <dgm:t>
        <a:bodyPr/>
        <a:lstStyle/>
        <a:p>
          <a:endParaRPr lang="en-GB"/>
        </a:p>
      </dgm:t>
    </dgm:pt>
    <dgm:pt modelId="{54F779B1-A616-44D2-9E05-2B3823A487B2}" type="pres">
      <dgm:prSet presAssocID="{CF3C686C-3754-4EEB-9F6B-7E892CED0493}" presName="Accent5" presStyleCnt="0"/>
      <dgm:spPr/>
    </dgm:pt>
    <dgm:pt modelId="{0F89AC1E-3C2F-4121-BFE3-B6EADA2AA5CD}" type="pres">
      <dgm:prSet presAssocID="{CF3C686C-3754-4EEB-9F6B-7E892CED0493}" presName="Accent" presStyleLbl="bgShp" presStyleIdx="4" presStyleCnt="5"/>
      <dgm:spPr/>
    </dgm:pt>
    <dgm:pt modelId="{9E3F9503-7622-45AE-819E-92B64650BBA3}" type="pres">
      <dgm:prSet presAssocID="{CF3C686C-3754-4EEB-9F6B-7E892CED0493}" presName="Child5" presStyleLbl="node1" presStyleIdx="4" presStyleCnt="5">
        <dgm:presLayoutVars>
          <dgm:chMax val="0"/>
          <dgm:chPref val="0"/>
          <dgm:bulletEnabled val="1"/>
        </dgm:presLayoutVars>
      </dgm:prSet>
      <dgm:spPr/>
      <dgm:t>
        <a:bodyPr/>
        <a:lstStyle/>
        <a:p>
          <a:endParaRPr lang="en-GB"/>
        </a:p>
      </dgm:t>
    </dgm:pt>
  </dgm:ptLst>
  <dgm:cxnLst>
    <dgm:cxn modelId="{453806FE-4C61-434C-9823-82F52EAF27B8}" srcId="{19203EAA-454F-4298-8AE5-9FAAF1FFD544}" destId="{B0C3DEC9-3B80-46D5-9F68-E869A8A99534}" srcOrd="0" destOrd="0" parTransId="{03668303-56B8-4A17-BAC4-062559EB92E4}" sibTransId="{FB2A1E58-FA45-4763-9788-F93C568829D2}"/>
    <dgm:cxn modelId="{D1F2069F-D439-4AEF-A3AA-D2414B470E3B}" srcId="{B0C3DEC9-3B80-46D5-9F68-E869A8A99534}" destId="{D3BAE275-6952-4C2D-869F-6875D9322D34}" srcOrd="2" destOrd="0" parTransId="{E74932D7-46DE-4547-A69A-76490C194C7A}" sibTransId="{332150A3-5E64-4374-BAB0-0D2EE778A4F0}"/>
    <dgm:cxn modelId="{1A31C1BA-3D76-47CC-A288-90795BB49B09}" type="presOf" srcId="{57732FAD-17FC-408F-99F4-59C20C5DC306}" destId="{3C46AACD-50F3-43C9-9ED4-B76DE0E15F46}" srcOrd="0" destOrd="0" presId="urn:microsoft.com/office/officeart/2011/layout/HexagonRadial"/>
    <dgm:cxn modelId="{A8895A7B-44BE-41B9-ADDB-8BFC4D4784C3}" type="presOf" srcId="{19203EAA-454F-4298-8AE5-9FAAF1FFD544}" destId="{52E05635-9856-44D0-93C2-60FB418B2B43}" srcOrd="0" destOrd="0" presId="urn:microsoft.com/office/officeart/2011/layout/HexagonRadial"/>
    <dgm:cxn modelId="{6CBCC250-8F78-4F74-AA01-07E6730EB7AE}" type="presOf" srcId="{D3BAE275-6952-4C2D-869F-6875D9322D34}" destId="{60C8B35C-781B-4471-BEC1-EB0E45CCF84C}" srcOrd="0" destOrd="0" presId="urn:microsoft.com/office/officeart/2011/layout/HexagonRadial"/>
    <dgm:cxn modelId="{9B96FD2A-0A87-43D1-ADAF-F7DBD4EF5CB7}" srcId="{B0C3DEC9-3B80-46D5-9F68-E869A8A99534}" destId="{B56346C6-BCE3-4660-9EEE-F51DC4B79EA0}" srcOrd="0" destOrd="0" parTransId="{09E57CC0-6D65-4912-AB78-9F5F0664D00B}" sibTransId="{C708C45B-ABAE-4393-B661-37BEB08DC771}"/>
    <dgm:cxn modelId="{B9F8DE33-44A9-4732-B76F-51C938C21BB0}" type="presOf" srcId="{9020FB23-8CE8-443F-815E-FCCEF68DEAC8}" destId="{51877394-EC8E-4BF4-BCF8-5A057684BEB5}" srcOrd="0" destOrd="0" presId="urn:microsoft.com/office/officeart/2011/layout/HexagonRadial"/>
    <dgm:cxn modelId="{60C9C27A-A890-440C-8BA5-0B922E78B921}" type="presOf" srcId="{B0C3DEC9-3B80-46D5-9F68-E869A8A99534}" destId="{6E60B22D-A18A-4FAE-B12C-C37B100E9646}" srcOrd="0" destOrd="0" presId="urn:microsoft.com/office/officeart/2011/layout/HexagonRadial"/>
    <dgm:cxn modelId="{CC0A6566-DD69-4BFD-85EA-A6156AFB868F}" srcId="{B0C3DEC9-3B80-46D5-9F68-E869A8A99534}" destId="{CF3C686C-3754-4EEB-9F6B-7E892CED0493}" srcOrd="4" destOrd="0" parTransId="{81A86FD4-F843-4D1C-A730-C31E8CAA2D2C}" sibTransId="{540CFB33-6C84-4071-93E4-D05EDB87A256}"/>
    <dgm:cxn modelId="{DFF587A0-7F72-407D-8A18-9ABC7AB1931E}" type="presOf" srcId="{B56346C6-BCE3-4660-9EEE-F51DC4B79EA0}" destId="{46355F7E-0915-4371-BC14-BE239D6F5263}" srcOrd="0" destOrd="0" presId="urn:microsoft.com/office/officeart/2011/layout/HexagonRadial"/>
    <dgm:cxn modelId="{6C998E0B-77A8-4755-90A7-8F8A2CCF7E8F}" type="presOf" srcId="{CF3C686C-3754-4EEB-9F6B-7E892CED0493}" destId="{9E3F9503-7622-45AE-819E-92B64650BBA3}" srcOrd="0" destOrd="0" presId="urn:microsoft.com/office/officeart/2011/layout/HexagonRadial"/>
    <dgm:cxn modelId="{0C7401B8-B50F-4F84-8808-2B967327A576}" srcId="{B0C3DEC9-3B80-46D5-9F68-E869A8A99534}" destId="{9020FB23-8CE8-443F-815E-FCCEF68DEAC8}" srcOrd="1" destOrd="0" parTransId="{5705D88B-006D-4F63-9DE9-75D96DC78232}" sibTransId="{635168E3-A1CA-473C-9E13-0FCCA365CFC6}"/>
    <dgm:cxn modelId="{86D83C45-3DCB-43EA-B5D2-7C87038706F0}" srcId="{B0C3DEC9-3B80-46D5-9F68-E869A8A99534}" destId="{57732FAD-17FC-408F-99F4-59C20C5DC306}" srcOrd="3" destOrd="0" parTransId="{631C3C26-CA0A-452D-A2A8-B501D1D8EBAB}" sibTransId="{8F5C84BA-D21B-406F-A4CC-9FB1456FA76C}"/>
    <dgm:cxn modelId="{1395E09F-F7DF-4F56-8A16-792EEB159373}" type="presParOf" srcId="{52E05635-9856-44D0-93C2-60FB418B2B43}" destId="{6E60B22D-A18A-4FAE-B12C-C37B100E9646}" srcOrd="0" destOrd="0" presId="urn:microsoft.com/office/officeart/2011/layout/HexagonRadial"/>
    <dgm:cxn modelId="{68CF977D-6EE1-4D60-9400-99EE15A9ADA0}" type="presParOf" srcId="{52E05635-9856-44D0-93C2-60FB418B2B43}" destId="{39F85EAC-0900-4468-9700-500105922678}" srcOrd="1" destOrd="0" presId="urn:microsoft.com/office/officeart/2011/layout/HexagonRadial"/>
    <dgm:cxn modelId="{C15C4DA2-F02A-4F6D-AC31-54BF900832D9}" type="presParOf" srcId="{39F85EAC-0900-4468-9700-500105922678}" destId="{0EA75A01-0304-418B-B944-238AAA79E7EA}" srcOrd="0" destOrd="0" presId="urn:microsoft.com/office/officeart/2011/layout/HexagonRadial"/>
    <dgm:cxn modelId="{A39A37F7-C6BF-4E88-9E59-6BC0DEA40D83}" type="presParOf" srcId="{52E05635-9856-44D0-93C2-60FB418B2B43}" destId="{46355F7E-0915-4371-BC14-BE239D6F5263}" srcOrd="2" destOrd="0" presId="urn:microsoft.com/office/officeart/2011/layout/HexagonRadial"/>
    <dgm:cxn modelId="{FB5ECA4A-C9B2-4098-A340-4FF212DF581B}" type="presParOf" srcId="{52E05635-9856-44D0-93C2-60FB418B2B43}" destId="{88E5CCD3-20D4-4DB4-8BF2-CAF9A19A727C}" srcOrd="3" destOrd="0" presId="urn:microsoft.com/office/officeart/2011/layout/HexagonRadial"/>
    <dgm:cxn modelId="{4F3E1DC7-E401-4940-BF31-909AD5845C75}" type="presParOf" srcId="{88E5CCD3-20D4-4DB4-8BF2-CAF9A19A727C}" destId="{FEF2A870-71F1-4388-826F-757C7AEA2F88}" srcOrd="0" destOrd="0" presId="urn:microsoft.com/office/officeart/2011/layout/HexagonRadial"/>
    <dgm:cxn modelId="{90A1A942-9CDB-4C69-B45D-CA51B12E0016}" type="presParOf" srcId="{52E05635-9856-44D0-93C2-60FB418B2B43}" destId="{51877394-EC8E-4BF4-BCF8-5A057684BEB5}" srcOrd="4" destOrd="0" presId="urn:microsoft.com/office/officeart/2011/layout/HexagonRadial"/>
    <dgm:cxn modelId="{C6DDCDD0-C085-4B74-8955-9F65E20AE057}" type="presParOf" srcId="{52E05635-9856-44D0-93C2-60FB418B2B43}" destId="{1E1F34B5-9CBE-4B47-AB3D-46A14B468685}" srcOrd="5" destOrd="0" presId="urn:microsoft.com/office/officeart/2011/layout/HexagonRadial"/>
    <dgm:cxn modelId="{9FF4BEC0-96A5-4B91-9192-02D8DDD90C71}" type="presParOf" srcId="{1E1F34B5-9CBE-4B47-AB3D-46A14B468685}" destId="{44FC1973-BD17-4BCD-AAAD-2998C0F5CE29}" srcOrd="0" destOrd="0" presId="urn:microsoft.com/office/officeart/2011/layout/HexagonRadial"/>
    <dgm:cxn modelId="{CD85DFB2-A22E-4A60-B5AB-A0493D5B1E5B}" type="presParOf" srcId="{52E05635-9856-44D0-93C2-60FB418B2B43}" destId="{60C8B35C-781B-4471-BEC1-EB0E45CCF84C}" srcOrd="6" destOrd="0" presId="urn:microsoft.com/office/officeart/2011/layout/HexagonRadial"/>
    <dgm:cxn modelId="{FE02BEDF-F1C3-48DC-8B4C-9D36B94DF745}" type="presParOf" srcId="{52E05635-9856-44D0-93C2-60FB418B2B43}" destId="{749BF08B-571C-45CD-A14D-6C7268BDE9A3}" srcOrd="7" destOrd="0" presId="urn:microsoft.com/office/officeart/2011/layout/HexagonRadial"/>
    <dgm:cxn modelId="{BC5DF267-3F08-4DB8-AC54-1153DACFCE1A}" type="presParOf" srcId="{749BF08B-571C-45CD-A14D-6C7268BDE9A3}" destId="{6632FB77-9DA2-4DB7-B055-A3FCA108BDA0}" srcOrd="0" destOrd="0" presId="urn:microsoft.com/office/officeart/2011/layout/HexagonRadial"/>
    <dgm:cxn modelId="{04A52C79-7FB7-4DA2-AF0F-C18F3754D0B0}" type="presParOf" srcId="{52E05635-9856-44D0-93C2-60FB418B2B43}" destId="{3C46AACD-50F3-43C9-9ED4-B76DE0E15F46}" srcOrd="8" destOrd="0" presId="urn:microsoft.com/office/officeart/2011/layout/HexagonRadial"/>
    <dgm:cxn modelId="{07B34A4F-8849-4438-86D8-0700156D17D6}" type="presParOf" srcId="{52E05635-9856-44D0-93C2-60FB418B2B43}" destId="{54F779B1-A616-44D2-9E05-2B3823A487B2}" srcOrd="9" destOrd="0" presId="urn:microsoft.com/office/officeart/2011/layout/HexagonRadial"/>
    <dgm:cxn modelId="{183FEE3D-2F6D-43DB-BF76-D53581E36D63}" type="presParOf" srcId="{54F779B1-A616-44D2-9E05-2B3823A487B2}" destId="{0F89AC1E-3C2F-4121-BFE3-B6EADA2AA5CD}" srcOrd="0" destOrd="0" presId="urn:microsoft.com/office/officeart/2011/layout/HexagonRadial"/>
    <dgm:cxn modelId="{F135FB75-F3EB-40EB-851A-B9797907B7DF}" type="presParOf" srcId="{52E05635-9856-44D0-93C2-60FB418B2B43}" destId="{9E3F9503-7622-45AE-819E-92B64650BBA3}" srcOrd="10"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0B22D-A18A-4FAE-B12C-C37B100E9646}">
      <dsp:nvSpPr>
        <dsp:cNvPr id="0" name=""/>
        <dsp:cNvSpPr/>
      </dsp:nvSpPr>
      <dsp:spPr>
        <a:xfrm>
          <a:off x="2559027" y="2010736"/>
          <a:ext cx="2487894" cy="2152129"/>
        </a:xfrm>
        <a:prstGeom prst="hexagon">
          <a:avLst>
            <a:gd name="adj" fmla="val 28570"/>
            <a:gd name="vf" fmla="val 11547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lvl="0" algn="ctr" defTabSz="1333500">
            <a:lnSpc>
              <a:spcPct val="90000"/>
            </a:lnSpc>
            <a:spcBef>
              <a:spcPct val="0"/>
            </a:spcBef>
            <a:spcAft>
              <a:spcPct val="35000"/>
            </a:spcAft>
          </a:pPr>
          <a:r>
            <a:rPr lang="en-GB" sz="3000" b="1" kern="1200" dirty="0" smtClean="0"/>
            <a:t>Student success</a:t>
          </a:r>
          <a:endParaRPr lang="en-GB" sz="3000" b="1" kern="1200" dirty="0"/>
        </a:p>
      </dsp:txBody>
      <dsp:txXfrm>
        <a:off x="2971306" y="2367374"/>
        <a:ext cx="1663336" cy="1438853"/>
      </dsp:txXfrm>
    </dsp:sp>
    <dsp:sp modelId="{FEF2A870-71F1-4388-826F-757C7AEA2F88}">
      <dsp:nvSpPr>
        <dsp:cNvPr id="0" name=""/>
        <dsp:cNvSpPr/>
      </dsp:nvSpPr>
      <dsp:spPr>
        <a:xfrm>
          <a:off x="4159569" y="927715"/>
          <a:ext cx="938675" cy="808792"/>
        </a:xfrm>
        <a:prstGeom prst="hexagon">
          <a:avLst>
            <a:gd name="adj" fmla="val 28900"/>
            <a:gd name="vf" fmla="val 115470"/>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46355F7E-0915-4371-BC14-BE239D6F5263}">
      <dsp:nvSpPr>
        <dsp:cNvPr id="0" name=""/>
        <dsp:cNvSpPr/>
      </dsp:nvSpPr>
      <dsp:spPr>
        <a:xfrm>
          <a:off x="2830841" y="0"/>
          <a:ext cx="2038811" cy="1763811"/>
        </a:xfrm>
        <a:prstGeom prst="hexagon">
          <a:avLst>
            <a:gd name="adj" fmla="val 28570"/>
            <a:gd name="vf" fmla="val 11547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sp3d extrusionH="28000" prstMaterial="matte"/>
        </a:bodyPr>
        <a:lstStyle/>
        <a:p>
          <a:pPr lvl="0" algn="ctr" defTabSz="622300">
            <a:lnSpc>
              <a:spcPct val="90000"/>
            </a:lnSpc>
            <a:spcBef>
              <a:spcPct val="0"/>
            </a:spcBef>
            <a:spcAft>
              <a:spcPct val="35000"/>
            </a:spcAft>
          </a:pPr>
          <a:r>
            <a:rPr lang="en-GB" sz="1400" b="1" kern="1200" dirty="0" smtClean="0">
              <a:solidFill>
                <a:schemeClr val="bg1"/>
              </a:solidFill>
            </a:rPr>
            <a:t>Progression</a:t>
          </a:r>
          <a:br>
            <a:rPr lang="en-GB" sz="1400" b="1" kern="1200" dirty="0" smtClean="0">
              <a:solidFill>
                <a:schemeClr val="bg1"/>
              </a:solidFill>
            </a:rPr>
          </a:br>
          <a:r>
            <a:rPr lang="en-GB" sz="1400" b="1" kern="1200" dirty="0" smtClean="0">
              <a:solidFill>
                <a:schemeClr val="bg1"/>
              </a:solidFill>
            </a:rPr>
            <a:t/>
          </a:r>
          <a:br>
            <a:rPr lang="en-GB" sz="1400" b="1" kern="1200" dirty="0" smtClean="0">
              <a:solidFill>
                <a:schemeClr val="bg1"/>
              </a:solidFill>
            </a:rPr>
          </a:br>
          <a:r>
            <a:rPr lang="en-GB" sz="1400" b="1" kern="1200" dirty="0" smtClean="0">
              <a:solidFill>
                <a:schemeClr val="bg1"/>
              </a:solidFill>
            </a:rPr>
            <a:t/>
          </a:r>
          <a:br>
            <a:rPr lang="en-GB" sz="1400" b="1" kern="1200" dirty="0" smtClean="0">
              <a:solidFill>
                <a:schemeClr val="bg1"/>
              </a:solidFill>
            </a:rPr>
          </a:br>
          <a:r>
            <a:rPr lang="en-GB" sz="1400" b="1" kern="1200" dirty="0" smtClean="0">
              <a:solidFill>
                <a:schemeClr val="bg1"/>
              </a:solidFill>
            </a:rPr>
            <a:t/>
          </a:r>
          <a:br>
            <a:rPr lang="en-GB" sz="1400" b="1" kern="1200" dirty="0" smtClean="0">
              <a:solidFill>
                <a:schemeClr val="bg1"/>
              </a:solidFill>
            </a:rPr>
          </a:br>
          <a:endParaRPr lang="en-GB" sz="1400" b="1" kern="1200" dirty="0">
            <a:solidFill>
              <a:schemeClr val="bg1"/>
            </a:solidFill>
          </a:endParaRPr>
        </a:p>
      </dsp:txBody>
      <dsp:txXfrm>
        <a:off x="3168716" y="292301"/>
        <a:ext cx="1363061" cy="1179209"/>
      </dsp:txXfrm>
    </dsp:sp>
    <dsp:sp modelId="{44FC1973-BD17-4BCD-AAAD-2998C0F5CE29}">
      <dsp:nvSpPr>
        <dsp:cNvPr id="0" name=""/>
        <dsp:cNvSpPr/>
      </dsp:nvSpPr>
      <dsp:spPr>
        <a:xfrm>
          <a:off x="5255076" y="2439726"/>
          <a:ext cx="938675" cy="808792"/>
        </a:xfrm>
        <a:prstGeom prst="hexagon">
          <a:avLst>
            <a:gd name="adj" fmla="val 28900"/>
            <a:gd name="vf" fmla="val 115470"/>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51877394-EC8E-4BF4-BCF8-5A057684BEB5}">
      <dsp:nvSpPr>
        <dsp:cNvPr id="0" name=""/>
        <dsp:cNvSpPr/>
      </dsp:nvSpPr>
      <dsp:spPr>
        <a:xfrm>
          <a:off x="2809609" y="4298862"/>
          <a:ext cx="2038811" cy="1763811"/>
        </a:xfrm>
        <a:prstGeom prst="hexagon">
          <a:avLst>
            <a:gd name="adj" fmla="val 28570"/>
            <a:gd name="vf" fmla="val 11547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sp3d extrusionH="28000" prstMaterial="matte"/>
        </a:bodyPr>
        <a:lstStyle/>
        <a:p>
          <a:pPr lvl="0" algn="ctr" defTabSz="622300">
            <a:lnSpc>
              <a:spcPct val="90000"/>
            </a:lnSpc>
            <a:spcBef>
              <a:spcPct val="0"/>
            </a:spcBef>
            <a:spcAft>
              <a:spcPct val="35000"/>
            </a:spcAft>
          </a:pPr>
          <a:r>
            <a:rPr lang="en-GB" sz="1400" b="1" kern="1200" dirty="0" smtClean="0"/>
            <a:t/>
          </a:r>
          <a:br>
            <a:rPr lang="en-GB" sz="1400" b="1" kern="1200" dirty="0" smtClean="0"/>
          </a:br>
          <a:r>
            <a:rPr lang="en-GB" sz="1400" b="1" kern="1200" dirty="0" smtClean="0"/>
            <a:t/>
          </a:r>
          <a:br>
            <a:rPr lang="en-GB" sz="1400" b="1" kern="1200" dirty="0" smtClean="0"/>
          </a:br>
          <a:r>
            <a:rPr lang="en-GB" sz="1400" b="1" kern="1200" dirty="0" smtClean="0"/>
            <a:t/>
          </a:r>
          <a:br>
            <a:rPr lang="en-GB" sz="1400" b="1" kern="1200" dirty="0" smtClean="0"/>
          </a:br>
          <a:r>
            <a:rPr lang="en-GB" sz="1400" b="1" kern="1200" dirty="0" smtClean="0"/>
            <a:t/>
          </a:r>
          <a:br>
            <a:rPr lang="en-GB" sz="1400" b="1" kern="1200" dirty="0" smtClean="0"/>
          </a:br>
          <a:r>
            <a:rPr lang="en-GB" sz="1400" b="1" kern="1200" dirty="0" smtClean="0"/>
            <a:t/>
          </a:r>
          <a:br>
            <a:rPr lang="en-GB" sz="1400" b="1" kern="1200" dirty="0" smtClean="0"/>
          </a:br>
          <a:r>
            <a:rPr lang="en-GB" sz="1400" b="1" kern="1200" dirty="0" smtClean="0"/>
            <a:t>Retention</a:t>
          </a:r>
          <a:endParaRPr lang="en-GB" sz="1400" b="1" kern="1200" dirty="0"/>
        </a:p>
      </dsp:txBody>
      <dsp:txXfrm>
        <a:off x="3147484" y="4591163"/>
        <a:ext cx="1363061" cy="1179209"/>
      </dsp:txXfrm>
    </dsp:sp>
    <dsp:sp modelId="{6632FB77-9DA2-4DB7-B055-A3FCA108BDA0}">
      <dsp:nvSpPr>
        <dsp:cNvPr id="0" name=""/>
        <dsp:cNvSpPr/>
      </dsp:nvSpPr>
      <dsp:spPr>
        <a:xfrm>
          <a:off x="4494066" y="4146504"/>
          <a:ext cx="938675" cy="808792"/>
        </a:xfrm>
        <a:prstGeom prst="hexagon">
          <a:avLst>
            <a:gd name="adj" fmla="val 28900"/>
            <a:gd name="vf" fmla="val 115470"/>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60C8B35C-781B-4471-BEC1-EB0E45CCF84C}">
      <dsp:nvSpPr>
        <dsp:cNvPr id="0" name=""/>
        <dsp:cNvSpPr/>
      </dsp:nvSpPr>
      <dsp:spPr>
        <a:xfrm>
          <a:off x="4700667" y="3217575"/>
          <a:ext cx="2038811" cy="1763811"/>
        </a:xfrm>
        <a:prstGeom prst="hexagon">
          <a:avLst>
            <a:gd name="adj" fmla="val 28570"/>
            <a:gd name="vf" fmla="val 115470"/>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sp3d extrusionH="28000" prstMaterial="matte"/>
        </a:bodyPr>
        <a:lstStyle/>
        <a:p>
          <a:pPr lvl="0" algn="ctr" defTabSz="622300">
            <a:lnSpc>
              <a:spcPct val="90000"/>
            </a:lnSpc>
            <a:spcBef>
              <a:spcPct val="0"/>
            </a:spcBef>
            <a:spcAft>
              <a:spcPct val="35000"/>
            </a:spcAft>
          </a:pPr>
          <a:r>
            <a:rPr lang="en-GB" sz="1400" b="1" kern="1200" dirty="0" smtClean="0">
              <a:solidFill>
                <a:schemeClr val="bg1"/>
              </a:solidFill>
            </a:rPr>
            <a:t/>
          </a:r>
          <a:br>
            <a:rPr lang="en-GB" sz="1400" b="1" kern="1200" dirty="0" smtClean="0">
              <a:solidFill>
                <a:schemeClr val="bg1"/>
              </a:solidFill>
            </a:rPr>
          </a:br>
          <a:r>
            <a:rPr lang="en-GB" sz="1400" b="1" kern="1200" dirty="0" smtClean="0">
              <a:solidFill>
                <a:schemeClr val="bg1"/>
              </a:solidFill>
            </a:rPr>
            <a:t/>
          </a:r>
          <a:br>
            <a:rPr lang="en-GB" sz="1400" b="1" kern="1200" dirty="0" smtClean="0">
              <a:solidFill>
                <a:schemeClr val="bg1"/>
              </a:solidFill>
            </a:rPr>
          </a:br>
          <a:r>
            <a:rPr lang="en-GB" sz="1400" b="1" kern="1200" dirty="0" smtClean="0">
              <a:solidFill>
                <a:schemeClr val="bg1"/>
              </a:solidFill>
            </a:rPr>
            <a:t/>
          </a:r>
          <a:br>
            <a:rPr lang="en-GB" sz="1400" b="1" kern="1200" dirty="0" smtClean="0">
              <a:solidFill>
                <a:schemeClr val="bg1"/>
              </a:solidFill>
            </a:rPr>
          </a:br>
          <a:r>
            <a:rPr lang="en-GB" sz="1400" b="1" kern="1200" dirty="0" smtClean="0">
              <a:solidFill>
                <a:schemeClr val="bg1"/>
              </a:solidFill>
            </a:rPr>
            <a:t/>
          </a:r>
          <a:br>
            <a:rPr lang="en-GB" sz="1400" b="1" kern="1200" dirty="0" smtClean="0">
              <a:solidFill>
                <a:schemeClr val="bg1"/>
              </a:solidFill>
            </a:rPr>
          </a:br>
          <a:r>
            <a:rPr lang="en-GB" sz="1400" b="1" kern="1200" dirty="0" smtClean="0">
              <a:solidFill>
                <a:schemeClr val="bg1"/>
              </a:solidFill>
            </a:rPr>
            <a:t/>
          </a:r>
          <a:br>
            <a:rPr lang="en-GB" sz="1400" b="1" kern="1200" dirty="0" smtClean="0">
              <a:solidFill>
                <a:schemeClr val="bg1"/>
              </a:solidFill>
            </a:rPr>
          </a:br>
          <a:r>
            <a:rPr lang="en-GB" sz="1400" b="1" kern="1200" dirty="0" smtClean="0">
              <a:solidFill>
                <a:schemeClr val="bg1"/>
              </a:solidFill>
            </a:rPr>
            <a:t>Completion</a:t>
          </a:r>
          <a:endParaRPr lang="en-GB" sz="1400" b="1" kern="1200" dirty="0">
            <a:solidFill>
              <a:schemeClr val="bg1"/>
            </a:solidFill>
          </a:endParaRPr>
        </a:p>
      </dsp:txBody>
      <dsp:txXfrm>
        <a:off x="5038542" y="3509876"/>
        <a:ext cx="1363061" cy="1179209"/>
      </dsp:txXfrm>
    </dsp:sp>
    <dsp:sp modelId="{0F89AC1E-3C2F-4121-BFE3-B6EADA2AA5CD}">
      <dsp:nvSpPr>
        <dsp:cNvPr id="0" name=""/>
        <dsp:cNvSpPr/>
      </dsp:nvSpPr>
      <dsp:spPr>
        <a:xfrm>
          <a:off x="2606299" y="4323674"/>
          <a:ext cx="938675" cy="808792"/>
        </a:xfrm>
        <a:prstGeom prst="hexagon">
          <a:avLst>
            <a:gd name="adj" fmla="val 28900"/>
            <a:gd name="vf" fmla="val 115470"/>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3C46AACD-50F3-43C9-9ED4-B76DE0E15F46}">
      <dsp:nvSpPr>
        <dsp:cNvPr id="0" name=""/>
        <dsp:cNvSpPr/>
      </dsp:nvSpPr>
      <dsp:spPr>
        <a:xfrm>
          <a:off x="4579060" y="1097765"/>
          <a:ext cx="2038811" cy="1763811"/>
        </a:xfrm>
        <a:prstGeom prst="hexagon">
          <a:avLst>
            <a:gd name="adj" fmla="val 28570"/>
            <a:gd name="vf" fmla="val 115470"/>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sp3d extrusionH="28000" prstMaterial="matte"/>
        </a:bodyPr>
        <a:lstStyle/>
        <a:p>
          <a:pPr lvl="0" algn="ctr" defTabSz="622300">
            <a:lnSpc>
              <a:spcPct val="90000"/>
            </a:lnSpc>
            <a:spcBef>
              <a:spcPct val="0"/>
            </a:spcBef>
            <a:spcAft>
              <a:spcPct val="35000"/>
            </a:spcAft>
          </a:pPr>
          <a:r>
            <a:rPr lang="en-GB" sz="1400" b="1" kern="1200" dirty="0" smtClean="0"/>
            <a:t>Student Satisfaction</a:t>
          </a:r>
          <a:endParaRPr lang="en-GB" sz="1400" b="1" kern="1200" dirty="0"/>
        </a:p>
      </dsp:txBody>
      <dsp:txXfrm>
        <a:off x="4916935" y="1390066"/>
        <a:ext cx="1363061" cy="1179209"/>
      </dsp:txXfrm>
    </dsp:sp>
    <dsp:sp modelId="{9E3F9503-7622-45AE-819E-92B64650BBA3}">
      <dsp:nvSpPr>
        <dsp:cNvPr id="0" name=""/>
        <dsp:cNvSpPr/>
      </dsp:nvSpPr>
      <dsp:spPr>
        <a:xfrm>
          <a:off x="952333" y="3218789"/>
          <a:ext cx="2038811" cy="1763811"/>
        </a:xfrm>
        <a:prstGeom prst="hexagon">
          <a:avLst>
            <a:gd name="adj" fmla="val 28570"/>
            <a:gd name="vf" fmla="val 115470"/>
          </a:avLst>
        </a:prstGeom>
        <a:blipFill rotWithShape="0">
          <a:blip xmlns:r="http://schemas.openxmlformats.org/officeDocument/2006/relationships" r:embed="rId6"/>
          <a:stretch>
            <a:fillRect/>
          </a:stretch>
        </a:blipFill>
        <a:ln>
          <a:solidFill>
            <a:schemeClr val="accent3"/>
          </a:solid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sp3d extrusionH="28000" prstMaterial="matte"/>
        </a:bodyPr>
        <a:lstStyle/>
        <a:p>
          <a:pPr lvl="0" algn="ctr" defTabSz="622300">
            <a:lnSpc>
              <a:spcPct val="90000"/>
            </a:lnSpc>
            <a:spcBef>
              <a:spcPct val="0"/>
            </a:spcBef>
            <a:spcAft>
              <a:spcPct val="35000"/>
            </a:spcAft>
          </a:pPr>
          <a:r>
            <a:rPr lang="en-GB" sz="1400" b="1" kern="1200" baseline="0" dirty="0" smtClean="0">
              <a:solidFill>
                <a:schemeClr val="bg1"/>
              </a:solidFill>
            </a:rPr>
            <a:t/>
          </a:r>
          <a:br>
            <a:rPr lang="en-GB" sz="1400" b="1" kern="1200" baseline="0" dirty="0" smtClean="0">
              <a:solidFill>
                <a:schemeClr val="bg1"/>
              </a:solidFill>
            </a:rPr>
          </a:br>
          <a:r>
            <a:rPr lang="en-GB" sz="1400" b="1" kern="1200" baseline="0" dirty="0" smtClean="0">
              <a:solidFill>
                <a:schemeClr val="bg1"/>
              </a:solidFill>
            </a:rPr>
            <a:t/>
          </a:r>
          <a:br>
            <a:rPr lang="en-GB" sz="1400" b="1" kern="1200" baseline="0" dirty="0" smtClean="0">
              <a:solidFill>
                <a:schemeClr val="bg1"/>
              </a:solidFill>
            </a:rPr>
          </a:br>
          <a:r>
            <a:rPr lang="en-GB" sz="1400" b="1" kern="1200" baseline="0" dirty="0" smtClean="0">
              <a:solidFill>
                <a:schemeClr val="bg1"/>
              </a:solidFill>
            </a:rPr>
            <a:t/>
          </a:r>
          <a:br>
            <a:rPr lang="en-GB" sz="1400" b="1" kern="1200" baseline="0" dirty="0" smtClean="0">
              <a:solidFill>
                <a:schemeClr val="bg1"/>
              </a:solidFill>
            </a:rPr>
          </a:br>
          <a:r>
            <a:rPr lang="en-GB" sz="1400" b="1" kern="1200" baseline="0" dirty="0" smtClean="0">
              <a:solidFill>
                <a:schemeClr val="bg1"/>
              </a:solidFill>
            </a:rPr>
            <a:t/>
          </a:r>
          <a:br>
            <a:rPr lang="en-GB" sz="1400" b="1" kern="1200" baseline="0" dirty="0" smtClean="0">
              <a:solidFill>
                <a:schemeClr val="bg1"/>
              </a:solidFill>
            </a:rPr>
          </a:br>
          <a:r>
            <a:rPr lang="en-GB" sz="1400" b="1" kern="1200" baseline="0" dirty="0" smtClean="0">
              <a:solidFill>
                <a:schemeClr val="bg1"/>
              </a:solidFill>
            </a:rPr>
            <a:t>Achievement</a:t>
          </a:r>
          <a:endParaRPr lang="en-GB" sz="1400" b="1" kern="1200" baseline="0" dirty="0">
            <a:solidFill>
              <a:schemeClr val="bg1"/>
            </a:solidFill>
          </a:endParaRPr>
        </a:p>
      </dsp:txBody>
      <dsp:txXfrm>
        <a:off x="1290208" y="3511090"/>
        <a:ext cx="1363061" cy="117920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1"/>
            <a:ext cx="29464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latin typeface="Arial" charset="0"/>
                <a:ea typeface="ＭＳ Ｐゴシック" pitchFamily="16" charset="-128"/>
              </a:defRPr>
            </a:lvl1pPr>
          </a:lstStyle>
          <a:p>
            <a:pPr>
              <a:defRPr/>
            </a:pPr>
            <a:endParaRPr lang="en-GB"/>
          </a:p>
        </p:txBody>
      </p:sp>
      <p:sp>
        <p:nvSpPr>
          <p:cNvPr id="20483" name="Rectangle 3"/>
          <p:cNvSpPr>
            <a:spLocks noGrp="1" noChangeArrowheads="1"/>
          </p:cNvSpPr>
          <p:nvPr>
            <p:ph type="dt" sz="quarter" idx="1"/>
          </p:nvPr>
        </p:nvSpPr>
        <p:spPr bwMode="auto">
          <a:xfrm>
            <a:off x="3849688" y="1"/>
            <a:ext cx="29464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Arial" charset="0"/>
                <a:ea typeface="ＭＳ Ｐゴシック" pitchFamily="16" charset="-128"/>
              </a:defRPr>
            </a:lvl1pPr>
          </a:lstStyle>
          <a:p>
            <a:pPr>
              <a:defRPr/>
            </a:pPr>
            <a:endParaRPr lang="en-GB"/>
          </a:p>
        </p:txBody>
      </p:sp>
      <p:sp>
        <p:nvSpPr>
          <p:cNvPr id="20484" name="Rectangle 4"/>
          <p:cNvSpPr>
            <a:spLocks noGrp="1" noChangeArrowheads="1"/>
          </p:cNvSpPr>
          <p:nvPr>
            <p:ph type="ftr" sz="quarter" idx="2"/>
          </p:nvPr>
        </p:nvSpPr>
        <p:spPr bwMode="auto">
          <a:xfrm>
            <a:off x="0" y="9428711"/>
            <a:ext cx="29464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a:latin typeface="Arial" charset="0"/>
                <a:ea typeface="ＭＳ Ｐゴシック" pitchFamily="16" charset="-128"/>
              </a:defRPr>
            </a:lvl1pPr>
          </a:lstStyle>
          <a:p>
            <a:pPr>
              <a:defRPr/>
            </a:pPr>
            <a:endParaRPr lang="en-GB"/>
          </a:p>
        </p:txBody>
      </p:sp>
      <p:sp>
        <p:nvSpPr>
          <p:cNvPr id="20485" name="Rectangle 5"/>
          <p:cNvSpPr>
            <a:spLocks noGrp="1" noChangeArrowheads="1"/>
          </p:cNvSpPr>
          <p:nvPr>
            <p:ph type="sldNum" sz="quarter" idx="3"/>
          </p:nvPr>
        </p:nvSpPr>
        <p:spPr bwMode="auto">
          <a:xfrm>
            <a:off x="3849688" y="9428711"/>
            <a:ext cx="29464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latin typeface="Arial" charset="0"/>
                <a:ea typeface="ＭＳ Ｐゴシック" pitchFamily="16" charset="-128"/>
              </a:defRPr>
            </a:lvl1pPr>
          </a:lstStyle>
          <a:p>
            <a:pPr>
              <a:defRPr/>
            </a:pPr>
            <a:fld id="{BB59A143-FA56-4546-927B-1D113A24F2EA}" type="slidenum">
              <a:rPr lang="en-GB"/>
              <a:pPr>
                <a:defRPr/>
              </a:pPr>
              <a:t>‹#›</a:t>
            </a:fld>
            <a:endParaRPr lang="en-GB"/>
          </a:p>
        </p:txBody>
      </p:sp>
    </p:spTree>
    <p:extLst>
      <p:ext uri="{BB962C8B-B14F-4D97-AF65-F5344CB8AC3E}">
        <p14:creationId xmlns:p14="http://schemas.microsoft.com/office/powerpoint/2010/main" val="2695348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294640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a:latin typeface="Arial" charset="0"/>
                <a:ea typeface="ＭＳ Ｐゴシック" pitchFamily="16" charset="-128"/>
              </a:defRPr>
            </a:lvl1pPr>
          </a:lstStyle>
          <a:p>
            <a:pPr>
              <a:defRPr/>
            </a:pPr>
            <a:endParaRPr lang="en-GB"/>
          </a:p>
        </p:txBody>
      </p:sp>
      <p:sp>
        <p:nvSpPr>
          <p:cNvPr id="6147" name="Rectangle 3"/>
          <p:cNvSpPr>
            <a:spLocks noGrp="1" noChangeArrowheads="1"/>
          </p:cNvSpPr>
          <p:nvPr>
            <p:ph type="dt" idx="1"/>
          </p:nvPr>
        </p:nvSpPr>
        <p:spPr bwMode="auto">
          <a:xfrm>
            <a:off x="3851275" y="1"/>
            <a:ext cx="294640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a:latin typeface="Arial" charset="0"/>
                <a:ea typeface="ＭＳ Ｐゴシック" pitchFamily="16" charset="-128"/>
              </a:defRPr>
            </a:lvl1pPr>
          </a:lstStyle>
          <a:p>
            <a:pPr>
              <a:defRPr/>
            </a:pPr>
            <a:endParaRPr lang="en-GB"/>
          </a:p>
        </p:txBody>
      </p:sp>
      <p:sp>
        <p:nvSpPr>
          <p:cNvPr id="3584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06463" y="4715951"/>
            <a:ext cx="4984750" cy="446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50" name="Rectangle 6"/>
          <p:cNvSpPr>
            <a:spLocks noGrp="1" noChangeArrowheads="1"/>
          </p:cNvSpPr>
          <p:nvPr>
            <p:ph type="ftr" sz="quarter" idx="4"/>
          </p:nvPr>
        </p:nvSpPr>
        <p:spPr bwMode="auto">
          <a:xfrm>
            <a:off x="0" y="9430307"/>
            <a:ext cx="2946400" cy="49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defRPr>
                <a:latin typeface="Arial" charset="0"/>
                <a:ea typeface="ＭＳ Ｐゴシック" pitchFamily="16" charset="-128"/>
              </a:defRPr>
            </a:lvl1pPr>
          </a:lstStyle>
          <a:p>
            <a:pPr>
              <a:defRPr/>
            </a:pPr>
            <a:endParaRPr lang="en-GB"/>
          </a:p>
        </p:txBody>
      </p:sp>
      <p:sp>
        <p:nvSpPr>
          <p:cNvPr id="6151" name="Rectangle 7"/>
          <p:cNvSpPr>
            <a:spLocks noGrp="1" noChangeArrowheads="1"/>
          </p:cNvSpPr>
          <p:nvPr>
            <p:ph type="sldNum" sz="quarter" idx="5"/>
          </p:nvPr>
        </p:nvSpPr>
        <p:spPr bwMode="auto">
          <a:xfrm>
            <a:off x="3851275" y="9430307"/>
            <a:ext cx="2946400" cy="49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a:latin typeface="Arial" charset="0"/>
                <a:ea typeface="ＭＳ Ｐゴシック" pitchFamily="16" charset="-128"/>
              </a:defRPr>
            </a:lvl1pPr>
          </a:lstStyle>
          <a:p>
            <a:pPr>
              <a:defRPr/>
            </a:pPr>
            <a:fld id="{4DD0E714-64FC-405D-AC11-428353366712}" type="slidenum">
              <a:rPr lang="en-GB"/>
              <a:pPr>
                <a:defRPr/>
              </a:pPr>
              <a:t>‹#›</a:t>
            </a:fld>
            <a:endParaRPr lang="en-GB"/>
          </a:p>
        </p:txBody>
      </p:sp>
    </p:spTree>
    <p:extLst>
      <p:ext uri="{BB962C8B-B14F-4D97-AF65-F5344CB8AC3E}">
        <p14:creationId xmlns:p14="http://schemas.microsoft.com/office/powerpoint/2010/main" val="19601492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fld id="{3C66D021-4F8E-4B08-8898-44360AA5F0F6}" type="slidenum">
              <a:rPr lang="en-GB" smtClean="0">
                <a:latin typeface="Arial" charset="0"/>
              </a:rPr>
              <a:pPr/>
              <a:t>1</a:t>
            </a:fld>
            <a:endParaRPr lang="en-GB" smtClean="0">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altLang="en-US" dirty="0" smtClean="0">
                <a:latin typeface="Arial" pitchFamily="34" charset="0"/>
              </a:rPr>
              <a:t>Thanks to the chair for the introduction and for the privilege of being here in the Workshop.  I am </a:t>
            </a:r>
            <a:r>
              <a:rPr lang="en-GB" altLang="en-US" i="1" dirty="0" smtClean="0">
                <a:latin typeface="Arial" pitchFamily="34" charset="0"/>
              </a:rPr>
              <a:t>Adriana Wilde</a:t>
            </a:r>
            <a:r>
              <a:rPr lang="en-GB" altLang="en-US" dirty="0" smtClean="0">
                <a:latin typeface="Arial" pitchFamily="34" charset="0"/>
              </a:rPr>
              <a:t>, a PhD researcher </a:t>
            </a:r>
            <a:r>
              <a:rPr lang="en-GB" altLang="en-US" dirty="0" smtClean="0">
                <a:latin typeface="Arial" pitchFamily="34" charset="0"/>
              </a:rPr>
              <a:t>at </a:t>
            </a:r>
            <a:r>
              <a:rPr lang="en-GB" altLang="en-US" dirty="0" smtClean="0">
                <a:latin typeface="Arial" pitchFamily="34" charset="0"/>
              </a:rPr>
              <a:t>the </a:t>
            </a:r>
            <a:r>
              <a:rPr lang="en-GB" altLang="en-US" i="1" dirty="0" smtClean="0">
                <a:latin typeface="Arial" pitchFamily="34" charset="0"/>
              </a:rPr>
              <a:t>University of Southampton</a:t>
            </a:r>
            <a:r>
              <a:rPr lang="en-GB" altLang="en-US" dirty="0" smtClean="0">
                <a:latin typeface="Arial" pitchFamily="34" charset="0"/>
              </a:rPr>
              <a:t>, working with </a:t>
            </a:r>
            <a:r>
              <a:rPr lang="en-GB" altLang="en-US" i="1" dirty="0" smtClean="0">
                <a:latin typeface="Arial" pitchFamily="34" charset="0"/>
              </a:rPr>
              <a:t>Ed </a:t>
            </a:r>
            <a:r>
              <a:rPr lang="en-GB" altLang="en-US" i="1" dirty="0" err="1" smtClean="0">
                <a:latin typeface="Arial" pitchFamily="34" charset="0"/>
              </a:rPr>
              <a:t>Zaluska</a:t>
            </a:r>
            <a:r>
              <a:rPr lang="en-GB" altLang="en-US" i="1" dirty="0" smtClean="0">
                <a:latin typeface="Arial" pitchFamily="34" charset="0"/>
              </a:rPr>
              <a:t> </a:t>
            </a:r>
            <a:r>
              <a:rPr lang="en-GB" altLang="en-US" dirty="0" smtClean="0">
                <a:latin typeface="Arial" pitchFamily="34" charset="0"/>
              </a:rPr>
              <a:t>and </a:t>
            </a:r>
            <a:r>
              <a:rPr lang="en-GB" altLang="en-US" i="1" dirty="0" smtClean="0">
                <a:latin typeface="Arial" pitchFamily="34" charset="0"/>
              </a:rPr>
              <a:t>Dave Millard </a:t>
            </a:r>
            <a:r>
              <a:rPr lang="en-GB" altLang="en-US" dirty="0" smtClean="0">
                <a:latin typeface="Arial" pitchFamily="34" charset="0"/>
              </a:rPr>
              <a:t>in </a:t>
            </a:r>
            <a:r>
              <a:rPr lang="en-GB" altLang="en-US" b="0" i="0" dirty="0" smtClean="0">
                <a:latin typeface="Arial" pitchFamily="34" charset="0"/>
              </a:rPr>
              <a:t>the</a:t>
            </a:r>
            <a:r>
              <a:rPr lang="en-GB" altLang="en-US" b="0" i="1" dirty="0" smtClean="0">
                <a:latin typeface="Arial" pitchFamily="34" charset="0"/>
              </a:rPr>
              <a:t> WAIS group</a:t>
            </a:r>
            <a:r>
              <a:rPr lang="en-GB" altLang="en-US" dirty="0" smtClean="0">
                <a:latin typeface="Arial" pitchFamily="34" charset="0"/>
              </a:rPr>
              <a:t>. I’d like to talk to you about </a:t>
            </a:r>
            <a:r>
              <a:rPr lang="en-GB" altLang="en-US" i="1" dirty="0" smtClean="0">
                <a:latin typeface="Arial" pitchFamily="34" charset="0"/>
              </a:rPr>
              <a:t>“Student Success on Face-to-Face Instruction and MOOCs”</a:t>
            </a:r>
            <a:r>
              <a:rPr lang="en-GB" altLang="en-US" dirty="0" smtClean="0">
                <a:latin typeface="Arial" pitchFamily="34" charset="0"/>
              </a:rPr>
              <a:t>: In this talk we’ll look at </a:t>
            </a:r>
            <a:r>
              <a:rPr lang="en-GB" sz="1200" dirty="0" smtClean="0"/>
              <a:t>Student Success on Face-to-Face Instruction and MOOCs with a learning analytics perspective</a:t>
            </a:r>
            <a:br>
              <a:rPr lang="en-GB" sz="1200" dirty="0" smtClean="0"/>
            </a:br>
            <a:endParaRPr lang="en-GB" altLang="en-US" dirty="0" smtClean="0">
              <a:latin typeface="Arial" pitchFamily="34" charset="0"/>
            </a:endParaRPr>
          </a:p>
          <a:p>
            <a:pPr eaLnBrk="1" hangingPunct="1"/>
            <a:endParaRPr lang="en-US" dirty="0"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fld id="{3F00D0AD-CC47-4562-B380-D8B76C425B27}" type="slidenum">
              <a:rPr lang="en-GB" smtClean="0">
                <a:latin typeface="Arial" charset="0"/>
              </a:rPr>
              <a:pPr/>
              <a:t>10</a:t>
            </a:fld>
            <a:endParaRPr lang="en-GB" smtClean="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dirty="0" smtClean="0">
              <a:ea typeface="ＭＳ Ｐゴシック" pitchFamily="34" charset="-128"/>
            </a:endParaRPr>
          </a:p>
          <a:p>
            <a:pPr eaLnBrk="1" hangingPunct="1"/>
            <a:r>
              <a:rPr lang="en-US" dirty="0" smtClean="0">
                <a:ea typeface="ＭＳ Ｐゴシック" pitchFamily="34" charset="-128"/>
              </a:rPr>
              <a:t>No data in Question-response</a:t>
            </a:r>
            <a:r>
              <a:rPr lang="en-US" baseline="0" dirty="0" smtClean="0">
                <a:ea typeface="ＭＳ Ｐゴシック" pitchFamily="34" charset="-128"/>
              </a:rPr>
              <a:t> in this particular Dataset (</a:t>
            </a:r>
            <a:r>
              <a:rPr lang="en-US" baseline="0" dirty="0" err="1" smtClean="0">
                <a:ea typeface="ＭＳ Ｐゴシック" pitchFamily="34" charset="-128"/>
              </a:rPr>
              <a:t>learner_id,quiz_question,response,submitted_at,correct</a:t>
            </a:r>
            <a:r>
              <a:rPr lang="en-US" baseline="0" dirty="0" smtClean="0">
                <a:ea typeface="ＭＳ Ｐゴシック" pitchFamily="34" charset="-128"/>
              </a:rPr>
              <a:t>)</a:t>
            </a:r>
            <a:endParaRPr lang="en-US" dirty="0"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4DD0E714-64FC-405D-AC11-428353366712}" type="slidenum">
              <a:rPr lang="en-GB" smtClean="0"/>
              <a:pPr>
                <a:defRPr/>
              </a:pPr>
              <a:t>11</a:t>
            </a:fld>
            <a:endParaRPr lang="en-GB"/>
          </a:p>
        </p:txBody>
      </p:sp>
    </p:spTree>
    <p:extLst>
      <p:ext uri="{BB962C8B-B14F-4D97-AF65-F5344CB8AC3E}">
        <p14:creationId xmlns:p14="http://schemas.microsoft.com/office/powerpoint/2010/main" val="3059762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fld id="{3F00D0AD-CC47-4562-B380-D8B76C425B27}" type="slidenum">
              <a:rPr lang="en-GB" smtClean="0">
                <a:latin typeface="Arial" charset="0"/>
              </a:rPr>
              <a:pPr/>
              <a:t>12</a:t>
            </a:fld>
            <a:endParaRPr lang="en-GB" smtClean="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en-US" dirty="0" smtClean="0">
                <a:ea typeface="ＭＳ Ｐゴシック" pitchFamily="34" charset="-128"/>
              </a:rPr>
              <a:t>Here the challenge is not augmenting – but reducing the dimensionality of the data in a meaningful way!</a:t>
            </a:r>
          </a:p>
          <a:p>
            <a:pPr eaLnBrk="1" hangingPunct="1"/>
            <a:r>
              <a:rPr lang="en-US" dirty="0" smtClean="0">
                <a:ea typeface="ＭＳ Ｐゴシック" pitchFamily="34" charset="-128"/>
              </a:rPr>
              <a:t>A student taking Civil Engineering in the University of Chile, </a:t>
            </a:r>
            <a:r>
              <a:rPr lang="en-US" dirty="0" err="1" smtClean="0">
                <a:ea typeface="ＭＳ Ｐゴシック" pitchFamily="34" charset="-128"/>
              </a:rPr>
              <a:t>specialising</a:t>
            </a:r>
            <a:r>
              <a:rPr lang="en-US" dirty="0" smtClean="0">
                <a:ea typeface="ＭＳ Ｐゴシック" pitchFamily="34" charset="-128"/>
              </a:rPr>
              <a:t> in Computing, takes this many modules, leaving a data trail of his/her</a:t>
            </a:r>
            <a:r>
              <a:rPr lang="en-US" baseline="0" dirty="0" smtClean="0">
                <a:ea typeface="ＭＳ Ｐゴシック" pitchFamily="34" charset="-128"/>
              </a:rPr>
              <a:t> learning path. All the modules they took, all the mid-module assessments, all the interactions with their peers and lecturers within the VLE.  This is VAST!</a:t>
            </a:r>
            <a:endParaRPr lang="en-US" dirty="0"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fld id="{3F00D0AD-CC47-4562-B380-D8B76C425B27}" type="slidenum">
              <a:rPr lang="en-GB" smtClean="0">
                <a:latin typeface="Arial" charset="0"/>
              </a:rPr>
              <a:pPr/>
              <a:t>13</a:t>
            </a:fld>
            <a:endParaRPr lang="en-GB" smtClean="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en-US" dirty="0" smtClean="0">
                <a:ea typeface="ＭＳ Ｐゴシック" pitchFamily="34" charset="-128"/>
              </a:rPr>
              <a:t>For practicality,</a:t>
            </a:r>
            <a:r>
              <a:rPr lang="en-US" baseline="0" dirty="0" smtClean="0">
                <a:ea typeface="ＭＳ Ｐゴシック" pitchFamily="34" charset="-128"/>
              </a:rPr>
              <a:t> (and because the biggest problem of student retention and progression lie here), we focus on the first few semesters of the course, the “common plan”. </a:t>
            </a:r>
            <a:r>
              <a:rPr lang="en-US" dirty="0" smtClean="0">
                <a:ea typeface="ＭＳ Ｐゴシック" pitchFamily="34" charset="-128"/>
              </a:rPr>
              <a:t>The </a:t>
            </a:r>
            <a:r>
              <a:rPr lang="en-US" dirty="0" smtClean="0">
                <a:ea typeface="ＭＳ Ｐゴシック" pitchFamily="34" charset="-128"/>
              </a:rPr>
              <a:t>relevant information here</a:t>
            </a:r>
            <a:r>
              <a:rPr lang="en-US" baseline="0" dirty="0" smtClean="0">
                <a:ea typeface="ＭＳ Ｐゴシック" pitchFamily="34" charset="-128"/>
              </a:rPr>
              <a:t> is the </a:t>
            </a:r>
            <a:r>
              <a:rPr lang="en-US" baseline="0" dirty="0" smtClean="0">
                <a:ea typeface="ＭＳ Ｐゴシック" pitchFamily="34" charset="-128"/>
              </a:rPr>
              <a:t>codes – here we have the performance of the student in each module, and we </a:t>
            </a:r>
            <a:r>
              <a:rPr lang="en-US" baseline="0" dirty="0" err="1" smtClean="0">
                <a:ea typeface="ＭＳ Ｐゴシック" pitchFamily="34" charset="-128"/>
              </a:rPr>
              <a:t>hypothesise</a:t>
            </a:r>
            <a:r>
              <a:rPr lang="en-US" baseline="0" dirty="0" smtClean="0">
                <a:ea typeface="ＭＳ Ｐゴシック" pitchFamily="34" charset="-128"/>
              </a:rPr>
              <a:t> (also from anecdotal experience) that students difficulties in earlier modules tend to carry through over the years as the precedence system would suggest.</a:t>
            </a:r>
            <a:endParaRPr lang="en-US" baseline="0" dirty="0" smtClean="0">
              <a:ea typeface="ＭＳ Ｐゴシック" pitchFamily="34" charset="-128"/>
            </a:endParaRPr>
          </a:p>
          <a:p>
            <a:pPr eaLnBrk="1" hangingPunct="1"/>
            <a:r>
              <a:rPr lang="en-US" baseline="0" dirty="0" smtClean="0">
                <a:ea typeface="ＭＳ Ｐゴシック" pitchFamily="34" charset="-128"/>
              </a:rPr>
              <a:t> </a:t>
            </a:r>
            <a:endParaRPr lang="en-US" dirty="0"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fld id="{3F00D0AD-CC47-4562-B380-D8B76C425B27}" type="slidenum">
              <a:rPr lang="en-GB" smtClean="0">
                <a:latin typeface="Arial" charset="0"/>
              </a:rPr>
              <a:pPr/>
              <a:t>14</a:t>
            </a:fld>
            <a:endParaRPr lang="en-GB" smtClean="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en-US" dirty="0" smtClean="0">
                <a:ea typeface="ＭＳ Ｐゴシック" pitchFamily="34" charset="-128"/>
              </a:rPr>
              <a:t>So. What have we got?</a:t>
            </a:r>
            <a:endParaRPr lang="en-US" baseline="0" dirty="0" smtClean="0">
              <a:ea typeface="ＭＳ Ｐゴシック" pitchFamily="34" charset="-128"/>
            </a:endParaRPr>
          </a:p>
          <a:p>
            <a:pPr eaLnBrk="1" hangingPunct="1"/>
            <a:r>
              <a:rPr lang="en-US" baseline="0" dirty="0" smtClean="0">
                <a:ea typeface="ＭＳ Ｐゴシック" pitchFamily="34" charset="-128"/>
              </a:rPr>
              <a:t> </a:t>
            </a:r>
            <a:endParaRPr lang="en-US" dirty="0" smtClean="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diagram</a:t>
            </a:r>
            <a:r>
              <a:rPr lang="en-GB" baseline="0" dirty="0" smtClean="0"/>
              <a:t> of their relational database. </a:t>
            </a:r>
            <a:r>
              <a:rPr lang="en-GB" dirty="0" smtClean="0"/>
              <a:t>I am in the great position of being</a:t>
            </a:r>
            <a:r>
              <a:rPr lang="en-GB" baseline="0" dirty="0" smtClean="0"/>
              <a:t> able to request what data I want (what would answer my research questions?)</a:t>
            </a:r>
            <a:endParaRPr lang="en-GB" dirty="0"/>
          </a:p>
        </p:txBody>
      </p:sp>
      <p:sp>
        <p:nvSpPr>
          <p:cNvPr id="4" name="Slide Number Placeholder 3"/>
          <p:cNvSpPr>
            <a:spLocks noGrp="1"/>
          </p:cNvSpPr>
          <p:nvPr>
            <p:ph type="sldNum" sz="quarter" idx="10"/>
          </p:nvPr>
        </p:nvSpPr>
        <p:spPr/>
        <p:txBody>
          <a:bodyPr/>
          <a:lstStyle/>
          <a:p>
            <a:pPr>
              <a:defRPr/>
            </a:pPr>
            <a:fld id="{4DD0E714-64FC-405D-AC11-428353366712}" type="slidenum">
              <a:rPr lang="en-GB" smtClean="0"/>
              <a:pPr>
                <a:defRPr/>
              </a:pPr>
              <a:t>15</a:t>
            </a:fld>
            <a:endParaRPr lang="en-GB"/>
          </a:p>
        </p:txBody>
      </p:sp>
    </p:spTree>
    <p:extLst>
      <p:ext uri="{BB962C8B-B14F-4D97-AF65-F5344CB8AC3E}">
        <p14:creationId xmlns:p14="http://schemas.microsoft.com/office/powerpoint/2010/main" val="4160822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fld id="{9267CD95-522F-4A04-AFC3-1C211E3459E0}" type="slidenum">
              <a:rPr lang="en-GB" smtClean="0">
                <a:latin typeface="Arial" charset="0"/>
              </a:rPr>
              <a:pPr/>
              <a:t>16</a:t>
            </a:fld>
            <a:endParaRPr lang="en-GB" smtClean="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GB" dirty="0" smtClean="0"/>
              <a:t>Are the success factors in different learning contexts (such as in MOOCs and in F2F instruction) comparable?</a:t>
            </a:r>
          </a:p>
          <a:p>
            <a:pPr eaLnBrk="1" hangingPunct="1"/>
            <a:endParaRPr lang="en-GB" dirty="0" smtClean="0"/>
          </a:p>
          <a:p>
            <a:pPr eaLnBrk="1" hangingPunct="1"/>
            <a:r>
              <a:rPr lang="en-GB" dirty="0" smtClean="0"/>
              <a:t>They are manifested differently in each context, but are they related to the same important principle?</a:t>
            </a:r>
            <a:br>
              <a:rPr lang="en-GB" dirty="0" smtClean="0"/>
            </a:br>
            <a:endParaRPr lang="en-GB" dirty="0" smtClean="0"/>
          </a:p>
          <a:p>
            <a:pPr eaLnBrk="1" hangingPunct="1"/>
            <a:r>
              <a:rPr lang="en-GB" dirty="0" smtClean="0"/>
              <a:t>How can learning analytics help to bridge it?</a:t>
            </a:r>
          </a:p>
          <a:p>
            <a:pPr eaLnBrk="1" hangingPunct="1"/>
            <a:endParaRPr lang="en-US" dirty="0"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fld id="{3F00D0AD-CC47-4562-B380-D8B76C425B27}" type="slidenum">
              <a:rPr lang="en-GB" smtClean="0">
                <a:latin typeface="Arial" charset="0"/>
              </a:rPr>
              <a:pPr/>
              <a:t>17</a:t>
            </a:fld>
            <a:endParaRPr lang="en-GB" smtClean="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algn="l"/>
            <a:r>
              <a:rPr lang="en-GB" dirty="0" smtClean="0"/>
              <a:t>Modelled using time devoted to MOOC activities.</a:t>
            </a:r>
          </a:p>
          <a:p>
            <a:pPr algn="l"/>
            <a:r>
              <a:rPr lang="en-GB" dirty="0" err="1" smtClean="0"/>
              <a:t>Leony</a:t>
            </a:r>
            <a:r>
              <a:rPr lang="en-GB" dirty="0" smtClean="0"/>
              <a:t> (2014) “Rule-based detection of emotions in the Khan Academy Platform”.</a:t>
            </a:r>
          </a:p>
          <a:p>
            <a:pPr eaLnBrk="1" hangingPunct="1"/>
            <a:endParaRPr lang="en-US" dirty="0"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fld id="{3F00D0AD-CC47-4562-B380-D8B76C425B27}" type="slidenum">
              <a:rPr lang="en-GB" smtClean="0">
                <a:latin typeface="Arial" charset="0"/>
              </a:rPr>
              <a:pPr/>
              <a:t>18</a:t>
            </a:fld>
            <a:endParaRPr lang="en-GB" smtClean="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en-GB" dirty="0" smtClean="0"/>
              <a:t>What are the predictors of student’s retention?</a:t>
            </a:r>
          </a:p>
          <a:p>
            <a:pPr lvl="1" eaLnBrk="1" hangingPunct="1"/>
            <a:r>
              <a:rPr lang="en-GB" sz="2000" dirty="0" smtClean="0"/>
              <a:t>Are there factors in the initial demographics which can predict failure?</a:t>
            </a:r>
          </a:p>
          <a:p>
            <a:pPr eaLnBrk="1" hangingPunct="1"/>
            <a:r>
              <a:rPr lang="en-GB" dirty="0" smtClean="0"/>
              <a:t>What type of modules students complete/engage on the best?</a:t>
            </a:r>
          </a:p>
          <a:p>
            <a:pPr lvl="1" eaLnBrk="1" hangingPunct="1"/>
            <a:r>
              <a:rPr lang="en-GB" sz="2000" dirty="0" smtClean="0"/>
              <a:t>Do failures predict areas of future failure? Do students fail in certain modules rather than others?  </a:t>
            </a:r>
          </a:p>
          <a:p>
            <a:pPr lvl="1" eaLnBrk="1" hangingPunct="1"/>
            <a:r>
              <a:rPr lang="en-GB" sz="2000" dirty="0" smtClean="0"/>
              <a:t>Is a failure on an early module more predictive of future failures than failures on later modules?</a:t>
            </a:r>
          </a:p>
          <a:p>
            <a:pPr eaLnBrk="1" hangingPunct="1"/>
            <a:r>
              <a:rPr lang="en-GB" dirty="0" smtClean="0"/>
              <a:t>Does the perceived difficulty of modules have a measurable effect on completion?</a:t>
            </a:r>
          </a:p>
          <a:p>
            <a:pPr eaLnBrk="1" hangingPunct="1"/>
            <a:endParaRPr lang="en-US" dirty="0"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smtClean="0"/>
              <a:t>Indicators with</a:t>
            </a:r>
            <a:r>
              <a:rPr lang="en-GB" baseline="0" dirty="0" smtClean="0"/>
              <a:t> evidence of no impact – a number of indicators with supporting evidence that suggests they have a minimal impact on success</a:t>
            </a:r>
          </a:p>
          <a:p>
            <a:pPr algn="l"/>
            <a:r>
              <a:rPr lang="en-GB" baseline="0" dirty="0" smtClean="0"/>
              <a:t>Indicators used in existing Learning Analytics – currently used in the Open University’s analysis models</a:t>
            </a:r>
          </a:p>
          <a:p>
            <a:pPr algn="l"/>
            <a:r>
              <a:rPr lang="en-GB" baseline="0" dirty="0" smtClean="0"/>
              <a:t>Clear evidence of impact but currently not used in analytics – clear evidence of the impact on success but are not being used in current analytics models due to lack of data or insufficient investigation</a:t>
            </a:r>
          </a:p>
          <a:p>
            <a:pPr algn="l"/>
            <a:endParaRPr lang="en-GB" dirty="0"/>
          </a:p>
        </p:txBody>
      </p:sp>
      <p:sp>
        <p:nvSpPr>
          <p:cNvPr id="4" name="Slide Number Placeholder 3"/>
          <p:cNvSpPr>
            <a:spLocks noGrp="1"/>
          </p:cNvSpPr>
          <p:nvPr>
            <p:ph type="sldNum" sz="quarter" idx="10"/>
          </p:nvPr>
        </p:nvSpPr>
        <p:spPr/>
        <p:txBody>
          <a:bodyPr/>
          <a:lstStyle/>
          <a:p>
            <a:pPr>
              <a:defRPr/>
            </a:pPr>
            <a:fld id="{4DD0E714-64FC-405D-AC11-428353366712}" type="slidenum">
              <a:rPr lang="en-GB" smtClean="0"/>
              <a:pPr>
                <a:defRPr/>
              </a:pPr>
              <a:t>19</a:t>
            </a:fld>
            <a:endParaRPr lang="en-GB"/>
          </a:p>
        </p:txBody>
      </p:sp>
    </p:spTree>
    <p:extLst>
      <p:ext uri="{BB962C8B-B14F-4D97-AF65-F5344CB8AC3E}">
        <p14:creationId xmlns:p14="http://schemas.microsoft.com/office/powerpoint/2010/main" val="345132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smtClean="0">
                <a:latin typeface="Arial" pitchFamily="34" charset="0"/>
              </a:rPr>
              <a:t>I only have a few minutes of your attention, so I’d like to focus on three main things, three things I’d like you to take after this talk.  These are: 1, 2, 3.</a:t>
            </a:r>
          </a:p>
          <a:p>
            <a:pPr eaLnBrk="1" hangingPunct="1"/>
            <a:r>
              <a:rPr lang="en-GB" altLang="en-US" dirty="0" smtClean="0">
                <a:latin typeface="Arial" pitchFamily="34" charset="0"/>
              </a:rPr>
              <a:t>My </a:t>
            </a:r>
            <a:r>
              <a:rPr lang="en-GB" altLang="en-US" dirty="0" err="1" smtClean="0">
                <a:latin typeface="Arial" pitchFamily="34" charset="0"/>
              </a:rPr>
              <a:t>ongoing</a:t>
            </a:r>
            <a:r>
              <a:rPr lang="en-GB" altLang="en-US" dirty="0" smtClean="0">
                <a:latin typeface="Arial" pitchFamily="34" charset="0"/>
              </a:rPr>
              <a:t> research is about seeking answers to the last question – and, in a manner not</a:t>
            </a:r>
            <a:r>
              <a:rPr lang="en-GB" altLang="en-US" baseline="0" dirty="0" smtClean="0">
                <a:latin typeface="Arial" pitchFamily="34" charset="0"/>
              </a:rPr>
              <a:t> foreign to </a:t>
            </a:r>
            <a:r>
              <a:rPr lang="en-GB" altLang="en-US" dirty="0" smtClean="0">
                <a:latin typeface="Arial" pitchFamily="34" charset="0"/>
              </a:rPr>
              <a:t>web scientists: with </a:t>
            </a:r>
            <a:r>
              <a:rPr lang="en-GB" altLang="en-US" dirty="0" err="1" smtClean="0">
                <a:latin typeface="Arial" pitchFamily="34" charset="0"/>
              </a:rPr>
              <a:t>interdisciplinarity</a:t>
            </a:r>
            <a:r>
              <a:rPr lang="en-GB" altLang="en-US" dirty="0" smtClean="0">
                <a:latin typeface="Arial" pitchFamily="34" charset="0"/>
              </a:rPr>
              <a:t>.</a:t>
            </a:r>
          </a:p>
          <a:p>
            <a:endParaRPr lang="en-GB" dirty="0"/>
          </a:p>
        </p:txBody>
      </p:sp>
      <p:sp>
        <p:nvSpPr>
          <p:cNvPr id="4" name="Slide Number Placeholder 3"/>
          <p:cNvSpPr>
            <a:spLocks noGrp="1"/>
          </p:cNvSpPr>
          <p:nvPr>
            <p:ph type="sldNum" sz="quarter" idx="10"/>
          </p:nvPr>
        </p:nvSpPr>
        <p:spPr/>
        <p:txBody>
          <a:bodyPr/>
          <a:lstStyle/>
          <a:p>
            <a:pPr>
              <a:defRPr/>
            </a:pPr>
            <a:fld id="{4DD0E714-64FC-405D-AC11-428353366712}" type="slidenum">
              <a:rPr lang="en-GB" smtClean="0"/>
              <a:pPr>
                <a:defRPr/>
              </a:pPr>
              <a:t>2</a:t>
            </a:fld>
            <a:endParaRPr lang="en-GB"/>
          </a:p>
        </p:txBody>
      </p:sp>
    </p:spTree>
    <p:extLst>
      <p:ext uri="{BB962C8B-B14F-4D97-AF65-F5344CB8AC3E}">
        <p14:creationId xmlns:p14="http://schemas.microsoft.com/office/powerpoint/2010/main" val="4096819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D0E714-64FC-405D-AC11-428353366712}" type="slidenum">
              <a:rPr lang="en-GB" smtClean="0"/>
              <a:pPr>
                <a:defRPr/>
              </a:pPr>
              <a:t>20</a:t>
            </a:fld>
            <a:endParaRPr lang="en-GB"/>
          </a:p>
        </p:txBody>
      </p:sp>
    </p:spTree>
    <p:extLst>
      <p:ext uri="{BB962C8B-B14F-4D97-AF65-F5344CB8AC3E}">
        <p14:creationId xmlns:p14="http://schemas.microsoft.com/office/powerpoint/2010/main" val="1191276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fld id="{3F00D0AD-CC47-4562-B380-D8B76C425B27}" type="slidenum">
              <a:rPr lang="en-GB" smtClean="0">
                <a:latin typeface="Arial" charset="0"/>
              </a:rPr>
              <a:pPr/>
              <a:t>21</a:t>
            </a:fld>
            <a:endParaRPr lang="en-GB" smtClean="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4DD0E714-64FC-405D-AC11-428353366712}" type="slidenum">
              <a:rPr lang="en-GB" smtClean="0"/>
              <a:pPr>
                <a:defRPr/>
              </a:pPr>
              <a:t>22</a:t>
            </a:fld>
            <a:endParaRPr lang="en-GB"/>
          </a:p>
        </p:txBody>
      </p:sp>
    </p:spTree>
    <p:extLst>
      <p:ext uri="{BB962C8B-B14F-4D97-AF65-F5344CB8AC3E}">
        <p14:creationId xmlns:p14="http://schemas.microsoft.com/office/powerpoint/2010/main" val="116123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first the first – defining success! This</a:t>
            </a:r>
            <a:r>
              <a:rPr lang="en-US" baseline="0" dirty="0" smtClean="0"/>
              <a:t> is a rather “cheesy” quote from a motivational author.  However, this is has a ring of truth (even if oversimplified).  If we want to predict and encourage student success, we need to identify what makes a student successful, but how ?</a:t>
            </a:r>
            <a:endParaRPr lang="en-US" dirty="0"/>
          </a:p>
        </p:txBody>
      </p:sp>
      <p:sp>
        <p:nvSpPr>
          <p:cNvPr id="4" name="Slide Number Placeholder 3"/>
          <p:cNvSpPr>
            <a:spLocks noGrp="1"/>
          </p:cNvSpPr>
          <p:nvPr>
            <p:ph type="sldNum" sz="quarter" idx="10"/>
          </p:nvPr>
        </p:nvSpPr>
        <p:spPr/>
        <p:txBody>
          <a:bodyPr/>
          <a:lstStyle/>
          <a:p>
            <a:pPr>
              <a:defRPr/>
            </a:pPr>
            <a:fld id="{4DD0E714-64FC-405D-AC11-428353366712}" type="slidenum">
              <a:rPr lang="en-GB" smtClean="0"/>
              <a:pPr>
                <a:defRPr/>
              </a:pPr>
              <a:t>3</a:t>
            </a:fld>
            <a:endParaRPr lang="en-GB"/>
          </a:p>
        </p:txBody>
      </p:sp>
    </p:spTree>
    <p:extLst>
      <p:ext uri="{BB962C8B-B14F-4D97-AF65-F5344CB8AC3E}">
        <p14:creationId xmlns:p14="http://schemas.microsoft.com/office/powerpoint/2010/main" val="1991007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Student</a:t>
            </a:r>
            <a:r>
              <a:rPr lang="en-GB" baseline="0" dirty="0" smtClean="0"/>
              <a:t> success is not measured in a simple, unified way.  There are a multitude of measures depending on which perspective you choose.</a:t>
            </a:r>
          </a:p>
          <a:p>
            <a:pPr eaLnBrk="1" hangingPunct="1"/>
            <a:r>
              <a:rPr lang="en-GB" baseline="0" dirty="0" smtClean="0"/>
              <a:t>These days in HE we talk a lot about student satisfaction (mostly for the economic implication of dissatisfied learners!), but better understood metrics are </a:t>
            </a:r>
            <a:r>
              <a:rPr lang="en-GB" b="1" baseline="0" dirty="0" smtClean="0"/>
              <a:t>completion (</a:t>
            </a:r>
            <a:r>
              <a:rPr lang="en-GB" dirty="0" smtClean="0"/>
              <a:t>Proportion of annual student intake who obtain their pursued qualification</a:t>
            </a:r>
            <a:r>
              <a:rPr lang="en-GB" b="1" baseline="0" dirty="0" smtClean="0"/>
              <a:t>)</a:t>
            </a:r>
            <a:r>
              <a:rPr lang="en-GB" baseline="0" dirty="0" smtClean="0"/>
              <a:t>,</a:t>
            </a:r>
            <a:r>
              <a:rPr lang="en-GB" b="1" baseline="0" dirty="0" smtClean="0"/>
              <a:t> progression </a:t>
            </a:r>
            <a:r>
              <a:rPr lang="en-GB" baseline="0" dirty="0" smtClean="0"/>
              <a:t>(within a programme of study or beyond it)</a:t>
            </a:r>
            <a:endParaRPr lang="en-GB" dirty="0" smtClean="0"/>
          </a:p>
          <a:p>
            <a:pPr eaLnBrk="1" hangingPunct="1"/>
            <a:r>
              <a:rPr lang="en-GB" b="1" dirty="0" smtClean="0"/>
              <a:t>Retention</a:t>
            </a:r>
            <a:r>
              <a:rPr lang="en-GB" b="1" baseline="0" dirty="0" smtClean="0"/>
              <a:t> (</a:t>
            </a:r>
            <a:r>
              <a:rPr lang="en-GB" dirty="0" smtClean="0"/>
              <a:t>Persistence in the HEI ,</a:t>
            </a:r>
            <a:r>
              <a:rPr lang="en-GB" baseline="0" dirty="0" smtClean="0"/>
              <a:t> </a:t>
            </a:r>
            <a:r>
              <a:rPr lang="en-GB" dirty="0" smtClean="0"/>
              <a:t>Not dropping out)</a:t>
            </a:r>
            <a:r>
              <a:rPr lang="en-GB" baseline="0" dirty="0" smtClean="0"/>
              <a:t> </a:t>
            </a:r>
            <a:r>
              <a:rPr lang="en-GB" b="1" dirty="0" smtClean="0"/>
              <a:t>Achievement –</a:t>
            </a:r>
            <a:r>
              <a:rPr lang="en-GB" b="1" baseline="0" dirty="0" smtClean="0"/>
              <a:t> </a:t>
            </a:r>
            <a:r>
              <a:rPr lang="en-GB" dirty="0" smtClean="0"/>
              <a:t>Performance.</a:t>
            </a:r>
          </a:p>
          <a:p>
            <a:pPr eaLnBrk="1" hangingPunct="1"/>
            <a:r>
              <a:rPr lang="en-GB" dirty="0" smtClean="0"/>
              <a:t>Studying</a:t>
            </a:r>
            <a:r>
              <a:rPr lang="en-GB" baseline="0" dirty="0" smtClean="0"/>
              <a:t> these can tell us a lot not just about the person or the institution, but society as a whole, and give us insights on the nature of learning.</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4DD0E714-64FC-405D-AC11-428353366712}" type="slidenum">
              <a:rPr lang="en-GB" smtClean="0"/>
              <a:pPr>
                <a:defRPr/>
              </a:pPr>
              <a:t>4</a:t>
            </a:fld>
            <a:endParaRPr lang="en-GB"/>
          </a:p>
        </p:txBody>
      </p:sp>
    </p:spTree>
    <p:extLst>
      <p:ext uri="{BB962C8B-B14F-4D97-AF65-F5344CB8AC3E}">
        <p14:creationId xmlns:p14="http://schemas.microsoft.com/office/powerpoint/2010/main" val="246691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fld id="{3F00D0AD-CC47-4562-B380-D8B76C425B27}" type="slidenum">
              <a:rPr lang="en-GB" smtClean="0">
                <a:latin typeface="Arial" charset="0"/>
              </a:rPr>
              <a:pPr/>
              <a:t>5</a:t>
            </a:fld>
            <a:endParaRPr lang="en-GB" smtClean="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en-US" dirty="0" smtClean="0">
                <a:ea typeface="ＭＳ Ｐゴシック" pitchFamily="34" charset="-128"/>
              </a:rPr>
              <a:t>We are now familiar</a:t>
            </a:r>
            <a:r>
              <a:rPr lang="en-US" baseline="0" dirty="0" smtClean="0">
                <a:ea typeface="ＭＳ Ｐゴシック" pitchFamily="34" charset="-128"/>
              </a:rPr>
              <a:t> with the traditional model of Face-to-Face instruction, where a typical class has dozens of people, where the interaction is pretty much like this now – </a:t>
            </a:r>
            <a:r>
              <a:rPr lang="en-US" b="1" baseline="0" dirty="0" smtClean="0">
                <a:ea typeface="ＭＳ Ｐゴシック" pitchFamily="34" charset="-128"/>
              </a:rPr>
              <a:t>f2f</a:t>
            </a:r>
            <a:r>
              <a:rPr lang="en-US" baseline="0" dirty="0" smtClean="0">
                <a:ea typeface="ＭＳ Ｐゴシック" pitchFamily="34" charset="-128"/>
              </a:rPr>
              <a:t>.</a:t>
            </a:r>
          </a:p>
          <a:p>
            <a:pPr eaLnBrk="1" hangingPunct="1"/>
            <a:r>
              <a:rPr lang="en-US" baseline="0" dirty="0" smtClean="0">
                <a:ea typeface="ＭＳ Ｐゴシック" pitchFamily="34" charset="-128"/>
              </a:rPr>
              <a:t>With </a:t>
            </a:r>
            <a:r>
              <a:rPr lang="en-US" b="1" baseline="0" dirty="0" smtClean="0">
                <a:ea typeface="ＭＳ Ｐゴシック" pitchFamily="34" charset="-128"/>
              </a:rPr>
              <a:t>MOOCs</a:t>
            </a:r>
            <a:r>
              <a:rPr lang="en-US" baseline="0" dirty="0" smtClean="0">
                <a:ea typeface="ＭＳ Ｐゴシック" pitchFamily="34" charset="-128"/>
              </a:rPr>
              <a:t>, Massive Open Online Courses, we are increasingly becoming more familiar, instead of dozens, we have thousands, and the interaction becomes via a messaging board, mainly between peers because given the volume, it can be prohibitive for instructors.</a:t>
            </a:r>
          </a:p>
          <a:p>
            <a:pPr eaLnBrk="1" hangingPunct="1"/>
            <a:r>
              <a:rPr lang="en-US" baseline="0" dirty="0" smtClean="0">
                <a:ea typeface="ＭＳ Ｐゴシック" pitchFamily="34" charset="-128"/>
              </a:rPr>
              <a:t>And these are the obvious </a:t>
            </a:r>
            <a:r>
              <a:rPr lang="en-US" b="1" baseline="0" dirty="0" smtClean="0">
                <a:ea typeface="ＭＳ Ｐゴシック" pitchFamily="34" charset="-128"/>
              </a:rPr>
              <a:t>differences</a:t>
            </a:r>
            <a:r>
              <a:rPr lang="en-US" baseline="0" dirty="0" smtClean="0">
                <a:ea typeface="ＭＳ Ｐゴシック" pitchFamily="34" charset="-128"/>
              </a:rPr>
              <a:t> – however we </a:t>
            </a:r>
            <a:r>
              <a:rPr lang="en-US" baseline="0" dirty="0" err="1" smtClean="0">
                <a:ea typeface="ＭＳ Ｐゴシック" pitchFamily="34" charset="-128"/>
              </a:rPr>
              <a:t>hypothesise</a:t>
            </a:r>
            <a:r>
              <a:rPr lang="en-US" baseline="0" dirty="0" smtClean="0">
                <a:ea typeface="ＭＳ Ｐゴシック" pitchFamily="34" charset="-128"/>
              </a:rPr>
              <a:t> that they are NOT fundamental to the way students learn.  Long are the days where we believed that the “plasticity of the brain” and early exposure to digital media, made you a “digital native” and hence learn differently. So how do we go about uncovering the </a:t>
            </a:r>
            <a:r>
              <a:rPr lang="en-US" b="1" baseline="0" dirty="0" smtClean="0">
                <a:ea typeface="ＭＳ Ｐゴシック" pitchFamily="34" charset="-128"/>
              </a:rPr>
              <a:t>commonalities</a:t>
            </a:r>
            <a:r>
              <a:rPr lang="en-US" baseline="0" dirty="0" smtClean="0">
                <a:ea typeface="ＭＳ Ｐゴシック" pitchFamily="34" charset="-128"/>
              </a:rPr>
              <a:t>?</a:t>
            </a:r>
            <a:endParaRPr lang="en-US" dirty="0"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fld id="{3F00D0AD-CC47-4562-B380-D8B76C425B27}" type="slidenum">
              <a:rPr lang="en-GB" smtClean="0">
                <a:latin typeface="Arial" charset="0"/>
              </a:rPr>
              <a:pPr/>
              <a:t>6</a:t>
            </a:fld>
            <a:endParaRPr lang="en-GB" smtClean="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en-US" dirty="0" smtClean="0">
                <a:ea typeface="ＭＳ Ｐゴシック" pitchFamily="34" charset="-128"/>
              </a:rPr>
              <a:t>To uncover these commonalities, we’re using learning analytics!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answer is YES we can – but the challenge for learning analytics in the past years has been to convince “the guardians” of the data that it has a value for diagnosing, predicting,</a:t>
            </a:r>
            <a:r>
              <a:rPr lang="en-US" baseline="0" dirty="0" smtClean="0"/>
              <a:t> and making timely interventions! Now, as a research community, (and with “Big Data” being a trending term) the challenge is no longer to convince them.  The </a:t>
            </a:r>
            <a:r>
              <a:rPr lang="en-US" baseline="0" dirty="0" err="1" smtClean="0"/>
              <a:t>challentge</a:t>
            </a:r>
            <a:r>
              <a:rPr lang="en-US" baseline="0" dirty="0" smtClean="0"/>
              <a:t> is…</a:t>
            </a:r>
            <a:endParaRPr lang="en-US" dirty="0"/>
          </a:p>
        </p:txBody>
      </p:sp>
      <p:sp>
        <p:nvSpPr>
          <p:cNvPr id="4" name="Slide Number Placeholder 3"/>
          <p:cNvSpPr>
            <a:spLocks noGrp="1"/>
          </p:cNvSpPr>
          <p:nvPr>
            <p:ph type="sldNum" sz="quarter" idx="10"/>
          </p:nvPr>
        </p:nvSpPr>
        <p:spPr/>
        <p:txBody>
          <a:bodyPr/>
          <a:lstStyle/>
          <a:p>
            <a:pPr>
              <a:defRPr/>
            </a:pPr>
            <a:fld id="{4DD0E714-64FC-405D-AC11-428353366712}" type="slidenum">
              <a:rPr lang="en-GB" smtClean="0"/>
              <a:pPr>
                <a:defRPr/>
              </a:pPr>
              <a:t>7</a:t>
            </a:fld>
            <a:endParaRPr lang="en-GB"/>
          </a:p>
        </p:txBody>
      </p:sp>
    </p:spTree>
    <p:extLst>
      <p:ext uri="{BB962C8B-B14F-4D97-AF65-F5344CB8AC3E}">
        <p14:creationId xmlns:p14="http://schemas.microsoft.com/office/powerpoint/2010/main" val="468897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fld id="{5A528A2B-C7B7-4B2B-8C05-018B252D1DDE}" type="slidenum">
              <a:rPr lang="en-GB" smtClean="0">
                <a:latin typeface="Arial" charset="0"/>
              </a:rPr>
              <a:pPr/>
              <a:t>8</a:t>
            </a:fld>
            <a:endParaRPr lang="en-GB" smtClean="0">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endParaRPr lang="en-GB" sz="2000" dirty="0"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fld id="{9267CD95-522F-4A04-AFC3-1C211E3459E0}" type="slidenum">
              <a:rPr lang="en-GB" smtClean="0">
                <a:latin typeface="Arial" charset="0"/>
              </a:rPr>
              <a:pPr/>
              <a:t>9</a:t>
            </a:fld>
            <a:endParaRPr lang="en-GB" smtClean="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dirty="0" smtClean="0">
                <a:ea typeface="ＭＳ Ｐゴシック" pitchFamily="34" charset="-128"/>
              </a:rPr>
              <a:t>Let me now tell you about my</a:t>
            </a:r>
            <a:r>
              <a:rPr lang="en-US" baseline="0" dirty="0" smtClean="0">
                <a:ea typeface="ＭＳ Ｐゴシック" pitchFamily="34" charset="-128"/>
              </a:rPr>
              <a:t> methodology f</a:t>
            </a:r>
            <a:r>
              <a:rPr lang="en-US" dirty="0" smtClean="0">
                <a:ea typeface="ＭＳ Ｐゴシック" pitchFamily="34" charset="-128"/>
              </a:rPr>
              <a:t>or this study. </a:t>
            </a:r>
          </a:p>
          <a:p>
            <a:pPr eaLnBrk="1" hangingPunct="1"/>
            <a:r>
              <a:rPr lang="en-US" dirty="0" smtClean="0">
                <a:ea typeface="ＭＳ Ｐゴシック" pitchFamily="34" charset="-128"/>
              </a:rPr>
              <a:t>First of all, the data - I have access to datasets from three different institutions,</a:t>
            </a:r>
            <a:r>
              <a:rPr lang="en-US" baseline="0" dirty="0" smtClean="0">
                <a:ea typeface="ＭＳ Ｐゴシック" pitchFamily="34" charset="-128"/>
              </a:rPr>
              <a:t> each with a different model of instruction.</a:t>
            </a:r>
          </a:p>
          <a:p>
            <a:pPr marL="171450" indent="-171450" eaLnBrk="1" hangingPunct="1">
              <a:buFont typeface="Arial" panose="020B0604020202020204" pitchFamily="34" charset="0"/>
              <a:buChar char="•"/>
            </a:pPr>
            <a:r>
              <a:rPr lang="en-US" dirty="0" smtClean="0">
                <a:ea typeface="ＭＳ Ｐゴシック" pitchFamily="34" charset="-128"/>
              </a:rPr>
              <a:t>The School of Computer Science at the Central</a:t>
            </a:r>
            <a:r>
              <a:rPr lang="en-US" baseline="0" dirty="0" smtClean="0">
                <a:ea typeface="ＭＳ Ｐゴシック" pitchFamily="34" charset="-128"/>
              </a:rPr>
              <a:t> </a:t>
            </a:r>
            <a:r>
              <a:rPr lang="en-US" dirty="0" smtClean="0">
                <a:ea typeface="ＭＳ Ｐゴシック" pitchFamily="34" charset="-128"/>
              </a:rPr>
              <a:t>University</a:t>
            </a:r>
            <a:r>
              <a:rPr lang="en-US" baseline="0" dirty="0" smtClean="0">
                <a:ea typeface="ＭＳ Ｐゴシック" pitchFamily="34" charset="-128"/>
              </a:rPr>
              <a:t> of Venezuela, follows a Face to Face instruction model.</a:t>
            </a:r>
          </a:p>
          <a:p>
            <a:pPr marL="171450" indent="-171450" eaLnBrk="1" hangingPunct="1">
              <a:buFont typeface="Arial" panose="020B0604020202020204" pitchFamily="34" charset="0"/>
              <a:buChar char="•"/>
            </a:pPr>
            <a:r>
              <a:rPr lang="en-US" baseline="0" dirty="0" smtClean="0">
                <a:ea typeface="ＭＳ Ｐゴシック" pitchFamily="34" charset="-128"/>
              </a:rPr>
              <a:t>The University of Chile, also follows a Face to Face instruction model, but this is complemented with a VLE for which </a:t>
            </a:r>
            <a:endParaRPr lang="en-US" dirty="0"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 name="Rectangle 1032"/>
          <p:cNvSpPr>
            <a:spLocks noChangeArrowheads="1"/>
          </p:cNvSpPr>
          <p:nvPr/>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latin typeface="Arial" charset="0"/>
            </a:endParaRPr>
          </a:p>
        </p:txBody>
      </p:sp>
      <p:pic>
        <p:nvPicPr>
          <p:cNvPr id="6"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550" y="381000"/>
            <a:ext cx="2695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323850" y="1700213"/>
            <a:ext cx="8496300" cy="2160587"/>
          </a:xfrm>
        </p:spPr>
        <p:txBody>
          <a:bodyPr lIns="91440"/>
          <a:lstStyle>
            <a:lvl1pPr>
              <a:defRPr sz="7500">
                <a:solidFill>
                  <a:schemeClr val="bg1"/>
                </a:solidFill>
              </a:defRPr>
            </a:lvl1pPr>
          </a:lstStyle>
          <a:p>
            <a:pPr lvl="0"/>
            <a:r>
              <a:rPr lang="en-GB" noProof="0" smtClean="0"/>
              <a:t>Click to edit Master title style</a:t>
            </a:r>
          </a:p>
        </p:txBody>
      </p:sp>
      <p:sp>
        <p:nvSpPr>
          <p:cNvPr id="10243" name="Rectangle 1027"/>
          <p:cNvSpPr>
            <a:spLocks noGrp="1" noChangeArrowheads="1"/>
          </p:cNvSpPr>
          <p:nvPr>
            <p:ph type="subTitle" idx="1"/>
          </p:nvPr>
        </p:nvSpPr>
        <p:spPr>
          <a:xfrm>
            <a:off x="323850" y="3933825"/>
            <a:ext cx="8496300" cy="1752600"/>
          </a:xfrm>
        </p:spPr>
        <p:txBody>
          <a:bodyPr lIns="91440"/>
          <a:lstStyle>
            <a:lvl1pPr marL="0" indent="0">
              <a:buFontTx/>
              <a:buNone/>
              <a:defRPr sz="3500">
                <a:solidFill>
                  <a:schemeClr val="accent1"/>
                </a:solidFill>
              </a:defRPr>
            </a:lvl1pPr>
          </a:lstStyle>
          <a:p>
            <a:pPr lvl="0"/>
            <a:r>
              <a:rPr lang="en-GB" noProof="0" smtClean="0"/>
              <a:t>Click to edit Master subtitle style</a:t>
            </a:r>
          </a:p>
        </p:txBody>
      </p:sp>
      <p:sp>
        <p:nvSpPr>
          <p:cNvPr id="7" name="Rectangle 1030"/>
          <p:cNvSpPr>
            <a:spLocks noGrp="1" noChangeArrowheads="1"/>
          </p:cNvSpPr>
          <p:nvPr>
            <p:ph type="sldNum" sz="quarter" idx="10"/>
          </p:nvPr>
        </p:nvSpPr>
        <p:spPr>
          <a:xfrm>
            <a:off x="6553200" y="6245225"/>
            <a:ext cx="2133600" cy="476250"/>
          </a:xfrm>
        </p:spPr>
        <p:txBody>
          <a:bodyPr rIns="91440"/>
          <a:lstStyle>
            <a:lvl1pPr>
              <a:defRPr>
                <a:latin typeface="Arial" charset="0"/>
              </a:defRPr>
            </a:lvl1pPr>
          </a:lstStyle>
          <a:p>
            <a:pPr>
              <a:defRPr/>
            </a:pPr>
            <a:fld id="{F075E51C-6902-4CE5-8387-2E4275C2D4E9}" type="slidenum">
              <a:rPr lang="en-GB"/>
              <a:pPr>
                <a:defRPr/>
              </a:pPr>
              <a:t>‹#›</a:t>
            </a:fld>
            <a:endParaRPr lang="en-GB"/>
          </a:p>
        </p:txBody>
      </p:sp>
    </p:spTree>
    <p:extLst>
      <p:ext uri="{BB962C8B-B14F-4D97-AF65-F5344CB8AC3E}">
        <p14:creationId xmlns:p14="http://schemas.microsoft.com/office/powerpoint/2010/main" val="2576502411"/>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823A181-3E09-4479-9282-199A3C998ED7}" type="slidenum">
              <a:rPr lang="en-GB"/>
              <a:pPr>
                <a:defRPr/>
              </a:pPr>
              <a:t>‹#›</a:t>
            </a:fld>
            <a:endParaRPr lang="en-GB"/>
          </a:p>
        </p:txBody>
      </p:sp>
    </p:spTree>
    <p:extLst>
      <p:ext uri="{BB962C8B-B14F-4D97-AF65-F5344CB8AC3E}">
        <p14:creationId xmlns:p14="http://schemas.microsoft.com/office/powerpoint/2010/main" val="3666583672"/>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CCD7459-3BAC-4A57-8F79-4F721666BC11}" type="slidenum">
              <a:rPr lang="en-GB"/>
              <a:pPr>
                <a:defRPr/>
              </a:pPr>
              <a:t>‹#›</a:t>
            </a:fld>
            <a:endParaRPr lang="en-GB"/>
          </a:p>
        </p:txBody>
      </p:sp>
    </p:spTree>
    <p:extLst>
      <p:ext uri="{BB962C8B-B14F-4D97-AF65-F5344CB8AC3E}">
        <p14:creationId xmlns:p14="http://schemas.microsoft.com/office/powerpoint/2010/main" val="40367421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648200" y="1700213"/>
            <a:ext cx="417195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7FDBAD7-1FC7-4001-BFFB-0174374DAECC}" type="slidenum">
              <a:rPr lang="en-GB"/>
              <a:pPr>
                <a:defRPr/>
              </a:pPr>
              <a:t>‹#›</a:t>
            </a:fld>
            <a:endParaRPr lang="en-GB"/>
          </a:p>
        </p:txBody>
      </p:sp>
    </p:spTree>
    <p:extLst>
      <p:ext uri="{BB962C8B-B14F-4D97-AF65-F5344CB8AC3E}">
        <p14:creationId xmlns:p14="http://schemas.microsoft.com/office/powerpoint/2010/main" val="387657432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323850" y="1700213"/>
            <a:ext cx="8496300" cy="4114800"/>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400CC40-09C0-4EA7-8403-6797CBBD2CE9}" type="slidenum">
              <a:rPr lang="en-GB"/>
              <a:pPr>
                <a:defRPr/>
              </a:pPr>
              <a:t>‹#›</a:t>
            </a:fld>
            <a:endParaRPr lang="en-GB"/>
          </a:p>
        </p:txBody>
      </p:sp>
    </p:spTree>
    <p:extLst>
      <p:ext uri="{BB962C8B-B14F-4D97-AF65-F5344CB8AC3E}">
        <p14:creationId xmlns:p14="http://schemas.microsoft.com/office/powerpoint/2010/main" val="53767266"/>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90488" y="3200400"/>
            <a:ext cx="9234488" cy="3657600"/>
          </a:xfrm>
          <a:prstGeom prst="rect">
            <a:avLst/>
          </a:prstGeom>
          <a:gradFill rotWithShape="0">
            <a:gsLst>
              <a:gs pos="0">
                <a:srgbClr val="007275"/>
              </a:gs>
              <a:gs pos="100000">
                <a:srgbClr val="008CAC"/>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 name="Rectangle 1032"/>
          <p:cNvSpPr>
            <a:spLocks noChangeArrowheads="1"/>
          </p:cNvSpPr>
          <p:nvPr/>
        </p:nvSpPr>
        <p:spPr bwMode="auto">
          <a:xfrm>
            <a:off x="-90488" y="0"/>
            <a:ext cx="9234488" cy="3276600"/>
          </a:xfrm>
          <a:prstGeom prst="rect">
            <a:avLst/>
          </a:prstGeom>
          <a:solidFill>
            <a:srgbClr val="007275"/>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latin typeface="Arial" charset="0"/>
            </a:endParaRPr>
          </a:p>
        </p:txBody>
      </p:sp>
      <p:pic>
        <p:nvPicPr>
          <p:cNvPr id="6"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25" y="381000"/>
            <a:ext cx="21399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1026"/>
          <p:cNvSpPr>
            <a:spLocks noGrp="1" noChangeArrowheads="1"/>
          </p:cNvSpPr>
          <p:nvPr>
            <p:ph type="ctrTitle"/>
          </p:nvPr>
        </p:nvSpPr>
        <p:spPr>
          <a:xfrm>
            <a:off x="323850" y="1700213"/>
            <a:ext cx="8496300" cy="4105275"/>
          </a:xfrm>
        </p:spPr>
        <p:txBody>
          <a:bodyPr lIns="91440"/>
          <a:lstStyle>
            <a:lvl1pPr algn="r">
              <a:defRPr sz="7500">
                <a:solidFill>
                  <a:schemeClr val="bg1"/>
                </a:solidFill>
              </a:defRPr>
            </a:lvl1pPr>
          </a:lstStyle>
          <a:p>
            <a:pPr lvl="0"/>
            <a:r>
              <a:rPr lang="en-GB" noProof="0" smtClean="0"/>
              <a:t>Click to edit Master title style</a:t>
            </a:r>
          </a:p>
        </p:txBody>
      </p:sp>
      <p:sp>
        <p:nvSpPr>
          <p:cNvPr id="12291" name="Rectangle 1027"/>
          <p:cNvSpPr>
            <a:spLocks noGrp="1" noChangeArrowheads="1"/>
          </p:cNvSpPr>
          <p:nvPr>
            <p:ph type="subTitle" idx="1"/>
          </p:nvPr>
        </p:nvSpPr>
        <p:spPr>
          <a:xfrm>
            <a:off x="-69850" y="7461250"/>
            <a:ext cx="69850" cy="69850"/>
          </a:xfrm>
        </p:spPr>
        <p:txBody>
          <a:bodyPr lIns="91440"/>
          <a:lstStyle>
            <a:lvl1pPr marL="0" indent="0" algn="ctr">
              <a:buFontTx/>
              <a:buNone/>
              <a:defRPr/>
            </a:lvl1pPr>
          </a:lstStyle>
          <a:p>
            <a:pPr lvl="0"/>
            <a:r>
              <a:rPr lang="en-GB" noProof="0" smtClean="0"/>
              <a:t>Click to edit Master subtitle style</a:t>
            </a:r>
          </a:p>
        </p:txBody>
      </p:sp>
    </p:spTree>
    <p:extLst>
      <p:ext uri="{BB962C8B-B14F-4D97-AF65-F5344CB8AC3E}">
        <p14:creationId xmlns:p14="http://schemas.microsoft.com/office/powerpoint/2010/main" val="3426375533"/>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279D9DB-BECD-41C2-B905-56E4DB18D9D6}" type="slidenum">
              <a:rPr lang="en-GB"/>
              <a:pPr>
                <a:defRPr/>
              </a:pPr>
              <a:t>‹#›</a:t>
            </a:fld>
            <a:endParaRPr lang="en-GB"/>
          </a:p>
        </p:txBody>
      </p:sp>
    </p:spTree>
    <p:extLst>
      <p:ext uri="{BB962C8B-B14F-4D97-AF65-F5344CB8AC3E}">
        <p14:creationId xmlns:p14="http://schemas.microsoft.com/office/powerpoint/2010/main" val="2019717243"/>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6D5F278-5DC0-42EC-AC47-907E787080AE}" type="slidenum">
              <a:rPr lang="en-GB"/>
              <a:pPr>
                <a:defRPr/>
              </a:pPr>
              <a:t>‹#›</a:t>
            </a:fld>
            <a:endParaRPr lang="en-GB"/>
          </a:p>
        </p:txBody>
      </p:sp>
    </p:spTree>
    <p:extLst>
      <p:ext uri="{BB962C8B-B14F-4D97-AF65-F5344CB8AC3E}">
        <p14:creationId xmlns:p14="http://schemas.microsoft.com/office/powerpoint/2010/main" val="1317635468"/>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3CFBA86-BE77-4F57-A8EC-7E5E5E050BFD}" type="slidenum">
              <a:rPr lang="en-GB"/>
              <a:pPr>
                <a:defRPr/>
              </a:pPr>
              <a:t>‹#›</a:t>
            </a:fld>
            <a:endParaRPr lang="en-GB"/>
          </a:p>
        </p:txBody>
      </p:sp>
    </p:spTree>
    <p:extLst>
      <p:ext uri="{BB962C8B-B14F-4D97-AF65-F5344CB8AC3E}">
        <p14:creationId xmlns:p14="http://schemas.microsoft.com/office/powerpoint/2010/main" val="2026102026"/>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F7519B4-3C54-4E9E-B986-83114A362106}" type="slidenum">
              <a:rPr lang="en-GB"/>
              <a:pPr>
                <a:defRPr/>
              </a:pPr>
              <a:t>‹#›</a:t>
            </a:fld>
            <a:endParaRPr lang="en-GB"/>
          </a:p>
        </p:txBody>
      </p:sp>
    </p:spTree>
    <p:extLst>
      <p:ext uri="{BB962C8B-B14F-4D97-AF65-F5344CB8AC3E}">
        <p14:creationId xmlns:p14="http://schemas.microsoft.com/office/powerpoint/2010/main" val="2533908642"/>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51B8559-FE58-49F3-9EE0-2CDD661664F5}" type="slidenum">
              <a:rPr lang="en-GB"/>
              <a:pPr>
                <a:defRPr/>
              </a:pPr>
              <a:t>‹#›</a:t>
            </a:fld>
            <a:endParaRPr lang="en-GB"/>
          </a:p>
        </p:txBody>
      </p:sp>
    </p:spTree>
    <p:extLst>
      <p:ext uri="{BB962C8B-B14F-4D97-AF65-F5344CB8AC3E}">
        <p14:creationId xmlns:p14="http://schemas.microsoft.com/office/powerpoint/2010/main" val="65531826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568C38B-C1D1-4513-BE2E-063A7F375453}" type="slidenum">
              <a:rPr lang="en-GB"/>
              <a:pPr>
                <a:defRPr/>
              </a:pPr>
              <a:t>‹#›</a:t>
            </a:fld>
            <a:endParaRPr lang="en-GB"/>
          </a:p>
        </p:txBody>
      </p:sp>
    </p:spTree>
    <p:extLst>
      <p:ext uri="{BB962C8B-B14F-4D97-AF65-F5344CB8AC3E}">
        <p14:creationId xmlns:p14="http://schemas.microsoft.com/office/powerpoint/2010/main" val="978152796"/>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FB8A878-D12F-4D6B-A4D6-A467524B0CAB}" type="slidenum">
              <a:rPr lang="en-GB"/>
              <a:pPr>
                <a:defRPr/>
              </a:pPr>
              <a:t>‹#›</a:t>
            </a:fld>
            <a:endParaRPr lang="en-GB"/>
          </a:p>
        </p:txBody>
      </p:sp>
    </p:spTree>
    <p:extLst>
      <p:ext uri="{BB962C8B-B14F-4D97-AF65-F5344CB8AC3E}">
        <p14:creationId xmlns:p14="http://schemas.microsoft.com/office/powerpoint/2010/main" val="3133575286"/>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355D389-A5E7-46D9-8B3D-6C1A1350F18F}" type="slidenum">
              <a:rPr lang="en-GB"/>
              <a:pPr>
                <a:defRPr/>
              </a:pPr>
              <a:t>‹#›</a:t>
            </a:fld>
            <a:endParaRPr lang="en-GB"/>
          </a:p>
        </p:txBody>
      </p:sp>
    </p:spTree>
    <p:extLst>
      <p:ext uri="{BB962C8B-B14F-4D97-AF65-F5344CB8AC3E}">
        <p14:creationId xmlns:p14="http://schemas.microsoft.com/office/powerpoint/2010/main" val="930791715"/>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1441517-184C-476F-939F-E43C8F62DB9E}" type="slidenum">
              <a:rPr lang="en-GB"/>
              <a:pPr>
                <a:defRPr/>
              </a:pPr>
              <a:t>‹#›</a:t>
            </a:fld>
            <a:endParaRPr lang="en-GB"/>
          </a:p>
        </p:txBody>
      </p:sp>
    </p:spTree>
    <p:extLst>
      <p:ext uri="{BB962C8B-B14F-4D97-AF65-F5344CB8AC3E}">
        <p14:creationId xmlns:p14="http://schemas.microsoft.com/office/powerpoint/2010/main" val="115610935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1372826-C458-4AE6-9462-BC2E5DFE77BF}" type="slidenum">
              <a:rPr lang="en-GB"/>
              <a:pPr>
                <a:defRPr/>
              </a:pPr>
              <a:t>‹#›</a:t>
            </a:fld>
            <a:endParaRPr lang="en-GB"/>
          </a:p>
        </p:txBody>
      </p:sp>
    </p:spTree>
    <p:extLst>
      <p:ext uri="{BB962C8B-B14F-4D97-AF65-F5344CB8AC3E}">
        <p14:creationId xmlns:p14="http://schemas.microsoft.com/office/powerpoint/2010/main" val="170292449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53181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5318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47392A7-5EEE-4DCA-8FDE-D9A3C34A0642}" type="slidenum">
              <a:rPr lang="en-GB"/>
              <a:pPr>
                <a:defRPr/>
              </a:pPr>
              <a:t>‹#›</a:t>
            </a:fld>
            <a:endParaRPr lang="en-GB"/>
          </a:p>
        </p:txBody>
      </p:sp>
    </p:spTree>
    <p:extLst>
      <p:ext uri="{BB962C8B-B14F-4D97-AF65-F5344CB8AC3E}">
        <p14:creationId xmlns:p14="http://schemas.microsoft.com/office/powerpoint/2010/main" val="183044238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883391702"/>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168211041"/>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695210613"/>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335730189"/>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4292236839"/>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3DF340B-8ACD-47D3-A629-30A494137EF5}" type="slidenum">
              <a:rPr lang="en-GB"/>
              <a:pPr>
                <a:defRPr/>
              </a:pPr>
              <a:t>‹#›</a:t>
            </a:fld>
            <a:endParaRPr lang="en-GB"/>
          </a:p>
        </p:txBody>
      </p:sp>
    </p:spTree>
    <p:extLst>
      <p:ext uri="{BB962C8B-B14F-4D97-AF65-F5344CB8AC3E}">
        <p14:creationId xmlns:p14="http://schemas.microsoft.com/office/powerpoint/2010/main" val="1396891715"/>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86631993"/>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426855923"/>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643588783"/>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812855391"/>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8632238"/>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53181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5318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835082320"/>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90488" y="3200400"/>
            <a:ext cx="9234488" cy="3657600"/>
          </a:xfrm>
          <a:prstGeom prst="rect">
            <a:avLst/>
          </a:prstGeom>
          <a:gradFill rotWithShape="0">
            <a:gsLst>
              <a:gs pos="0">
                <a:srgbClr val="007275"/>
              </a:gs>
              <a:gs pos="100000">
                <a:srgbClr val="008CAC"/>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srgbClr val="323D43"/>
              </a:solidFill>
            </a:endParaRPr>
          </a:p>
        </p:txBody>
      </p:sp>
      <p:sp>
        <p:nvSpPr>
          <p:cNvPr id="5" name="Rectangle 1032"/>
          <p:cNvSpPr>
            <a:spLocks noChangeArrowheads="1"/>
          </p:cNvSpPr>
          <p:nvPr/>
        </p:nvSpPr>
        <p:spPr bwMode="auto">
          <a:xfrm>
            <a:off x="-90488" y="0"/>
            <a:ext cx="9234488" cy="3276600"/>
          </a:xfrm>
          <a:prstGeom prst="rect">
            <a:avLst/>
          </a:prstGeom>
          <a:solidFill>
            <a:srgbClr val="007275"/>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solidFill>
                <a:srgbClr val="323D43"/>
              </a:solidFill>
              <a:latin typeface="Arial" charset="0"/>
            </a:endParaRPr>
          </a:p>
        </p:txBody>
      </p:sp>
      <p:pic>
        <p:nvPicPr>
          <p:cNvPr id="6"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25" y="381000"/>
            <a:ext cx="21399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1026"/>
          <p:cNvSpPr>
            <a:spLocks noGrp="1" noChangeArrowheads="1"/>
          </p:cNvSpPr>
          <p:nvPr>
            <p:ph type="ctrTitle"/>
          </p:nvPr>
        </p:nvSpPr>
        <p:spPr>
          <a:xfrm>
            <a:off x="323850" y="1700213"/>
            <a:ext cx="8496300" cy="4105275"/>
          </a:xfrm>
        </p:spPr>
        <p:txBody>
          <a:bodyPr lIns="91440"/>
          <a:lstStyle>
            <a:lvl1pPr algn="r">
              <a:defRPr sz="7500">
                <a:solidFill>
                  <a:schemeClr val="bg1"/>
                </a:solidFill>
              </a:defRPr>
            </a:lvl1pPr>
          </a:lstStyle>
          <a:p>
            <a:pPr lvl="0"/>
            <a:r>
              <a:rPr lang="en-GB" noProof="0" smtClean="0"/>
              <a:t>Click to edit Master title style</a:t>
            </a:r>
          </a:p>
        </p:txBody>
      </p:sp>
      <p:sp>
        <p:nvSpPr>
          <p:cNvPr id="12291" name="Rectangle 1027"/>
          <p:cNvSpPr>
            <a:spLocks noGrp="1" noChangeArrowheads="1"/>
          </p:cNvSpPr>
          <p:nvPr>
            <p:ph type="subTitle" idx="1"/>
          </p:nvPr>
        </p:nvSpPr>
        <p:spPr>
          <a:xfrm>
            <a:off x="-69850" y="7461250"/>
            <a:ext cx="69850" cy="69850"/>
          </a:xfrm>
        </p:spPr>
        <p:txBody>
          <a:bodyPr lIns="91440"/>
          <a:lstStyle>
            <a:lvl1pPr marL="0" indent="0" algn="ctr">
              <a:buFontTx/>
              <a:buNone/>
              <a:defRPr/>
            </a:lvl1pPr>
          </a:lstStyle>
          <a:p>
            <a:pPr lvl="0"/>
            <a:r>
              <a:rPr lang="en-GB" noProof="0" smtClean="0"/>
              <a:t>Click to edit Master subtitle style</a:t>
            </a:r>
          </a:p>
        </p:txBody>
      </p:sp>
    </p:spTree>
    <p:extLst>
      <p:ext uri="{BB962C8B-B14F-4D97-AF65-F5344CB8AC3E}">
        <p14:creationId xmlns:p14="http://schemas.microsoft.com/office/powerpoint/2010/main" val="1802346822"/>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79D9DB-BECD-41C2-B905-56E4DB18D9D6}"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25304555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D5F278-5DC0-42EC-AC47-907E787080AE}"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561926845"/>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CFBA86-BE77-4F57-A8EC-7E5E5E050BFD}"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935133533"/>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422B855-25F0-4459-8688-1D08E8628267}" type="slidenum">
              <a:rPr lang="en-GB"/>
              <a:pPr>
                <a:defRPr/>
              </a:pPr>
              <a:t>‹#›</a:t>
            </a:fld>
            <a:endParaRPr lang="en-GB"/>
          </a:p>
        </p:txBody>
      </p:sp>
    </p:spTree>
    <p:extLst>
      <p:ext uri="{BB962C8B-B14F-4D97-AF65-F5344CB8AC3E}">
        <p14:creationId xmlns:p14="http://schemas.microsoft.com/office/powerpoint/2010/main" val="2035442910"/>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323D43"/>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7519B4-3C54-4E9E-B986-83114A362106}"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552111128"/>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323D43"/>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1B8559-FE58-49F3-9EE0-2CDD661664F5}"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407387459"/>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323D43"/>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FB8A878-D12F-4D6B-A4D6-A467524B0CAB}"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40525249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55D389-A5E7-46D9-8B3D-6C1A1350F18F}"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957549220"/>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441517-184C-476F-939F-E43C8F62DB9E}"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394250706"/>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372826-C458-4AE6-9462-BC2E5DFE77BF}"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37280572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53181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5318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7392A7-5EEE-4DCA-8FDE-D9A3C34A0642}"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655208451"/>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2756783-2273-4E36-BAD8-74B3430B128E}" type="slidenum">
              <a:rPr lang="en-GB"/>
              <a:pPr>
                <a:defRPr/>
              </a:pPr>
              <a:t>‹#›</a:t>
            </a:fld>
            <a:endParaRPr lang="en-GB"/>
          </a:p>
        </p:txBody>
      </p:sp>
    </p:spTree>
    <p:extLst>
      <p:ext uri="{BB962C8B-B14F-4D97-AF65-F5344CB8AC3E}">
        <p14:creationId xmlns:p14="http://schemas.microsoft.com/office/powerpoint/2010/main" val="2776600470"/>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241902E-243A-46E7-83AF-B1CBFA0E80C2}" type="slidenum">
              <a:rPr lang="en-GB"/>
              <a:pPr>
                <a:defRPr/>
              </a:pPr>
              <a:t>‹#›</a:t>
            </a:fld>
            <a:endParaRPr lang="en-GB"/>
          </a:p>
        </p:txBody>
      </p:sp>
    </p:spTree>
    <p:extLst>
      <p:ext uri="{BB962C8B-B14F-4D97-AF65-F5344CB8AC3E}">
        <p14:creationId xmlns:p14="http://schemas.microsoft.com/office/powerpoint/2010/main" val="3470644422"/>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CAD2423-A080-464D-8710-E351156A0674}" type="slidenum">
              <a:rPr lang="en-GB"/>
              <a:pPr>
                <a:defRPr/>
              </a:pPr>
              <a:t>‹#›</a:t>
            </a:fld>
            <a:endParaRPr lang="en-GB"/>
          </a:p>
        </p:txBody>
      </p:sp>
    </p:spTree>
    <p:extLst>
      <p:ext uri="{BB962C8B-B14F-4D97-AF65-F5344CB8AC3E}">
        <p14:creationId xmlns:p14="http://schemas.microsoft.com/office/powerpoint/2010/main" val="335754162"/>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32033BB-77ED-4B98-B16C-EA0066998A7E}" type="slidenum">
              <a:rPr lang="en-GB"/>
              <a:pPr>
                <a:defRPr/>
              </a:pPr>
              <a:t>‹#›</a:t>
            </a:fld>
            <a:endParaRPr lang="en-GB"/>
          </a:p>
        </p:txBody>
      </p:sp>
    </p:spTree>
    <p:extLst>
      <p:ext uri="{BB962C8B-B14F-4D97-AF65-F5344CB8AC3E}">
        <p14:creationId xmlns:p14="http://schemas.microsoft.com/office/powerpoint/2010/main" val="2961499842"/>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557B108-163A-49AB-B6B3-75EA1D6B79EF}" type="slidenum">
              <a:rPr lang="en-GB"/>
              <a:pPr>
                <a:defRPr/>
              </a:pPr>
              <a:t>‹#›</a:t>
            </a:fld>
            <a:endParaRPr lang="en-GB"/>
          </a:p>
        </p:txBody>
      </p:sp>
    </p:spTree>
    <p:extLst>
      <p:ext uri="{BB962C8B-B14F-4D97-AF65-F5344CB8AC3E}">
        <p14:creationId xmlns:p14="http://schemas.microsoft.com/office/powerpoint/2010/main" val="406708117"/>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latin typeface="Arial" charset="0"/>
            </a:endParaRPr>
          </a:p>
        </p:txBody>
      </p:sp>
      <p:sp>
        <p:nvSpPr>
          <p:cNvPr id="1027" name="Rectangle 9"/>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28"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smtClean="0"/>
              <a:t>Click to edit Master title style</a:t>
            </a:r>
          </a:p>
        </p:txBody>
      </p:sp>
      <p:sp>
        <p:nvSpPr>
          <p:cNvPr id="1029"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16" charset="-128"/>
              </a:defRPr>
            </a:lvl1pPr>
          </a:lstStyle>
          <a:p>
            <a:pPr>
              <a:defRPr/>
            </a:pPr>
            <a:endParaRPr lang="en-GB"/>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6" charset="-128"/>
              </a:defRPr>
            </a:lvl1pPr>
          </a:lstStyle>
          <a:p>
            <a:pPr>
              <a:defRPr/>
            </a:pPr>
            <a:endParaRPr lang="en-GB"/>
          </a:p>
        </p:txBody>
      </p:sp>
      <p:sp>
        <p:nvSpPr>
          <p:cNvPr id="1030" name="Rectangle 6"/>
          <p:cNvSpPr>
            <a:spLocks noGrp="1" noChangeArrowheads="1"/>
          </p:cNvSpPr>
          <p:nvPr>
            <p:ph type="sldNum" sz="quarter" idx="4"/>
          </p:nvPr>
        </p:nvSpPr>
        <p:spPr bwMode="auto">
          <a:xfrm>
            <a:off x="6877050" y="630872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0" bIns="45720" numCol="1" anchor="t" anchorCtr="0" compatLnSpc="1">
            <a:prstTxWarp prst="textNoShape">
              <a:avLst/>
            </a:prstTxWarp>
          </a:bodyPr>
          <a:lstStyle>
            <a:lvl1pPr algn="r">
              <a:defRPr sz="1400">
                <a:latin typeface="+mn-lt"/>
                <a:ea typeface="ＭＳ Ｐゴシック" pitchFamily="16" charset="-128"/>
              </a:defRPr>
            </a:lvl1pPr>
          </a:lstStyle>
          <a:p>
            <a:pPr>
              <a:defRPr/>
            </a:pPr>
            <a:fld id="{598D0C78-5FBD-45AB-B1DC-98F02FB5982C}" type="slidenum">
              <a:rPr lang="en-GB"/>
              <a:pPr>
                <a:defRPr/>
              </a:pPr>
              <a:t>‹#›</a:t>
            </a:fld>
            <a:endParaRPr lang="en-GB"/>
          </a:p>
        </p:txBody>
      </p:sp>
      <p:pic>
        <p:nvPicPr>
          <p:cNvPr id="1033" name="Picture 7" descr="marine_blue _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9"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hf hdr="0" ftr="0" dt="0"/>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6" charset="0"/>
          <a:ea typeface="ＭＳ Ｐゴシック" pitchFamily="16" charset="-128"/>
        </a:defRPr>
      </a:lvl2pPr>
      <a:lvl3pPr algn="l" rtl="0" eaLnBrk="0" fontAlgn="base" hangingPunct="0">
        <a:spcBef>
          <a:spcPct val="0"/>
        </a:spcBef>
        <a:spcAft>
          <a:spcPct val="0"/>
        </a:spcAft>
        <a:defRPr sz="3500">
          <a:solidFill>
            <a:schemeClr val="tx2"/>
          </a:solidFill>
          <a:latin typeface="Georgia" pitchFamily="16" charset="0"/>
          <a:ea typeface="ＭＳ Ｐゴシック" pitchFamily="16" charset="-128"/>
        </a:defRPr>
      </a:lvl3pPr>
      <a:lvl4pPr algn="l" rtl="0" eaLnBrk="0" fontAlgn="base" hangingPunct="0">
        <a:spcBef>
          <a:spcPct val="0"/>
        </a:spcBef>
        <a:spcAft>
          <a:spcPct val="0"/>
        </a:spcAft>
        <a:defRPr sz="3500">
          <a:solidFill>
            <a:schemeClr val="tx2"/>
          </a:solidFill>
          <a:latin typeface="Georgia" pitchFamily="16" charset="0"/>
          <a:ea typeface="ＭＳ Ｐゴシック" pitchFamily="16" charset="-128"/>
        </a:defRPr>
      </a:lvl4pPr>
      <a:lvl5pPr algn="l" rtl="0" eaLnBrk="0" fontAlgn="base" hangingPunct="0">
        <a:spcBef>
          <a:spcPct val="0"/>
        </a:spcBef>
        <a:spcAft>
          <a:spcPct val="0"/>
        </a:spcAft>
        <a:defRPr sz="3500">
          <a:solidFill>
            <a:schemeClr val="tx2"/>
          </a:solidFill>
          <a:latin typeface="Georgia" pitchFamily="16" charset="0"/>
          <a:ea typeface="ＭＳ Ｐゴシック" pitchFamily="16" charset="-128"/>
        </a:defRPr>
      </a:lvl5pPr>
      <a:lvl6pPr marL="457200" algn="l" rtl="0" fontAlgn="base">
        <a:spcBef>
          <a:spcPct val="0"/>
        </a:spcBef>
        <a:spcAft>
          <a:spcPct val="0"/>
        </a:spcAft>
        <a:defRPr sz="3500">
          <a:solidFill>
            <a:schemeClr val="tx2"/>
          </a:solidFill>
          <a:latin typeface="Georgia" pitchFamily="16" charset="0"/>
          <a:ea typeface="ＭＳ Ｐゴシック" pitchFamily="16" charset="-128"/>
        </a:defRPr>
      </a:lvl6pPr>
      <a:lvl7pPr marL="914400" algn="l" rtl="0" fontAlgn="base">
        <a:spcBef>
          <a:spcPct val="0"/>
        </a:spcBef>
        <a:spcAft>
          <a:spcPct val="0"/>
        </a:spcAft>
        <a:defRPr sz="3500">
          <a:solidFill>
            <a:schemeClr val="tx2"/>
          </a:solidFill>
          <a:latin typeface="Georgia" pitchFamily="16"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6"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6" charset="0"/>
          <a:ea typeface="ＭＳ Ｐゴシック" pitchFamily="16" charset="-128"/>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n-ea"/>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n-ea"/>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23850" y="908050"/>
            <a:ext cx="84963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323850" y="1700213"/>
            <a:ext cx="84963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16" charset="-128"/>
              </a:defRPr>
            </a:lvl1pPr>
          </a:lstStyle>
          <a:p>
            <a:pPr>
              <a:defRPr/>
            </a:pPr>
            <a:endParaRPr lang="en-GB"/>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6" charset="-128"/>
              </a:defRPr>
            </a:lvl1pPr>
          </a:lstStyle>
          <a:p>
            <a:pPr>
              <a:defRPr/>
            </a:pPr>
            <a:endParaRPr lang="en-GB"/>
          </a:p>
        </p:txBody>
      </p:sp>
      <p:sp>
        <p:nvSpPr>
          <p:cNvPr id="11270" name="Rectangle 6"/>
          <p:cNvSpPr>
            <a:spLocks noGrp="1" noChangeArrowheads="1"/>
          </p:cNvSpPr>
          <p:nvPr>
            <p:ph type="sldNum" sz="quarter" idx="4"/>
          </p:nvPr>
        </p:nvSpPr>
        <p:spPr bwMode="auto">
          <a:xfrm>
            <a:off x="6642100" y="63087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a:defRPr sz="1400">
                <a:latin typeface="+mn-lt"/>
                <a:ea typeface="ＭＳ Ｐゴシック" pitchFamily="16" charset="-128"/>
              </a:defRPr>
            </a:lvl1pPr>
          </a:lstStyle>
          <a:p>
            <a:pPr>
              <a:defRPr/>
            </a:pPr>
            <a:fld id="{2584669B-1074-4AE3-8050-28D15CEDED10}" type="slidenum">
              <a:rPr lang="en-GB"/>
              <a:pPr>
                <a:defRPr/>
              </a:pPr>
              <a:t>‹#›</a:t>
            </a:fld>
            <a:endParaRPr lang="en-GB"/>
          </a:p>
        </p:txBody>
      </p:sp>
      <p:pic>
        <p:nvPicPr>
          <p:cNvPr id="2055" name="Picture 7" descr="marine_blue _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0"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hf hdr="0" ftr="0" dt="0"/>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6" charset="0"/>
        </a:defRPr>
      </a:lvl2pPr>
      <a:lvl3pPr algn="l" rtl="0" eaLnBrk="0" fontAlgn="base" hangingPunct="0">
        <a:spcBef>
          <a:spcPct val="0"/>
        </a:spcBef>
        <a:spcAft>
          <a:spcPct val="0"/>
        </a:spcAft>
        <a:defRPr sz="3500">
          <a:solidFill>
            <a:schemeClr val="tx2"/>
          </a:solidFill>
          <a:latin typeface="Georgia" pitchFamily="16" charset="0"/>
        </a:defRPr>
      </a:lvl3pPr>
      <a:lvl4pPr algn="l" rtl="0" eaLnBrk="0" fontAlgn="base" hangingPunct="0">
        <a:spcBef>
          <a:spcPct val="0"/>
        </a:spcBef>
        <a:spcAft>
          <a:spcPct val="0"/>
        </a:spcAft>
        <a:defRPr sz="3500">
          <a:solidFill>
            <a:schemeClr val="tx2"/>
          </a:solidFill>
          <a:latin typeface="Georgia" pitchFamily="16" charset="0"/>
        </a:defRPr>
      </a:lvl4pPr>
      <a:lvl5pPr algn="l" rtl="0" eaLnBrk="0" fontAlgn="base" hangingPunct="0">
        <a:spcBef>
          <a:spcPct val="0"/>
        </a:spcBef>
        <a:spcAft>
          <a:spcPct val="0"/>
        </a:spcAft>
        <a:defRPr sz="3500">
          <a:solidFill>
            <a:schemeClr val="tx2"/>
          </a:solidFill>
          <a:latin typeface="Georgia" pitchFamily="16" charset="0"/>
        </a:defRPr>
      </a:lvl5pPr>
      <a:lvl6pPr marL="457200" algn="l" rtl="0" fontAlgn="base">
        <a:spcBef>
          <a:spcPct val="0"/>
        </a:spcBef>
        <a:spcAft>
          <a:spcPct val="0"/>
        </a:spcAft>
        <a:defRPr sz="3500">
          <a:solidFill>
            <a:schemeClr val="tx2"/>
          </a:solidFill>
          <a:latin typeface="Georgia" pitchFamily="16" charset="0"/>
        </a:defRPr>
      </a:lvl6pPr>
      <a:lvl7pPr marL="914400" algn="l" rtl="0" fontAlgn="base">
        <a:spcBef>
          <a:spcPct val="0"/>
        </a:spcBef>
        <a:spcAft>
          <a:spcPct val="0"/>
        </a:spcAft>
        <a:defRPr sz="3500">
          <a:solidFill>
            <a:schemeClr val="tx2"/>
          </a:solidFill>
          <a:latin typeface="Georgia" pitchFamily="16" charset="0"/>
        </a:defRPr>
      </a:lvl7pPr>
      <a:lvl8pPr marL="1371600" algn="l" rtl="0" fontAlgn="base">
        <a:spcBef>
          <a:spcPct val="0"/>
        </a:spcBef>
        <a:spcAft>
          <a:spcPct val="0"/>
        </a:spcAft>
        <a:defRPr sz="3500">
          <a:solidFill>
            <a:schemeClr val="tx2"/>
          </a:solidFill>
          <a:latin typeface="Georgia" pitchFamily="16" charset="0"/>
        </a:defRPr>
      </a:lvl8pPr>
      <a:lvl9pPr marL="1828800" algn="l" rtl="0" fontAlgn="base">
        <a:spcBef>
          <a:spcPct val="0"/>
        </a:spcBef>
        <a:spcAft>
          <a:spcPct val="0"/>
        </a:spcAft>
        <a:defRPr sz="3500">
          <a:solidFill>
            <a:schemeClr val="tx2"/>
          </a:solidFill>
          <a:latin typeface="Georgia" pitchFamily="16" charset="0"/>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742950" indent="-285750" algn="l" rtl="0" eaLnBrk="0" fontAlgn="base" hangingPunct="0">
        <a:lnSpc>
          <a:spcPct val="90000"/>
        </a:lnSpc>
        <a:spcBef>
          <a:spcPct val="0"/>
        </a:spcBef>
        <a:spcAft>
          <a:spcPct val="50000"/>
        </a:spcAft>
        <a:buChar char="–"/>
        <a:defRPr sz="2400">
          <a:solidFill>
            <a:schemeClr val="tx1"/>
          </a:solidFill>
          <a:latin typeface="+mn-lt"/>
        </a:defRPr>
      </a:lvl2pPr>
      <a:lvl3pPr marL="1143000" indent="-228600" algn="l" rtl="0" eaLnBrk="0" fontAlgn="base" hangingPunct="0">
        <a:spcBef>
          <a:spcPct val="20000"/>
        </a:spcBef>
        <a:spcAft>
          <a:spcPct val="50000"/>
        </a:spcAft>
        <a:buChar char="•"/>
        <a:defRPr sz="2400">
          <a:solidFill>
            <a:schemeClr val="tx1"/>
          </a:solidFill>
          <a:latin typeface="+mn-lt"/>
        </a:defRPr>
      </a:lvl3pPr>
      <a:lvl4pPr marL="1600200" indent="-228600" algn="l" rtl="0" eaLnBrk="0" fontAlgn="base" hangingPunct="0">
        <a:spcBef>
          <a:spcPct val="20000"/>
        </a:spcBef>
        <a:spcAft>
          <a:spcPct val="50000"/>
        </a:spcAft>
        <a:buChar char="–"/>
        <a:defRPr sz="2400">
          <a:solidFill>
            <a:schemeClr val="tx1"/>
          </a:solidFill>
          <a:latin typeface="+mn-lt"/>
        </a:defRPr>
      </a:lvl4pPr>
      <a:lvl5pPr marL="2057400" indent="-228600" algn="l" rtl="0" eaLnBrk="0" fontAlgn="base" hangingPunct="0">
        <a:spcBef>
          <a:spcPct val="20000"/>
        </a:spcBef>
        <a:spcAft>
          <a:spcPct val="50000"/>
        </a:spcAft>
        <a:buChar char="»"/>
        <a:defRPr sz="2400">
          <a:solidFill>
            <a:schemeClr val="tx1"/>
          </a:solidFill>
          <a:latin typeface="+mn-lt"/>
        </a:defRPr>
      </a:lvl5pPr>
      <a:lvl6pPr marL="2514600" indent="-228600" algn="l" rtl="0" fontAlgn="base">
        <a:spcBef>
          <a:spcPct val="20000"/>
        </a:spcBef>
        <a:spcAft>
          <a:spcPct val="50000"/>
        </a:spcAft>
        <a:buChar char="»"/>
        <a:defRPr sz="2400">
          <a:solidFill>
            <a:schemeClr val="tx1"/>
          </a:solidFill>
          <a:latin typeface="+mn-lt"/>
        </a:defRPr>
      </a:lvl6pPr>
      <a:lvl7pPr marL="2971800" indent="-228600" algn="l" rtl="0" fontAlgn="base">
        <a:spcBef>
          <a:spcPct val="20000"/>
        </a:spcBef>
        <a:spcAft>
          <a:spcPct val="50000"/>
        </a:spcAft>
        <a:buChar char="»"/>
        <a:defRPr sz="2400">
          <a:solidFill>
            <a:schemeClr val="tx1"/>
          </a:solidFill>
          <a:latin typeface="+mn-lt"/>
        </a:defRPr>
      </a:lvl7pPr>
      <a:lvl8pPr marL="3429000" indent="-228600" algn="l" rtl="0" fontAlgn="base">
        <a:spcBef>
          <a:spcPct val="20000"/>
        </a:spcBef>
        <a:spcAft>
          <a:spcPct val="50000"/>
        </a:spcAft>
        <a:buChar char="»"/>
        <a:defRPr sz="2400">
          <a:solidFill>
            <a:schemeClr val="tx1"/>
          </a:solidFill>
          <a:latin typeface="+mn-lt"/>
        </a:defRPr>
      </a:lvl8pPr>
      <a:lvl9pPr marL="3886200" indent="-228600" algn="l" rtl="0" fontAlgn="base">
        <a:spcBef>
          <a:spcPct val="20000"/>
        </a:spcBef>
        <a:spcAft>
          <a:spcPct val="5000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23850" y="908050"/>
            <a:ext cx="84963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323850" y="1700213"/>
            <a:ext cx="84963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52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16" charset="-128"/>
              </a:defRPr>
            </a:lvl1pPr>
          </a:lstStyle>
          <a:p>
            <a:pPr>
              <a:defRPr/>
            </a:pPr>
            <a:endParaRPr lang="en-GB"/>
          </a:p>
        </p:txBody>
      </p:sp>
      <p:sp>
        <p:nvSpPr>
          <p:cNvPr id="952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6" charset="-128"/>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6" charset="0"/>
        </a:defRPr>
      </a:lvl2pPr>
      <a:lvl3pPr algn="l" rtl="0" eaLnBrk="0" fontAlgn="base" hangingPunct="0">
        <a:spcBef>
          <a:spcPct val="0"/>
        </a:spcBef>
        <a:spcAft>
          <a:spcPct val="0"/>
        </a:spcAft>
        <a:defRPr sz="3500">
          <a:solidFill>
            <a:schemeClr val="tx2"/>
          </a:solidFill>
          <a:latin typeface="Georgia" pitchFamily="16" charset="0"/>
        </a:defRPr>
      </a:lvl3pPr>
      <a:lvl4pPr algn="l" rtl="0" eaLnBrk="0" fontAlgn="base" hangingPunct="0">
        <a:spcBef>
          <a:spcPct val="0"/>
        </a:spcBef>
        <a:spcAft>
          <a:spcPct val="0"/>
        </a:spcAft>
        <a:defRPr sz="3500">
          <a:solidFill>
            <a:schemeClr val="tx2"/>
          </a:solidFill>
          <a:latin typeface="Georgia" pitchFamily="16" charset="0"/>
        </a:defRPr>
      </a:lvl4pPr>
      <a:lvl5pPr algn="l" rtl="0" eaLnBrk="0" fontAlgn="base" hangingPunct="0">
        <a:spcBef>
          <a:spcPct val="0"/>
        </a:spcBef>
        <a:spcAft>
          <a:spcPct val="0"/>
        </a:spcAft>
        <a:defRPr sz="3500">
          <a:solidFill>
            <a:schemeClr val="tx2"/>
          </a:solidFill>
          <a:latin typeface="Georgia" pitchFamily="16" charset="0"/>
        </a:defRPr>
      </a:lvl5pPr>
      <a:lvl6pPr marL="457200" algn="l" rtl="0" fontAlgn="base">
        <a:spcBef>
          <a:spcPct val="0"/>
        </a:spcBef>
        <a:spcAft>
          <a:spcPct val="0"/>
        </a:spcAft>
        <a:defRPr sz="3500">
          <a:solidFill>
            <a:schemeClr val="tx2"/>
          </a:solidFill>
          <a:latin typeface="Georgia" pitchFamily="16" charset="0"/>
        </a:defRPr>
      </a:lvl6pPr>
      <a:lvl7pPr marL="914400" algn="l" rtl="0" fontAlgn="base">
        <a:spcBef>
          <a:spcPct val="0"/>
        </a:spcBef>
        <a:spcAft>
          <a:spcPct val="0"/>
        </a:spcAft>
        <a:defRPr sz="3500">
          <a:solidFill>
            <a:schemeClr val="tx2"/>
          </a:solidFill>
          <a:latin typeface="Georgia" pitchFamily="16" charset="0"/>
        </a:defRPr>
      </a:lvl7pPr>
      <a:lvl8pPr marL="1371600" algn="l" rtl="0" fontAlgn="base">
        <a:spcBef>
          <a:spcPct val="0"/>
        </a:spcBef>
        <a:spcAft>
          <a:spcPct val="0"/>
        </a:spcAft>
        <a:defRPr sz="3500">
          <a:solidFill>
            <a:schemeClr val="tx2"/>
          </a:solidFill>
          <a:latin typeface="Georgia" pitchFamily="16" charset="0"/>
        </a:defRPr>
      </a:lvl8pPr>
      <a:lvl9pPr marL="1828800" algn="l" rtl="0" fontAlgn="base">
        <a:spcBef>
          <a:spcPct val="0"/>
        </a:spcBef>
        <a:spcAft>
          <a:spcPct val="0"/>
        </a:spcAft>
        <a:defRPr sz="3500">
          <a:solidFill>
            <a:schemeClr val="tx2"/>
          </a:solidFill>
          <a:latin typeface="Georgia" pitchFamily="16" charset="0"/>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742950" indent="-285750" algn="l" rtl="0" eaLnBrk="0" fontAlgn="base" hangingPunct="0">
        <a:lnSpc>
          <a:spcPct val="90000"/>
        </a:lnSpc>
        <a:spcBef>
          <a:spcPct val="0"/>
        </a:spcBef>
        <a:spcAft>
          <a:spcPct val="50000"/>
        </a:spcAft>
        <a:buChar char="–"/>
        <a:defRPr sz="2400">
          <a:solidFill>
            <a:schemeClr val="tx1"/>
          </a:solidFill>
          <a:latin typeface="+mn-lt"/>
        </a:defRPr>
      </a:lvl2pPr>
      <a:lvl3pPr marL="1143000" indent="-228600" algn="l" rtl="0" eaLnBrk="0" fontAlgn="base" hangingPunct="0">
        <a:spcBef>
          <a:spcPct val="20000"/>
        </a:spcBef>
        <a:spcAft>
          <a:spcPct val="50000"/>
        </a:spcAft>
        <a:buChar char="•"/>
        <a:defRPr sz="2400">
          <a:solidFill>
            <a:schemeClr val="tx1"/>
          </a:solidFill>
          <a:latin typeface="+mn-lt"/>
        </a:defRPr>
      </a:lvl3pPr>
      <a:lvl4pPr marL="1600200" indent="-228600" algn="l" rtl="0" eaLnBrk="0" fontAlgn="base" hangingPunct="0">
        <a:spcBef>
          <a:spcPct val="20000"/>
        </a:spcBef>
        <a:spcAft>
          <a:spcPct val="50000"/>
        </a:spcAft>
        <a:buChar char="–"/>
        <a:defRPr sz="2400">
          <a:solidFill>
            <a:schemeClr val="tx1"/>
          </a:solidFill>
          <a:latin typeface="+mn-lt"/>
        </a:defRPr>
      </a:lvl4pPr>
      <a:lvl5pPr marL="2057400" indent="-228600" algn="l" rtl="0" eaLnBrk="0" fontAlgn="base" hangingPunct="0">
        <a:spcBef>
          <a:spcPct val="20000"/>
        </a:spcBef>
        <a:spcAft>
          <a:spcPct val="50000"/>
        </a:spcAft>
        <a:buChar char="»"/>
        <a:defRPr sz="2400">
          <a:solidFill>
            <a:schemeClr val="tx1"/>
          </a:solidFill>
          <a:latin typeface="+mn-lt"/>
        </a:defRPr>
      </a:lvl5pPr>
      <a:lvl6pPr marL="2514600" indent="-228600" algn="l" rtl="0" fontAlgn="base">
        <a:spcBef>
          <a:spcPct val="20000"/>
        </a:spcBef>
        <a:spcAft>
          <a:spcPct val="50000"/>
        </a:spcAft>
        <a:buChar char="»"/>
        <a:defRPr sz="2400">
          <a:solidFill>
            <a:schemeClr val="tx1"/>
          </a:solidFill>
          <a:latin typeface="+mn-lt"/>
        </a:defRPr>
      </a:lvl6pPr>
      <a:lvl7pPr marL="2971800" indent="-228600" algn="l" rtl="0" fontAlgn="base">
        <a:spcBef>
          <a:spcPct val="20000"/>
        </a:spcBef>
        <a:spcAft>
          <a:spcPct val="50000"/>
        </a:spcAft>
        <a:buChar char="»"/>
        <a:defRPr sz="2400">
          <a:solidFill>
            <a:schemeClr val="tx1"/>
          </a:solidFill>
          <a:latin typeface="+mn-lt"/>
        </a:defRPr>
      </a:lvl7pPr>
      <a:lvl8pPr marL="3429000" indent="-228600" algn="l" rtl="0" fontAlgn="base">
        <a:spcBef>
          <a:spcPct val="20000"/>
        </a:spcBef>
        <a:spcAft>
          <a:spcPct val="50000"/>
        </a:spcAft>
        <a:buChar char="»"/>
        <a:defRPr sz="2400">
          <a:solidFill>
            <a:schemeClr val="tx1"/>
          </a:solidFill>
          <a:latin typeface="+mn-lt"/>
        </a:defRPr>
      </a:lvl8pPr>
      <a:lvl9pPr marL="3886200" indent="-228600" algn="l" rtl="0" fontAlgn="base">
        <a:spcBef>
          <a:spcPct val="20000"/>
        </a:spcBef>
        <a:spcAft>
          <a:spcPct val="5000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23850" y="908050"/>
            <a:ext cx="84963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323850" y="1700213"/>
            <a:ext cx="84963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16" charset="-128"/>
              </a:defRPr>
            </a:lvl1pPr>
          </a:lstStyle>
          <a:p>
            <a:pPr>
              <a:defRPr/>
            </a:pPr>
            <a:endParaRPr lang="en-GB">
              <a:solidFill>
                <a:srgbClr val="323D43"/>
              </a:solidFill>
            </a:endParaRPr>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6" charset="-128"/>
              </a:defRPr>
            </a:lvl1pPr>
          </a:lstStyle>
          <a:p>
            <a:pPr>
              <a:defRPr/>
            </a:pPr>
            <a:endParaRPr lang="en-GB">
              <a:solidFill>
                <a:srgbClr val="323D43"/>
              </a:solidFill>
            </a:endParaRPr>
          </a:p>
        </p:txBody>
      </p:sp>
      <p:sp>
        <p:nvSpPr>
          <p:cNvPr id="11270" name="Rectangle 6"/>
          <p:cNvSpPr>
            <a:spLocks noGrp="1" noChangeArrowheads="1"/>
          </p:cNvSpPr>
          <p:nvPr>
            <p:ph type="sldNum" sz="quarter" idx="4"/>
          </p:nvPr>
        </p:nvSpPr>
        <p:spPr bwMode="auto">
          <a:xfrm>
            <a:off x="6642100" y="63087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a:defRPr sz="1400">
                <a:latin typeface="+mn-lt"/>
                <a:ea typeface="ＭＳ Ｐゴシック" pitchFamily="16" charset="-128"/>
              </a:defRPr>
            </a:lvl1pPr>
          </a:lstStyle>
          <a:p>
            <a:pPr>
              <a:defRPr/>
            </a:pPr>
            <a:fld id="{2584669B-1074-4AE3-8050-28D15CEDED10}" type="slidenum">
              <a:rPr lang="en-GB">
                <a:solidFill>
                  <a:srgbClr val="323D43"/>
                </a:solidFill>
              </a:rPr>
              <a:pPr>
                <a:defRPr/>
              </a:pPr>
              <a:t>‹#›</a:t>
            </a:fld>
            <a:endParaRPr lang="en-GB">
              <a:solidFill>
                <a:srgbClr val="323D43"/>
              </a:solidFill>
            </a:endParaRPr>
          </a:p>
        </p:txBody>
      </p:sp>
      <p:pic>
        <p:nvPicPr>
          <p:cNvPr id="2055" name="Picture 7" descr="marine_blue _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41307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hf hdr="0" ftr="0" dt="0"/>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6" charset="0"/>
        </a:defRPr>
      </a:lvl2pPr>
      <a:lvl3pPr algn="l" rtl="0" eaLnBrk="0" fontAlgn="base" hangingPunct="0">
        <a:spcBef>
          <a:spcPct val="0"/>
        </a:spcBef>
        <a:spcAft>
          <a:spcPct val="0"/>
        </a:spcAft>
        <a:defRPr sz="3500">
          <a:solidFill>
            <a:schemeClr val="tx2"/>
          </a:solidFill>
          <a:latin typeface="Georgia" pitchFamily="16" charset="0"/>
        </a:defRPr>
      </a:lvl3pPr>
      <a:lvl4pPr algn="l" rtl="0" eaLnBrk="0" fontAlgn="base" hangingPunct="0">
        <a:spcBef>
          <a:spcPct val="0"/>
        </a:spcBef>
        <a:spcAft>
          <a:spcPct val="0"/>
        </a:spcAft>
        <a:defRPr sz="3500">
          <a:solidFill>
            <a:schemeClr val="tx2"/>
          </a:solidFill>
          <a:latin typeface="Georgia" pitchFamily="16" charset="0"/>
        </a:defRPr>
      </a:lvl4pPr>
      <a:lvl5pPr algn="l" rtl="0" eaLnBrk="0" fontAlgn="base" hangingPunct="0">
        <a:spcBef>
          <a:spcPct val="0"/>
        </a:spcBef>
        <a:spcAft>
          <a:spcPct val="0"/>
        </a:spcAft>
        <a:defRPr sz="3500">
          <a:solidFill>
            <a:schemeClr val="tx2"/>
          </a:solidFill>
          <a:latin typeface="Georgia" pitchFamily="16" charset="0"/>
        </a:defRPr>
      </a:lvl5pPr>
      <a:lvl6pPr marL="457200" algn="l" rtl="0" fontAlgn="base">
        <a:spcBef>
          <a:spcPct val="0"/>
        </a:spcBef>
        <a:spcAft>
          <a:spcPct val="0"/>
        </a:spcAft>
        <a:defRPr sz="3500">
          <a:solidFill>
            <a:schemeClr val="tx2"/>
          </a:solidFill>
          <a:latin typeface="Georgia" pitchFamily="16" charset="0"/>
        </a:defRPr>
      </a:lvl6pPr>
      <a:lvl7pPr marL="914400" algn="l" rtl="0" fontAlgn="base">
        <a:spcBef>
          <a:spcPct val="0"/>
        </a:spcBef>
        <a:spcAft>
          <a:spcPct val="0"/>
        </a:spcAft>
        <a:defRPr sz="3500">
          <a:solidFill>
            <a:schemeClr val="tx2"/>
          </a:solidFill>
          <a:latin typeface="Georgia" pitchFamily="16" charset="0"/>
        </a:defRPr>
      </a:lvl7pPr>
      <a:lvl8pPr marL="1371600" algn="l" rtl="0" fontAlgn="base">
        <a:spcBef>
          <a:spcPct val="0"/>
        </a:spcBef>
        <a:spcAft>
          <a:spcPct val="0"/>
        </a:spcAft>
        <a:defRPr sz="3500">
          <a:solidFill>
            <a:schemeClr val="tx2"/>
          </a:solidFill>
          <a:latin typeface="Georgia" pitchFamily="16" charset="0"/>
        </a:defRPr>
      </a:lvl8pPr>
      <a:lvl9pPr marL="1828800" algn="l" rtl="0" fontAlgn="base">
        <a:spcBef>
          <a:spcPct val="0"/>
        </a:spcBef>
        <a:spcAft>
          <a:spcPct val="0"/>
        </a:spcAft>
        <a:defRPr sz="3500">
          <a:solidFill>
            <a:schemeClr val="tx2"/>
          </a:solidFill>
          <a:latin typeface="Georgia" pitchFamily="16" charset="0"/>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742950" indent="-285750" algn="l" rtl="0" eaLnBrk="0" fontAlgn="base" hangingPunct="0">
        <a:lnSpc>
          <a:spcPct val="90000"/>
        </a:lnSpc>
        <a:spcBef>
          <a:spcPct val="0"/>
        </a:spcBef>
        <a:spcAft>
          <a:spcPct val="50000"/>
        </a:spcAft>
        <a:buChar char="–"/>
        <a:defRPr sz="2400">
          <a:solidFill>
            <a:schemeClr val="tx1"/>
          </a:solidFill>
          <a:latin typeface="+mn-lt"/>
        </a:defRPr>
      </a:lvl2pPr>
      <a:lvl3pPr marL="1143000" indent="-228600" algn="l" rtl="0" eaLnBrk="0" fontAlgn="base" hangingPunct="0">
        <a:spcBef>
          <a:spcPct val="20000"/>
        </a:spcBef>
        <a:spcAft>
          <a:spcPct val="50000"/>
        </a:spcAft>
        <a:buChar char="•"/>
        <a:defRPr sz="2400">
          <a:solidFill>
            <a:schemeClr val="tx1"/>
          </a:solidFill>
          <a:latin typeface="+mn-lt"/>
        </a:defRPr>
      </a:lvl3pPr>
      <a:lvl4pPr marL="1600200" indent="-228600" algn="l" rtl="0" eaLnBrk="0" fontAlgn="base" hangingPunct="0">
        <a:spcBef>
          <a:spcPct val="20000"/>
        </a:spcBef>
        <a:spcAft>
          <a:spcPct val="50000"/>
        </a:spcAft>
        <a:buChar char="–"/>
        <a:defRPr sz="2400">
          <a:solidFill>
            <a:schemeClr val="tx1"/>
          </a:solidFill>
          <a:latin typeface="+mn-lt"/>
        </a:defRPr>
      </a:lvl4pPr>
      <a:lvl5pPr marL="2057400" indent="-228600" algn="l" rtl="0" eaLnBrk="0" fontAlgn="base" hangingPunct="0">
        <a:spcBef>
          <a:spcPct val="20000"/>
        </a:spcBef>
        <a:spcAft>
          <a:spcPct val="50000"/>
        </a:spcAft>
        <a:buChar char="»"/>
        <a:defRPr sz="2400">
          <a:solidFill>
            <a:schemeClr val="tx1"/>
          </a:solidFill>
          <a:latin typeface="+mn-lt"/>
        </a:defRPr>
      </a:lvl5pPr>
      <a:lvl6pPr marL="2514600" indent="-228600" algn="l" rtl="0" fontAlgn="base">
        <a:spcBef>
          <a:spcPct val="20000"/>
        </a:spcBef>
        <a:spcAft>
          <a:spcPct val="50000"/>
        </a:spcAft>
        <a:buChar char="»"/>
        <a:defRPr sz="2400">
          <a:solidFill>
            <a:schemeClr val="tx1"/>
          </a:solidFill>
          <a:latin typeface="+mn-lt"/>
        </a:defRPr>
      </a:lvl6pPr>
      <a:lvl7pPr marL="2971800" indent="-228600" algn="l" rtl="0" fontAlgn="base">
        <a:spcBef>
          <a:spcPct val="20000"/>
        </a:spcBef>
        <a:spcAft>
          <a:spcPct val="50000"/>
        </a:spcAft>
        <a:buChar char="»"/>
        <a:defRPr sz="2400">
          <a:solidFill>
            <a:schemeClr val="tx1"/>
          </a:solidFill>
          <a:latin typeface="+mn-lt"/>
        </a:defRPr>
      </a:lvl7pPr>
      <a:lvl8pPr marL="3429000" indent="-228600" algn="l" rtl="0" fontAlgn="base">
        <a:spcBef>
          <a:spcPct val="20000"/>
        </a:spcBef>
        <a:spcAft>
          <a:spcPct val="50000"/>
        </a:spcAft>
        <a:buChar char="»"/>
        <a:defRPr sz="2400">
          <a:solidFill>
            <a:schemeClr val="tx1"/>
          </a:solidFill>
          <a:latin typeface="+mn-lt"/>
        </a:defRPr>
      </a:lvl8pPr>
      <a:lvl9pPr marL="3886200" indent="-228600" algn="l" rtl="0" fontAlgn="base">
        <a:spcBef>
          <a:spcPct val="20000"/>
        </a:spcBef>
        <a:spcAft>
          <a:spcPct val="5000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www.uchile.cl/carreras/4971/ingenieria-civil-en-computacio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escuela.ing.uchile.cl/docencia/Mallas_Especialidades/COMPUTACION" TargetMode="External"/><Relationship Id="rId5" Type="http://schemas.openxmlformats.org/officeDocument/2006/relationships/image" Target="../media/image28.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escuela.ing.uchile.cl/docencia/Mallas_Especialidades/COMPUTACION" TargetMode="Externa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hyperlink" Target="http://www.slideshare.net/sbs/designing-systemic-learning-analytics-at-the-open-university" TargetMode="External"/><Relationship Id="rId4" Type="http://schemas.openxmlformats.org/officeDocument/2006/relationships/hyperlink" Target="http://www.matt-potts.com/habits-the-common-denominator-of-both-success-and-failu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slideshare.net/sbs/designing-systemic-learning-analytics-at-the-open-universit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3"/>
          <p:cNvSpPr>
            <a:spLocks noGrp="1" noChangeArrowheads="1"/>
          </p:cNvSpPr>
          <p:nvPr>
            <p:ph type="ctrTitle"/>
          </p:nvPr>
        </p:nvSpPr>
        <p:spPr>
          <a:xfrm>
            <a:off x="395536" y="1700808"/>
            <a:ext cx="8583488" cy="2232595"/>
          </a:xfrm>
        </p:spPr>
        <p:txBody>
          <a:bodyPr/>
          <a:lstStyle/>
          <a:p>
            <a:r>
              <a:rPr lang="en-GB" sz="6000" dirty="0" smtClean="0"/>
              <a:t>Student Success on Face-to-Face </a:t>
            </a:r>
            <a:r>
              <a:rPr lang="en-GB" sz="6000" dirty="0"/>
              <a:t>Instruction and </a:t>
            </a:r>
            <a:r>
              <a:rPr lang="en-GB" sz="6000" dirty="0" smtClean="0"/>
              <a:t>MOOCs</a:t>
            </a:r>
            <a:br>
              <a:rPr lang="en-GB" sz="6000" dirty="0" smtClean="0"/>
            </a:br>
            <a:endParaRPr lang="en-GB" sz="6000" dirty="0" smtClean="0"/>
          </a:p>
        </p:txBody>
      </p:sp>
      <p:sp>
        <p:nvSpPr>
          <p:cNvPr id="6147" name="Rectangle 24"/>
          <p:cNvSpPr>
            <a:spLocks noGrp="1" noChangeArrowheads="1"/>
          </p:cNvSpPr>
          <p:nvPr>
            <p:ph type="subTitle" idx="1"/>
          </p:nvPr>
        </p:nvSpPr>
        <p:spPr>
          <a:xfrm>
            <a:off x="395536" y="4653136"/>
            <a:ext cx="8424614" cy="673249"/>
          </a:xfrm>
        </p:spPr>
        <p:txBody>
          <a:bodyPr/>
          <a:lstStyle/>
          <a:p>
            <a:r>
              <a:rPr lang="en-GB" sz="3600" dirty="0" smtClean="0"/>
              <a:t>What can Learning Analytics uncover?</a:t>
            </a:r>
          </a:p>
          <a:p>
            <a:endParaRPr lang="en-GB" sz="3600" dirty="0"/>
          </a:p>
        </p:txBody>
      </p:sp>
      <p:sp>
        <p:nvSpPr>
          <p:cNvPr id="6148" name="Text Box 25"/>
          <p:cNvSpPr txBox="1">
            <a:spLocks noChangeArrowheads="1"/>
          </p:cNvSpPr>
          <p:nvPr/>
        </p:nvSpPr>
        <p:spPr bwMode="auto">
          <a:xfrm>
            <a:off x="381000" y="5851525"/>
            <a:ext cx="8223448"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a:lnSpc>
                <a:spcPts val="2400"/>
              </a:lnSpc>
            </a:pPr>
            <a:r>
              <a:rPr lang="en-GB" sz="2000" dirty="0" smtClean="0">
                <a:solidFill>
                  <a:srgbClr val="B2D5D5"/>
                </a:solidFill>
                <a:latin typeface="Georgia" pitchFamily="18" charset="0"/>
              </a:rPr>
              <a:t>@</a:t>
            </a:r>
            <a:r>
              <a:rPr lang="en-GB" sz="2000" dirty="0" err="1" smtClean="0">
                <a:solidFill>
                  <a:srgbClr val="B2D5D5"/>
                </a:solidFill>
                <a:latin typeface="Georgia" pitchFamily="18" charset="0"/>
              </a:rPr>
              <a:t>AdrianaGWilde</a:t>
            </a:r>
            <a:r>
              <a:rPr lang="en-GB" sz="2000" dirty="0">
                <a:solidFill>
                  <a:srgbClr val="B2D5D5"/>
                </a:solidFill>
                <a:latin typeface="Georgia" pitchFamily="18" charset="0"/>
              </a:rPr>
              <a:t> / Ed </a:t>
            </a:r>
            <a:r>
              <a:rPr lang="en-GB" sz="2000" dirty="0" err="1">
                <a:solidFill>
                  <a:srgbClr val="B2D5D5"/>
                </a:solidFill>
                <a:latin typeface="Georgia" pitchFamily="18" charset="0"/>
              </a:rPr>
              <a:t>Zaluska</a:t>
            </a:r>
            <a:r>
              <a:rPr lang="en-GB" sz="2000" dirty="0">
                <a:solidFill>
                  <a:srgbClr val="B2D5D5"/>
                </a:solidFill>
                <a:latin typeface="Georgia" pitchFamily="18" charset="0"/>
              </a:rPr>
              <a:t> / </a:t>
            </a:r>
            <a:r>
              <a:rPr lang="en-GB" sz="2000" dirty="0" smtClean="0">
                <a:solidFill>
                  <a:srgbClr val="B2D5D5"/>
                </a:solidFill>
                <a:latin typeface="Georgia" pitchFamily="18" charset="0"/>
              </a:rPr>
              <a:t>Dave </a:t>
            </a:r>
            <a:r>
              <a:rPr lang="en-GB" sz="2000" dirty="0">
                <a:solidFill>
                  <a:srgbClr val="B2D5D5"/>
                </a:solidFill>
                <a:latin typeface="Georgia" pitchFamily="18" charset="0"/>
              </a:rPr>
              <a:t>Millard (@</a:t>
            </a:r>
            <a:r>
              <a:rPr lang="en-GB" sz="2000" dirty="0" err="1" smtClean="0">
                <a:solidFill>
                  <a:srgbClr val="B2D5D5"/>
                </a:solidFill>
                <a:latin typeface="Georgia" pitchFamily="18" charset="0"/>
              </a:rPr>
              <a:t>hoosfoos</a:t>
            </a:r>
            <a:r>
              <a:rPr lang="en-GB" sz="2000" dirty="0" smtClean="0">
                <a:solidFill>
                  <a:srgbClr val="B2D5D5"/>
                </a:solidFill>
                <a:latin typeface="Georgia" pitchFamily="18" charset="0"/>
              </a:rPr>
              <a:t>)</a:t>
            </a:r>
          </a:p>
          <a:p>
            <a:pPr algn="l">
              <a:lnSpc>
                <a:spcPts val="2400"/>
              </a:lnSpc>
            </a:pPr>
            <a:r>
              <a:rPr lang="en-GB" sz="2000" dirty="0" smtClean="0">
                <a:solidFill>
                  <a:srgbClr val="B2D5D5"/>
                </a:solidFill>
                <a:latin typeface="Georgia" pitchFamily="18" charset="0"/>
              </a:rPr>
              <a:t>29 June 2015 – </a:t>
            </a:r>
            <a:r>
              <a:rPr lang="en-US" sz="2000" dirty="0" smtClean="0">
                <a:solidFill>
                  <a:srgbClr val="B2D5D5"/>
                </a:solidFill>
                <a:latin typeface="Georgia" pitchFamily="18" charset="0"/>
              </a:rPr>
              <a:t>Web Science </a:t>
            </a:r>
            <a:r>
              <a:rPr lang="en-US" sz="2000" dirty="0">
                <a:solidFill>
                  <a:srgbClr val="B2D5D5"/>
                </a:solidFill>
                <a:latin typeface="Georgia" pitchFamily="18" charset="0"/>
              </a:rPr>
              <a:t>Education 2015 #</a:t>
            </a:r>
            <a:r>
              <a:rPr lang="en-US" sz="2000" dirty="0" err="1" smtClean="0">
                <a:solidFill>
                  <a:srgbClr val="B2D5D5"/>
                </a:solidFill>
                <a:latin typeface="Georgia" pitchFamily="18" charset="0"/>
              </a:rPr>
              <a:t>wseducation</a:t>
            </a:r>
            <a:endParaRPr lang="en-US" sz="2000" dirty="0">
              <a:solidFill>
                <a:srgbClr val="B2D5D5"/>
              </a:solidFill>
              <a:latin typeface="Georgia" pitchFamily="18" charset="0"/>
            </a:endParaRPr>
          </a:p>
        </p:txBody>
      </p:sp>
      <p:sp>
        <p:nvSpPr>
          <p:cNvPr id="2" name="Rectangle 1"/>
          <p:cNvSpPr/>
          <p:nvPr/>
        </p:nvSpPr>
        <p:spPr>
          <a:xfrm>
            <a:off x="5796136" y="908720"/>
            <a:ext cx="3168353" cy="307777"/>
          </a:xfrm>
          <a:prstGeom prst="rect">
            <a:avLst/>
          </a:prstGeom>
        </p:spPr>
        <p:txBody>
          <a:bodyPr wrap="square">
            <a:spAutoFit/>
          </a:bodyPr>
          <a:lstStyle/>
          <a:p>
            <a:r>
              <a:rPr lang="en-US" sz="1400" b="1" dirty="0" smtClean="0">
                <a:solidFill>
                  <a:schemeClr val="bg1"/>
                </a:solidFill>
                <a:latin typeface="Gisha" panose="020B0502040204020203" pitchFamily="34" charset="-79"/>
                <a:cs typeface="Gisha" panose="020B0502040204020203" pitchFamily="34" charset="-79"/>
              </a:rPr>
              <a:t>W</a:t>
            </a:r>
            <a:r>
              <a:rPr lang="en-US" sz="1400" dirty="0" smtClean="0">
                <a:solidFill>
                  <a:schemeClr val="accent1"/>
                </a:solidFill>
                <a:latin typeface="Gisha" panose="020B0502040204020203" pitchFamily="34" charset="-79"/>
                <a:cs typeface="Gisha" panose="020B0502040204020203" pitchFamily="34" charset="-79"/>
              </a:rPr>
              <a:t>eb  </a:t>
            </a:r>
            <a:r>
              <a:rPr lang="en-US" sz="1400" b="1" dirty="0" smtClean="0">
                <a:solidFill>
                  <a:schemeClr val="bg1"/>
                </a:solidFill>
                <a:latin typeface="Gisha" panose="020B0502040204020203" pitchFamily="34" charset="-79"/>
                <a:cs typeface="Gisha" panose="020B0502040204020203" pitchFamily="34" charset="-79"/>
              </a:rPr>
              <a:t>A</a:t>
            </a:r>
            <a:r>
              <a:rPr lang="en-US" sz="1400" dirty="0" smtClean="0">
                <a:solidFill>
                  <a:schemeClr val="accent1"/>
                </a:solidFill>
                <a:latin typeface="Gisha" panose="020B0502040204020203" pitchFamily="34" charset="-79"/>
                <a:cs typeface="Gisha" panose="020B0502040204020203" pitchFamily="34" charset="-79"/>
              </a:rPr>
              <a:t>nd  </a:t>
            </a:r>
            <a:r>
              <a:rPr lang="en-US" sz="1400" b="1" dirty="0" smtClean="0">
                <a:solidFill>
                  <a:schemeClr val="bg1"/>
                </a:solidFill>
                <a:latin typeface="Gisha" panose="020B0502040204020203" pitchFamily="34" charset="-79"/>
                <a:cs typeface="Gisha" panose="020B0502040204020203" pitchFamily="34" charset="-79"/>
              </a:rPr>
              <a:t>I</a:t>
            </a:r>
            <a:r>
              <a:rPr lang="en-US" sz="1400" dirty="0" smtClean="0">
                <a:solidFill>
                  <a:schemeClr val="accent1"/>
                </a:solidFill>
                <a:latin typeface="Gisha" panose="020B0502040204020203" pitchFamily="34" charset="-79"/>
                <a:cs typeface="Gisha" panose="020B0502040204020203" pitchFamily="34" charset="-79"/>
              </a:rPr>
              <a:t>nternet  </a:t>
            </a:r>
            <a:r>
              <a:rPr lang="en-US" sz="1400" b="1" dirty="0" smtClean="0">
                <a:solidFill>
                  <a:schemeClr val="bg1"/>
                </a:solidFill>
                <a:latin typeface="Gisha" panose="020B0502040204020203" pitchFamily="34" charset="-79"/>
                <a:cs typeface="Gisha" panose="020B0502040204020203" pitchFamily="34" charset="-79"/>
              </a:rPr>
              <a:t>S</a:t>
            </a:r>
            <a:r>
              <a:rPr lang="en-US" sz="1400" dirty="0" smtClean="0">
                <a:solidFill>
                  <a:schemeClr val="accent1"/>
                </a:solidFill>
                <a:latin typeface="Gisha" panose="020B0502040204020203" pitchFamily="34" charset="-79"/>
                <a:cs typeface="Gisha" panose="020B0502040204020203" pitchFamily="34" charset="-79"/>
              </a:rPr>
              <a:t>cience  </a:t>
            </a:r>
            <a:r>
              <a:rPr lang="en-US" sz="1400" b="1" dirty="0" smtClean="0">
                <a:solidFill>
                  <a:schemeClr val="bg1"/>
                </a:solidFill>
                <a:latin typeface="Gisha" panose="020B0502040204020203" pitchFamily="34" charset="-79"/>
                <a:cs typeface="Gisha" panose="020B0502040204020203" pitchFamily="34" charset="-79"/>
              </a:rPr>
              <a:t>Group</a:t>
            </a:r>
            <a:endParaRPr lang="en-GB" b="1" dirty="0">
              <a:solidFill>
                <a:schemeClr val="bg1"/>
              </a:solidFill>
              <a:latin typeface="Gisha" panose="020B0502040204020203" pitchFamily="34" charset="-79"/>
              <a:cs typeface="Gisha" panose="020B0502040204020203" pitchFamily="34" charset="-79"/>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14"/>
          <p:cNvSpPr>
            <a:spLocks noGrp="1" noChangeArrowheads="1"/>
          </p:cNvSpPr>
          <p:nvPr>
            <p:ph type="title"/>
          </p:nvPr>
        </p:nvSpPr>
        <p:spPr>
          <a:xfrm>
            <a:off x="179512" y="188640"/>
            <a:ext cx="3960440" cy="720080"/>
          </a:xfrm>
        </p:spPr>
        <p:txBody>
          <a:bodyPr/>
          <a:lstStyle/>
          <a:p>
            <a:pPr eaLnBrk="1" hangingPunct="1"/>
            <a:r>
              <a:rPr lang="en-GB" dirty="0" smtClean="0">
                <a:solidFill>
                  <a:schemeClr val="tx1"/>
                </a:solidFill>
              </a:rPr>
              <a:t>The MOOC dataset </a:t>
            </a:r>
          </a:p>
        </p:txBody>
      </p:sp>
      <p:pic>
        <p:nvPicPr>
          <p:cNvPr id="7187" name="Picture 19" descr="http://images.cdn.fotopedia.com/flickr-4375773612-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4688" y="-4995936"/>
            <a:ext cx="16247171" cy="198596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0612" y="332656"/>
            <a:ext cx="141922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620" y="866056"/>
            <a:ext cx="916989" cy="119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9982" y="3446161"/>
            <a:ext cx="916989" cy="119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9983" y="2169934"/>
            <a:ext cx="916989" cy="119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7">
                    <a14:imgEffect>
                      <a14:backgroundRemoval t="0" b="98507" l="0" r="100000"/>
                    </a14:imgEffect>
                  </a14:imgLayer>
                </a14:imgProps>
              </a:ext>
              <a:ext uri="{28A0092B-C50C-407E-A947-70E740481C1C}">
                <a14:useLocalDpi xmlns:a14="http://schemas.microsoft.com/office/drawing/2010/main" val="0"/>
              </a:ext>
            </a:extLst>
          </a:blip>
          <a:srcRect/>
          <a:stretch>
            <a:fillRect/>
          </a:stretch>
        </p:blipFill>
        <p:spPr bwMode="auto">
          <a:xfrm>
            <a:off x="1149983" y="4750890"/>
            <a:ext cx="916989" cy="119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339752" y="1196752"/>
            <a:ext cx="5328592" cy="738664"/>
          </a:xfrm>
          <a:prstGeom prst="rect">
            <a:avLst/>
          </a:prstGeom>
          <a:noFill/>
        </p:spPr>
        <p:txBody>
          <a:bodyPr wrap="square" rtlCol="0">
            <a:spAutoFit/>
          </a:bodyPr>
          <a:lstStyle/>
          <a:p>
            <a:pPr algn="l"/>
            <a:r>
              <a:rPr lang="en-GB" sz="1800" dirty="0" smtClean="0">
                <a:latin typeface="+mn-lt"/>
              </a:rPr>
              <a:t>Enrolments</a:t>
            </a:r>
          </a:p>
          <a:p>
            <a:pPr algn="l"/>
            <a:r>
              <a:rPr lang="en-US" dirty="0"/>
              <a:t>(</a:t>
            </a:r>
            <a:r>
              <a:rPr lang="en-US" dirty="0" err="1"/>
              <a:t>learner_id,enrolled_at,unenrolled_at</a:t>
            </a:r>
            <a:r>
              <a:rPr lang="en-US" dirty="0" smtClean="0"/>
              <a:t>)</a:t>
            </a:r>
          </a:p>
          <a:p>
            <a:pPr algn="l"/>
            <a:r>
              <a:rPr lang="en-US" dirty="0" smtClean="0"/>
              <a:t>580787 entries</a:t>
            </a:r>
            <a:endParaRPr lang="en-US" dirty="0"/>
          </a:p>
        </p:txBody>
      </p:sp>
      <p:sp>
        <p:nvSpPr>
          <p:cNvPr id="13" name="TextBox 12"/>
          <p:cNvSpPr txBox="1"/>
          <p:nvPr/>
        </p:nvSpPr>
        <p:spPr>
          <a:xfrm>
            <a:off x="2339752" y="2397711"/>
            <a:ext cx="5328592" cy="738664"/>
          </a:xfrm>
          <a:prstGeom prst="rect">
            <a:avLst/>
          </a:prstGeom>
          <a:noFill/>
        </p:spPr>
        <p:txBody>
          <a:bodyPr wrap="square" rtlCol="0">
            <a:spAutoFit/>
          </a:bodyPr>
          <a:lstStyle/>
          <a:p>
            <a:pPr algn="l"/>
            <a:r>
              <a:rPr lang="en-GB" sz="1800" dirty="0" smtClean="0">
                <a:latin typeface="+mn-lt"/>
              </a:rPr>
              <a:t>Comments</a:t>
            </a:r>
            <a:endParaRPr lang="en-GB" sz="1800" dirty="0">
              <a:latin typeface="+mn-lt"/>
            </a:endParaRPr>
          </a:p>
          <a:p>
            <a:pPr algn="l"/>
            <a:r>
              <a:rPr lang="en-US" dirty="0"/>
              <a:t>(</a:t>
            </a:r>
            <a:r>
              <a:rPr lang="en-US" dirty="0" err="1"/>
              <a:t>id,author_id,parent_id,step,text,timestamp,moderated,likes</a:t>
            </a:r>
            <a:r>
              <a:rPr lang="en-US" dirty="0" smtClean="0"/>
              <a:t>)</a:t>
            </a:r>
          </a:p>
          <a:p>
            <a:pPr algn="l"/>
            <a:r>
              <a:rPr lang="en-US" dirty="0" smtClean="0"/>
              <a:t>145,425 entries</a:t>
            </a:r>
            <a:endParaRPr lang="en-US" dirty="0"/>
          </a:p>
        </p:txBody>
      </p:sp>
      <p:pic>
        <p:nvPicPr>
          <p:cNvPr id="2052" name="Picture 4" descr="C:\Users\agw106\AppData\Local\Microsoft\Windows\Temporary Internet Files\Content.IE5\JVPDQ9X0\x-image[1].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7352" b="66172" l="37974" r="64090"/>
                    </a14:imgEffect>
                    <a14:imgEffect>
                      <a14:artisticPencilSketch/>
                    </a14:imgEffect>
                  </a14:imgLayer>
                </a14:imgProps>
              </a:ext>
              <a:ext uri="{28A0092B-C50C-407E-A947-70E740481C1C}">
                <a14:useLocalDpi xmlns:a14="http://schemas.microsoft.com/office/drawing/2010/main" val="0"/>
              </a:ext>
            </a:extLst>
          </a:blip>
          <a:srcRect l="34709" r="32646" b="26476"/>
          <a:stretch/>
        </p:blipFill>
        <p:spPr bwMode="auto">
          <a:xfrm>
            <a:off x="1297355" y="4468849"/>
            <a:ext cx="1281509" cy="194061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gw106\AppData\Local\Microsoft\Windows\Temporary Internet Files\Content.IE5\TJV10WQU\magnifying-glass-150x150[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87333" l="2667" r="95333"/>
                    </a14:imgEffect>
                  </a14:imgLayer>
                </a14:imgProps>
              </a:ext>
              <a:ext uri="{28A0092B-C50C-407E-A947-70E740481C1C}">
                <a14:useLocalDpi xmlns:a14="http://schemas.microsoft.com/office/drawing/2010/main" val="0"/>
              </a:ext>
            </a:extLst>
          </a:blip>
          <a:srcRect/>
          <a:stretch>
            <a:fillRect/>
          </a:stretch>
        </p:blipFill>
        <p:spPr bwMode="auto">
          <a:xfrm>
            <a:off x="1149983" y="3499090"/>
            <a:ext cx="1702881" cy="17028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326316" y="4978667"/>
            <a:ext cx="5328592" cy="738664"/>
          </a:xfrm>
          <a:prstGeom prst="rect">
            <a:avLst/>
          </a:prstGeom>
          <a:noFill/>
        </p:spPr>
        <p:txBody>
          <a:bodyPr wrap="square" rtlCol="0">
            <a:spAutoFit/>
          </a:bodyPr>
          <a:lstStyle/>
          <a:p>
            <a:pPr algn="l"/>
            <a:r>
              <a:rPr lang="en-GB" sz="1800" dirty="0">
                <a:latin typeface="+mn-lt"/>
              </a:rPr>
              <a:t>Question</a:t>
            </a:r>
            <a:r>
              <a:rPr lang="en-GB" b="1" dirty="0" smtClean="0"/>
              <a:t> </a:t>
            </a:r>
            <a:r>
              <a:rPr lang="en-GB" sz="1800" dirty="0">
                <a:latin typeface="+mn-lt"/>
              </a:rPr>
              <a:t>Response</a:t>
            </a:r>
          </a:p>
          <a:p>
            <a:pPr algn="l"/>
            <a:r>
              <a:rPr lang="en-US" dirty="0"/>
              <a:t>(</a:t>
            </a:r>
            <a:r>
              <a:rPr lang="en-US" dirty="0" err="1"/>
              <a:t>learner_id,quiz_question,response,submitted_at,correct</a:t>
            </a:r>
            <a:r>
              <a:rPr lang="en-US" dirty="0" smtClean="0"/>
              <a:t>)</a:t>
            </a:r>
          </a:p>
          <a:p>
            <a:pPr algn="l"/>
            <a:r>
              <a:rPr lang="en-US" dirty="0" smtClean="0"/>
              <a:t>0 entries</a:t>
            </a:r>
            <a:endParaRPr lang="en-US" dirty="0"/>
          </a:p>
        </p:txBody>
      </p:sp>
      <p:sp>
        <p:nvSpPr>
          <p:cNvPr id="19" name="TextBox 18"/>
          <p:cNvSpPr txBox="1"/>
          <p:nvPr/>
        </p:nvSpPr>
        <p:spPr>
          <a:xfrm>
            <a:off x="2326316" y="3673938"/>
            <a:ext cx="5328592" cy="738664"/>
          </a:xfrm>
          <a:prstGeom prst="rect">
            <a:avLst/>
          </a:prstGeom>
          <a:noFill/>
        </p:spPr>
        <p:txBody>
          <a:bodyPr wrap="square" rtlCol="0">
            <a:spAutoFit/>
          </a:bodyPr>
          <a:lstStyle/>
          <a:p>
            <a:pPr algn="l"/>
            <a:r>
              <a:rPr lang="en-GB" sz="1800" dirty="0" smtClean="0">
                <a:latin typeface="+mn-lt"/>
              </a:rPr>
              <a:t>Step Activity</a:t>
            </a:r>
            <a:endParaRPr lang="en-GB" sz="1800" dirty="0">
              <a:latin typeface="+mn-lt"/>
            </a:endParaRPr>
          </a:p>
          <a:p>
            <a:pPr algn="l"/>
            <a:r>
              <a:rPr lang="en-US" dirty="0" smtClean="0"/>
              <a:t>(</a:t>
            </a:r>
            <a:r>
              <a:rPr lang="en-US" dirty="0" err="1" smtClean="0"/>
              <a:t>learner_id,step,first_visited_at,last_completed_at</a:t>
            </a:r>
            <a:r>
              <a:rPr lang="en-US" dirty="0" smtClean="0"/>
              <a:t>)</a:t>
            </a:r>
          </a:p>
          <a:p>
            <a:pPr algn="l"/>
            <a:r>
              <a:rPr lang="en-US" dirty="0"/>
              <a:t>468,634 </a:t>
            </a:r>
            <a:r>
              <a:rPr lang="en-US" dirty="0" smtClean="0"/>
              <a:t>entries                       468,518 entries</a:t>
            </a:r>
            <a:endParaRPr lang="en-US" dirty="0"/>
          </a:p>
        </p:txBody>
      </p:sp>
      <p:cxnSp>
        <p:nvCxnSpPr>
          <p:cNvPr id="6" name="Straight Arrow Connector 5"/>
          <p:cNvCxnSpPr/>
          <p:nvPr/>
        </p:nvCxnSpPr>
        <p:spPr bwMode="auto">
          <a:xfrm>
            <a:off x="3635896" y="4317392"/>
            <a:ext cx="1008112" cy="0"/>
          </a:xfrm>
          <a:prstGeom prst="straightConnector1">
            <a:avLst/>
          </a:prstGeom>
          <a:solidFill>
            <a:schemeClr val="accent1"/>
          </a:solidFill>
          <a:ln w="12700" cap="flat" cmpd="sng" algn="ctr">
            <a:solidFill>
              <a:schemeClr val="accent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4162148839"/>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279D9DB-BECD-41C2-B905-56E4DB18D9D6}" type="slidenum">
              <a:rPr lang="en-GB" smtClean="0"/>
              <a:pPr>
                <a:defRPr/>
              </a:pPr>
              <a:t>11</a:t>
            </a:fld>
            <a:endParaRPr lang="en-GB"/>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831958"/>
            <a:ext cx="7357175" cy="5858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57" y="119470"/>
            <a:ext cx="641424" cy="835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043609" y="205265"/>
            <a:ext cx="8204246" cy="649288"/>
          </a:xfrm>
        </p:spPr>
        <p:txBody>
          <a:bodyPr/>
          <a:lstStyle/>
          <a:p>
            <a:r>
              <a:rPr lang="en-GB" dirty="0" smtClean="0"/>
              <a:t>Step Activity</a:t>
            </a:r>
            <a:endParaRPr lang="en-GB" dirty="0"/>
          </a:p>
        </p:txBody>
      </p:sp>
      <p:pic>
        <p:nvPicPr>
          <p:cNvPr id="8" name="Picture 5" descr="C:\Users\agw106\AppData\Local\Microsoft\Windows\Temporary Internet Files\Content.IE5\TJV10WQU\magnifying-glass-150x150[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87333" l="2667" r="95333"/>
                    </a14:imgEffect>
                  </a14:imgLayer>
                </a14:imgProps>
              </a:ext>
              <a:ext uri="{28A0092B-C50C-407E-A947-70E740481C1C}">
                <a14:useLocalDpi xmlns:a14="http://schemas.microsoft.com/office/drawing/2010/main" val="0"/>
              </a:ext>
            </a:extLst>
          </a:blip>
          <a:srcRect/>
          <a:stretch>
            <a:fillRect/>
          </a:stretch>
        </p:blipFill>
        <p:spPr bwMode="auto">
          <a:xfrm>
            <a:off x="142407" y="260648"/>
            <a:ext cx="1191147" cy="11911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5"/>
          <p:cNvSpPr txBox="1">
            <a:spLocks noChangeArrowheads="1"/>
          </p:cNvSpPr>
          <p:nvPr/>
        </p:nvSpPr>
        <p:spPr bwMode="auto">
          <a:xfrm>
            <a:off x="4808500" y="5440471"/>
            <a:ext cx="3448267" cy="1105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n-ea"/>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n-ea"/>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a:lstStyle>
          <a:p>
            <a:pPr marL="0" indent="0" eaLnBrk="1" hangingPunct="1">
              <a:buNone/>
            </a:pPr>
            <a:r>
              <a:rPr lang="en-GB" kern="0" dirty="0" smtClean="0"/>
              <a:t>Augmenting data in preparation for data mining</a:t>
            </a:r>
          </a:p>
        </p:txBody>
      </p:sp>
      <p:sp>
        <p:nvSpPr>
          <p:cNvPr id="10" name="Rectangle 9"/>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4158436838"/>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8" descr="http://cecla.uchile.cl/wp-content/uploads/2014/08/escudo-universidad-de-chile-color-1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2" r="1502" b="474"/>
          <a:stretch/>
        </p:blipFill>
        <p:spPr bwMode="auto">
          <a:xfrm>
            <a:off x="4883752" y="25943"/>
            <a:ext cx="2019018" cy="1711007"/>
          </a:xfrm>
          <a:prstGeom prst="corner">
            <a:avLst>
              <a:gd name="adj1" fmla="val 13565"/>
              <a:gd name="adj2" fmla="val 80790"/>
            </a:avLst>
          </a:prstGeom>
          <a:noFill/>
          <a:ln>
            <a:noFill/>
          </a:ln>
          <a:extLst>
            <a:ext uri="{909E8E84-426E-40DD-AFC4-6F175D3DCCD1}">
              <a14:hiddenFill xmlns:a14="http://schemas.microsoft.com/office/drawing/2010/main">
                <a:solidFill>
                  <a:srgbClr val="FFFFFF"/>
                </a:solidFill>
              </a14:hiddenFill>
            </a:ext>
          </a:extLst>
        </p:spPr>
      </p:pic>
      <p:sp>
        <p:nvSpPr>
          <p:cNvPr id="7172" name="Rectangle 14"/>
          <p:cNvSpPr>
            <a:spLocks noGrp="1" noChangeArrowheads="1"/>
          </p:cNvSpPr>
          <p:nvPr>
            <p:ph type="title"/>
          </p:nvPr>
        </p:nvSpPr>
        <p:spPr>
          <a:xfrm>
            <a:off x="5004048" y="2492896"/>
            <a:ext cx="3904164" cy="649288"/>
          </a:xfrm>
        </p:spPr>
        <p:txBody>
          <a:bodyPr/>
          <a:lstStyle/>
          <a:p>
            <a:pPr eaLnBrk="1" hangingPunct="1"/>
            <a:r>
              <a:rPr lang="en-GB" dirty="0" smtClean="0"/>
              <a:t>Curricular mesh</a:t>
            </a:r>
            <a:br>
              <a:rPr lang="en-GB" dirty="0" smtClean="0"/>
            </a:br>
            <a:r>
              <a:rPr lang="en-GB" dirty="0" smtClean="0"/>
              <a:t>for Civil Engineering </a:t>
            </a:r>
            <a:br>
              <a:rPr lang="en-GB" dirty="0" smtClean="0"/>
            </a:br>
            <a:r>
              <a:rPr lang="en-GB" dirty="0" smtClean="0"/>
              <a:t>in Computing</a:t>
            </a:r>
          </a:p>
        </p:txBody>
      </p:sp>
      <p:pic>
        <p:nvPicPr>
          <p:cNvPr id="7187" name="Picture 19" descr="http://images.cdn.fotopedia.com/flickr-4375773612-orig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4688" y="-4995936"/>
            <a:ext cx="16247171" cy="1985962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2008" y="25943"/>
            <a:ext cx="4860032" cy="6906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5"/>
          <p:cNvSpPr txBox="1">
            <a:spLocks noChangeArrowheads="1"/>
          </p:cNvSpPr>
          <p:nvPr/>
        </p:nvSpPr>
        <p:spPr bwMode="auto">
          <a:xfrm>
            <a:off x="5131529" y="5233957"/>
            <a:ext cx="2680831"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a:r>
              <a:rPr lang="en-GB" sz="1050" dirty="0" smtClean="0"/>
              <a:t>Source:</a:t>
            </a:r>
          </a:p>
          <a:p>
            <a:pPr algn="l"/>
            <a:r>
              <a:rPr lang="en-GB" sz="1050" dirty="0" smtClean="0">
                <a:hlinkClick r:id="rId6"/>
              </a:rPr>
              <a:t>http</a:t>
            </a:r>
            <a:r>
              <a:rPr lang="en-GB" sz="1050" dirty="0">
                <a:hlinkClick r:id="rId6"/>
              </a:rPr>
              <a:t>://</a:t>
            </a:r>
            <a:r>
              <a:rPr lang="en-GB" sz="1050" dirty="0" smtClean="0">
                <a:hlinkClick r:id="rId6"/>
              </a:rPr>
              <a:t>escuela.ing.uchile.cl/docencia/Mallas_Especialidades/COMPUTACION</a:t>
            </a:r>
            <a:endParaRPr lang="en-GB" sz="1050" dirty="0" smtClean="0"/>
          </a:p>
          <a:p>
            <a:pPr algn="l"/>
            <a:endParaRPr lang="en-GB" sz="1050" dirty="0"/>
          </a:p>
          <a:p>
            <a:pPr algn="l"/>
            <a:r>
              <a:rPr lang="en-GB" sz="1050" dirty="0" smtClean="0"/>
              <a:t>Description as list:</a:t>
            </a:r>
          </a:p>
          <a:p>
            <a:pPr algn="l"/>
            <a:r>
              <a:rPr lang="en-GB" sz="1050" dirty="0">
                <a:hlinkClick r:id="rId7"/>
              </a:rPr>
              <a:t>http://</a:t>
            </a:r>
            <a:r>
              <a:rPr lang="en-GB" sz="1050" dirty="0" smtClean="0">
                <a:hlinkClick r:id="rId7"/>
              </a:rPr>
              <a:t>www.uchile.cl/carreras/4971/ingenieria-civil-en-computacion</a:t>
            </a:r>
            <a:endParaRPr lang="en-GB" sz="1050" dirty="0" smtClean="0"/>
          </a:p>
          <a:p>
            <a:pPr algn="l"/>
            <a:endParaRPr lang="en-GB" sz="1050" dirty="0"/>
          </a:p>
        </p:txBody>
      </p:sp>
      <p:sp>
        <p:nvSpPr>
          <p:cNvPr id="10" name="Rectangle 9"/>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248684631"/>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8" descr="http://cecla.uchile.cl/wp-content/uploads/2014/08/escudo-universidad-de-chile-color-1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2" r="1502" b="474"/>
          <a:stretch/>
        </p:blipFill>
        <p:spPr bwMode="auto">
          <a:xfrm>
            <a:off x="5810024" y="45399"/>
            <a:ext cx="1041692" cy="882777"/>
          </a:xfrm>
          <a:prstGeom prst="corner">
            <a:avLst>
              <a:gd name="adj1" fmla="val 13565"/>
              <a:gd name="adj2" fmla="val 80790"/>
            </a:avLst>
          </a:prstGeom>
          <a:noFill/>
          <a:ln>
            <a:noFill/>
          </a:ln>
          <a:extLst>
            <a:ext uri="{909E8E84-426E-40DD-AFC4-6F175D3DCCD1}">
              <a14:hiddenFill xmlns:a14="http://schemas.microsoft.com/office/drawing/2010/main">
                <a:solidFill>
                  <a:srgbClr val="FFFFFF"/>
                </a:solidFill>
              </a14:hiddenFill>
            </a:ext>
          </a:extLst>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508" y="1052736"/>
            <a:ext cx="8964488" cy="5308367"/>
          </a:xfrm>
          <a:prstGeom prst="rect">
            <a:avLst/>
          </a:prstGeom>
          <a:solidFill>
            <a:schemeClr val="accent2">
              <a:lumMod val="20000"/>
              <a:lumOff val="80000"/>
            </a:schemeClr>
          </a:solidFill>
          <a:ln>
            <a:noFill/>
          </a:ln>
        </p:spPr>
      </p:pic>
      <p:sp>
        <p:nvSpPr>
          <p:cNvPr id="5" name="Slide Number Placeholder 5"/>
          <p:cNvSpPr>
            <a:spLocks noGrp="1"/>
          </p:cNvSpPr>
          <p:nvPr>
            <p:ph type="sldNum" sz="quarter" idx="12"/>
          </p:nvPr>
        </p:nvSpPr>
        <p:spPr>
          <a:xfrm>
            <a:off x="6917443" y="6308725"/>
            <a:ext cx="1905000" cy="457200"/>
          </a:xfrm>
        </p:spPr>
        <p:txBody>
          <a:bodyPr/>
          <a:lstStyle/>
          <a:p>
            <a:pPr>
              <a:defRPr/>
            </a:pPr>
            <a:fld id="{A724728C-4C8B-4B40-9084-B1AD0D57C3E6}" type="slidenum">
              <a:rPr lang="en-GB"/>
              <a:pPr>
                <a:defRPr/>
              </a:pPr>
              <a:t>13</a:t>
            </a:fld>
            <a:endParaRPr lang="en-GB" dirty="0"/>
          </a:p>
        </p:txBody>
      </p:sp>
      <p:sp>
        <p:nvSpPr>
          <p:cNvPr id="7172" name="Rectangle 14"/>
          <p:cNvSpPr>
            <a:spLocks noGrp="1" noChangeArrowheads="1"/>
          </p:cNvSpPr>
          <p:nvPr>
            <p:ph type="title"/>
          </p:nvPr>
        </p:nvSpPr>
        <p:spPr>
          <a:xfrm>
            <a:off x="0" y="268231"/>
            <a:ext cx="8440613" cy="649288"/>
          </a:xfrm>
        </p:spPr>
        <p:txBody>
          <a:bodyPr/>
          <a:lstStyle/>
          <a:p>
            <a:pPr eaLnBrk="1" hangingPunct="1"/>
            <a:r>
              <a:rPr lang="en-GB" dirty="0" smtClean="0"/>
              <a:t>Curricular mesh (</a:t>
            </a:r>
            <a:r>
              <a:rPr lang="en-GB" i="1" dirty="0" smtClean="0"/>
              <a:t>Plan </a:t>
            </a:r>
            <a:r>
              <a:rPr lang="en-GB" i="1" dirty="0" err="1" smtClean="0"/>
              <a:t>común</a:t>
            </a:r>
            <a:r>
              <a:rPr lang="en-GB" dirty="0" smtClean="0"/>
              <a:t>)</a:t>
            </a:r>
          </a:p>
        </p:txBody>
      </p:sp>
      <p:sp>
        <p:nvSpPr>
          <p:cNvPr id="15" name="Text Box 5"/>
          <p:cNvSpPr txBox="1">
            <a:spLocks noChangeArrowheads="1"/>
          </p:cNvSpPr>
          <p:nvPr/>
        </p:nvSpPr>
        <p:spPr bwMode="auto">
          <a:xfrm>
            <a:off x="-10084" y="6525344"/>
            <a:ext cx="590465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a:r>
              <a:rPr lang="en-GB" sz="1050" dirty="0" smtClean="0"/>
              <a:t>Source: </a:t>
            </a:r>
            <a:r>
              <a:rPr lang="en-GB" sz="1050" dirty="0" smtClean="0">
                <a:hlinkClick r:id="rId5"/>
              </a:rPr>
              <a:t>http</a:t>
            </a:r>
            <a:r>
              <a:rPr lang="en-GB" sz="1050" dirty="0">
                <a:hlinkClick r:id="rId5"/>
              </a:rPr>
              <a:t>://</a:t>
            </a:r>
            <a:r>
              <a:rPr lang="en-GB" sz="1050" dirty="0" smtClean="0">
                <a:hlinkClick r:id="rId5"/>
              </a:rPr>
              <a:t>escuela.ing.uchile.cl/docencia/Mallas_Especialidades/COMPUTACION</a:t>
            </a:r>
            <a:endParaRPr lang="en-GB" sz="1050" dirty="0"/>
          </a:p>
        </p:txBody>
      </p:sp>
      <p:sp>
        <p:nvSpPr>
          <p:cNvPr id="2" name="Oval 1"/>
          <p:cNvSpPr/>
          <p:nvPr/>
        </p:nvSpPr>
        <p:spPr bwMode="auto">
          <a:xfrm>
            <a:off x="827584" y="1484784"/>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sp>
        <p:nvSpPr>
          <p:cNvPr id="8" name="Oval 7"/>
          <p:cNvSpPr/>
          <p:nvPr/>
        </p:nvSpPr>
        <p:spPr bwMode="auto">
          <a:xfrm>
            <a:off x="1907704" y="1528020"/>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sp>
        <p:nvSpPr>
          <p:cNvPr id="9" name="Oval 8"/>
          <p:cNvSpPr/>
          <p:nvPr/>
        </p:nvSpPr>
        <p:spPr bwMode="auto">
          <a:xfrm>
            <a:off x="3203848" y="1528020"/>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sp>
        <p:nvSpPr>
          <p:cNvPr id="10" name="Oval 9"/>
          <p:cNvSpPr/>
          <p:nvPr/>
        </p:nvSpPr>
        <p:spPr bwMode="auto">
          <a:xfrm>
            <a:off x="4427984" y="1623681"/>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sp>
        <p:nvSpPr>
          <p:cNvPr id="11" name="Oval 10"/>
          <p:cNvSpPr/>
          <p:nvPr/>
        </p:nvSpPr>
        <p:spPr bwMode="auto">
          <a:xfrm>
            <a:off x="5652120" y="1619252"/>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sp>
        <p:nvSpPr>
          <p:cNvPr id="12" name="Oval 11"/>
          <p:cNvSpPr/>
          <p:nvPr/>
        </p:nvSpPr>
        <p:spPr bwMode="auto">
          <a:xfrm>
            <a:off x="6948264" y="1608258"/>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sp>
        <p:nvSpPr>
          <p:cNvPr id="13" name="Oval 12"/>
          <p:cNvSpPr/>
          <p:nvPr/>
        </p:nvSpPr>
        <p:spPr bwMode="auto">
          <a:xfrm>
            <a:off x="1907704" y="2852936"/>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sp>
        <p:nvSpPr>
          <p:cNvPr id="14" name="Oval 13"/>
          <p:cNvSpPr/>
          <p:nvPr/>
        </p:nvSpPr>
        <p:spPr bwMode="auto">
          <a:xfrm>
            <a:off x="3203848" y="2852936"/>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sp>
        <p:nvSpPr>
          <p:cNvPr id="16" name="Oval 15"/>
          <p:cNvSpPr/>
          <p:nvPr/>
        </p:nvSpPr>
        <p:spPr bwMode="auto">
          <a:xfrm>
            <a:off x="4427984" y="2852936"/>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sp>
        <p:nvSpPr>
          <p:cNvPr id="17" name="Oval 16"/>
          <p:cNvSpPr/>
          <p:nvPr/>
        </p:nvSpPr>
        <p:spPr bwMode="auto">
          <a:xfrm>
            <a:off x="5682798" y="2852936"/>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sp>
        <p:nvSpPr>
          <p:cNvPr id="18" name="Oval 17"/>
          <p:cNvSpPr/>
          <p:nvPr/>
        </p:nvSpPr>
        <p:spPr bwMode="auto">
          <a:xfrm>
            <a:off x="1979712" y="4005064"/>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19" name="Oval 18"/>
          <p:cNvSpPr/>
          <p:nvPr/>
        </p:nvSpPr>
        <p:spPr bwMode="auto">
          <a:xfrm>
            <a:off x="3275856" y="4005064"/>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0" name="Oval 19"/>
          <p:cNvSpPr/>
          <p:nvPr/>
        </p:nvSpPr>
        <p:spPr bwMode="auto">
          <a:xfrm>
            <a:off x="4502176" y="3929195"/>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1" name="Oval 20"/>
          <p:cNvSpPr/>
          <p:nvPr/>
        </p:nvSpPr>
        <p:spPr bwMode="auto">
          <a:xfrm>
            <a:off x="5570536" y="3929195"/>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2" name="Oval 21"/>
          <p:cNvSpPr/>
          <p:nvPr/>
        </p:nvSpPr>
        <p:spPr bwMode="auto">
          <a:xfrm>
            <a:off x="2294172" y="5390480"/>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3" name="Oval 22"/>
          <p:cNvSpPr/>
          <p:nvPr/>
        </p:nvSpPr>
        <p:spPr bwMode="auto">
          <a:xfrm>
            <a:off x="3419872" y="5373216"/>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4" name="Oval 23"/>
          <p:cNvSpPr/>
          <p:nvPr/>
        </p:nvSpPr>
        <p:spPr bwMode="auto">
          <a:xfrm>
            <a:off x="4644008" y="5373216"/>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5" name="Oval 24"/>
          <p:cNvSpPr/>
          <p:nvPr/>
        </p:nvSpPr>
        <p:spPr bwMode="auto">
          <a:xfrm>
            <a:off x="1384341" y="5305188"/>
            <a:ext cx="513160"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6" name="Oval 25"/>
          <p:cNvSpPr/>
          <p:nvPr/>
        </p:nvSpPr>
        <p:spPr bwMode="auto">
          <a:xfrm>
            <a:off x="6732240" y="2852936"/>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7" name="Oval 26"/>
          <p:cNvSpPr/>
          <p:nvPr/>
        </p:nvSpPr>
        <p:spPr bwMode="auto">
          <a:xfrm>
            <a:off x="827584" y="3890328"/>
            <a:ext cx="648072"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9" name="Rectangle 28"/>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67075793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8" descr="http://cecla.uchile.cl/wp-content/uploads/2014/08/escudo-universidad-de-chile-color-1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2" r="1502" b="474"/>
          <a:stretch/>
        </p:blipFill>
        <p:spPr bwMode="auto">
          <a:xfrm>
            <a:off x="5810024" y="45399"/>
            <a:ext cx="1041692" cy="882777"/>
          </a:xfrm>
          <a:prstGeom prst="corner">
            <a:avLst>
              <a:gd name="adj1" fmla="val 13565"/>
              <a:gd name="adj2" fmla="val 80790"/>
            </a:avLst>
          </a:prstGeom>
          <a:noFill/>
          <a:ln>
            <a:noFill/>
          </a:ln>
          <a:extLst>
            <a:ext uri="{909E8E84-426E-40DD-AFC4-6F175D3DCCD1}">
              <a14:hiddenFill xmlns:a14="http://schemas.microsoft.com/office/drawing/2010/main">
                <a:solidFill>
                  <a:srgbClr val="FFFFFF"/>
                </a:solidFill>
              </a14:hiddenFill>
            </a:ext>
          </a:extLst>
        </p:spPr>
      </p:pic>
      <p:sp>
        <p:nvSpPr>
          <p:cNvPr id="5" name="Slide Number Placeholder 5"/>
          <p:cNvSpPr>
            <a:spLocks noGrp="1"/>
          </p:cNvSpPr>
          <p:nvPr>
            <p:ph type="sldNum" sz="quarter" idx="12"/>
          </p:nvPr>
        </p:nvSpPr>
        <p:spPr>
          <a:xfrm>
            <a:off x="6917443" y="6308725"/>
            <a:ext cx="1905000" cy="457200"/>
          </a:xfrm>
        </p:spPr>
        <p:txBody>
          <a:bodyPr/>
          <a:lstStyle/>
          <a:p>
            <a:pPr>
              <a:defRPr/>
            </a:pPr>
            <a:fld id="{A724728C-4C8B-4B40-9084-B1AD0D57C3E6}" type="slidenum">
              <a:rPr lang="en-GB"/>
              <a:pPr>
                <a:defRPr/>
              </a:pPr>
              <a:t>14</a:t>
            </a:fld>
            <a:endParaRPr lang="en-GB" dirty="0"/>
          </a:p>
        </p:txBody>
      </p:sp>
      <p:sp>
        <p:nvSpPr>
          <p:cNvPr id="7172" name="Rectangle 14"/>
          <p:cNvSpPr>
            <a:spLocks noGrp="1" noChangeArrowheads="1"/>
          </p:cNvSpPr>
          <p:nvPr>
            <p:ph type="title"/>
          </p:nvPr>
        </p:nvSpPr>
        <p:spPr>
          <a:xfrm>
            <a:off x="395536" y="268231"/>
            <a:ext cx="8045077" cy="649288"/>
          </a:xfrm>
        </p:spPr>
        <p:txBody>
          <a:bodyPr/>
          <a:lstStyle/>
          <a:p>
            <a:pPr eaLnBrk="1" hangingPunct="1"/>
            <a:r>
              <a:rPr lang="en-GB" dirty="0" smtClean="0"/>
              <a:t>The </a:t>
            </a:r>
            <a:r>
              <a:rPr lang="en-GB" dirty="0" err="1" smtClean="0"/>
              <a:t>UCh</a:t>
            </a:r>
            <a:r>
              <a:rPr lang="en-GB" dirty="0" smtClean="0"/>
              <a:t> Datasets</a:t>
            </a:r>
          </a:p>
        </p:txBody>
      </p:sp>
      <p:sp>
        <p:nvSpPr>
          <p:cNvPr id="3" name="Content Placeholder 2"/>
          <p:cNvSpPr>
            <a:spLocks noGrp="1"/>
          </p:cNvSpPr>
          <p:nvPr>
            <p:ph idx="1"/>
          </p:nvPr>
        </p:nvSpPr>
        <p:spPr/>
        <p:txBody>
          <a:bodyPr/>
          <a:lstStyle/>
          <a:p>
            <a:r>
              <a:rPr lang="en-GB" dirty="0" smtClean="0"/>
              <a:t>       221 attributes, including:</a:t>
            </a:r>
          </a:p>
          <a:p>
            <a:pPr lvl="1"/>
            <a:r>
              <a:rPr lang="en-GB" dirty="0" smtClean="0"/>
              <a:t>Socioeconomic data </a:t>
            </a:r>
            <a:r>
              <a:rPr lang="en-GB" dirty="0" smtClean="0">
                <a:solidFill>
                  <a:schemeClr val="bg1">
                    <a:lumMod val="50000"/>
                  </a:schemeClr>
                </a:solidFill>
              </a:rPr>
              <a:t>(e.g. parental level of instruction)</a:t>
            </a:r>
          </a:p>
          <a:p>
            <a:pPr lvl="1"/>
            <a:r>
              <a:rPr lang="en-GB" dirty="0" smtClean="0"/>
              <a:t>Previous education attainment </a:t>
            </a:r>
            <a:r>
              <a:rPr lang="en-GB" dirty="0" smtClean="0">
                <a:solidFill>
                  <a:schemeClr val="bg1">
                    <a:lumMod val="50000"/>
                  </a:schemeClr>
                </a:solidFill>
              </a:rPr>
              <a:t>(</a:t>
            </a:r>
            <a:r>
              <a:rPr lang="en-GB" dirty="0" err="1" smtClean="0">
                <a:solidFill>
                  <a:schemeClr val="bg1">
                    <a:lumMod val="50000"/>
                  </a:schemeClr>
                </a:solidFill>
              </a:rPr>
              <a:t>e.g</a:t>
            </a:r>
            <a:r>
              <a:rPr lang="en-GB" dirty="0" smtClean="0">
                <a:solidFill>
                  <a:schemeClr val="bg1">
                    <a:lumMod val="50000"/>
                  </a:schemeClr>
                </a:solidFill>
              </a:rPr>
              <a:t> PSU results)</a:t>
            </a:r>
          </a:p>
          <a:p>
            <a:pPr lvl="1"/>
            <a:r>
              <a:rPr lang="en-GB" dirty="0" smtClean="0"/>
              <a:t>Current performance </a:t>
            </a:r>
            <a:r>
              <a:rPr lang="en-GB" dirty="0" smtClean="0">
                <a:solidFill>
                  <a:schemeClr val="bg1">
                    <a:lumMod val="50000"/>
                  </a:schemeClr>
                </a:solidFill>
              </a:rPr>
              <a:t>(e.g. marks in intermediate assessments)</a:t>
            </a:r>
          </a:p>
          <a:p>
            <a:r>
              <a:rPr lang="en-GB" dirty="0" smtClean="0"/>
              <a:t>        Students data-trail of their interactions with the mobile version of their VLE, </a:t>
            </a:r>
            <a:r>
              <a:rPr lang="en-GB" i="1" dirty="0" smtClean="0"/>
              <a:t>U-</a:t>
            </a:r>
            <a:r>
              <a:rPr lang="en-GB" i="1" dirty="0" err="1" smtClean="0"/>
              <a:t>Cursos</a:t>
            </a:r>
            <a:endParaRPr lang="en-GB" dirty="0" smtClean="0"/>
          </a:p>
        </p:txBody>
      </p:sp>
      <p:pic>
        <p:nvPicPr>
          <p:cNvPr id="2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125" y="1524244"/>
            <a:ext cx="470624" cy="612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Image result for json fil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64" y="4076788"/>
            <a:ext cx="539785" cy="5397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50851155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a_conest3_bd.png"/>
          <p:cNvPicPr>
            <a:picLocks noGrp="1" noChangeAspect="1"/>
          </p:cNvPicPr>
          <p:nvPr>
            <p:ph idx="1"/>
          </p:nvPr>
        </p:nvPicPr>
        <p:blipFill>
          <a:blip r:embed="rId3" cstate="print">
            <a:alphaModFix/>
            <a:extLst>
              <a:ext uri="{28A0092B-C50C-407E-A947-70E740481C1C}">
                <a14:useLocalDpi xmlns:a14="http://schemas.microsoft.com/office/drawing/2010/main" val="0"/>
              </a:ext>
            </a:extLst>
          </a:blip>
          <a:srcRect l="4717" r="4717"/>
          <a:stretch>
            <a:fillRect/>
          </a:stretch>
        </p:blipFill>
        <p:spPr>
          <a:xfrm>
            <a:off x="-396552" y="908720"/>
            <a:ext cx="11420480" cy="5530995"/>
          </a:xfrm>
        </p:spPr>
      </p:pic>
      <p:sp>
        <p:nvSpPr>
          <p:cNvPr id="2" name="Title 1"/>
          <p:cNvSpPr>
            <a:spLocks noGrp="1"/>
          </p:cNvSpPr>
          <p:nvPr>
            <p:ph type="title"/>
          </p:nvPr>
        </p:nvSpPr>
        <p:spPr>
          <a:xfrm>
            <a:off x="179512" y="332656"/>
            <a:ext cx="8496300" cy="649288"/>
          </a:xfrm>
        </p:spPr>
        <p:txBody>
          <a:bodyPr/>
          <a:lstStyle/>
          <a:p>
            <a:r>
              <a:rPr lang="en-US" dirty="0" smtClean="0"/>
              <a:t>UCV data</a:t>
            </a:r>
            <a:endParaRPr lang="en-US" dirty="0"/>
          </a:p>
        </p:txBody>
      </p:sp>
      <p:sp>
        <p:nvSpPr>
          <p:cNvPr id="4" name="Slide Number Placeholder 3"/>
          <p:cNvSpPr>
            <a:spLocks noGrp="1"/>
          </p:cNvSpPr>
          <p:nvPr>
            <p:ph type="sldNum" sz="quarter" idx="12"/>
          </p:nvPr>
        </p:nvSpPr>
        <p:spPr/>
        <p:txBody>
          <a:bodyPr/>
          <a:lstStyle/>
          <a:p>
            <a:pPr>
              <a:defRPr/>
            </a:pPr>
            <a:fld id="{A568C38B-C1D1-4513-BE2E-063A7F375453}" type="slidenum">
              <a:rPr lang="en-GB" smtClean="0"/>
              <a:pPr>
                <a:defRPr/>
              </a:pPr>
              <a:t>15</a:t>
            </a:fld>
            <a:endParaRPr lang="en-GB"/>
          </a:p>
        </p:txBody>
      </p:sp>
      <p:sp>
        <p:nvSpPr>
          <p:cNvPr id="7" name="Rectangle 6"/>
          <p:cNvSpPr/>
          <p:nvPr/>
        </p:nvSpPr>
        <p:spPr>
          <a:xfrm>
            <a:off x="6347191" y="6577607"/>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397567174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4"/>
          <p:cNvSpPr>
            <a:spLocks noGrp="1" noChangeArrowheads="1"/>
          </p:cNvSpPr>
          <p:nvPr>
            <p:ph type="ctrTitle"/>
          </p:nvPr>
        </p:nvSpPr>
        <p:spPr>
          <a:xfrm>
            <a:off x="4355976" y="1700213"/>
            <a:ext cx="4464174" cy="4105275"/>
          </a:xfrm>
        </p:spPr>
        <p:txBody>
          <a:bodyPr/>
          <a:lstStyle/>
          <a:p>
            <a:pPr eaLnBrk="1" hangingPunct="1"/>
            <a:r>
              <a:rPr lang="en-GB" dirty="0" smtClean="0"/>
              <a:t>Research </a:t>
            </a:r>
            <a:br>
              <a:rPr lang="en-GB" dirty="0" smtClean="0"/>
            </a:br>
            <a:r>
              <a:rPr lang="en-GB" dirty="0" smtClean="0"/>
              <a:t>Questions</a:t>
            </a:r>
          </a:p>
        </p:txBody>
      </p:sp>
      <p:pic>
        <p:nvPicPr>
          <p:cNvPr id="4" name="Picture 6" descr="C:\Users\agw106\AppData\Local\Microsoft\Windows\Temporary Internet Files\Content.IE5\PZ1XOPQD\bridges[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18" y="234888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108520" y="2995083"/>
            <a:ext cx="1474650" cy="584269"/>
          </a:xfrm>
          <a:prstGeom prst="ellipse">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b="1"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Lucida Sans" pitchFamily="16" charset="0"/>
                <a:ea typeface="ＭＳ Ｐゴシック" pitchFamily="16" charset="-128"/>
              </a:rPr>
              <a:t>F2F</a:t>
            </a:r>
          </a:p>
          <a:p>
            <a:pPr marL="0" marR="0" indent="0" algn="ctr" defTabSz="914400" rtl="0" eaLnBrk="0" fontAlgn="base" latinLnBrk="0" hangingPunct="0">
              <a:lnSpc>
                <a:spcPct val="100000"/>
              </a:lnSpc>
              <a:spcBef>
                <a:spcPct val="0"/>
              </a:spcBef>
              <a:spcAft>
                <a:spcPct val="0"/>
              </a:spcAft>
              <a:buClrTx/>
              <a:buSzTx/>
              <a:buFontTx/>
              <a:buNone/>
              <a:tabLst/>
            </a:pPr>
            <a:r>
              <a:rPr lang="en-GB" b="1"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Lucida Sans" pitchFamily="16" charset="0"/>
                <a:ea typeface="ＭＳ Ｐゴシック" pitchFamily="16" charset="-128"/>
              </a:rPr>
              <a:t>instruction</a:t>
            </a:r>
            <a:endParaRPr kumimoji="0" lang="en-GB" sz="1200" b="1" i="0" u="none" strike="noStrike" normalizeH="0"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Lucida Sans" pitchFamily="16" charset="0"/>
              <a:ea typeface="ＭＳ Ｐゴシック" pitchFamily="16" charset="-128"/>
            </a:endParaRPr>
          </a:p>
        </p:txBody>
      </p:sp>
      <p:sp>
        <p:nvSpPr>
          <p:cNvPr id="6" name="Oval 5"/>
          <p:cNvSpPr/>
          <p:nvPr/>
        </p:nvSpPr>
        <p:spPr bwMode="auto">
          <a:xfrm>
            <a:off x="3564012" y="3615333"/>
            <a:ext cx="1086939" cy="324594"/>
          </a:xfrm>
          <a:prstGeom prst="ellipse">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normalizeH="0"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Lucida Sans" pitchFamily="16" charset="0"/>
                <a:ea typeface="ＭＳ Ｐゴシック" pitchFamily="16" charset="-128"/>
              </a:rPr>
              <a:t>MOOCs</a:t>
            </a:r>
          </a:p>
        </p:txBody>
      </p:sp>
      <p:sp>
        <p:nvSpPr>
          <p:cNvPr id="8" name="Rectangle 7"/>
          <p:cNvSpPr/>
          <p:nvPr/>
        </p:nvSpPr>
        <p:spPr>
          <a:xfrm>
            <a:off x="6347191" y="6550223"/>
            <a:ext cx="2792852" cy="307777"/>
          </a:xfrm>
          <a:prstGeom prst="rect">
            <a:avLst/>
          </a:prstGeom>
        </p:spPr>
        <p:txBody>
          <a:bodyPr wrap="none">
            <a:spAutoFit/>
          </a:bodyPr>
          <a:lstStyle/>
          <a:p>
            <a:r>
              <a:rPr lang="en-US" sz="1400" b="1" dirty="0" smtClean="0">
                <a:solidFill>
                  <a:schemeClr val="bg1"/>
                </a:solidFill>
                <a:latin typeface="Segoe UI Light" panose="020B0502040204020203" pitchFamily="34" charset="0"/>
              </a:rPr>
              <a:t>@</a:t>
            </a:r>
            <a:r>
              <a:rPr lang="en-US" sz="1400" b="1" dirty="0" err="1" smtClean="0">
                <a:solidFill>
                  <a:schemeClr val="bg1"/>
                </a:solidFill>
                <a:latin typeface="Segoe UI Light" panose="020B0502040204020203" pitchFamily="34" charset="0"/>
              </a:rPr>
              <a:t>AdrianaGWilde</a:t>
            </a:r>
            <a:r>
              <a:rPr lang="en-US" sz="1400" b="1" dirty="0">
                <a:solidFill>
                  <a:schemeClr val="bg1"/>
                </a:solidFill>
                <a:latin typeface="Segoe UI Light" panose="020B0502040204020203" pitchFamily="34" charset="0"/>
              </a:rPr>
              <a:t> #</a:t>
            </a:r>
            <a:r>
              <a:rPr lang="en-US" sz="1400" b="1" dirty="0" smtClean="0">
                <a:solidFill>
                  <a:schemeClr val="bg1"/>
                </a:solidFill>
                <a:latin typeface="Segoe UI Light" panose="020B0502040204020203" pitchFamily="34" charset="0"/>
              </a:rPr>
              <a:t>websci2015 </a:t>
            </a:r>
            <a:endParaRPr lang="en-GB" dirty="0">
              <a:solidFill>
                <a:schemeClr val="bg1"/>
              </a:solidFill>
              <a:latin typeface="Segoe UI Light" panose="020B0502040204020203" pitchFamily="34" charset="0"/>
            </a:endParaRPr>
          </a:p>
        </p:txBody>
      </p:sp>
    </p:spTree>
    <p:extLst>
      <p:ext uri="{BB962C8B-B14F-4D97-AF65-F5344CB8AC3E}">
        <p14:creationId xmlns:p14="http://schemas.microsoft.com/office/powerpoint/2010/main" val="3500496926"/>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106521" y="1468109"/>
            <a:ext cx="1920967" cy="584269"/>
          </a:xfrm>
          <a:prstGeom prst="ellipse">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Who</a:t>
            </a:r>
            <a:r>
              <a:rPr kumimoji="0" lang="en-GB" sz="1200" b="1" i="0" u="none" strike="noStrike" cap="none" normalizeH="0" dirty="0" smtClean="0">
                <a:ln>
                  <a:noFill/>
                </a:ln>
                <a:solidFill>
                  <a:schemeClr val="tx1"/>
                </a:solidFill>
                <a:effectLst/>
                <a:latin typeface="Lucida Sans" pitchFamily="16" charset="0"/>
                <a:ea typeface="ＭＳ Ｐゴシック" pitchFamily="16" charset="-128"/>
              </a:rPr>
              <a:t> elects to </a:t>
            </a:r>
            <a:br>
              <a:rPr kumimoji="0" lang="en-GB" sz="1200" b="1" i="0" u="none" strike="noStrike" cap="none" normalizeH="0" dirty="0" smtClean="0">
                <a:ln>
                  <a:noFill/>
                </a:ln>
                <a:solidFill>
                  <a:schemeClr val="tx1"/>
                </a:solidFill>
                <a:effectLst/>
                <a:latin typeface="Lucida Sans" pitchFamily="16" charset="0"/>
                <a:ea typeface="ＭＳ Ｐゴシック" pitchFamily="16" charset="-128"/>
              </a:rPr>
            </a:br>
            <a:r>
              <a:rPr kumimoji="0" lang="en-GB" sz="1200" b="1" i="0" u="none" strike="noStrike" cap="none" normalizeH="0" dirty="0" smtClean="0">
                <a:ln>
                  <a:noFill/>
                </a:ln>
                <a:solidFill>
                  <a:schemeClr val="tx1"/>
                </a:solidFill>
                <a:effectLst/>
                <a:latin typeface="Lucida Sans" pitchFamily="16" charset="0"/>
                <a:ea typeface="ＭＳ Ｐゴシック" pitchFamily="16" charset="-128"/>
              </a:rPr>
              <a:t>do this MOOC?</a:t>
            </a:r>
            <a:endPar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2" name="Oval 21"/>
          <p:cNvSpPr/>
          <p:nvPr/>
        </p:nvSpPr>
        <p:spPr bwMode="auto">
          <a:xfrm>
            <a:off x="1031953" y="2362028"/>
            <a:ext cx="1783464"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employment</a:t>
            </a:r>
          </a:p>
        </p:txBody>
      </p:sp>
      <p:sp>
        <p:nvSpPr>
          <p:cNvPr id="5" name="Slide Number Placeholder 5"/>
          <p:cNvSpPr>
            <a:spLocks noGrp="1"/>
          </p:cNvSpPr>
          <p:nvPr>
            <p:ph type="sldNum" sz="quarter" idx="12"/>
          </p:nvPr>
        </p:nvSpPr>
        <p:spPr>
          <a:xfrm>
            <a:off x="6917443" y="6308725"/>
            <a:ext cx="1905000" cy="457200"/>
          </a:xfrm>
        </p:spPr>
        <p:txBody>
          <a:bodyPr/>
          <a:lstStyle/>
          <a:p>
            <a:pPr>
              <a:defRPr/>
            </a:pPr>
            <a:fld id="{A724728C-4C8B-4B40-9084-B1AD0D57C3E6}" type="slidenum">
              <a:rPr lang="en-GB"/>
              <a:pPr>
                <a:defRPr/>
              </a:pPr>
              <a:t>17</a:t>
            </a:fld>
            <a:endParaRPr lang="en-GB" dirty="0"/>
          </a:p>
        </p:txBody>
      </p:sp>
      <p:sp>
        <p:nvSpPr>
          <p:cNvPr id="7171" name="Text Box 7"/>
          <p:cNvSpPr txBox="1">
            <a:spLocks noChangeArrowheads="1"/>
          </p:cNvSpPr>
          <p:nvPr/>
        </p:nvSpPr>
        <p:spPr bwMode="auto">
          <a:xfrm>
            <a:off x="302724" y="1468821"/>
            <a:ext cx="80200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marL="190500" indent="-190500">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a:lnSpc>
                <a:spcPts val="2800"/>
              </a:lnSpc>
              <a:buFont typeface="Times" pitchFamily="48" charset="0"/>
              <a:buChar char="•"/>
            </a:pPr>
            <a:endParaRPr lang="en-US" sz="2400">
              <a:solidFill>
                <a:srgbClr val="2D3F49"/>
              </a:solidFill>
              <a:latin typeface="Georgia" pitchFamily="18" charset="0"/>
            </a:endParaRPr>
          </a:p>
        </p:txBody>
      </p:sp>
      <p:sp>
        <p:nvSpPr>
          <p:cNvPr id="7172" name="Rectangle 14"/>
          <p:cNvSpPr>
            <a:spLocks noGrp="1" noChangeArrowheads="1"/>
          </p:cNvSpPr>
          <p:nvPr>
            <p:ph type="title"/>
          </p:nvPr>
        </p:nvSpPr>
        <p:spPr>
          <a:xfrm>
            <a:off x="151668" y="291467"/>
            <a:ext cx="8440613" cy="649288"/>
          </a:xfrm>
        </p:spPr>
        <p:txBody>
          <a:bodyPr/>
          <a:lstStyle/>
          <a:p>
            <a:pPr eaLnBrk="1" hangingPunct="1"/>
            <a:r>
              <a:rPr lang="en-GB" dirty="0" smtClean="0"/>
              <a:t>Research Questions </a:t>
            </a:r>
            <a:br>
              <a:rPr lang="en-GB" dirty="0" smtClean="0"/>
            </a:br>
            <a:r>
              <a:rPr lang="en-GB" dirty="0" smtClean="0"/>
              <a:t>(on MOOC data)</a:t>
            </a:r>
            <a:br>
              <a:rPr lang="en-GB" dirty="0" smtClean="0"/>
            </a:br>
            <a:endParaRPr lang="en-GB" dirty="0" smtClean="0"/>
          </a:p>
        </p:txBody>
      </p:sp>
      <p:sp>
        <p:nvSpPr>
          <p:cNvPr id="7173" name="Rectangle 15"/>
          <p:cNvSpPr>
            <a:spLocks noGrp="1" noChangeArrowheads="1"/>
          </p:cNvSpPr>
          <p:nvPr>
            <p:ph type="body" idx="1"/>
          </p:nvPr>
        </p:nvSpPr>
        <p:spPr>
          <a:xfrm>
            <a:off x="3923928" y="1415018"/>
            <a:ext cx="5112568" cy="4740307"/>
          </a:xfrm>
        </p:spPr>
        <p:txBody>
          <a:bodyPr/>
          <a:lstStyle/>
          <a:p>
            <a:pPr eaLnBrk="1" hangingPunct="1"/>
            <a:r>
              <a:rPr lang="en-GB" dirty="0" smtClean="0"/>
              <a:t>What are the predictors of participants completion?</a:t>
            </a:r>
          </a:p>
          <a:p>
            <a:pPr eaLnBrk="1" hangingPunct="1"/>
            <a:r>
              <a:rPr lang="en-GB" dirty="0" smtClean="0"/>
              <a:t>Does the composition of various types of MOOC </a:t>
            </a:r>
            <a:r>
              <a:rPr lang="en-GB" dirty="0"/>
              <a:t>activities </a:t>
            </a:r>
            <a:r>
              <a:rPr lang="en-GB" dirty="0" smtClean="0"/>
              <a:t>have a </a:t>
            </a:r>
            <a:r>
              <a:rPr lang="en-GB" dirty="0"/>
              <a:t>measurable </a:t>
            </a:r>
            <a:r>
              <a:rPr lang="en-GB" dirty="0" smtClean="0"/>
              <a:t>effect on participants completion?</a:t>
            </a:r>
          </a:p>
          <a:p>
            <a:pPr eaLnBrk="1" hangingPunct="1"/>
            <a:r>
              <a:rPr lang="en-GB" dirty="0" smtClean="0"/>
              <a:t>What type of activity students complete/engage on the best?</a:t>
            </a:r>
          </a:p>
          <a:p>
            <a:pPr eaLnBrk="1" hangingPunct="1"/>
            <a:r>
              <a:rPr lang="en-GB" dirty="0" smtClean="0"/>
              <a:t>Does the perceived difficulty of activities have a measurable effect on completion?</a:t>
            </a:r>
          </a:p>
        </p:txBody>
      </p:sp>
      <p:sp>
        <p:nvSpPr>
          <p:cNvPr id="14" name="Oval 13"/>
          <p:cNvSpPr/>
          <p:nvPr/>
        </p:nvSpPr>
        <p:spPr bwMode="auto">
          <a:xfrm>
            <a:off x="564295" y="3632936"/>
            <a:ext cx="1434076" cy="324594"/>
          </a:xfrm>
          <a:prstGeom prst="ellipse">
            <a:avLst/>
          </a:prstGeom>
          <a:solidFill>
            <a:schemeClr val="accent1"/>
          </a:solidFill>
          <a:ln w="1905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audios   </a:t>
            </a:r>
          </a:p>
        </p:txBody>
      </p:sp>
      <p:sp>
        <p:nvSpPr>
          <p:cNvPr id="15" name="Oval 14"/>
          <p:cNvSpPr/>
          <p:nvPr/>
        </p:nvSpPr>
        <p:spPr bwMode="auto">
          <a:xfrm>
            <a:off x="1680272" y="3622875"/>
            <a:ext cx="1567070" cy="324594"/>
          </a:xfrm>
          <a:prstGeom prst="ellipse">
            <a:avLst/>
          </a:prstGeom>
          <a:solidFill>
            <a:schemeClr val="accent1"/>
          </a:solidFill>
          <a:ln w="1905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discussions</a:t>
            </a:r>
          </a:p>
        </p:txBody>
      </p:sp>
      <p:sp>
        <p:nvSpPr>
          <p:cNvPr id="16" name="Oval 15"/>
          <p:cNvSpPr/>
          <p:nvPr/>
        </p:nvSpPr>
        <p:spPr bwMode="auto">
          <a:xfrm>
            <a:off x="1400511" y="3887721"/>
            <a:ext cx="1364197" cy="324594"/>
          </a:xfrm>
          <a:prstGeom prst="ellipse">
            <a:avLst/>
          </a:prstGeom>
          <a:solidFill>
            <a:schemeClr val="accent1"/>
          </a:solidFill>
          <a:ln w="1905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articles  </a:t>
            </a:r>
          </a:p>
        </p:txBody>
      </p:sp>
      <p:sp>
        <p:nvSpPr>
          <p:cNvPr id="17" name="Oval 16"/>
          <p:cNvSpPr/>
          <p:nvPr/>
        </p:nvSpPr>
        <p:spPr bwMode="auto">
          <a:xfrm>
            <a:off x="560914" y="4113113"/>
            <a:ext cx="1582848" cy="324594"/>
          </a:xfrm>
          <a:prstGeom prst="ellipse">
            <a:avLst/>
          </a:prstGeom>
          <a:solidFill>
            <a:schemeClr val="accent1"/>
          </a:solidFill>
          <a:ln w="1905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exercises  </a:t>
            </a:r>
          </a:p>
        </p:txBody>
      </p:sp>
      <p:sp>
        <p:nvSpPr>
          <p:cNvPr id="2" name="Oval 1"/>
          <p:cNvSpPr/>
          <p:nvPr/>
        </p:nvSpPr>
        <p:spPr bwMode="auto">
          <a:xfrm>
            <a:off x="1087211" y="3373821"/>
            <a:ext cx="1276287" cy="324594"/>
          </a:xfrm>
          <a:prstGeom prst="ellipse">
            <a:avLst/>
          </a:prstGeom>
          <a:solidFill>
            <a:schemeClr val="accent1"/>
          </a:solidFill>
          <a:ln w="1905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videos  </a:t>
            </a:r>
          </a:p>
        </p:txBody>
      </p:sp>
      <p:sp>
        <p:nvSpPr>
          <p:cNvPr id="19" name="Oval 18"/>
          <p:cNvSpPr/>
          <p:nvPr/>
        </p:nvSpPr>
        <p:spPr bwMode="auto">
          <a:xfrm>
            <a:off x="956780" y="2149196"/>
            <a:ext cx="1086940"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age   </a:t>
            </a:r>
          </a:p>
        </p:txBody>
      </p:sp>
      <p:sp>
        <p:nvSpPr>
          <p:cNvPr id="20" name="Oval 19"/>
          <p:cNvSpPr/>
          <p:nvPr/>
        </p:nvSpPr>
        <p:spPr bwMode="auto">
          <a:xfrm>
            <a:off x="2007391" y="2139135"/>
            <a:ext cx="1350672"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education</a:t>
            </a:r>
          </a:p>
        </p:txBody>
      </p:sp>
      <p:sp>
        <p:nvSpPr>
          <p:cNvPr id="23" name="Oval 22"/>
          <p:cNvSpPr/>
          <p:nvPr/>
        </p:nvSpPr>
        <p:spPr bwMode="auto">
          <a:xfrm>
            <a:off x="1352338" y="1890081"/>
            <a:ext cx="1183868"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gender</a:t>
            </a:r>
          </a:p>
        </p:txBody>
      </p:sp>
      <p:sp>
        <p:nvSpPr>
          <p:cNvPr id="24" name="Oval 23"/>
          <p:cNvSpPr/>
          <p:nvPr/>
        </p:nvSpPr>
        <p:spPr bwMode="auto">
          <a:xfrm>
            <a:off x="1137151" y="5337425"/>
            <a:ext cx="1573831"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confusion</a:t>
            </a:r>
          </a:p>
        </p:txBody>
      </p:sp>
      <p:sp>
        <p:nvSpPr>
          <p:cNvPr id="26" name="Oval 25"/>
          <p:cNvSpPr/>
          <p:nvPr/>
        </p:nvSpPr>
        <p:spPr bwMode="auto">
          <a:xfrm>
            <a:off x="2024084" y="5592210"/>
            <a:ext cx="1402518"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boredom</a:t>
            </a:r>
          </a:p>
        </p:txBody>
      </p:sp>
      <p:sp>
        <p:nvSpPr>
          <p:cNvPr id="27" name="Oval 26"/>
          <p:cNvSpPr/>
          <p:nvPr/>
        </p:nvSpPr>
        <p:spPr bwMode="auto">
          <a:xfrm>
            <a:off x="1223934" y="5817602"/>
            <a:ext cx="1542274"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happiness</a:t>
            </a:r>
          </a:p>
        </p:txBody>
      </p:sp>
      <p:sp>
        <p:nvSpPr>
          <p:cNvPr id="28" name="Oval 27"/>
          <p:cNvSpPr/>
          <p:nvPr/>
        </p:nvSpPr>
        <p:spPr bwMode="auto">
          <a:xfrm>
            <a:off x="387428" y="5592210"/>
            <a:ext cx="1607643"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frustration</a:t>
            </a:r>
          </a:p>
        </p:txBody>
      </p:sp>
      <p:sp>
        <p:nvSpPr>
          <p:cNvPr id="4" name="Right Brace 3"/>
          <p:cNvSpPr/>
          <p:nvPr/>
        </p:nvSpPr>
        <p:spPr bwMode="auto">
          <a:xfrm flipH="1">
            <a:off x="3521664" y="2599700"/>
            <a:ext cx="327202" cy="2293047"/>
          </a:xfrm>
          <a:prstGeom prst="rightBrace">
            <a:avLst>
              <a:gd name="adj1" fmla="val 143105"/>
              <a:gd name="adj2" fmla="val 51408"/>
            </a:avLst>
          </a:prstGeom>
          <a:noFill/>
          <a:ln w="38100" cap="flat" cmpd="sng" algn="ctr">
            <a:solidFill>
              <a:schemeClr val="accent2"/>
            </a:solidFill>
            <a:prstDash val="solid"/>
            <a:round/>
            <a:headEnd type="none" w="med" len="med"/>
            <a:tailEnd type="none" w="med" len="med"/>
          </a:ln>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sp>
        <p:nvSpPr>
          <p:cNvPr id="31" name="Oval 30"/>
          <p:cNvSpPr/>
          <p:nvPr/>
        </p:nvSpPr>
        <p:spPr bwMode="auto">
          <a:xfrm>
            <a:off x="255185" y="5175128"/>
            <a:ext cx="1553545" cy="324594"/>
          </a:xfrm>
          <a:prstGeom prst="ellipse">
            <a:avLst/>
          </a:prstGeom>
          <a:solidFill>
            <a:schemeClr val="accent1"/>
          </a:solid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b="1" dirty="0" smtClean="0">
                <a:latin typeface="Lucida Sans" pitchFamily="16" charset="0"/>
                <a:ea typeface="ＭＳ Ｐゴシック" pitchFamily="16" charset="-128"/>
              </a:rPr>
              <a:t>  difficulty  </a:t>
            </a:r>
            <a:endPar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9" name="Rectangle 28"/>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1295784940"/>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bwMode="auto">
          <a:xfrm>
            <a:off x="4672382" y="2752951"/>
            <a:ext cx="2270356"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b="1" dirty="0" smtClean="0">
                <a:latin typeface="Lucida Sans" pitchFamily="16" charset="0"/>
                <a:ea typeface="ＭＳ Ｐゴシック" pitchFamily="16" charset="-128"/>
              </a:rPr>
              <a:t>parents education</a:t>
            </a:r>
            <a:endPar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9" name="Oval 28"/>
          <p:cNvSpPr/>
          <p:nvPr/>
        </p:nvSpPr>
        <p:spPr bwMode="auto">
          <a:xfrm>
            <a:off x="5893372" y="3259202"/>
            <a:ext cx="2863192"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b="1" dirty="0" smtClean="0">
                <a:latin typeface="Lucida Sans" pitchFamily="16" charset="0"/>
                <a:ea typeface="ＭＳ Ｐゴシック" pitchFamily="16" charset="-128"/>
              </a:rPr>
              <a:t>private/state schooling</a:t>
            </a:r>
            <a:endPar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2" name="Oval 21"/>
          <p:cNvSpPr/>
          <p:nvPr/>
        </p:nvSpPr>
        <p:spPr bwMode="auto">
          <a:xfrm>
            <a:off x="6647213" y="2740919"/>
            <a:ext cx="1783464"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employment</a:t>
            </a:r>
          </a:p>
        </p:txBody>
      </p:sp>
      <p:sp>
        <p:nvSpPr>
          <p:cNvPr id="5" name="Slide Number Placeholder 5"/>
          <p:cNvSpPr>
            <a:spLocks noGrp="1"/>
          </p:cNvSpPr>
          <p:nvPr>
            <p:ph type="sldNum" sz="quarter" idx="12"/>
          </p:nvPr>
        </p:nvSpPr>
        <p:spPr>
          <a:xfrm>
            <a:off x="6917443" y="6308725"/>
            <a:ext cx="1905000" cy="457200"/>
          </a:xfrm>
        </p:spPr>
        <p:txBody>
          <a:bodyPr/>
          <a:lstStyle/>
          <a:p>
            <a:pPr>
              <a:defRPr/>
            </a:pPr>
            <a:fld id="{A724728C-4C8B-4B40-9084-B1AD0D57C3E6}" type="slidenum">
              <a:rPr lang="en-GB"/>
              <a:pPr>
                <a:defRPr/>
              </a:pPr>
              <a:t>18</a:t>
            </a:fld>
            <a:endParaRPr lang="en-GB" dirty="0"/>
          </a:p>
        </p:txBody>
      </p:sp>
      <p:sp>
        <p:nvSpPr>
          <p:cNvPr id="7172" name="Rectangle 14"/>
          <p:cNvSpPr>
            <a:spLocks noGrp="1" noChangeArrowheads="1"/>
          </p:cNvSpPr>
          <p:nvPr>
            <p:ph type="title"/>
          </p:nvPr>
        </p:nvSpPr>
        <p:spPr>
          <a:xfrm>
            <a:off x="151668" y="291467"/>
            <a:ext cx="8440613" cy="649288"/>
          </a:xfrm>
        </p:spPr>
        <p:txBody>
          <a:bodyPr/>
          <a:lstStyle/>
          <a:p>
            <a:pPr eaLnBrk="1" hangingPunct="1"/>
            <a:r>
              <a:rPr lang="en-GB" dirty="0" smtClean="0"/>
              <a:t>Research Questions </a:t>
            </a:r>
            <a:br>
              <a:rPr lang="en-GB" dirty="0" smtClean="0"/>
            </a:br>
            <a:r>
              <a:rPr lang="en-GB" dirty="0" smtClean="0"/>
              <a:t>(on F2F instruction)</a:t>
            </a:r>
            <a:br>
              <a:rPr lang="en-GB" dirty="0" smtClean="0"/>
            </a:br>
            <a:endParaRPr lang="en-GB" dirty="0" smtClean="0"/>
          </a:p>
        </p:txBody>
      </p:sp>
      <p:sp>
        <p:nvSpPr>
          <p:cNvPr id="7173" name="Rectangle 15"/>
          <p:cNvSpPr>
            <a:spLocks noGrp="1" noChangeArrowheads="1"/>
          </p:cNvSpPr>
          <p:nvPr>
            <p:ph type="body" idx="1"/>
          </p:nvPr>
        </p:nvSpPr>
        <p:spPr>
          <a:xfrm>
            <a:off x="611561" y="1847000"/>
            <a:ext cx="5151930" cy="4822360"/>
          </a:xfrm>
        </p:spPr>
        <p:txBody>
          <a:bodyPr/>
          <a:lstStyle/>
          <a:p>
            <a:pPr eaLnBrk="1" hangingPunct="1"/>
            <a:r>
              <a:rPr lang="en-GB" dirty="0" smtClean="0"/>
              <a:t>What are the predictors of student’s retention and completion?</a:t>
            </a:r>
          </a:p>
          <a:p>
            <a:pPr eaLnBrk="1" hangingPunct="1"/>
            <a:endParaRPr lang="en-GB" dirty="0" smtClean="0"/>
          </a:p>
          <a:p>
            <a:pPr eaLnBrk="1" hangingPunct="1"/>
            <a:r>
              <a:rPr lang="en-GB" dirty="0" smtClean="0"/>
              <a:t>What </a:t>
            </a:r>
            <a:r>
              <a:rPr lang="en-GB" dirty="0"/>
              <a:t>type of modules students complete/engage on the </a:t>
            </a:r>
            <a:r>
              <a:rPr lang="en-GB" dirty="0" smtClean="0"/>
              <a:t>best?</a:t>
            </a:r>
          </a:p>
          <a:p>
            <a:pPr eaLnBrk="1" hangingPunct="1"/>
            <a:endParaRPr lang="en-GB" dirty="0" smtClean="0"/>
          </a:p>
          <a:p>
            <a:pPr eaLnBrk="1" hangingPunct="1"/>
            <a:r>
              <a:rPr lang="en-GB" dirty="0" smtClean="0"/>
              <a:t>Does the perceived difficulty of modules have a measurable effect on completion?</a:t>
            </a:r>
          </a:p>
        </p:txBody>
      </p:sp>
      <p:sp>
        <p:nvSpPr>
          <p:cNvPr id="14" name="Oval 13"/>
          <p:cNvSpPr/>
          <p:nvPr/>
        </p:nvSpPr>
        <p:spPr bwMode="auto">
          <a:xfrm>
            <a:off x="6346363" y="4011827"/>
            <a:ext cx="1100464" cy="324594"/>
          </a:xfrm>
          <a:prstGeom prst="ellipse">
            <a:avLst/>
          </a:prstGeom>
          <a:solidFill>
            <a:schemeClr val="accent1"/>
          </a:solidFill>
          <a:ln w="1905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physics</a:t>
            </a:r>
          </a:p>
        </p:txBody>
      </p:sp>
      <p:sp>
        <p:nvSpPr>
          <p:cNvPr id="15" name="Oval 14"/>
          <p:cNvSpPr/>
          <p:nvPr/>
        </p:nvSpPr>
        <p:spPr bwMode="auto">
          <a:xfrm>
            <a:off x="7285393" y="4001766"/>
            <a:ext cx="1587356" cy="324594"/>
          </a:xfrm>
          <a:prstGeom prst="ellipse">
            <a:avLst/>
          </a:prstGeom>
          <a:solidFill>
            <a:schemeClr val="accent1"/>
          </a:solidFill>
          <a:ln w="1905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engineering</a:t>
            </a:r>
          </a:p>
        </p:txBody>
      </p:sp>
      <p:sp>
        <p:nvSpPr>
          <p:cNvPr id="16" name="Oval 15"/>
          <p:cNvSpPr/>
          <p:nvPr/>
        </p:nvSpPr>
        <p:spPr bwMode="auto">
          <a:xfrm>
            <a:off x="6972945" y="4266612"/>
            <a:ext cx="1449854" cy="324594"/>
          </a:xfrm>
          <a:prstGeom prst="ellipse">
            <a:avLst/>
          </a:prstGeom>
          <a:solidFill>
            <a:schemeClr val="accent1"/>
          </a:solidFill>
          <a:ln w="1905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computing</a:t>
            </a:r>
          </a:p>
        </p:txBody>
      </p:sp>
      <p:sp>
        <p:nvSpPr>
          <p:cNvPr id="17" name="Oval 16"/>
          <p:cNvSpPr/>
          <p:nvPr/>
        </p:nvSpPr>
        <p:spPr bwMode="auto">
          <a:xfrm>
            <a:off x="6288883" y="4492004"/>
            <a:ext cx="1357434" cy="324594"/>
          </a:xfrm>
          <a:prstGeom prst="ellipse">
            <a:avLst/>
          </a:prstGeom>
          <a:solidFill>
            <a:schemeClr val="accent1"/>
          </a:solidFill>
          <a:ln w="1905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chemistry</a:t>
            </a:r>
          </a:p>
        </p:txBody>
      </p:sp>
      <p:sp>
        <p:nvSpPr>
          <p:cNvPr id="2" name="Oval 1"/>
          <p:cNvSpPr/>
          <p:nvPr/>
        </p:nvSpPr>
        <p:spPr bwMode="auto">
          <a:xfrm>
            <a:off x="6499603" y="3752712"/>
            <a:ext cx="1682028" cy="324594"/>
          </a:xfrm>
          <a:prstGeom prst="ellipse">
            <a:avLst/>
          </a:prstGeom>
          <a:solidFill>
            <a:schemeClr val="accent1"/>
          </a:solidFill>
          <a:ln w="1905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mathematics</a:t>
            </a:r>
          </a:p>
        </p:txBody>
      </p:sp>
      <p:sp>
        <p:nvSpPr>
          <p:cNvPr id="19" name="Oval 18"/>
          <p:cNvSpPr/>
          <p:nvPr/>
        </p:nvSpPr>
        <p:spPr bwMode="auto">
          <a:xfrm>
            <a:off x="6572040" y="2528087"/>
            <a:ext cx="1086940"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age   </a:t>
            </a:r>
          </a:p>
        </p:txBody>
      </p:sp>
      <p:sp>
        <p:nvSpPr>
          <p:cNvPr id="23" name="Oval 22"/>
          <p:cNvSpPr/>
          <p:nvPr/>
        </p:nvSpPr>
        <p:spPr bwMode="auto">
          <a:xfrm>
            <a:off x="5724185" y="3012025"/>
            <a:ext cx="1470140"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b="1" dirty="0" smtClean="0">
                <a:latin typeface="Lucida Sans" pitchFamily="16" charset="0"/>
                <a:ea typeface="ＭＳ Ｐゴシック" pitchFamily="16" charset="-128"/>
              </a:rPr>
              <a:t>PSU scores</a:t>
            </a:r>
            <a:endPar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3" name="Oval 2"/>
          <p:cNvSpPr/>
          <p:nvPr/>
        </p:nvSpPr>
        <p:spPr bwMode="auto">
          <a:xfrm>
            <a:off x="5763491" y="1847000"/>
            <a:ext cx="1837563" cy="584269"/>
          </a:xfrm>
          <a:prstGeom prst="ellipse">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Initial </a:t>
            </a:r>
            <a:b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b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demographics</a:t>
            </a:r>
          </a:p>
        </p:txBody>
      </p:sp>
      <p:sp>
        <p:nvSpPr>
          <p:cNvPr id="24" name="Oval 23"/>
          <p:cNvSpPr/>
          <p:nvPr/>
        </p:nvSpPr>
        <p:spPr bwMode="auto">
          <a:xfrm>
            <a:off x="6583355" y="5716316"/>
            <a:ext cx="1911950"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b="1" dirty="0" smtClean="0">
                <a:latin typeface="Lucida Sans" pitchFamily="16" charset="0"/>
                <a:ea typeface="ＭＳ Ｐゴシック" pitchFamily="16" charset="-128"/>
              </a:rPr>
              <a:t>enrolment rate</a:t>
            </a:r>
            <a:endPar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26" name="Oval 25"/>
          <p:cNvSpPr/>
          <p:nvPr/>
        </p:nvSpPr>
        <p:spPr bwMode="auto">
          <a:xfrm>
            <a:off x="7701334" y="5971101"/>
            <a:ext cx="1278542"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semester</a:t>
            </a:r>
          </a:p>
        </p:txBody>
      </p:sp>
      <p:sp>
        <p:nvSpPr>
          <p:cNvPr id="27" name="Oval 26"/>
          <p:cNvSpPr/>
          <p:nvPr/>
        </p:nvSpPr>
        <p:spPr bwMode="auto">
          <a:xfrm>
            <a:off x="7169423" y="6196493"/>
            <a:ext cx="881816"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area</a:t>
            </a:r>
          </a:p>
        </p:txBody>
      </p:sp>
      <p:sp>
        <p:nvSpPr>
          <p:cNvPr id="28" name="Oval 27"/>
          <p:cNvSpPr/>
          <p:nvPr/>
        </p:nvSpPr>
        <p:spPr bwMode="auto">
          <a:xfrm>
            <a:off x="5986914" y="5971101"/>
            <a:ext cx="1639202"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failure rate</a:t>
            </a:r>
          </a:p>
        </p:txBody>
      </p:sp>
      <p:sp>
        <p:nvSpPr>
          <p:cNvPr id="31" name="Oval 30"/>
          <p:cNvSpPr/>
          <p:nvPr/>
        </p:nvSpPr>
        <p:spPr bwMode="auto">
          <a:xfrm>
            <a:off x="5870445" y="5554019"/>
            <a:ext cx="1553545" cy="324594"/>
          </a:xfrm>
          <a:prstGeom prst="ellipse">
            <a:avLst/>
          </a:prstGeom>
          <a:solidFill>
            <a:schemeClr val="accent1"/>
          </a:solid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b="1" dirty="0" smtClean="0">
                <a:latin typeface="Lucida Sans" pitchFamily="16" charset="0"/>
                <a:ea typeface="ＭＳ Ｐゴシック" pitchFamily="16" charset="-128"/>
              </a:rPr>
              <a:t>  difficulty  </a:t>
            </a:r>
            <a:endPar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32" name="Oval 31"/>
          <p:cNvSpPr/>
          <p:nvPr/>
        </p:nvSpPr>
        <p:spPr bwMode="auto">
          <a:xfrm>
            <a:off x="6890922" y="3038881"/>
            <a:ext cx="2175682"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b="1" dirty="0" smtClean="0">
                <a:latin typeface="Lucida Sans" pitchFamily="16" charset="0"/>
                <a:ea typeface="ＭＳ Ｐゴシック" pitchFamily="16" charset="-128"/>
              </a:rPr>
              <a:t>Registration type</a:t>
            </a:r>
            <a:endPar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endParaRPr>
          </a:p>
        </p:txBody>
      </p:sp>
      <p:sp>
        <p:nvSpPr>
          <p:cNvPr id="30" name="Oval 29"/>
          <p:cNvSpPr/>
          <p:nvPr/>
        </p:nvSpPr>
        <p:spPr bwMode="auto">
          <a:xfrm>
            <a:off x="7262978" y="2526132"/>
            <a:ext cx="1945762"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place of origin</a:t>
            </a:r>
          </a:p>
        </p:txBody>
      </p:sp>
      <p:sp>
        <p:nvSpPr>
          <p:cNvPr id="25" name="Oval 24"/>
          <p:cNvSpPr/>
          <p:nvPr/>
        </p:nvSpPr>
        <p:spPr bwMode="auto">
          <a:xfrm>
            <a:off x="7030717" y="2268972"/>
            <a:ext cx="1183868"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  gender</a:t>
            </a:r>
          </a:p>
        </p:txBody>
      </p:sp>
      <p:sp>
        <p:nvSpPr>
          <p:cNvPr id="20" name="Oval 19"/>
          <p:cNvSpPr/>
          <p:nvPr/>
        </p:nvSpPr>
        <p:spPr bwMode="auto">
          <a:xfrm>
            <a:off x="7729039" y="2095632"/>
            <a:ext cx="1350672" cy="324594"/>
          </a:xfrm>
          <a:prstGeom prst="ellipse">
            <a:avLst/>
          </a:prstGeom>
          <a:solidFill>
            <a:schemeClr val="accent1">
              <a:lumMod val="20000"/>
              <a:lumOff val="80000"/>
            </a:schemeClr>
          </a:solidFill>
          <a:ln w="12700" cap="flat" cmpd="sng" algn="ctr">
            <a:solidFill>
              <a:schemeClr val="accent2"/>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Lucida Sans" pitchFamily="16" charset="0"/>
                <a:ea typeface="ＭＳ Ｐゴシック" pitchFamily="16" charset="-128"/>
              </a:rPr>
              <a:t>education</a:t>
            </a:r>
          </a:p>
        </p:txBody>
      </p:sp>
      <p:sp>
        <p:nvSpPr>
          <p:cNvPr id="35" name="Rectangle 34"/>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3430093365"/>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568C38B-C1D1-4513-BE2E-063A7F375453}" type="slidenum">
              <a:rPr lang="en-GB" smtClean="0"/>
              <a:pPr>
                <a:defRPr/>
              </a:pPr>
              <a:t>19</a:t>
            </a:fld>
            <a:endParaRPr lang="en-GB"/>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5" t="23864" r="33111" b="2758"/>
          <a:stretch/>
        </p:blipFill>
        <p:spPr bwMode="auto">
          <a:xfrm>
            <a:off x="455353" y="836711"/>
            <a:ext cx="8167001" cy="6021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4"/>
          <p:cNvSpPr>
            <a:spLocks noGrp="1" noChangeArrowheads="1"/>
          </p:cNvSpPr>
          <p:nvPr>
            <p:ph type="title"/>
          </p:nvPr>
        </p:nvSpPr>
        <p:spPr>
          <a:xfrm>
            <a:off x="107504" y="192132"/>
            <a:ext cx="8440613" cy="649288"/>
          </a:xfrm>
        </p:spPr>
        <p:txBody>
          <a:bodyPr/>
          <a:lstStyle/>
          <a:p>
            <a:pPr eaLnBrk="1" hangingPunct="1"/>
            <a:r>
              <a:rPr lang="en-GB" dirty="0" smtClean="0"/>
              <a:t>What drives student success?</a:t>
            </a:r>
          </a:p>
        </p:txBody>
      </p:sp>
      <p:sp>
        <p:nvSpPr>
          <p:cNvPr id="5" name="Rectangle 4"/>
          <p:cNvSpPr/>
          <p:nvPr/>
        </p:nvSpPr>
        <p:spPr>
          <a:xfrm>
            <a:off x="-14949" y="6528011"/>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942005156"/>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4007" y="1295416"/>
            <a:ext cx="4233031" cy="4114800"/>
          </a:xfrm>
        </p:spPr>
        <p:txBody>
          <a:bodyPr/>
          <a:lstStyle/>
          <a:p>
            <a:r>
              <a:rPr lang="en-GB" dirty="0" smtClean="0"/>
              <a:t>Why is it important to study student success in Higher Education?</a:t>
            </a:r>
          </a:p>
          <a:p>
            <a:r>
              <a:rPr lang="en-GB" dirty="0" smtClean="0"/>
              <a:t>How is the model of face-to-face instruction different/similar to that in MOOCs?</a:t>
            </a:r>
          </a:p>
          <a:p>
            <a:r>
              <a:rPr lang="en-GB" dirty="0" smtClean="0"/>
              <a:t>How can learning analytics uncover further differences/similarities?</a:t>
            </a:r>
          </a:p>
          <a:p>
            <a:pPr marL="0" indent="0">
              <a:buNone/>
            </a:pPr>
            <a:r>
              <a:rPr lang="en-GB" dirty="0" smtClean="0"/>
              <a:t> </a:t>
            </a:r>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A568C38B-C1D1-4513-BE2E-063A7F375453}" type="slidenum">
              <a:rPr lang="en-GB" smtClean="0"/>
              <a:pPr>
                <a:defRPr/>
              </a:pPr>
              <a:t>2</a:t>
            </a:fld>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0"/>
            <a:ext cx="4578790" cy="6858000"/>
          </a:xfrm>
          <a:prstGeom prst="rect">
            <a:avLst/>
          </a:prstGeom>
        </p:spPr>
      </p:pic>
      <p:sp>
        <p:nvSpPr>
          <p:cNvPr id="11" name="Rectangle 10"/>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1571912759"/>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254339072"/>
              </p:ext>
            </p:extLst>
          </p:nvPr>
        </p:nvGraphicFramePr>
        <p:xfrm>
          <a:off x="755575" y="908713"/>
          <a:ext cx="7920880" cy="5532380"/>
        </p:xfrm>
        <a:graphic>
          <a:graphicData uri="http://schemas.openxmlformats.org/drawingml/2006/table">
            <a:tbl>
              <a:tblPr firstRow="1" firstCol="1" bandRow="1">
                <a:tableStyleId>{5C22544A-7EE6-4342-B048-85BDC9FD1C3A}</a:tableStyleId>
              </a:tblPr>
              <a:tblGrid>
                <a:gridCol w="3421517"/>
                <a:gridCol w="1528086"/>
                <a:gridCol w="1612980"/>
                <a:gridCol w="1358297"/>
              </a:tblGrid>
              <a:tr h="327273">
                <a:tc>
                  <a:txBody>
                    <a:bodyPr/>
                    <a:lstStyle/>
                    <a:p>
                      <a:pPr algn="r">
                        <a:lnSpc>
                          <a:spcPct val="115000"/>
                        </a:lnSpc>
                        <a:spcAft>
                          <a:spcPts val="0"/>
                        </a:spcAft>
                      </a:pPr>
                      <a:r>
                        <a:rPr lang="en-GB" sz="1600" b="1" dirty="0" smtClean="0">
                          <a:effectLst/>
                        </a:rPr>
                        <a:t>Factor affecting student </a:t>
                      </a:r>
                      <a:r>
                        <a:rPr lang="en-GB" sz="1600" b="1" dirty="0">
                          <a:effectLst/>
                        </a:rPr>
                        <a:t>success</a:t>
                      </a:r>
                      <a:endParaRPr lang="en-GB" sz="1600" b="1" dirty="0">
                        <a:effectLst/>
                        <a:latin typeface="Calibri"/>
                        <a:ea typeface="Calibri"/>
                        <a:cs typeface="Times New Roman"/>
                      </a:endParaRPr>
                    </a:p>
                  </a:txBody>
                  <a:tcPr marL="41931" marR="41931" marT="0" marB="0" anchor="b">
                    <a:solidFill>
                      <a:schemeClr val="bg2">
                        <a:lumMod val="50000"/>
                      </a:schemeClr>
                    </a:solidFill>
                  </a:tcPr>
                </a:tc>
                <a:tc>
                  <a:txBody>
                    <a:bodyPr/>
                    <a:lstStyle/>
                    <a:p>
                      <a:pPr algn="ctr">
                        <a:lnSpc>
                          <a:spcPct val="115000"/>
                        </a:lnSpc>
                        <a:spcAft>
                          <a:spcPts val="0"/>
                        </a:spcAft>
                      </a:pPr>
                      <a:r>
                        <a:rPr lang="en-GB" sz="1600" b="1" dirty="0">
                          <a:effectLst/>
                        </a:rPr>
                        <a:t>In FL data</a:t>
                      </a:r>
                      <a:endParaRPr lang="en-GB" sz="1600" b="1" dirty="0">
                        <a:effectLst/>
                        <a:latin typeface="Calibri"/>
                        <a:ea typeface="Calibri"/>
                        <a:cs typeface="Times New Roman"/>
                      </a:endParaRPr>
                    </a:p>
                  </a:txBody>
                  <a:tcPr marL="41931" marR="41931" marT="0" marB="0" anchor="b">
                    <a:solidFill>
                      <a:schemeClr val="bg2">
                        <a:lumMod val="50000"/>
                      </a:schemeClr>
                    </a:solidFill>
                  </a:tcPr>
                </a:tc>
                <a:tc>
                  <a:txBody>
                    <a:bodyPr/>
                    <a:lstStyle/>
                    <a:p>
                      <a:pPr algn="ctr">
                        <a:lnSpc>
                          <a:spcPct val="115000"/>
                        </a:lnSpc>
                        <a:spcAft>
                          <a:spcPts val="0"/>
                        </a:spcAft>
                      </a:pPr>
                      <a:r>
                        <a:rPr lang="en-GB" sz="1600" b="1" dirty="0">
                          <a:effectLst/>
                        </a:rPr>
                        <a:t>In UCV data</a:t>
                      </a:r>
                      <a:endParaRPr lang="en-GB" sz="1600" b="1" dirty="0">
                        <a:effectLst/>
                        <a:latin typeface="Calibri"/>
                        <a:ea typeface="Calibri"/>
                        <a:cs typeface="Times New Roman"/>
                      </a:endParaRPr>
                    </a:p>
                  </a:txBody>
                  <a:tcPr marL="41931" marR="41931" marT="0" marB="0" anchor="b">
                    <a:solidFill>
                      <a:schemeClr val="bg2">
                        <a:lumMod val="50000"/>
                      </a:schemeClr>
                    </a:solidFill>
                  </a:tcPr>
                </a:tc>
                <a:tc>
                  <a:txBody>
                    <a:bodyPr/>
                    <a:lstStyle/>
                    <a:p>
                      <a:pPr algn="ctr">
                        <a:lnSpc>
                          <a:spcPct val="115000"/>
                        </a:lnSpc>
                        <a:spcAft>
                          <a:spcPts val="0"/>
                        </a:spcAft>
                      </a:pPr>
                      <a:r>
                        <a:rPr lang="en-GB" sz="1600" b="1" dirty="0">
                          <a:effectLst/>
                        </a:rPr>
                        <a:t>In </a:t>
                      </a:r>
                      <a:r>
                        <a:rPr lang="en-GB" sz="1600" b="1" dirty="0" err="1">
                          <a:effectLst/>
                        </a:rPr>
                        <a:t>UCh</a:t>
                      </a:r>
                      <a:r>
                        <a:rPr lang="en-GB" sz="1600" b="1" dirty="0">
                          <a:effectLst/>
                        </a:rPr>
                        <a:t> data</a:t>
                      </a:r>
                      <a:endParaRPr lang="en-GB" sz="1600" b="1" dirty="0">
                        <a:effectLst/>
                        <a:latin typeface="Calibri"/>
                        <a:ea typeface="Calibri"/>
                        <a:cs typeface="Times New Roman"/>
                      </a:endParaRPr>
                    </a:p>
                  </a:txBody>
                  <a:tcPr marL="41931" marR="41931" marT="0" marB="0" anchor="b">
                    <a:solidFill>
                      <a:schemeClr val="bg2">
                        <a:lumMod val="50000"/>
                      </a:schemeClr>
                    </a:solidFill>
                  </a:tcPr>
                </a:tc>
              </a:tr>
              <a:tr h="286364">
                <a:tc>
                  <a:txBody>
                    <a:bodyPr/>
                    <a:lstStyle/>
                    <a:p>
                      <a:pPr algn="r">
                        <a:lnSpc>
                          <a:spcPct val="115000"/>
                        </a:lnSpc>
                        <a:spcAft>
                          <a:spcPts val="0"/>
                        </a:spcAft>
                      </a:pPr>
                      <a:r>
                        <a:rPr lang="en-GB" sz="1400" b="0" dirty="0">
                          <a:effectLst/>
                        </a:rPr>
                        <a:t>Disability</a:t>
                      </a:r>
                      <a:endParaRPr lang="en-GB" sz="1400" b="0" dirty="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 </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a:solidFill>
                            <a:schemeClr val="bg1"/>
                          </a:solidFill>
                          <a:effectLst/>
                        </a:rPr>
                        <a:t>✓</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a:effectLst/>
                        </a:rPr>
                        <a:t>Age</a:t>
                      </a:r>
                      <a:endParaRPr lang="en-GB" sz="1400" b="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a:solidFill>
                            <a:schemeClr val="bg1"/>
                          </a:solidFill>
                          <a:effectLst/>
                        </a:rPr>
                        <a:t>✓</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400" b="1" dirty="0">
                          <a:solidFill>
                            <a:schemeClr val="bg1"/>
                          </a:solidFill>
                          <a:effectLst/>
                        </a:rPr>
                        <a:t> </a:t>
                      </a:r>
                      <a:r>
                        <a:rPr lang="en-GB" sz="1400" b="1" dirty="0" smtClean="0">
                          <a:solidFill>
                            <a:schemeClr val="bg1"/>
                          </a:solidFill>
                          <a:effectLst/>
                        </a:rPr>
                        <a:t>≈</a:t>
                      </a:r>
                      <a:endParaRPr lang="en-GB" sz="1400" b="1" dirty="0" smtClean="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a:effectLst/>
                        </a:rPr>
                        <a:t>Gender</a:t>
                      </a:r>
                      <a:endParaRPr lang="en-GB" sz="1400" b="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a:solidFill>
                            <a:schemeClr val="bg1"/>
                          </a:solidFill>
                          <a:effectLst/>
                        </a:rPr>
                        <a:t>✓</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a:effectLst/>
                        </a:rPr>
                        <a:t>Previous education</a:t>
                      </a:r>
                      <a:endParaRPr lang="en-GB" sz="1400" b="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smtClean="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a:solidFill>
                            <a:schemeClr val="bg1"/>
                          </a:solidFill>
                          <a:effectLst/>
                        </a:rPr>
                        <a:t>✓</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305223">
                <a:tc>
                  <a:txBody>
                    <a:bodyPr/>
                    <a:lstStyle/>
                    <a:p>
                      <a:pPr algn="r">
                        <a:lnSpc>
                          <a:spcPct val="115000"/>
                        </a:lnSpc>
                        <a:spcAft>
                          <a:spcPts val="0"/>
                        </a:spcAft>
                      </a:pPr>
                      <a:r>
                        <a:rPr lang="en-GB" sz="1400" b="0" dirty="0">
                          <a:effectLst/>
                        </a:rPr>
                        <a:t>Ethnic group</a:t>
                      </a:r>
                      <a:endParaRPr lang="en-GB" sz="1400" b="0" dirty="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 </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a:effectLst/>
                        </a:rPr>
                        <a:t>Socio-economic background</a:t>
                      </a:r>
                      <a:endParaRPr lang="en-GB" sz="1400" b="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a:solidFill>
                            <a:schemeClr val="bg1"/>
                          </a:solidFill>
                          <a:effectLst/>
                        </a:rPr>
                        <a:t>✓</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smtClean="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dirty="0">
                          <a:effectLst/>
                        </a:rPr>
                        <a:t>Subject studied</a:t>
                      </a:r>
                      <a:endParaRPr lang="en-GB" sz="1400" b="0" dirty="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 </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 </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a:effectLst/>
                        </a:rPr>
                        <a:t>Module assessment strategy </a:t>
                      </a:r>
                      <a:endParaRPr lang="en-GB" sz="1400" b="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 </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 </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dirty="0">
                          <a:effectLst/>
                        </a:rPr>
                        <a:t>Financial issues</a:t>
                      </a:r>
                      <a:endParaRPr lang="en-GB" sz="1400" b="0" dirty="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 </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 </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a:effectLst/>
                        </a:rPr>
                        <a:t>Employer support</a:t>
                      </a:r>
                      <a:endParaRPr lang="en-GB" sz="1400" b="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 </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 </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8928">
                <a:tc>
                  <a:txBody>
                    <a:bodyPr/>
                    <a:lstStyle/>
                    <a:p>
                      <a:pPr algn="r">
                        <a:lnSpc>
                          <a:spcPct val="115000"/>
                        </a:lnSpc>
                        <a:spcAft>
                          <a:spcPts val="0"/>
                        </a:spcAft>
                      </a:pPr>
                      <a:r>
                        <a:rPr lang="en-GB" sz="1400" b="0">
                          <a:effectLst/>
                        </a:rPr>
                        <a:t>Personal life events</a:t>
                      </a:r>
                      <a:endParaRPr lang="en-GB" sz="1400" b="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 </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 </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a:effectLst/>
                        </a:rPr>
                        <a:t>Workload</a:t>
                      </a:r>
                      <a:endParaRPr lang="en-GB" sz="1400" b="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 </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 </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dirty="0">
                          <a:effectLst/>
                        </a:rPr>
                        <a:t>Early engagement</a:t>
                      </a:r>
                      <a:endParaRPr lang="en-GB" sz="1400" b="0" dirty="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 </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400" b="1" dirty="0" smtClean="0">
                          <a:solidFill>
                            <a:schemeClr val="bg1"/>
                          </a:solidFill>
                          <a:effectLst/>
                        </a:rPr>
                        <a:t>≈</a:t>
                      </a:r>
                      <a:r>
                        <a:rPr lang="en-GB" sz="1400" b="1" dirty="0">
                          <a:solidFill>
                            <a:schemeClr val="bg1"/>
                          </a:solidFill>
                          <a:effectLst/>
                        </a:rPr>
                        <a:t> </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dirty="0">
                          <a:effectLst/>
                        </a:rPr>
                        <a:t>Language ability</a:t>
                      </a:r>
                      <a:endParaRPr lang="en-GB" sz="1400" b="0" dirty="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 </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 </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315496">
                <a:tc>
                  <a:txBody>
                    <a:bodyPr/>
                    <a:lstStyle/>
                    <a:p>
                      <a:pPr algn="r">
                        <a:lnSpc>
                          <a:spcPct val="115000"/>
                        </a:lnSpc>
                        <a:spcAft>
                          <a:spcPts val="0"/>
                        </a:spcAft>
                      </a:pPr>
                      <a:r>
                        <a:rPr lang="en-GB" sz="1400" b="0" dirty="0">
                          <a:effectLst/>
                        </a:rPr>
                        <a:t>Advice received on course choice</a:t>
                      </a:r>
                      <a:endParaRPr lang="en-GB" sz="1400" b="0" dirty="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 </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 </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dirty="0">
                          <a:effectLst/>
                        </a:rPr>
                        <a:t>Study calendar/scheduling</a:t>
                      </a:r>
                      <a:endParaRPr lang="en-GB" sz="1400" b="0" dirty="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 </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US"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 </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dirty="0">
                          <a:effectLst/>
                        </a:rPr>
                        <a:t>Peer support and belonging</a:t>
                      </a:r>
                      <a:endParaRPr lang="en-GB" sz="1400" b="0" dirty="0">
                        <a:effectLst/>
                        <a:latin typeface="Calibri"/>
                        <a:ea typeface="Calibri"/>
                        <a:cs typeface="Times New Roman"/>
                      </a:endParaRPr>
                    </a:p>
                  </a:txBody>
                  <a:tcPr marL="41931" marR="41931" marT="0" marB="0">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400" b="1" dirty="0">
                          <a:solidFill>
                            <a:schemeClr val="bg1"/>
                          </a:solidFill>
                          <a:effectLst/>
                        </a:rPr>
                        <a:t> </a:t>
                      </a:r>
                      <a:r>
                        <a:rPr lang="en-GB" sz="1400" b="1" dirty="0" smtClean="0">
                          <a:solidFill>
                            <a:schemeClr val="bg1"/>
                          </a:solidFill>
                          <a:effectLst/>
                        </a:rPr>
                        <a:t>±</a:t>
                      </a:r>
                      <a:endParaRPr lang="en-GB" sz="1400" b="1" dirty="0" smtClean="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 </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 </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r h="286364">
                <a:tc>
                  <a:txBody>
                    <a:bodyPr/>
                    <a:lstStyle/>
                    <a:p>
                      <a:pPr algn="r">
                        <a:lnSpc>
                          <a:spcPct val="115000"/>
                        </a:lnSpc>
                        <a:spcAft>
                          <a:spcPts val="0"/>
                        </a:spcAft>
                      </a:pPr>
                      <a:r>
                        <a:rPr lang="en-GB" sz="1400" b="0" dirty="0">
                          <a:effectLst/>
                        </a:rPr>
                        <a:t>Family support</a:t>
                      </a:r>
                      <a:endParaRPr lang="en-GB" sz="1400" b="0" dirty="0">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a:solidFill>
                            <a:schemeClr val="bg1"/>
                          </a:solidFill>
                          <a:effectLst/>
                        </a:rPr>
                        <a:t> </a:t>
                      </a:r>
                      <a:endParaRPr lang="en-GB" sz="1400" b="1">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c>
                  <a:txBody>
                    <a:bodyPr/>
                    <a:lstStyle/>
                    <a:p>
                      <a:pPr algn="ctr">
                        <a:lnSpc>
                          <a:spcPct val="115000"/>
                        </a:lnSpc>
                        <a:spcAft>
                          <a:spcPts val="0"/>
                        </a:spcAft>
                      </a:pPr>
                      <a:r>
                        <a:rPr lang="en-GB" sz="1400" b="1" dirty="0" smtClean="0">
                          <a:solidFill>
                            <a:schemeClr val="bg1"/>
                          </a:solidFill>
                          <a:effectLst/>
                        </a:rPr>
                        <a:t>≈</a:t>
                      </a:r>
                      <a:endParaRPr lang="en-GB" sz="1400" b="1" dirty="0">
                        <a:solidFill>
                          <a:schemeClr val="bg1"/>
                        </a:solidFill>
                        <a:effectLst/>
                        <a:latin typeface="Calibri"/>
                        <a:ea typeface="Calibri"/>
                        <a:cs typeface="Times New Roman"/>
                      </a:endParaRPr>
                    </a:p>
                  </a:txBody>
                  <a:tcPr marL="41931" marR="41931" marT="0" marB="0">
                    <a:solidFill>
                      <a:schemeClr val="bg2"/>
                    </a:solidFill>
                  </a:tcPr>
                </a:tc>
              </a:tr>
            </a:tbl>
          </a:graphicData>
        </a:graphic>
      </p:graphicFrame>
      <p:sp>
        <p:nvSpPr>
          <p:cNvPr id="4" name="Slide Number Placeholder 3"/>
          <p:cNvSpPr>
            <a:spLocks noGrp="1"/>
          </p:cNvSpPr>
          <p:nvPr>
            <p:ph type="sldNum" sz="quarter" idx="12"/>
          </p:nvPr>
        </p:nvSpPr>
        <p:spPr/>
        <p:txBody>
          <a:bodyPr/>
          <a:lstStyle/>
          <a:p>
            <a:pPr>
              <a:defRPr/>
            </a:pPr>
            <a:fld id="{A568C38B-C1D1-4513-BE2E-063A7F375453}" type="slidenum">
              <a:rPr lang="en-GB" smtClean="0"/>
              <a:pPr>
                <a:defRPr/>
              </a:pPr>
              <a:t>20</a:t>
            </a:fld>
            <a:endParaRPr lang="en-GB"/>
          </a:p>
        </p:txBody>
      </p:sp>
      <p:sp>
        <p:nvSpPr>
          <p:cNvPr id="6" name="Rectangle 5"/>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1064337300"/>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7"/>
          <p:cNvSpPr txBox="1">
            <a:spLocks noChangeArrowheads="1"/>
          </p:cNvSpPr>
          <p:nvPr/>
        </p:nvSpPr>
        <p:spPr bwMode="auto">
          <a:xfrm>
            <a:off x="357772" y="1752600"/>
            <a:ext cx="80200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marL="190500" indent="-190500">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a:lnSpc>
                <a:spcPts val="2800"/>
              </a:lnSpc>
              <a:buFont typeface="Times" pitchFamily="48" charset="0"/>
              <a:buChar char="•"/>
            </a:pPr>
            <a:endParaRPr lang="en-US" sz="2400">
              <a:solidFill>
                <a:srgbClr val="2D3F49"/>
              </a:solidFill>
              <a:latin typeface="Georgia" pitchFamily="18" charset="0"/>
            </a:endParaRPr>
          </a:p>
        </p:txBody>
      </p:sp>
      <p:sp>
        <p:nvSpPr>
          <p:cNvPr id="7172" name="Rectangle 14"/>
          <p:cNvSpPr>
            <a:spLocks noGrp="1" noChangeArrowheads="1"/>
          </p:cNvSpPr>
          <p:nvPr>
            <p:ph type="title"/>
          </p:nvPr>
        </p:nvSpPr>
        <p:spPr>
          <a:xfrm>
            <a:off x="357772" y="620688"/>
            <a:ext cx="8678724" cy="720080"/>
          </a:xfrm>
        </p:spPr>
        <p:txBody>
          <a:bodyPr/>
          <a:lstStyle/>
          <a:p>
            <a:pPr eaLnBrk="1" hangingPunct="1"/>
            <a:r>
              <a:rPr lang="en-GB" dirty="0" smtClean="0"/>
              <a:t>Conclusions</a:t>
            </a:r>
          </a:p>
        </p:txBody>
      </p:sp>
      <p:pic>
        <p:nvPicPr>
          <p:cNvPr id="7187" name="Picture 19" descr="http://images.cdn.fotopedia.com/flickr-4375773612-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4688" y="-4995936"/>
            <a:ext cx="16247171" cy="1985962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357771" y="1295416"/>
            <a:ext cx="8519267" cy="4114800"/>
          </a:xfrm>
        </p:spPr>
        <p:txBody>
          <a:bodyPr/>
          <a:lstStyle/>
          <a:p>
            <a:r>
              <a:rPr lang="en-GB" dirty="0" smtClean="0"/>
              <a:t>Student success is </a:t>
            </a:r>
            <a:r>
              <a:rPr lang="en-GB" b="1" dirty="0" smtClean="0"/>
              <a:t>important</a:t>
            </a:r>
            <a:r>
              <a:rPr lang="en-GB" dirty="0" smtClean="0"/>
              <a:t> – not just to the educational stakeholders but for society as a whole</a:t>
            </a:r>
          </a:p>
          <a:p>
            <a:r>
              <a:rPr lang="en-GB" dirty="0" smtClean="0"/>
              <a:t>F2F instruction is different to MOOCs but we hypothesize that there is an </a:t>
            </a:r>
            <a:r>
              <a:rPr lang="en-GB" b="1" dirty="0" smtClean="0"/>
              <a:t>overarching common principle </a:t>
            </a:r>
            <a:r>
              <a:rPr lang="en-GB" dirty="0" smtClean="0"/>
              <a:t>manifesting itself in different ways </a:t>
            </a:r>
          </a:p>
          <a:p>
            <a:r>
              <a:rPr lang="en-GB" dirty="0" smtClean="0"/>
              <a:t>Learning analytics methods, such as the application of data-mining algorithms on pre-processed data </a:t>
            </a:r>
            <a:r>
              <a:rPr lang="en-GB" dirty="0"/>
              <a:t>about learners, </a:t>
            </a:r>
            <a:r>
              <a:rPr lang="en-GB" dirty="0" smtClean="0"/>
              <a:t>dealing with the dimensionality of the space to produce understanding </a:t>
            </a:r>
            <a:r>
              <a:rPr lang="en-GB" b="1" dirty="0" smtClean="0"/>
              <a:t>diagnosis and predictions</a:t>
            </a:r>
            <a:endParaRPr lang="en-GB" b="1" dirty="0"/>
          </a:p>
          <a:p>
            <a:endParaRPr lang="en-GB" dirty="0" smtClean="0"/>
          </a:p>
          <a:p>
            <a:pPr marL="0" indent="0">
              <a:buNone/>
            </a:pPr>
            <a:r>
              <a:rPr lang="en-GB" dirty="0" smtClean="0"/>
              <a:t> </a:t>
            </a:r>
          </a:p>
          <a:p>
            <a:pPr marL="0" indent="0">
              <a:buNone/>
            </a:pPr>
            <a:endParaRPr lang="en-GB" dirty="0"/>
          </a:p>
        </p:txBody>
      </p:sp>
      <p:sp>
        <p:nvSpPr>
          <p:cNvPr id="7" name="Rectangle 6"/>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44047063"/>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96300" cy="649288"/>
          </a:xfrm>
        </p:spPr>
        <p:txBody>
          <a:bodyPr/>
          <a:lstStyle/>
          <a:p>
            <a:r>
              <a:rPr lang="en-GB" dirty="0" smtClean="0"/>
              <a:t>References and attributions</a:t>
            </a:r>
            <a:endParaRPr lang="en-GB" dirty="0"/>
          </a:p>
        </p:txBody>
      </p:sp>
      <p:sp>
        <p:nvSpPr>
          <p:cNvPr id="3" name="Content Placeholder 2"/>
          <p:cNvSpPr>
            <a:spLocks noGrp="1"/>
          </p:cNvSpPr>
          <p:nvPr>
            <p:ph idx="1"/>
          </p:nvPr>
        </p:nvSpPr>
        <p:spPr>
          <a:xfrm>
            <a:off x="488315" y="1268760"/>
            <a:ext cx="8640960" cy="4597375"/>
          </a:xfrm>
        </p:spPr>
        <p:txBody>
          <a:bodyPr/>
          <a:lstStyle/>
          <a:p>
            <a:r>
              <a:rPr lang="en-GB" dirty="0" smtClean="0"/>
              <a:t>Literature:</a:t>
            </a:r>
            <a:endParaRPr lang="en-GB" sz="1200" dirty="0" smtClean="0"/>
          </a:p>
          <a:p>
            <a:pPr marL="457200" lvl="1" indent="0">
              <a:lnSpc>
                <a:spcPct val="60000"/>
              </a:lnSpc>
              <a:buNone/>
            </a:pPr>
            <a:r>
              <a:rPr lang="en-GB" sz="1200" dirty="0" err="1" smtClean="0">
                <a:latin typeface="Lucida Sans" panose="020B0602030504090204" pitchFamily="34" charset="0"/>
              </a:rPr>
              <a:t>Pascarella</a:t>
            </a:r>
            <a:r>
              <a:rPr lang="en-GB" sz="1200" dirty="0" smtClean="0">
                <a:latin typeface="Lucida Sans" panose="020B0602030504090204" pitchFamily="34" charset="0"/>
              </a:rPr>
              <a:t> and </a:t>
            </a:r>
            <a:r>
              <a:rPr lang="en-GB" sz="1200" dirty="0" err="1" smtClean="0">
                <a:latin typeface="Lucida Sans" panose="020B0602030504090204" pitchFamily="34" charset="0"/>
              </a:rPr>
              <a:t>Terenzini</a:t>
            </a:r>
            <a:r>
              <a:rPr lang="en-GB" sz="1200" dirty="0" smtClean="0">
                <a:latin typeface="Lucida Sans" panose="020B0602030504090204" pitchFamily="34" charset="0"/>
              </a:rPr>
              <a:t> (2005) “How college affects students: A third decade of research”</a:t>
            </a:r>
          </a:p>
          <a:p>
            <a:pPr marL="457200" lvl="1" indent="0">
              <a:buNone/>
            </a:pPr>
            <a:r>
              <a:rPr lang="en-GB" sz="1200" dirty="0" smtClean="0">
                <a:latin typeface="Lucida Sans" panose="020B0602030504090204" pitchFamily="34" charset="0"/>
              </a:rPr>
              <a:t>Jones (2008) “Student retention and success: A synthesis of research”</a:t>
            </a:r>
          </a:p>
          <a:p>
            <a:pPr marL="457200" lvl="1" indent="0">
              <a:buNone/>
            </a:pPr>
            <a:r>
              <a:rPr lang="en-GB" sz="1200" dirty="0" smtClean="0">
                <a:latin typeface="Lucida Sans" panose="020B0602030504090204" pitchFamily="34" charset="0"/>
              </a:rPr>
              <a:t>Lee and Choi (2011) “A review of online course dropout </a:t>
            </a:r>
            <a:r>
              <a:rPr lang="en-GB" sz="1200" dirty="0" smtClean="0">
                <a:latin typeface="Lucida Sans"/>
                <a:cs typeface="Lucida Sans"/>
              </a:rPr>
              <a:t>research: implications for practice and future research”</a:t>
            </a:r>
            <a:r>
              <a:rPr lang="en-US" sz="1200" dirty="0" smtClean="0">
                <a:latin typeface="Lucida Sans"/>
                <a:cs typeface="Lucida Sans"/>
              </a:rPr>
              <a:t> </a:t>
            </a:r>
          </a:p>
          <a:p>
            <a:pPr marL="457200" lvl="1" indent="0">
              <a:buNone/>
            </a:pPr>
            <a:r>
              <a:rPr lang="en-US" sz="1200" dirty="0" err="1" smtClean="0">
                <a:latin typeface="Lucida Sans"/>
                <a:cs typeface="Lucida Sans"/>
              </a:rPr>
              <a:t>Leony</a:t>
            </a:r>
            <a:r>
              <a:rPr lang="en-US" sz="1200" dirty="0" smtClean="0">
                <a:latin typeface="Lucida Sans"/>
                <a:cs typeface="Lucida Sans"/>
              </a:rPr>
              <a:t> (2014) “Rule-based detection of emotions in the Khan Academy Platform”.</a:t>
            </a:r>
          </a:p>
          <a:p>
            <a:pPr marL="457200" lvl="1" indent="0">
              <a:buNone/>
            </a:pPr>
            <a:r>
              <a:rPr lang="en-GB" sz="1200" dirty="0" smtClean="0">
                <a:solidFill>
                  <a:schemeClr val="accent4"/>
                </a:solidFill>
                <a:latin typeface="Lucida Sans"/>
                <a:cs typeface="Lucida Sans"/>
              </a:rPr>
              <a:t>Ferguson (2012) “Learning Analytics: drivers, developments and challenges”</a:t>
            </a:r>
            <a:endParaRPr lang="en-GB" sz="1400" dirty="0" smtClean="0"/>
          </a:p>
          <a:p>
            <a:r>
              <a:rPr lang="en-GB" dirty="0" smtClean="0"/>
              <a:t>Images:</a:t>
            </a:r>
            <a:endParaRPr lang="en-GB" dirty="0"/>
          </a:p>
          <a:p>
            <a:pPr marL="0" indent="0">
              <a:buNone/>
            </a:pPr>
            <a:endParaRPr lang="en-GB" dirty="0"/>
          </a:p>
        </p:txBody>
      </p:sp>
      <p:sp>
        <p:nvSpPr>
          <p:cNvPr id="4" name="Slide Number Placeholder 3"/>
          <p:cNvSpPr>
            <a:spLocks noGrp="1"/>
          </p:cNvSpPr>
          <p:nvPr>
            <p:ph type="sldNum" sz="quarter" idx="12"/>
          </p:nvPr>
        </p:nvSpPr>
        <p:spPr>
          <a:xfrm>
            <a:off x="6660232" y="6237312"/>
            <a:ext cx="2133600" cy="476250"/>
          </a:xfrm>
        </p:spPr>
        <p:txBody>
          <a:bodyPr/>
          <a:lstStyle/>
          <a:p>
            <a:pPr>
              <a:defRPr/>
            </a:pPr>
            <a:fld id="{2279D9DB-BECD-41C2-B905-56E4DB18D9D6}" type="slidenum">
              <a:rPr lang="en-GB" smtClean="0"/>
              <a:pPr>
                <a:defRPr/>
              </a:pPr>
              <a:t>22</a:t>
            </a:fld>
            <a:endParaRPr lang="en-GB" dirty="0"/>
          </a:p>
        </p:txBody>
      </p:sp>
      <p:sp>
        <p:nvSpPr>
          <p:cNvPr id="14" name="Rectangle 13"/>
          <p:cNvSpPr/>
          <p:nvPr/>
        </p:nvSpPr>
        <p:spPr>
          <a:xfrm>
            <a:off x="827584" y="4272822"/>
            <a:ext cx="5400600" cy="1200329"/>
          </a:xfrm>
          <a:prstGeom prst="rect">
            <a:avLst/>
          </a:prstGeom>
        </p:spPr>
        <p:txBody>
          <a:bodyPr wrap="square">
            <a:spAutoFit/>
          </a:bodyPr>
          <a:lstStyle/>
          <a:p>
            <a:pPr algn="l"/>
            <a:r>
              <a:rPr lang="en-GB" dirty="0"/>
              <a:t>Le </a:t>
            </a:r>
            <a:r>
              <a:rPr lang="en-GB" dirty="0" err="1"/>
              <a:t>Chéíle</a:t>
            </a:r>
            <a:r>
              <a:rPr lang="en-GB" dirty="0"/>
              <a:t> ‘</a:t>
            </a:r>
            <a:r>
              <a:rPr lang="en-GB" dirty="0" err="1"/>
              <a:t>Leixlip</a:t>
            </a:r>
            <a:r>
              <a:rPr lang="en-GB" dirty="0"/>
              <a:t> 5KM’ Road Race </a:t>
            </a:r>
            <a:r>
              <a:rPr lang="en-GB" dirty="0" smtClean="0"/>
              <a:t>2014                     </a:t>
            </a:r>
            <a:r>
              <a:rPr lang="en-GB" dirty="0"/>
              <a:t>P</a:t>
            </a:r>
            <a:r>
              <a:rPr lang="en-GB" dirty="0" smtClean="0"/>
              <a:t>. Mooney</a:t>
            </a:r>
          </a:p>
          <a:p>
            <a:pPr algn="l"/>
            <a:endParaRPr lang="en-GB" dirty="0"/>
          </a:p>
          <a:p>
            <a:pPr algn="l"/>
            <a:r>
              <a:rPr lang="en-GB" dirty="0" err="1" smtClean="0"/>
              <a:t>Mirando</a:t>
            </a:r>
            <a:r>
              <a:rPr lang="en-GB" dirty="0" smtClean="0"/>
              <a:t> </a:t>
            </a:r>
            <a:r>
              <a:rPr lang="en-GB" dirty="0" err="1" smtClean="0"/>
              <a:t>estrellas</a:t>
            </a:r>
            <a:r>
              <a:rPr lang="en-GB" dirty="0" smtClean="0"/>
              <a:t>                     S. Rivas</a:t>
            </a:r>
          </a:p>
          <a:p>
            <a:pPr algn="l"/>
            <a:endParaRPr lang="en-GB" dirty="0"/>
          </a:p>
          <a:p>
            <a:pPr algn="l"/>
            <a:r>
              <a:rPr lang="en-GB" dirty="0" err="1" smtClean="0"/>
              <a:t>Diagrama</a:t>
            </a:r>
            <a:r>
              <a:rPr lang="en-GB" dirty="0" smtClean="0"/>
              <a:t> CONEST                        S. Rivas &amp; J. Zambrano</a:t>
            </a:r>
            <a:endParaRPr lang="en-GB" dirty="0"/>
          </a:p>
          <a:p>
            <a:pPr algn="l"/>
            <a:r>
              <a:rPr lang="en-GB" dirty="0" smtClean="0"/>
              <a:t> </a:t>
            </a:r>
            <a:endParaRPr lang="en-GB" dirty="0"/>
          </a:p>
        </p:txBody>
      </p:sp>
      <p:sp>
        <p:nvSpPr>
          <p:cNvPr id="15" name="TextBox 14"/>
          <p:cNvSpPr txBox="1"/>
          <p:nvPr/>
        </p:nvSpPr>
        <p:spPr>
          <a:xfrm>
            <a:off x="827584" y="3717032"/>
            <a:ext cx="3558114" cy="461665"/>
          </a:xfrm>
          <a:prstGeom prst="rect">
            <a:avLst/>
          </a:prstGeom>
          <a:noFill/>
        </p:spPr>
        <p:txBody>
          <a:bodyPr wrap="square" rtlCol="0">
            <a:spAutoFit/>
          </a:bodyPr>
          <a:lstStyle/>
          <a:p>
            <a:pPr algn="l"/>
            <a:r>
              <a:rPr lang="en-GB" dirty="0" smtClean="0"/>
              <a:t>Take Away Sign                        N. </a:t>
            </a:r>
            <a:r>
              <a:rPr lang="en-GB" dirty="0" err="1" smtClean="0"/>
              <a:t>Smale</a:t>
            </a:r>
            <a:r>
              <a:rPr lang="en-GB" dirty="0"/>
              <a:t>. </a:t>
            </a:r>
            <a:endParaRPr lang="en-GB" dirty="0" smtClean="0"/>
          </a:p>
          <a:p>
            <a:pPr algn="l"/>
            <a:endParaRPr lang="en-GB" dirty="0"/>
          </a:p>
        </p:txBody>
      </p:sp>
      <p:pic>
        <p:nvPicPr>
          <p:cNvPr id="16" name="Picture 27"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339" y="3764423"/>
            <a:ext cx="889748" cy="1668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7"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4365104"/>
            <a:ext cx="889748" cy="1668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7"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698" y="5053017"/>
            <a:ext cx="889748" cy="1668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7"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356" y="4690049"/>
            <a:ext cx="889748" cy="16682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824304" y="3995823"/>
            <a:ext cx="7953881" cy="276999"/>
          </a:xfrm>
          <a:prstGeom prst="rect">
            <a:avLst/>
          </a:prstGeom>
          <a:noFill/>
        </p:spPr>
        <p:txBody>
          <a:bodyPr wrap="square" rtlCol="0">
            <a:spAutoFit/>
          </a:bodyPr>
          <a:lstStyle/>
          <a:p>
            <a:pPr algn="l"/>
            <a:r>
              <a:rPr lang="en-GB" dirty="0" smtClean="0"/>
              <a:t>Habits quote: </a:t>
            </a:r>
            <a:r>
              <a:rPr lang="en-GB" dirty="0" smtClean="0">
                <a:hlinkClick r:id="rId4"/>
              </a:rPr>
              <a:t>www.matt-potts.com/habits-the-common-denominator-of-both-success-and-failure/</a:t>
            </a:r>
            <a:r>
              <a:rPr lang="en-GB" dirty="0" smtClean="0"/>
              <a:t> </a:t>
            </a:r>
            <a:endParaRPr lang="en-GB" dirty="0"/>
          </a:p>
        </p:txBody>
      </p:sp>
      <p:sp>
        <p:nvSpPr>
          <p:cNvPr id="22" name="Text Box 5"/>
          <p:cNvSpPr txBox="1">
            <a:spLocks noChangeArrowheads="1"/>
          </p:cNvSpPr>
          <p:nvPr/>
        </p:nvSpPr>
        <p:spPr bwMode="auto">
          <a:xfrm>
            <a:off x="827584" y="5355004"/>
            <a:ext cx="803846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a:r>
              <a:rPr lang="en-GB" dirty="0" smtClean="0"/>
              <a:t>Slides 5,8: </a:t>
            </a:r>
            <a:r>
              <a:rPr lang="en-GB" dirty="0" smtClean="0">
                <a:hlinkClick r:id="rId5"/>
              </a:rPr>
              <a:t>www.slideshare.net/sbs/designing-systemic-learning-analytics-at-the-open-university</a:t>
            </a:r>
            <a:endParaRPr lang="en-GB" dirty="0" smtClean="0"/>
          </a:p>
          <a:p>
            <a:pPr algn="l"/>
            <a:endParaRPr lang="en-GB" dirty="0" smtClean="0"/>
          </a:p>
          <a:p>
            <a:pPr algn="l"/>
            <a:r>
              <a:rPr lang="en-GB" dirty="0" smtClean="0"/>
              <a:t>Institutional logos for </a:t>
            </a:r>
            <a:r>
              <a:rPr lang="en-GB" dirty="0" err="1" smtClean="0"/>
              <a:t>FutureLearn</a:t>
            </a:r>
            <a:r>
              <a:rPr lang="en-GB" dirty="0" smtClean="0"/>
              <a:t>, and all HEI mentioned</a:t>
            </a:r>
          </a:p>
          <a:p>
            <a:pPr algn="l"/>
            <a:endParaRPr lang="en-GB" dirty="0"/>
          </a:p>
        </p:txBody>
      </p:sp>
      <p:sp>
        <p:nvSpPr>
          <p:cNvPr id="20" name="Title 1"/>
          <p:cNvSpPr txBox="1">
            <a:spLocks/>
          </p:cNvSpPr>
          <p:nvPr/>
        </p:nvSpPr>
        <p:spPr bwMode="auto">
          <a:xfrm>
            <a:off x="0" y="6193349"/>
            <a:ext cx="91440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6" charset="0"/>
              </a:defRPr>
            </a:lvl2pPr>
            <a:lvl3pPr algn="l" rtl="0" eaLnBrk="0" fontAlgn="base" hangingPunct="0">
              <a:spcBef>
                <a:spcPct val="0"/>
              </a:spcBef>
              <a:spcAft>
                <a:spcPct val="0"/>
              </a:spcAft>
              <a:defRPr sz="3500">
                <a:solidFill>
                  <a:schemeClr val="tx2"/>
                </a:solidFill>
                <a:latin typeface="Georgia" pitchFamily="16" charset="0"/>
              </a:defRPr>
            </a:lvl3pPr>
            <a:lvl4pPr algn="l" rtl="0" eaLnBrk="0" fontAlgn="base" hangingPunct="0">
              <a:spcBef>
                <a:spcPct val="0"/>
              </a:spcBef>
              <a:spcAft>
                <a:spcPct val="0"/>
              </a:spcAft>
              <a:defRPr sz="3500">
                <a:solidFill>
                  <a:schemeClr val="tx2"/>
                </a:solidFill>
                <a:latin typeface="Georgia" pitchFamily="16" charset="0"/>
              </a:defRPr>
            </a:lvl4pPr>
            <a:lvl5pPr algn="l" rtl="0" eaLnBrk="0" fontAlgn="base" hangingPunct="0">
              <a:spcBef>
                <a:spcPct val="0"/>
              </a:spcBef>
              <a:spcAft>
                <a:spcPct val="0"/>
              </a:spcAft>
              <a:defRPr sz="3500">
                <a:solidFill>
                  <a:schemeClr val="tx2"/>
                </a:solidFill>
                <a:latin typeface="Georgia" pitchFamily="16" charset="0"/>
              </a:defRPr>
            </a:lvl5pPr>
            <a:lvl6pPr marL="457200" algn="l" rtl="0" fontAlgn="base">
              <a:spcBef>
                <a:spcPct val="0"/>
              </a:spcBef>
              <a:spcAft>
                <a:spcPct val="0"/>
              </a:spcAft>
              <a:defRPr sz="3500">
                <a:solidFill>
                  <a:schemeClr val="tx2"/>
                </a:solidFill>
                <a:latin typeface="Georgia" pitchFamily="16" charset="0"/>
              </a:defRPr>
            </a:lvl6pPr>
            <a:lvl7pPr marL="914400" algn="l" rtl="0" fontAlgn="base">
              <a:spcBef>
                <a:spcPct val="0"/>
              </a:spcBef>
              <a:spcAft>
                <a:spcPct val="0"/>
              </a:spcAft>
              <a:defRPr sz="3500">
                <a:solidFill>
                  <a:schemeClr val="tx2"/>
                </a:solidFill>
                <a:latin typeface="Georgia" pitchFamily="16" charset="0"/>
              </a:defRPr>
            </a:lvl7pPr>
            <a:lvl8pPr marL="1371600" algn="l" rtl="0" fontAlgn="base">
              <a:spcBef>
                <a:spcPct val="0"/>
              </a:spcBef>
              <a:spcAft>
                <a:spcPct val="0"/>
              </a:spcAft>
              <a:defRPr sz="3500">
                <a:solidFill>
                  <a:schemeClr val="tx2"/>
                </a:solidFill>
                <a:latin typeface="Georgia" pitchFamily="16" charset="0"/>
              </a:defRPr>
            </a:lvl8pPr>
            <a:lvl9pPr marL="1828800" algn="l" rtl="0" fontAlgn="base">
              <a:spcBef>
                <a:spcPct val="0"/>
              </a:spcBef>
              <a:spcAft>
                <a:spcPct val="0"/>
              </a:spcAft>
              <a:defRPr sz="3500">
                <a:solidFill>
                  <a:schemeClr val="tx2"/>
                </a:solidFill>
                <a:latin typeface="Georgia" pitchFamily="16" charset="0"/>
              </a:defRPr>
            </a:lvl9pPr>
          </a:lstStyle>
          <a:p>
            <a:pPr algn="ctr"/>
            <a:r>
              <a:rPr lang="en-GB" dirty="0" smtClean="0"/>
              <a:t>Thanks!</a:t>
            </a:r>
            <a:endParaRPr lang="en-GB" dirty="0"/>
          </a:p>
        </p:txBody>
      </p:sp>
      <p:sp>
        <p:nvSpPr>
          <p:cNvPr id="13" name="Rectangle 12"/>
          <p:cNvSpPr/>
          <p:nvPr/>
        </p:nvSpPr>
        <p:spPr>
          <a:xfrm>
            <a:off x="5343317" y="6550223"/>
            <a:ext cx="3825624" cy="307777"/>
          </a:xfrm>
          <a:prstGeom prst="rect">
            <a:avLst/>
          </a:prstGeom>
        </p:spPr>
        <p:txBody>
          <a:bodyPr wrap="none">
            <a:spAutoFit/>
          </a:bodyPr>
          <a:lstStyle/>
          <a:p>
            <a:r>
              <a:rPr lang="en-US" sz="1400" b="1" dirty="0" smtClean="0">
                <a:latin typeface="Segoe UI Light" panose="020B0502040204020203" pitchFamily="34" charset="0"/>
              </a:rPr>
              <a:t>@</a:t>
            </a:r>
            <a:r>
              <a:rPr lang="en-US" sz="1400" b="1" dirty="0" err="1" smtClean="0">
                <a:latin typeface="Segoe UI Light" panose="020B0502040204020203" pitchFamily="34" charset="0"/>
              </a:rPr>
              <a:t>AdrianaGWilde</a:t>
            </a:r>
            <a:r>
              <a:rPr lang="en-US" sz="1400" b="1" dirty="0" smtClean="0">
                <a:latin typeface="Segoe UI Light" panose="020B0502040204020203" pitchFamily="34" charset="0"/>
              </a:rPr>
              <a:t> @</a:t>
            </a:r>
            <a:r>
              <a:rPr lang="en-US" sz="1400" b="1" dirty="0" err="1" smtClean="0">
                <a:latin typeface="Segoe UI Light" panose="020B0502040204020203" pitchFamily="34" charset="0"/>
              </a:rPr>
              <a:t>hoosfoos</a:t>
            </a:r>
            <a:r>
              <a:rPr lang="en-US" sz="1400" b="1" dirty="0" smtClean="0">
                <a:latin typeface="Segoe UI Light" panose="020B0502040204020203" pitchFamily="34" charset="0"/>
              </a:rPr>
              <a:t> </a:t>
            </a:r>
            <a:r>
              <a:rPr lang="en-US" sz="1400" b="1" dirty="0">
                <a:latin typeface="Segoe UI Light" panose="020B0502040204020203" pitchFamily="34" charset="0"/>
              </a:rPr>
              <a:t>#</a:t>
            </a:r>
            <a:r>
              <a:rPr lang="en-US" sz="1400" b="1" dirty="0" smtClean="0">
                <a:latin typeface="Segoe UI Light" panose="020B0502040204020203" pitchFamily="34" charset="0"/>
              </a:rPr>
              <a:t>websci2015 </a:t>
            </a:r>
            <a:endParaRPr lang="en-GB" dirty="0">
              <a:latin typeface="Segoe UI Light" panose="020B0502040204020203" pitchFamily="34" charset="0"/>
            </a:endParaRPr>
          </a:p>
        </p:txBody>
      </p:sp>
    </p:spTree>
    <p:extLst>
      <p:ext uri="{BB962C8B-B14F-4D97-AF65-F5344CB8AC3E}">
        <p14:creationId xmlns:p14="http://schemas.microsoft.com/office/powerpoint/2010/main" val="132712126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568C38B-C1D1-4513-BE2E-063A7F375453}" type="slidenum">
              <a:rPr lang="en-GB" smtClean="0"/>
              <a:pPr>
                <a:defRPr/>
              </a:pPr>
              <a:t>3</a:t>
            </a:fld>
            <a:endParaRPr lang="en-GB"/>
          </a:p>
        </p:txBody>
      </p:sp>
      <p:pic>
        <p:nvPicPr>
          <p:cNvPr id="4100" name="Picture 4" descr="Habits: The Common Denominator of Both Success and Fail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4544" y="1124744"/>
            <a:ext cx="9706272" cy="48531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1764206703"/>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Student success </a:t>
            </a:r>
            <a:r>
              <a:rPr lang="en-GB" dirty="0" smtClean="0"/>
              <a:t>in Higher Education</a:t>
            </a:r>
            <a:r>
              <a:rPr lang="en-GB" dirty="0"/>
              <a:t/>
            </a:r>
            <a:br>
              <a:rPr lang="en-GB" dirty="0"/>
            </a:br>
            <a:endParaRPr lang="en-GB" dirty="0"/>
          </a:p>
        </p:txBody>
      </p:sp>
      <p:sp>
        <p:nvSpPr>
          <p:cNvPr id="3" name="Content Placeholder 2"/>
          <p:cNvSpPr>
            <a:spLocks noGrp="1"/>
          </p:cNvSpPr>
          <p:nvPr>
            <p:ph idx="1"/>
          </p:nvPr>
        </p:nvSpPr>
        <p:spPr>
          <a:xfrm>
            <a:off x="323850" y="2060847"/>
            <a:ext cx="3312046" cy="3744417"/>
          </a:xfrm>
        </p:spPr>
        <p:txBody>
          <a:bodyPr/>
          <a:lstStyle/>
          <a:p>
            <a:pPr marL="0" indent="0" eaLnBrk="1" hangingPunct="1">
              <a:buNone/>
            </a:pPr>
            <a:r>
              <a:rPr lang="en-GB" dirty="0" smtClean="0"/>
              <a:t>Stakeholders interest:</a:t>
            </a:r>
          </a:p>
          <a:p>
            <a:pPr eaLnBrk="1" hangingPunct="1">
              <a:buFont typeface="Wingdings" panose="05000000000000000000" pitchFamily="2" charset="2"/>
              <a:buChar char="Ø"/>
            </a:pPr>
            <a:r>
              <a:rPr lang="en-GB" dirty="0" smtClean="0"/>
              <a:t>Personal dimension</a:t>
            </a:r>
          </a:p>
          <a:p>
            <a:pPr eaLnBrk="1" hangingPunct="1">
              <a:buFont typeface="Wingdings" panose="05000000000000000000" pitchFamily="2" charset="2"/>
              <a:buChar char="Ø"/>
            </a:pPr>
            <a:r>
              <a:rPr lang="en-GB" dirty="0" smtClean="0"/>
              <a:t>Institutional</a:t>
            </a:r>
          </a:p>
          <a:p>
            <a:pPr eaLnBrk="1" hangingPunct="1">
              <a:buFont typeface="Wingdings" panose="05000000000000000000" pitchFamily="2" charset="2"/>
              <a:buChar char="Ø"/>
            </a:pPr>
            <a:r>
              <a:rPr lang="en-GB" dirty="0" smtClean="0"/>
              <a:t>Society as a whole!</a:t>
            </a:r>
            <a:r>
              <a:rPr lang="en-GB" dirty="0"/>
              <a:t/>
            </a:r>
            <a:br>
              <a:rPr lang="en-GB" dirty="0"/>
            </a:br>
            <a:endParaRPr lang="en-GB" dirty="0"/>
          </a:p>
        </p:txBody>
      </p:sp>
      <p:sp>
        <p:nvSpPr>
          <p:cNvPr id="4" name="Slide Number Placeholder 3"/>
          <p:cNvSpPr>
            <a:spLocks noGrp="1"/>
          </p:cNvSpPr>
          <p:nvPr>
            <p:ph type="sldNum" sz="quarter" idx="12"/>
          </p:nvPr>
        </p:nvSpPr>
        <p:spPr/>
        <p:txBody>
          <a:bodyPr/>
          <a:lstStyle/>
          <a:p>
            <a:pPr>
              <a:defRPr/>
            </a:pPr>
            <a:fld id="{A568C38B-C1D1-4513-BE2E-063A7F375453}" type="slidenum">
              <a:rPr lang="en-GB" smtClean="0"/>
              <a:pPr>
                <a:defRPr/>
              </a:pPr>
              <a:t>4</a:t>
            </a:fld>
            <a:endParaRPr lang="en-GB"/>
          </a:p>
        </p:txBody>
      </p:sp>
      <p:graphicFrame>
        <p:nvGraphicFramePr>
          <p:cNvPr id="5" name="Diagram 4"/>
          <p:cNvGraphicFramePr/>
          <p:nvPr>
            <p:extLst>
              <p:ext uri="{D42A27DB-BD31-4B8C-83A1-F6EECF244321}">
                <p14:modId xmlns:p14="http://schemas.microsoft.com/office/powerpoint/2010/main" val="358956362"/>
              </p:ext>
            </p:extLst>
          </p:nvPr>
        </p:nvGraphicFramePr>
        <p:xfrm>
          <a:off x="1992755" y="529888"/>
          <a:ext cx="7691813" cy="6067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4096798470"/>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17310">
            <a:off x="559891" y="1656484"/>
            <a:ext cx="4670769" cy="4127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5"/>
          <p:cNvSpPr>
            <a:spLocks noGrp="1"/>
          </p:cNvSpPr>
          <p:nvPr>
            <p:ph type="sldNum" sz="quarter" idx="12"/>
          </p:nvPr>
        </p:nvSpPr>
        <p:spPr>
          <a:xfrm>
            <a:off x="6917443" y="6308725"/>
            <a:ext cx="1905000" cy="457200"/>
          </a:xfrm>
        </p:spPr>
        <p:txBody>
          <a:bodyPr/>
          <a:lstStyle/>
          <a:p>
            <a:pPr>
              <a:defRPr/>
            </a:pPr>
            <a:fld id="{A724728C-4C8B-4B40-9084-B1AD0D57C3E6}" type="slidenum">
              <a:rPr lang="en-GB"/>
              <a:pPr>
                <a:defRPr/>
              </a:pPr>
              <a:t>5</a:t>
            </a:fld>
            <a:endParaRPr lang="en-GB" dirty="0"/>
          </a:p>
        </p:txBody>
      </p:sp>
      <p:sp>
        <p:nvSpPr>
          <p:cNvPr id="7172" name="Rectangle 14"/>
          <p:cNvSpPr>
            <a:spLocks noGrp="1" noChangeArrowheads="1"/>
          </p:cNvSpPr>
          <p:nvPr>
            <p:ph type="title"/>
          </p:nvPr>
        </p:nvSpPr>
        <p:spPr>
          <a:xfrm>
            <a:off x="151668" y="291467"/>
            <a:ext cx="8440613" cy="649288"/>
          </a:xfrm>
        </p:spPr>
        <p:txBody>
          <a:bodyPr/>
          <a:lstStyle/>
          <a:p>
            <a:pPr eaLnBrk="1" hangingPunct="1"/>
            <a:r>
              <a:rPr lang="en-GB" dirty="0" smtClean="0"/>
              <a:t>F2F instruction </a:t>
            </a:r>
            <a:r>
              <a:rPr lang="en-GB" dirty="0" err="1" smtClean="0"/>
              <a:t>vs</a:t>
            </a:r>
            <a:r>
              <a:rPr lang="en-GB" dirty="0" smtClean="0"/>
              <a:t> MOOCs</a:t>
            </a:r>
            <a:br>
              <a:rPr lang="en-GB" dirty="0" smtClean="0"/>
            </a:br>
            <a:endParaRPr lang="en-GB" dirty="0" smtClean="0"/>
          </a:p>
        </p:txBody>
      </p:sp>
      <p:sp>
        <p:nvSpPr>
          <p:cNvPr id="7173" name="Rectangle 15"/>
          <p:cNvSpPr>
            <a:spLocks noGrp="1" noChangeArrowheads="1"/>
          </p:cNvSpPr>
          <p:nvPr>
            <p:ph type="body" idx="1"/>
          </p:nvPr>
        </p:nvSpPr>
        <p:spPr>
          <a:xfrm>
            <a:off x="5364088" y="1976055"/>
            <a:ext cx="3428628" cy="4698802"/>
          </a:xfrm>
          <a:ln>
            <a:noFill/>
          </a:ln>
        </p:spPr>
        <p:txBody>
          <a:bodyPr/>
          <a:lstStyle/>
          <a:p>
            <a:pPr eaLnBrk="1" hangingPunct="1"/>
            <a:r>
              <a:rPr lang="en-GB" dirty="0" smtClean="0"/>
              <a:t>There are some obvious differences – but are these fundamental to the way students learn?</a:t>
            </a:r>
          </a:p>
          <a:p>
            <a:pPr eaLnBrk="1" hangingPunct="1"/>
            <a:r>
              <a:rPr lang="en-GB" dirty="0" smtClean="0"/>
              <a:t>What are the commonalities?</a:t>
            </a:r>
          </a:p>
        </p:txBody>
      </p:sp>
      <p:sp>
        <p:nvSpPr>
          <p:cNvPr id="25" name="Oval 24"/>
          <p:cNvSpPr/>
          <p:nvPr/>
        </p:nvSpPr>
        <p:spPr bwMode="auto">
          <a:xfrm rot="20795206">
            <a:off x="2942931" y="2132856"/>
            <a:ext cx="1474650" cy="584269"/>
          </a:xfrm>
          <a:prstGeom prst="ellipse">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b="1"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Lucida Sans" pitchFamily="16" charset="0"/>
                <a:ea typeface="ＭＳ Ｐゴシック" pitchFamily="16" charset="-128"/>
              </a:rPr>
              <a:t>F2F</a:t>
            </a:r>
          </a:p>
          <a:p>
            <a:pPr marL="0" marR="0" indent="0" algn="ctr" defTabSz="914400" rtl="0" eaLnBrk="0" fontAlgn="base" latinLnBrk="0" hangingPunct="0">
              <a:lnSpc>
                <a:spcPct val="100000"/>
              </a:lnSpc>
              <a:spcBef>
                <a:spcPct val="0"/>
              </a:spcBef>
              <a:spcAft>
                <a:spcPct val="0"/>
              </a:spcAft>
              <a:buClrTx/>
              <a:buSzTx/>
              <a:buFontTx/>
              <a:buNone/>
              <a:tabLst/>
            </a:pPr>
            <a:r>
              <a:rPr lang="en-GB" b="1"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Lucida Sans" pitchFamily="16" charset="0"/>
                <a:ea typeface="ＭＳ Ｐゴシック" pitchFamily="16" charset="-128"/>
              </a:rPr>
              <a:t>instruction</a:t>
            </a:r>
            <a:endParaRPr kumimoji="0" lang="en-GB" sz="1200" b="1" i="0" u="none" strike="noStrike" normalizeH="0"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Lucida Sans" pitchFamily="16" charset="0"/>
              <a:ea typeface="ＭＳ Ｐゴシック" pitchFamily="16" charset="-128"/>
            </a:endParaRPr>
          </a:p>
        </p:txBody>
      </p:sp>
      <p:sp>
        <p:nvSpPr>
          <p:cNvPr id="6" name="Oval 5"/>
          <p:cNvSpPr/>
          <p:nvPr/>
        </p:nvSpPr>
        <p:spPr bwMode="auto">
          <a:xfrm rot="20543996">
            <a:off x="3291113" y="3369708"/>
            <a:ext cx="1086939" cy="324594"/>
          </a:xfrm>
          <a:prstGeom prst="ellipse">
            <a:avLst/>
          </a:pr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normalizeH="0"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Lucida Sans" pitchFamily="16" charset="0"/>
                <a:ea typeface="ＭＳ Ｐゴシック" pitchFamily="16" charset="-128"/>
              </a:rPr>
              <a:t>MOOCs</a:t>
            </a:r>
          </a:p>
        </p:txBody>
      </p:sp>
      <p:sp>
        <p:nvSpPr>
          <p:cNvPr id="10" name="Text Box 5"/>
          <p:cNvSpPr txBox="1">
            <a:spLocks noChangeArrowheads="1"/>
          </p:cNvSpPr>
          <p:nvPr/>
        </p:nvSpPr>
        <p:spPr bwMode="auto">
          <a:xfrm>
            <a:off x="302724" y="6309319"/>
            <a:ext cx="82297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a:r>
              <a:rPr lang="en-GB" sz="1050" dirty="0" err="1" smtClean="0"/>
              <a:t>Koller</a:t>
            </a:r>
            <a:r>
              <a:rPr lang="en-GB" sz="1050" dirty="0" smtClean="0"/>
              <a:t>, D. (2012) “What we’re learning from online education”</a:t>
            </a:r>
          </a:p>
          <a:p>
            <a:pPr algn="l"/>
            <a:endParaRPr lang="en-GB" sz="1050" dirty="0"/>
          </a:p>
        </p:txBody>
      </p:sp>
      <p:sp>
        <p:nvSpPr>
          <p:cNvPr id="9" name="Rectangle 8"/>
          <p:cNvSpPr/>
          <p:nvPr/>
        </p:nvSpPr>
        <p:spPr>
          <a:xfrm>
            <a:off x="6347191" y="6550223"/>
            <a:ext cx="2792852" cy="492443"/>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p>
          <a:p>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807792444"/>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0"/>
            <a:ext cx="999437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5"/>
          <p:cNvSpPr>
            <a:spLocks noGrp="1"/>
          </p:cNvSpPr>
          <p:nvPr>
            <p:ph type="sldNum" sz="quarter" idx="12"/>
          </p:nvPr>
        </p:nvSpPr>
        <p:spPr>
          <a:xfrm>
            <a:off x="6917443" y="6308725"/>
            <a:ext cx="1905000" cy="457200"/>
          </a:xfrm>
        </p:spPr>
        <p:txBody>
          <a:bodyPr/>
          <a:lstStyle/>
          <a:p>
            <a:pPr>
              <a:defRPr/>
            </a:pPr>
            <a:fld id="{A724728C-4C8B-4B40-9084-B1AD0D57C3E6}" type="slidenum">
              <a:rPr lang="en-GB"/>
              <a:pPr>
                <a:defRPr/>
              </a:pPr>
              <a:t>6</a:t>
            </a:fld>
            <a:endParaRPr lang="en-GB" dirty="0"/>
          </a:p>
        </p:txBody>
      </p:sp>
      <p:sp>
        <p:nvSpPr>
          <p:cNvPr id="7173" name="Rectangle 15"/>
          <p:cNvSpPr>
            <a:spLocks noGrp="1" noChangeArrowheads="1"/>
          </p:cNvSpPr>
          <p:nvPr>
            <p:ph type="body" idx="1"/>
          </p:nvPr>
        </p:nvSpPr>
        <p:spPr>
          <a:xfrm>
            <a:off x="302724" y="4941168"/>
            <a:ext cx="9309836" cy="2056773"/>
          </a:xfrm>
        </p:spPr>
        <p:txBody>
          <a:bodyPr/>
          <a:lstStyle/>
          <a:p>
            <a:pPr eaLnBrk="1" hangingPunct="1"/>
            <a:r>
              <a:rPr lang="en-GB" dirty="0" smtClean="0">
                <a:solidFill>
                  <a:schemeClr val="bg1"/>
                </a:solidFill>
              </a:rPr>
              <a:t>Analysis of data to extract characteristics of students and learning activity that could be used for </a:t>
            </a:r>
            <a:r>
              <a:rPr lang="en-GB" b="1" u="sng" dirty="0" smtClean="0">
                <a:solidFill>
                  <a:schemeClr val="bg1"/>
                </a:solidFill>
              </a:rPr>
              <a:t>understanding</a:t>
            </a:r>
            <a:r>
              <a:rPr lang="en-GB" dirty="0" smtClean="0">
                <a:solidFill>
                  <a:schemeClr val="bg1"/>
                </a:solidFill>
              </a:rPr>
              <a:t> of performance, </a:t>
            </a:r>
            <a:r>
              <a:rPr lang="en-GB" b="1" u="sng" dirty="0" smtClean="0">
                <a:solidFill>
                  <a:schemeClr val="bg1"/>
                </a:solidFill>
              </a:rPr>
              <a:t>prediction</a:t>
            </a:r>
            <a:r>
              <a:rPr lang="en-GB" b="1" dirty="0" smtClean="0">
                <a:solidFill>
                  <a:schemeClr val="bg1"/>
                </a:solidFill>
              </a:rPr>
              <a:t> </a:t>
            </a:r>
            <a:r>
              <a:rPr lang="en-GB" dirty="0" smtClean="0">
                <a:solidFill>
                  <a:schemeClr val="bg1"/>
                </a:solidFill>
              </a:rPr>
              <a:t>of achievement, and timely </a:t>
            </a:r>
            <a:r>
              <a:rPr lang="en-GB" b="1" dirty="0" smtClean="0">
                <a:solidFill>
                  <a:schemeClr val="bg1"/>
                </a:solidFill>
              </a:rPr>
              <a:t>interventions</a:t>
            </a:r>
            <a:r>
              <a:rPr lang="en-GB" dirty="0" smtClean="0">
                <a:solidFill>
                  <a:schemeClr val="bg1"/>
                </a:solidFill>
              </a:rPr>
              <a:t>.</a:t>
            </a:r>
          </a:p>
        </p:txBody>
      </p:sp>
      <p:sp>
        <p:nvSpPr>
          <p:cNvPr id="10" name="Text Box 5"/>
          <p:cNvSpPr txBox="1">
            <a:spLocks noChangeArrowheads="1"/>
          </p:cNvSpPr>
          <p:nvPr/>
        </p:nvSpPr>
        <p:spPr bwMode="auto">
          <a:xfrm>
            <a:off x="302724" y="6309319"/>
            <a:ext cx="822971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a:r>
              <a:rPr lang="en-GB" dirty="0" smtClean="0">
                <a:solidFill>
                  <a:schemeClr val="bg1"/>
                </a:solidFill>
              </a:rPr>
              <a:t>Ferguson (2012) “Learning Analytics: drivers, developments and challenges”</a:t>
            </a:r>
          </a:p>
          <a:p>
            <a:pPr algn="l"/>
            <a:endParaRPr lang="en-GB" dirty="0">
              <a:solidFill>
                <a:schemeClr val="bg1"/>
              </a:solidFill>
            </a:endParaRPr>
          </a:p>
        </p:txBody>
      </p:sp>
      <p:sp>
        <p:nvSpPr>
          <p:cNvPr id="8" name="Rectangle 7"/>
          <p:cNvSpPr/>
          <p:nvPr/>
        </p:nvSpPr>
        <p:spPr>
          <a:xfrm>
            <a:off x="7020272" y="6550223"/>
            <a:ext cx="2792852" cy="307777"/>
          </a:xfrm>
          <a:prstGeom prst="rect">
            <a:avLst/>
          </a:prstGeom>
        </p:spPr>
        <p:txBody>
          <a:bodyPr wrap="none">
            <a:spAutoFit/>
          </a:bodyPr>
          <a:lstStyle/>
          <a:p>
            <a:r>
              <a:rPr lang="en-US" sz="1400" b="1" dirty="0" smtClean="0">
                <a:solidFill>
                  <a:schemeClr val="bg1">
                    <a:lumMod val="95000"/>
                  </a:schemeClr>
                </a:solidFill>
                <a:latin typeface="Segoe UI Light" panose="020B0502040204020203" pitchFamily="34" charset="0"/>
              </a:rPr>
              <a:t>@</a:t>
            </a:r>
            <a:r>
              <a:rPr lang="en-US" sz="1400" b="1" dirty="0" err="1" smtClean="0">
                <a:solidFill>
                  <a:schemeClr val="bg1">
                    <a:lumMod val="95000"/>
                  </a:schemeClr>
                </a:solidFill>
                <a:latin typeface="Segoe UI Light" panose="020B0502040204020203" pitchFamily="34" charset="0"/>
              </a:rPr>
              <a:t>AdrianaGWilde</a:t>
            </a:r>
            <a:r>
              <a:rPr lang="en-US" sz="1400" b="1" dirty="0">
                <a:solidFill>
                  <a:schemeClr val="bg1">
                    <a:lumMod val="95000"/>
                  </a:schemeClr>
                </a:solidFill>
                <a:latin typeface="Segoe UI Light" panose="020B0502040204020203" pitchFamily="34" charset="0"/>
              </a:rPr>
              <a:t> #</a:t>
            </a:r>
            <a:r>
              <a:rPr lang="en-US" sz="1400" b="1" dirty="0" smtClean="0">
                <a:solidFill>
                  <a:schemeClr val="bg1">
                    <a:lumMod val="95000"/>
                  </a:schemeClr>
                </a:solidFill>
                <a:latin typeface="Segoe UI Light" panose="020B0502040204020203" pitchFamily="34" charset="0"/>
              </a:rPr>
              <a:t>websci2015 </a:t>
            </a:r>
            <a:endParaRPr lang="en-GB" dirty="0">
              <a:solidFill>
                <a:schemeClr val="bg1">
                  <a:lumMod val="95000"/>
                </a:schemeClr>
              </a:solidFill>
              <a:latin typeface="Segoe UI Light" panose="020B0502040204020203" pitchFamily="34" charset="0"/>
            </a:endParaRPr>
          </a:p>
        </p:txBody>
      </p:sp>
    </p:spTree>
    <p:extLst>
      <p:ext uri="{BB962C8B-B14F-4D97-AF65-F5344CB8AC3E}">
        <p14:creationId xmlns:p14="http://schemas.microsoft.com/office/powerpoint/2010/main" val="1915021982"/>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3" t="17728" r="5081" b="1405"/>
          <a:stretch/>
        </p:blipFill>
        <p:spPr bwMode="auto">
          <a:xfrm>
            <a:off x="0" y="1268760"/>
            <a:ext cx="8964553"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5"/>
          <p:cNvSpPr txBox="1">
            <a:spLocks noChangeArrowheads="1"/>
          </p:cNvSpPr>
          <p:nvPr/>
        </p:nvSpPr>
        <p:spPr bwMode="auto">
          <a:xfrm>
            <a:off x="-10084" y="6525344"/>
            <a:ext cx="80384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a:r>
              <a:rPr lang="en-GB" sz="1050" dirty="0" smtClean="0"/>
              <a:t>Source</a:t>
            </a:r>
            <a:r>
              <a:rPr lang="en-GB" sz="1050" dirty="0"/>
              <a:t>: </a:t>
            </a:r>
            <a:r>
              <a:rPr lang="en-GB" sz="1050" dirty="0" smtClean="0">
                <a:hlinkClick r:id="rId4"/>
              </a:rPr>
              <a:t>www.slideshare.net/sbs/designing-systemic-learning-analytics-at-the-open-university</a:t>
            </a:r>
            <a:endParaRPr lang="en-GB" sz="1050" dirty="0" smtClean="0"/>
          </a:p>
          <a:p>
            <a:pPr algn="l"/>
            <a:endParaRPr lang="en-GB" sz="1050" dirty="0"/>
          </a:p>
        </p:txBody>
      </p:sp>
      <p:sp>
        <p:nvSpPr>
          <p:cNvPr id="5" name="Title 2"/>
          <p:cNvSpPr>
            <a:spLocks noGrp="1"/>
          </p:cNvSpPr>
          <p:nvPr>
            <p:ph type="title"/>
          </p:nvPr>
        </p:nvSpPr>
        <p:spPr>
          <a:xfrm>
            <a:off x="251520" y="188640"/>
            <a:ext cx="6048672" cy="649288"/>
          </a:xfrm>
        </p:spPr>
        <p:txBody>
          <a:bodyPr/>
          <a:lstStyle/>
          <a:p>
            <a:r>
              <a:rPr lang="en-GB" dirty="0" smtClean="0"/>
              <a:t>Predictive modelling of student outcomes</a:t>
            </a:r>
            <a:endParaRPr lang="en-GB" dirty="0"/>
          </a:p>
        </p:txBody>
      </p:sp>
      <p:sp>
        <p:nvSpPr>
          <p:cNvPr id="4" name="Slide Number Placeholder 3"/>
          <p:cNvSpPr>
            <a:spLocks noGrp="1"/>
          </p:cNvSpPr>
          <p:nvPr>
            <p:ph type="sldNum" sz="quarter" idx="12"/>
          </p:nvPr>
        </p:nvSpPr>
        <p:spPr/>
        <p:txBody>
          <a:bodyPr/>
          <a:lstStyle/>
          <a:p>
            <a:pPr>
              <a:defRPr/>
            </a:pPr>
            <a:fld id="{A568C38B-C1D1-4513-BE2E-063A7F375453}" type="slidenum">
              <a:rPr lang="en-GB" smtClean="0"/>
              <a:pPr>
                <a:defRPr/>
              </a:pPr>
              <a:t>7</a:t>
            </a:fld>
            <a:endParaRPr lang="en-GB"/>
          </a:p>
        </p:txBody>
      </p:sp>
      <p:sp>
        <p:nvSpPr>
          <p:cNvPr id="8" name="Rectangle 7"/>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2360039208"/>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814C7B1-9801-4436-8048-238FA843C781}" type="slidenum">
              <a:rPr lang="en-GB"/>
              <a:pPr>
                <a:defRPr/>
              </a:pPr>
              <a:t>8</a:t>
            </a:fld>
            <a:endParaRPr lang="en-GB" dirty="0"/>
          </a:p>
        </p:txBody>
      </p:sp>
      <p:sp>
        <p:nvSpPr>
          <p:cNvPr id="9" name="Rectangle 1027"/>
          <p:cNvSpPr txBox="1">
            <a:spLocks noChangeArrowheads="1"/>
          </p:cNvSpPr>
          <p:nvPr/>
        </p:nvSpPr>
        <p:spPr bwMode="auto">
          <a:xfrm>
            <a:off x="6785827" y="2492896"/>
            <a:ext cx="236256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n-ea"/>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n-ea"/>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a:lstStyle>
          <a:p>
            <a:pPr marL="0" indent="0">
              <a:buNone/>
            </a:pPr>
            <a:r>
              <a:rPr lang="en-US" sz="2000" kern="0" dirty="0" smtClean="0"/>
              <a:t>“While </a:t>
            </a:r>
            <a:r>
              <a:rPr lang="en-US" sz="2000" kern="0" dirty="0"/>
              <a:t>all sectors </a:t>
            </a:r>
            <a:r>
              <a:rPr lang="en-US" sz="2000" kern="0" dirty="0" smtClean="0"/>
              <a:t>have barriers </a:t>
            </a:r>
            <a:r>
              <a:rPr lang="en-US" sz="2000" kern="0" dirty="0"/>
              <a:t>to capture value from the use of big </a:t>
            </a:r>
            <a:r>
              <a:rPr lang="en-US" sz="2000" kern="0" dirty="0" smtClean="0"/>
              <a:t>data … </a:t>
            </a:r>
            <a:br>
              <a:rPr lang="en-US" sz="2000" kern="0" dirty="0" smtClean="0"/>
            </a:br>
            <a:r>
              <a:rPr lang="en-US" sz="2000" kern="0" dirty="0" smtClean="0"/>
              <a:t>[these] are higher </a:t>
            </a:r>
            <a:r>
              <a:rPr lang="en-US" sz="2000" kern="0" dirty="0"/>
              <a:t>for </a:t>
            </a:r>
            <a:r>
              <a:rPr lang="en-US" sz="2000" kern="0" dirty="0" smtClean="0"/>
              <a:t>education</a:t>
            </a:r>
            <a:r>
              <a:rPr lang="en-US" sz="2000" kern="0" dirty="0"/>
              <a:t>, </a:t>
            </a:r>
            <a:r>
              <a:rPr lang="en-US" sz="2000" kern="0" dirty="0" smtClean="0"/>
              <a:t>because </a:t>
            </a:r>
            <a:r>
              <a:rPr lang="en-US" sz="2000" kern="0" dirty="0"/>
              <a:t>of </a:t>
            </a:r>
            <a:r>
              <a:rPr lang="en-US" sz="2000" b="1" kern="0" dirty="0"/>
              <a:t>a lack of data-driven mind-set and available </a:t>
            </a:r>
            <a:r>
              <a:rPr lang="en-US" sz="2000" b="1" kern="0" dirty="0" smtClean="0"/>
              <a:t>data</a:t>
            </a:r>
            <a:r>
              <a:rPr lang="en-US" sz="2000" kern="0" dirty="0" smtClean="0"/>
              <a:t>” </a:t>
            </a:r>
          </a:p>
          <a:p>
            <a:pPr marL="0" indent="0">
              <a:buNone/>
            </a:pPr>
            <a:r>
              <a:rPr lang="en-GB" sz="1800" kern="0" dirty="0" smtClean="0"/>
              <a:t>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88824"/>
            <a:ext cx="6571831" cy="654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4"/>
          <p:cNvSpPr>
            <a:spLocks noGrp="1" noChangeArrowheads="1"/>
          </p:cNvSpPr>
          <p:nvPr>
            <p:ph type="title"/>
          </p:nvPr>
        </p:nvSpPr>
        <p:spPr>
          <a:xfrm>
            <a:off x="6735028" y="1340768"/>
            <a:ext cx="2381506" cy="1080121"/>
          </a:xfrm>
        </p:spPr>
        <p:txBody>
          <a:bodyPr/>
          <a:lstStyle/>
          <a:p>
            <a:pPr eaLnBrk="1" hangingPunct="1"/>
            <a:r>
              <a:rPr lang="en-GB" dirty="0" smtClean="0"/>
              <a:t>The challenge!</a:t>
            </a:r>
          </a:p>
        </p:txBody>
      </p:sp>
      <p:sp>
        <p:nvSpPr>
          <p:cNvPr id="7" name="Text Box 5"/>
          <p:cNvSpPr txBox="1">
            <a:spLocks noChangeArrowheads="1"/>
          </p:cNvSpPr>
          <p:nvPr/>
        </p:nvSpPr>
        <p:spPr bwMode="auto">
          <a:xfrm>
            <a:off x="6785827" y="6052646"/>
            <a:ext cx="227990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a:defRPr sz="1200">
                <a:solidFill>
                  <a:schemeClr val="tx1"/>
                </a:solidFill>
                <a:latin typeface="Lucida Sans" pitchFamily="34" charset="0"/>
                <a:ea typeface="ＭＳ Ｐゴシック" pitchFamily="34" charset="-128"/>
              </a:defRPr>
            </a:lvl1pPr>
            <a:lvl2pPr marL="742950" indent="-285750">
              <a:defRPr sz="1200">
                <a:solidFill>
                  <a:schemeClr val="tx1"/>
                </a:solidFill>
                <a:latin typeface="Lucida Sans" pitchFamily="34" charset="0"/>
                <a:ea typeface="ＭＳ Ｐゴシック" pitchFamily="34" charset="-128"/>
              </a:defRPr>
            </a:lvl2pPr>
            <a:lvl3pPr marL="1143000" indent="-228600">
              <a:defRPr sz="1200">
                <a:solidFill>
                  <a:schemeClr val="tx1"/>
                </a:solidFill>
                <a:latin typeface="Lucida Sans" pitchFamily="34" charset="0"/>
                <a:ea typeface="ＭＳ Ｐゴシック" pitchFamily="34" charset="-128"/>
              </a:defRPr>
            </a:lvl3pPr>
            <a:lvl4pPr marL="1600200" indent="-228600">
              <a:defRPr sz="1200">
                <a:solidFill>
                  <a:schemeClr val="tx1"/>
                </a:solidFill>
                <a:latin typeface="Lucida Sans" pitchFamily="34" charset="0"/>
                <a:ea typeface="ＭＳ Ｐゴシック" pitchFamily="34" charset="-128"/>
              </a:defRPr>
            </a:lvl4pPr>
            <a:lvl5pPr marL="2057400" indent="-228600">
              <a:defRPr sz="1200">
                <a:solidFill>
                  <a:schemeClr val="tx1"/>
                </a:solidFill>
                <a:latin typeface="Lucida Sans" pitchFamily="34" charset="0"/>
                <a:ea typeface="ＭＳ Ｐゴシック"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marL="0" indent="0" algn="l">
              <a:buNone/>
            </a:pPr>
            <a:r>
              <a:rPr lang="en-US" kern="0" dirty="0" smtClean="0"/>
              <a:t>McKinsey </a:t>
            </a:r>
            <a:r>
              <a:rPr lang="en-US" kern="0" dirty="0"/>
              <a:t>Global Institute </a:t>
            </a:r>
            <a:r>
              <a:rPr lang="en-US" kern="0" dirty="0" smtClean="0"/>
              <a:t>report (2011</a:t>
            </a:r>
            <a:r>
              <a:rPr lang="en-US" kern="0" dirty="0"/>
              <a:t>)</a:t>
            </a:r>
            <a:endParaRPr lang="en-GB" kern="0" dirty="0"/>
          </a:p>
        </p:txBody>
      </p:sp>
      <p:sp>
        <p:nvSpPr>
          <p:cNvPr id="10" name="Oval 9"/>
          <p:cNvSpPr/>
          <p:nvPr/>
        </p:nvSpPr>
        <p:spPr bwMode="auto">
          <a:xfrm>
            <a:off x="107504" y="5522646"/>
            <a:ext cx="2016224" cy="277204"/>
          </a:xfrm>
          <a:prstGeom prst="ellipse">
            <a:avLst/>
          </a:prstGeom>
          <a:solidFill>
            <a:srgbClr val="FFC000">
              <a:alpha val="32941"/>
            </a:srgbClr>
          </a:solidFill>
          <a:ln w="28575" cap="flat" cmpd="sng" algn="ctr">
            <a:solidFill>
              <a:srgbClr val="F00F2C"/>
            </a:solidFill>
            <a:prstDash val="solid"/>
            <a:round/>
            <a:headEnd type="none" w="med" len="med"/>
            <a:tailEnd type="none" w="med" len="med"/>
          </a:ln>
          <a:effectLst>
            <a:glow rad="228600">
              <a:schemeClr val="accent6">
                <a:satMod val="175000"/>
                <a:alpha val="40000"/>
              </a:schemeClr>
            </a:glow>
          </a:effectLst>
          <a:ex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sp>
        <p:nvSpPr>
          <p:cNvPr id="12" name="Rectangle 11"/>
          <p:cNvSpPr/>
          <p:nvPr/>
        </p:nvSpPr>
        <p:spPr>
          <a:xfrm>
            <a:off x="6347191" y="6550223"/>
            <a:ext cx="2792852" cy="307777"/>
          </a:xfrm>
          <a:prstGeom prst="rect">
            <a:avLst/>
          </a:prstGeom>
        </p:spPr>
        <p:txBody>
          <a:bodyPr wrap="none">
            <a:spAutoFit/>
          </a:bodyPr>
          <a:lstStyle/>
          <a:p>
            <a:r>
              <a:rPr lang="en-US" sz="1400" b="1" dirty="0" smtClean="0">
                <a:solidFill>
                  <a:srgbClr val="A6A6A6"/>
                </a:solidFill>
                <a:latin typeface="Segoe UI Light" panose="020B0502040204020203" pitchFamily="34" charset="0"/>
              </a:rPr>
              <a:t>@</a:t>
            </a:r>
            <a:r>
              <a:rPr lang="en-US" sz="1400" b="1" dirty="0" err="1" smtClean="0">
                <a:solidFill>
                  <a:srgbClr val="A6A6A6"/>
                </a:solidFill>
                <a:latin typeface="Segoe UI Light" panose="020B0502040204020203" pitchFamily="34" charset="0"/>
              </a:rPr>
              <a:t>AdrianaGWilde</a:t>
            </a:r>
            <a:r>
              <a:rPr lang="en-US" sz="1400" b="1" dirty="0">
                <a:solidFill>
                  <a:srgbClr val="A6A6A6"/>
                </a:solidFill>
                <a:latin typeface="Segoe UI Light" panose="020B0502040204020203" pitchFamily="34" charset="0"/>
              </a:rPr>
              <a:t> #</a:t>
            </a:r>
            <a:r>
              <a:rPr lang="en-US" sz="1400" b="1" dirty="0" smtClean="0">
                <a:solidFill>
                  <a:srgbClr val="A6A6A6"/>
                </a:solidFill>
                <a:latin typeface="Segoe UI Light" panose="020B0502040204020203" pitchFamily="34" charset="0"/>
              </a:rPr>
              <a:t>websci2015 </a:t>
            </a:r>
            <a:endParaRPr lang="en-GB" dirty="0">
              <a:solidFill>
                <a:srgbClr val="A6A6A6"/>
              </a:solidFill>
              <a:latin typeface="Segoe UI Light" panose="020B0502040204020203" pitchFamily="34" charset="0"/>
            </a:endParaRPr>
          </a:p>
        </p:txBody>
      </p:sp>
    </p:spTree>
    <p:extLst>
      <p:ext uri="{BB962C8B-B14F-4D97-AF65-F5344CB8AC3E}">
        <p14:creationId xmlns:p14="http://schemas.microsoft.com/office/powerpoint/2010/main" val="2636182729"/>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irs0.4sqi.net/img/general/width960/MSPJJLSJ0LBQJQYFAJKZ0GM0VRZD0AVLB5TBQ01A21QC0EN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83" y="-4259"/>
            <a:ext cx="2435660" cy="326569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cecla.uchile.cl/wp-content/uploads/2014/08/escudo-universidad-de-chile-color-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332656"/>
            <a:ext cx="2383613" cy="1968675"/>
          </a:xfrm>
          <a:prstGeom prst="rect">
            <a:avLst/>
          </a:prstGeom>
          <a:noFill/>
          <a:extLst>
            <a:ext uri="{909E8E84-426E-40DD-AFC4-6F175D3DCCD1}">
              <a14:hiddenFill xmlns:a14="http://schemas.microsoft.com/office/drawing/2010/main">
                <a:solidFill>
                  <a:srgbClr val="FFFFFF"/>
                </a:solidFill>
              </a14:hiddenFill>
            </a:ext>
          </a:extLst>
        </p:spPr>
      </p:pic>
      <p:sp>
        <p:nvSpPr>
          <p:cNvPr id="14338" name="Rectangle 14"/>
          <p:cNvSpPr>
            <a:spLocks noGrp="1" noChangeArrowheads="1"/>
          </p:cNvSpPr>
          <p:nvPr>
            <p:ph type="ctrTitle"/>
          </p:nvPr>
        </p:nvSpPr>
        <p:spPr>
          <a:xfrm>
            <a:off x="4709990" y="1196752"/>
            <a:ext cx="4218054" cy="1296739"/>
          </a:xfrm>
        </p:spPr>
        <p:txBody>
          <a:bodyPr/>
          <a:lstStyle/>
          <a:p>
            <a:pPr eaLnBrk="1" hangingPunct="1"/>
            <a:r>
              <a:rPr lang="en-GB" dirty="0" smtClean="0"/>
              <a:t>The Data</a:t>
            </a:r>
          </a:p>
        </p:txBody>
      </p:sp>
      <p:sp>
        <p:nvSpPr>
          <p:cNvPr id="4" name="AutoShape 10" descr="Image result for universidad chil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2" descr="Image result for universidad chil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4" descr="Image result for universidad chil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6" descr="Image result for universidad chil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2" name="Picture 4" descr="http://www.ciens.ucv.ve/ciens/wp-content/uploads/2012/11/mural.jpg"/>
          <p:cNvPicPr>
            <a:picLocks noChangeAspect="1" noChangeArrowheads="1"/>
          </p:cNvPicPr>
          <p:nvPr/>
        </p:nvPicPr>
        <p:blipFill rotWithShape="1">
          <a:blip r:embed="rId5">
            <a:extLst>
              <a:ext uri="{28A0092B-C50C-407E-A947-70E740481C1C}">
                <a14:useLocalDpi xmlns:a14="http://schemas.microsoft.com/office/drawing/2010/main" val="0"/>
              </a:ext>
            </a:extLst>
          </a:blip>
          <a:srcRect l="6588" r="1"/>
          <a:stretch/>
        </p:blipFill>
        <p:spPr bwMode="auto">
          <a:xfrm>
            <a:off x="-109283" y="4597314"/>
            <a:ext cx="4033304" cy="22606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ciens.ucv.ve/objetosdeaprendizaje/riesgos-electricos/images/logo-computacion-ciencias-ucv.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595" y="2996901"/>
            <a:ext cx="2863264" cy="1615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2305" y="2492896"/>
            <a:ext cx="5294141" cy="386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6336" y="5805264"/>
            <a:ext cx="141922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6" descr="Image result for universidad chi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8" descr="Image result for universidad chi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Rectangle 14"/>
          <p:cNvSpPr/>
          <p:nvPr/>
        </p:nvSpPr>
        <p:spPr>
          <a:xfrm>
            <a:off x="6347191" y="6550223"/>
            <a:ext cx="2792852" cy="307777"/>
          </a:xfrm>
          <a:prstGeom prst="rect">
            <a:avLst/>
          </a:prstGeom>
        </p:spPr>
        <p:txBody>
          <a:bodyPr wrap="none">
            <a:spAutoFit/>
          </a:bodyPr>
          <a:lstStyle/>
          <a:p>
            <a:r>
              <a:rPr lang="en-US" sz="1400" b="1" dirty="0" smtClean="0">
                <a:solidFill>
                  <a:schemeClr val="bg1">
                    <a:lumMod val="95000"/>
                  </a:schemeClr>
                </a:solidFill>
                <a:latin typeface="Segoe UI Light" panose="020B0502040204020203" pitchFamily="34" charset="0"/>
              </a:rPr>
              <a:t>@</a:t>
            </a:r>
            <a:r>
              <a:rPr lang="en-US" sz="1400" b="1" dirty="0" err="1" smtClean="0">
                <a:solidFill>
                  <a:schemeClr val="bg1">
                    <a:lumMod val="95000"/>
                  </a:schemeClr>
                </a:solidFill>
                <a:latin typeface="Segoe UI Light" panose="020B0502040204020203" pitchFamily="34" charset="0"/>
              </a:rPr>
              <a:t>AdrianaGWilde</a:t>
            </a:r>
            <a:r>
              <a:rPr lang="en-US" sz="1400" b="1" dirty="0">
                <a:solidFill>
                  <a:schemeClr val="bg1">
                    <a:lumMod val="95000"/>
                  </a:schemeClr>
                </a:solidFill>
                <a:latin typeface="Segoe UI Light" panose="020B0502040204020203" pitchFamily="34" charset="0"/>
              </a:rPr>
              <a:t> #</a:t>
            </a:r>
            <a:r>
              <a:rPr lang="en-US" sz="1400" b="1" dirty="0" smtClean="0">
                <a:solidFill>
                  <a:schemeClr val="bg1">
                    <a:lumMod val="95000"/>
                  </a:schemeClr>
                </a:solidFill>
                <a:latin typeface="Segoe UI Light" panose="020B0502040204020203" pitchFamily="34" charset="0"/>
              </a:rPr>
              <a:t>websci2015 </a:t>
            </a:r>
            <a:endParaRPr lang="en-GB" dirty="0">
              <a:solidFill>
                <a:schemeClr val="bg1">
                  <a:lumMod val="95000"/>
                </a:schemeClr>
              </a:solidFill>
              <a:latin typeface="Segoe UI Light" panose="020B0502040204020203" pitchFamily="34" charset="0"/>
            </a:endParaRPr>
          </a:p>
        </p:txBody>
      </p:sp>
    </p:spTree>
    <p:extLst>
      <p:ext uri="{BB962C8B-B14F-4D97-AF65-F5344CB8AC3E}">
        <p14:creationId xmlns:p14="http://schemas.microsoft.com/office/powerpoint/2010/main" val="1835570329"/>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uos_ppt__template_v7">
  <a:themeElements>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v7">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OS divider slide design">
  <a:themeElements>
    <a:clrScheme name="UOS divider slide design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 divider slide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 divider slide design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OS full bleed image">
  <a:themeElements>
    <a:clrScheme name="UOS full bleed imag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 full bleed imag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 full bleed imag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OS divider slide design">
  <a:themeElements>
    <a:clrScheme name="UOS divider slide design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 divider slide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 divider slide design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25428</TotalTime>
  <Words>1966</Words>
  <Application>Microsoft Office PowerPoint</Application>
  <PresentationFormat>On-screen Show (4:3)</PresentationFormat>
  <Paragraphs>319</Paragraphs>
  <Slides>22</Slides>
  <Notes>22</Notes>
  <HiddenSlides>0</HiddenSlides>
  <MMClips>0</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uos_ppt__template_v7</vt:lpstr>
      <vt:lpstr>UOS divider slide design</vt:lpstr>
      <vt:lpstr>UOS full bleed image</vt:lpstr>
      <vt:lpstr>1_UOS divider slide design</vt:lpstr>
      <vt:lpstr>Student Success on Face-to-Face Instruction and MOOCs </vt:lpstr>
      <vt:lpstr>PowerPoint Presentation</vt:lpstr>
      <vt:lpstr>PowerPoint Presentation</vt:lpstr>
      <vt:lpstr>Student success in Higher Education </vt:lpstr>
      <vt:lpstr>F2F instruction vs MOOCs </vt:lpstr>
      <vt:lpstr>PowerPoint Presentation</vt:lpstr>
      <vt:lpstr>Predictive modelling of student outcomes</vt:lpstr>
      <vt:lpstr>The challenge!</vt:lpstr>
      <vt:lpstr>The Data</vt:lpstr>
      <vt:lpstr>The MOOC dataset </vt:lpstr>
      <vt:lpstr>Step Activity</vt:lpstr>
      <vt:lpstr>Curricular mesh for Civil Engineering  in Computing</vt:lpstr>
      <vt:lpstr>Curricular mesh (Plan común)</vt:lpstr>
      <vt:lpstr>The UCh Datasets</vt:lpstr>
      <vt:lpstr>UCV data</vt:lpstr>
      <vt:lpstr>Research  Questions</vt:lpstr>
      <vt:lpstr>Research Questions  (on MOOC data) </vt:lpstr>
      <vt:lpstr>Research Questions  (on F2F instruction) </vt:lpstr>
      <vt:lpstr>What drives student success?</vt:lpstr>
      <vt:lpstr>PowerPoint Presentation</vt:lpstr>
      <vt:lpstr>Conclusions</vt:lpstr>
      <vt:lpstr>References and attributions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Thesis Progress Slides</dc:title>
  <dc:creator>Adriana Wilde</dc:creator>
  <cp:lastModifiedBy>Adriana G Wilde</cp:lastModifiedBy>
  <cp:revision>199</cp:revision>
  <cp:lastPrinted>2015-06-29T07:42:53Z</cp:lastPrinted>
  <dcterms:created xsi:type="dcterms:W3CDTF">2008-01-18T13:45:32Z</dcterms:created>
  <dcterms:modified xsi:type="dcterms:W3CDTF">2015-06-29T07:52:26Z</dcterms:modified>
</cp:coreProperties>
</file>