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83" r:id="rId14"/>
    <p:sldId id="268" r:id="rId15"/>
    <p:sldId id="274" r:id="rId16"/>
    <p:sldId id="275" r:id="rId17"/>
    <p:sldId id="269" r:id="rId18"/>
    <p:sldId id="270" r:id="rId19"/>
    <p:sldId id="271" r:id="rId20"/>
    <p:sldId id="276" r:id="rId21"/>
    <p:sldId id="278" r:id="rId22"/>
    <p:sldId id="279" r:id="rId23"/>
    <p:sldId id="285" r:id="rId24"/>
    <p:sldId id="284" r:id="rId25"/>
    <p:sldId id="281" r:id="rId26"/>
    <p:sldId id="282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 snapToGrid="0"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33528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LE_TECHNO_TILE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3"/>
            <a:ext cx="8686800" cy="1162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2438400" cy="45720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" y="1"/>
            <a:ext cx="9143997" cy="68579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66848" y="1447800"/>
            <a:ext cx="152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76400"/>
            <a:ext cx="71628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65C9E1-6621-4182-8902-0F26D3A31514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pen.co.uk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Online Collaborative Learning for Mathematics Education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Exploring the role of handwriting recognition technology</a:t>
            </a:r>
          </a:p>
          <a:p>
            <a:endParaRPr lang="en-US" sz="2800" dirty="0" smtClean="0">
              <a:effectLst/>
            </a:endParaRPr>
          </a:p>
          <a:p>
            <a:endParaRPr lang="en-US" sz="2800" dirty="0">
              <a:effectLst/>
            </a:endParaRPr>
          </a:p>
          <a:p>
            <a:r>
              <a:rPr lang="en-US" sz="900" dirty="0" smtClean="0">
                <a:effectLst/>
              </a:rPr>
              <a:t>Mandy Lo</a:t>
            </a:r>
          </a:p>
          <a:p>
            <a:r>
              <a:rPr lang="en-US" sz="900" dirty="0" smtClean="0">
                <a:effectLst/>
              </a:rPr>
              <a:t>University of Southampton</a:t>
            </a:r>
          </a:p>
          <a:p>
            <a:r>
              <a:rPr lang="en-US" sz="900" dirty="0" smtClean="0">
                <a:effectLst/>
              </a:rPr>
              <a:t>cmml00@ecs.soton.ac.uk</a:t>
            </a:r>
          </a:p>
        </p:txBody>
      </p:sp>
      <p:pic>
        <p:nvPicPr>
          <p:cNvPr id="1027" name="Picture 3" descr="C:\Users\Owner\Documents\1_Work Files\2_iPhD_WebScience and Education\2 PhD Education\2_Publication Preparations\05 BSRLM 2013 06\tech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5" y="1473994"/>
            <a:ext cx="2652589" cy="25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06" y="3559969"/>
            <a:ext cx="1176338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249428"/>
            <a:ext cx="1150144" cy="11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Forum Analysis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Text (44%)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213831"/>
            <a:ext cx="6337300" cy="439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7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Forum Analysis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Latex (50%)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212049"/>
            <a:ext cx="5056187" cy="43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7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Forum Analysis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Latex (50%)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314700"/>
            <a:ext cx="727456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3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Forum Analysis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Others (6%)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9" y="2237560"/>
            <a:ext cx="5668961" cy="430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7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Forum Analysis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850" y="1676400"/>
            <a:ext cx="5219700" cy="4449763"/>
          </a:xfrm>
        </p:spPr>
        <p:txBody>
          <a:bodyPr/>
          <a:lstStyle/>
          <a:p>
            <a:r>
              <a:rPr lang="en-US" dirty="0" smtClean="0"/>
              <a:t>Others (6%)</a:t>
            </a:r>
          </a:p>
          <a:p>
            <a:pPr lvl="1"/>
            <a:r>
              <a:rPr lang="en-US" dirty="0" smtClean="0"/>
              <a:t>my fun meter pegged with this one... I wasn't about the Latex it all, so hope the scan is satisfactory. </a:t>
            </a:r>
          </a:p>
          <a:p>
            <a:pPr lvl="1"/>
            <a:r>
              <a:rPr lang="en-US" dirty="0" smtClean="0"/>
              <a:t>Expert helper</a:t>
            </a:r>
          </a:p>
          <a:p>
            <a:pPr lvl="1"/>
            <a:r>
              <a:rPr lang="en-US" dirty="0" smtClean="0"/>
              <a:t>11,631 Posts</a:t>
            </a:r>
          </a:p>
          <a:p>
            <a:pPr lvl="1"/>
            <a:r>
              <a:rPr lang="en-US" dirty="0" smtClean="0"/>
              <a:t>422 Thanks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9" y="2022292"/>
            <a:ext cx="1935161" cy="421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Desire to Learn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think it's just counter-productive when a student is willing to learn on his/ her own and the only response </a:t>
            </a:r>
            <a:r>
              <a:rPr lang="en-US" dirty="0" smtClean="0"/>
              <a:t>is </a:t>
            </a:r>
            <a:r>
              <a:rPr lang="en-US" dirty="0" smtClean="0"/>
              <a:t>"go learn on your own" without pointing them towards a specific textbook and maybe even which books/ resources to avoid (as to prevent the student from learning the material incorrectly, as I find many websites practice the spread of disinformation)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Online Questionnaire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 participants</a:t>
            </a:r>
          </a:p>
          <a:p>
            <a:r>
              <a:rPr lang="en-US" dirty="0" smtClean="0"/>
              <a:t>44 UK qualified mathematics teachers (avg. 12 years </a:t>
            </a:r>
            <a:r>
              <a:rPr lang="en-US" dirty="0" err="1" smtClean="0"/>
              <a:t>exp</a:t>
            </a:r>
            <a:r>
              <a:rPr lang="en-US" dirty="0" smtClean="0"/>
              <a:t>)</a:t>
            </a:r>
          </a:p>
          <a:p>
            <a:r>
              <a:rPr lang="en-US" dirty="0" smtClean="0"/>
              <a:t>18 online mathematics tutors</a:t>
            </a:r>
          </a:p>
          <a:p>
            <a:r>
              <a:rPr lang="en-US" dirty="0" smtClean="0"/>
              <a:t>18 </a:t>
            </a:r>
            <a:r>
              <a:rPr lang="en-US" dirty="0" smtClean="0"/>
              <a:t>postgraduate students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Results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Correlation</a:t>
            </a:r>
          </a:p>
          <a:p>
            <a:pPr lvl="1"/>
            <a:r>
              <a:rPr lang="en-US" dirty="0" smtClean="0"/>
              <a:t>UK qualified teachers are more likely to use </a:t>
            </a:r>
            <a:r>
              <a:rPr lang="en-US" dirty="0"/>
              <a:t>M</a:t>
            </a:r>
            <a:r>
              <a:rPr lang="en-US" dirty="0" smtClean="0"/>
              <a:t>icrosoft's point and click technology for mathematics input (p&lt;0.001)</a:t>
            </a:r>
          </a:p>
          <a:p>
            <a:pPr lvl="1"/>
            <a:r>
              <a:rPr lang="en-US" dirty="0" smtClean="0"/>
              <a:t>Postgraduate students prefer Latex (p=0.028)</a:t>
            </a:r>
          </a:p>
          <a:p>
            <a:r>
              <a:rPr lang="en-US" dirty="0" smtClean="0"/>
              <a:t>72% believe handwriting technology will be helpful</a:t>
            </a:r>
          </a:p>
          <a:p>
            <a:r>
              <a:rPr lang="en-US" dirty="0" smtClean="0"/>
              <a:t>69% indicated that they are likely to use it if it becomes widely available</a:t>
            </a:r>
          </a:p>
          <a:p>
            <a:r>
              <a:rPr lang="en-US" dirty="0" smtClean="0"/>
              <a:t>56% volunteered personal details to be contacted regarding further development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Expert Reviews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162800" cy="474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4 minute video to demonstrate new concept of handwriting recognition for mathematics education</a:t>
            </a:r>
          </a:p>
          <a:p>
            <a:r>
              <a:rPr lang="en-US" dirty="0" smtClean="0"/>
              <a:t>Experts were chosen from those who participated in the questionnaire and:</a:t>
            </a:r>
          </a:p>
          <a:p>
            <a:pPr lvl="1"/>
            <a:r>
              <a:rPr lang="en-US" dirty="0" smtClean="0"/>
              <a:t>Have been teaching mathematics for the last 10 years</a:t>
            </a:r>
          </a:p>
          <a:p>
            <a:pPr lvl="1"/>
            <a:r>
              <a:rPr lang="en-US" dirty="0" smtClean="0"/>
              <a:t>Have some experience of handwriting recognition technology</a:t>
            </a:r>
          </a:p>
          <a:p>
            <a:pPr lvl="1"/>
            <a:r>
              <a:rPr lang="en-US" dirty="0" smtClean="0"/>
              <a:t>Have not previously been known to the researcher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Expert Reviews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162800" cy="4927600"/>
          </a:xfrm>
        </p:spPr>
        <p:txBody>
          <a:bodyPr>
            <a:normAutofit/>
          </a:bodyPr>
          <a:lstStyle/>
          <a:p>
            <a:r>
              <a:rPr lang="en-US" dirty="0"/>
              <a:t>Expert Helper of a Free Math </a:t>
            </a:r>
            <a:r>
              <a:rPr lang="en-US" dirty="0" smtClean="0"/>
              <a:t>Site</a:t>
            </a:r>
          </a:p>
          <a:p>
            <a:r>
              <a:rPr lang="en-US" dirty="0" err="1" smtClean="0"/>
              <a:t>HoD</a:t>
            </a:r>
            <a:r>
              <a:rPr lang="en-US" dirty="0" smtClean="0"/>
              <a:t>, Comprehensive </a:t>
            </a:r>
            <a:r>
              <a:rPr lang="en-US" dirty="0"/>
              <a:t>Secondary School, UK </a:t>
            </a:r>
            <a:endParaRPr lang="en-US" dirty="0" smtClean="0"/>
          </a:p>
          <a:p>
            <a:r>
              <a:rPr lang="en-US" dirty="0"/>
              <a:t>Experienced Mathematics </a:t>
            </a:r>
            <a:r>
              <a:rPr lang="en-US" dirty="0" smtClean="0"/>
              <a:t>Teacher:</a:t>
            </a:r>
          </a:p>
          <a:p>
            <a:pPr lvl="1"/>
            <a:r>
              <a:rPr lang="en-US" dirty="0" smtClean="0"/>
              <a:t>Community </a:t>
            </a:r>
            <a:r>
              <a:rPr lang="en-US" dirty="0"/>
              <a:t>College, </a:t>
            </a:r>
            <a:r>
              <a:rPr lang="en-US" dirty="0" smtClean="0"/>
              <a:t>USA.</a:t>
            </a:r>
          </a:p>
          <a:p>
            <a:pPr lvl="1"/>
            <a:r>
              <a:rPr lang="en-US" dirty="0" smtClean="0"/>
              <a:t>Comprehensive </a:t>
            </a:r>
            <a:r>
              <a:rPr lang="en-US" dirty="0"/>
              <a:t>Secondary School, UK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Introduction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Collaborative Learning</a:t>
            </a:r>
          </a:p>
          <a:p>
            <a:pPr lvl="1"/>
            <a:r>
              <a:rPr lang="en-US" dirty="0" smtClean="0"/>
              <a:t>The learning model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</a:t>
            </a:r>
            <a:r>
              <a:rPr lang="en-US" dirty="0" smtClean="0"/>
              <a:t>enefits </a:t>
            </a:r>
          </a:p>
          <a:p>
            <a:pPr lvl="1"/>
            <a:r>
              <a:rPr lang="en-US" dirty="0" smtClean="0"/>
              <a:t>Current development</a:t>
            </a:r>
          </a:p>
          <a:p>
            <a:pPr lvl="1"/>
            <a:r>
              <a:rPr lang="en-US" dirty="0" smtClean="0"/>
              <a:t>Constraints </a:t>
            </a:r>
          </a:p>
          <a:p>
            <a:pPr lvl="1"/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7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Expert Reviews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Senior </a:t>
            </a:r>
            <a:r>
              <a:rPr lang="en-US" dirty="0"/>
              <a:t>Lecturer in Mathematics, UK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Yes. A robust, reliable, scalable mathematical character recognition package compatible with </a:t>
            </a:r>
            <a:r>
              <a:rPr lang="en-US" dirty="0" smtClean="0"/>
              <a:t>the </a:t>
            </a:r>
            <a:r>
              <a:rPr lang="en-US" dirty="0"/>
              <a:t>industry standard of Latex is </a:t>
            </a:r>
            <a:r>
              <a:rPr lang="en-US" dirty="0">
                <a:solidFill>
                  <a:srgbClr val="FF0000"/>
                </a:solidFill>
              </a:rPr>
              <a:t>long overdue </a:t>
            </a:r>
            <a:r>
              <a:rPr lang="en-US" dirty="0"/>
              <a:t>and something that we have been saying should be </a:t>
            </a:r>
            <a:r>
              <a:rPr lang="en-US" dirty="0" smtClean="0"/>
              <a:t>developed </a:t>
            </a:r>
            <a:r>
              <a:rPr lang="en-US" dirty="0"/>
              <a:t>for the </a:t>
            </a:r>
            <a:r>
              <a:rPr lang="en-US" dirty="0">
                <a:solidFill>
                  <a:srgbClr val="FF0000"/>
                </a:solidFill>
              </a:rPr>
              <a:t>past decade</a:t>
            </a:r>
            <a:r>
              <a:rPr lang="en-US" dirty="0"/>
              <a:t>.”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Professor </a:t>
            </a:r>
            <a:r>
              <a:rPr lang="en-US" dirty="0"/>
              <a:t>in Mathematics Education, a university in Finland.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It streamlines computer-mediated math communications; Learning </a:t>
            </a:r>
            <a:r>
              <a:rPr lang="en-US" dirty="0" err="1"/>
              <a:t>LaTeX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tedious</a:t>
            </a:r>
            <a:r>
              <a:rPr lang="en-US" dirty="0"/>
              <a:t> and will no </a:t>
            </a:r>
            <a:r>
              <a:rPr lang="en-US" dirty="0" smtClean="0"/>
              <a:t>longer </a:t>
            </a:r>
            <a:r>
              <a:rPr lang="en-US" dirty="0"/>
              <a:t>be necessary.”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Emeritus </a:t>
            </a:r>
            <a:r>
              <a:rPr lang="en-US" dirty="0"/>
              <a:t>Professor of Mathematics Education, USA. </a:t>
            </a:r>
            <a:endParaRPr lang="en-US" dirty="0" smtClean="0"/>
          </a:p>
          <a:p>
            <a:pPr lvl="1"/>
            <a:r>
              <a:rPr lang="en-US" dirty="0"/>
              <a:t>“Students could present math expressions in their questions by simply writing it out. Student would not need to learn </a:t>
            </a:r>
            <a:r>
              <a:rPr lang="en-US" dirty="0" err="1"/>
              <a:t>LaTex</a:t>
            </a:r>
            <a:r>
              <a:rPr lang="en-US" dirty="0"/>
              <a:t> or texting conventions. Scanning to jpeg goes partway; Using </a:t>
            </a:r>
            <a:r>
              <a:rPr lang="en-US" dirty="0" err="1"/>
              <a:t>MathType</a:t>
            </a:r>
            <a:r>
              <a:rPr lang="en-US" dirty="0"/>
              <a:t> can be slow but is easily edited. If editable markup is available, </a:t>
            </a:r>
            <a:r>
              <a:rPr lang="en-US" dirty="0" err="1">
                <a:solidFill>
                  <a:srgbClr val="FF0000"/>
                </a:solidFill>
              </a:rPr>
              <a:t>MathPen</a:t>
            </a:r>
            <a:r>
              <a:rPr lang="en-US" dirty="0">
                <a:solidFill>
                  <a:srgbClr val="FF0000"/>
                </a:solidFill>
              </a:rPr>
              <a:t> would be a superior choice</a:t>
            </a:r>
            <a:r>
              <a:rPr lang="en-US" dirty="0"/>
              <a:t>.” </a:t>
            </a:r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0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Proposing </a:t>
            </a:r>
            <a:r>
              <a:rPr lang="en-US" dirty="0" err="1" smtClean="0">
                <a:effectLst/>
              </a:rPr>
              <a:t>MathPen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... 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99" y="3365500"/>
            <a:ext cx="705781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>
                <a:effectLst/>
              </a:rPr>
              <a:t>Proposing </a:t>
            </a:r>
            <a:r>
              <a:rPr lang="en-US" dirty="0" err="1">
                <a:effectLst/>
              </a:rPr>
              <a:t>MathPen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Let's have... 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343150"/>
            <a:ext cx="5368925" cy="412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>
                <a:effectLst/>
              </a:rPr>
              <a:t>Proposing </a:t>
            </a:r>
            <a:r>
              <a:rPr lang="en-US" dirty="0" err="1">
                <a:effectLst/>
              </a:rPr>
              <a:t>MathPen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Handwriting Recognition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343150"/>
            <a:ext cx="5368925" cy="412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2304448"/>
            <a:ext cx="5440361" cy="419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7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>
                <a:effectLst/>
              </a:rPr>
              <a:t>Proposing </a:t>
            </a:r>
            <a:r>
              <a:rPr lang="en-US" dirty="0" err="1">
                <a:effectLst/>
              </a:rPr>
              <a:t>MathPen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Automatic Formatting 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212049"/>
            <a:ext cx="5056187" cy="43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Computer Science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algorithms</a:t>
            </a:r>
          </a:p>
          <a:p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273300"/>
            <a:ext cx="5657298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Further Work</a:t>
            </a:r>
            <a:endParaRPr lang="en-US" dirty="0">
              <a:effectLst/>
            </a:endParaRPr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821312"/>
            <a:ext cx="6275387" cy="44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9225" y="6191250"/>
            <a:ext cx="750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6"/>
              </a:rPr>
              <a:t>www.mathpen.co.uk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16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Learning Model</a:t>
            </a:r>
            <a:endParaRPr lang="en-US" dirty="0">
              <a:effectLst/>
            </a:endParaRPr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600960" y="1546860"/>
            <a:ext cx="329184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Knowledge Community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rot="3654304">
            <a:off x="2352039" y="4086861"/>
            <a:ext cx="476250" cy="220662"/>
            <a:chOff x="4127500" y="5078413"/>
            <a:chExt cx="476250" cy="220662"/>
          </a:xfrm>
        </p:grpSpPr>
        <p:sp>
          <p:nvSpPr>
            <p:cNvPr id="8" name="Oval 7"/>
            <p:cNvSpPr/>
            <p:nvPr/>
          </p:nvSpPr>
          <p:spPr>
            <a:xfrm>
              <a:off x="4221956" y="5103813"/>
              <a:ext cx="61913" cy="195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4462462" y="5113338"/>
              <a:ext cx="49213" cy="1857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4127500" y="5080000"/>
              <a:ext cx="4762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279106" y="5078413"/>
              <a:ext cx="188119" cy="192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1968500" y="4709478"/>
            <a:ext cx="476250" cy="220662"/>
            <a:chOff x="4127500" y="5078413"/>
            <a:chExt cx="476250" cy="220662"/>
          </a:xfrm>
        </p:grpSpPr>
        <p:sp>
          <p:nvSpPr>
            <p:cNvPr id="17" name="Oval 16"/>
            <p:cNvSpPr/>
            <p:nvPr/>
          </p:nvSpPr>
          <p:spPr>
            <a:xfrm>
              <a:off x="4221956" y="5103813"/>
              <a:ext cx="61913" cy="195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462462" y="5113338"/>
              <a:ext cx="49213" cy="1857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127500" y="5080000"/>
              <a:ext cx="4762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4279106" y="5078413"/>
              <a:ext cx="188119" cy="192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 rot="17731468">
            <a:off x="1574958" y="4101784"/>
            <a:ext cx="476250" cy="220662"/>
            <a:chOff x="4127500" y="5078413"/>
            <a:chExt cx="476250" cy="220662"/>
          </a:xfrm>
        </p:grpSpPr>
        <p:sp>
          <p:nvSpPr>
            <p:cNvPr id="22" name="Oval 21"/>
            <p:cNvSpPr/>
            <p:nvPr/>
          </p:nvSpPr>
          <p:spPr>
            <a:xfrm>
              <a:off x="4221956" y="5103813"/>
              <a:ext cx="61913" cy="195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4462462" y="5113338"/>
              <a:ext cx="49213" cy="1857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4127500" y="5080000"/>
              <a:ext cx="4762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4279106" y="5078413"/>
              <a:ext cx="188119" cy="192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/>
        </p:nvSpPr>
        <p:spPr>
          <a:xfrm>
            <a:off x="2225040" y="2809240"/>
            <a:ext cx="4099560" cy="708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Role of Teacher/ Moderator</a:t>
            </a:r>
            <a:endParaRPr lang="en-GB" dirty="0"/>
          </a:p>
        </p:txBody>
      </p:sp>
      <p:sp>
        <p:nvSpPr>
          <p:cNvPr id="26" name="Right Arrow 25"/>
          <p:cNvSpPr/>
          <p:nvPr/>
        </p:nvSpPr>
        <p:spPr>
          <a:xfrm>
            <a:off x="2971800" y="4328160"/>
            <a:ext cx="62484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 rot="10800000">
            <a:off x="4064001" y="4717097"/>
            <a:ext cx="476250" cy="220662"/>
            <a:chOff x="4127500" y="5078413"/>
            <a:chExt cx="476250" cy="220662"/>
          </a:xfrm>
        </p:grpSpPr>
        <p:sp>
          <p:nvSpPr>
            <p:cNvPr id="67" name="Oval 66"/>
            <p:cNvSpPr/>
            <p:nvPr/>
          </p:nvSpPr>
          <p:spPr>
            <a:xfrm>
              <a:off x="4221956" y="5103813"/>
              <a:ext cx="61913" cy="195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4462462" y="5113338"/>
              <a:ext cx="49213" cy="1857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4127500" y="5080000"/>
              <a:ext cx="4762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4279106" y="5078413"/>
              <a:ext cx="188119" cy="192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Right Arrow 75"/>
          <p:cNvSpPr/>
          <p:nvPr/>
        </p:nvSpPr>
        <p:spPr>
          <a:xfrm>
            <a:off x="5067301" y="4335779"/>
            <a:ext cx="62484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7" name="Group 76"/>
          <p:cNvGrpSpPr/>
          <p:nvPr/>
        </p:nvGrpSpPr>
        <p:grpSpPr>
          <a:xfrm rot="3249484">
            <a:off x="6642100" y="4148773"/>
            <a:ext cx="476250" cy="220662"/>
            <a:chOff x="4127500" y="5078413"/>
            <a:chExt cx="476250" cy="220662"/>
          </a:xfrm>
        </p:grpSpPr>
        <p:sp>
          <p:nvSpPr>
            <p:cNvPr id="78" name="Oval 77"/>
            <p:cNvSpPr/>
            <p:nvPr/>
          </p:nvSpPr>
          <p:spPr>
            <a:xfrm>
              <a:off x="4221956" y="5103813"/>
              <a:ext cx="61913" cy="195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4462462" y="5113338"/>
              <a:ext cx="49213" cy="1857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4127500" y="5080000"/>
              <a:ext cx="4762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4279106" y="5078413"/>
              <a:ext cx="188119" cy="192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/>
          <p:cNvGrpSpPr/>
          <p:nvPr/>
        </p:nvGrpSpPr>
        <p:grpSpPr>
          <a:xfrm rot="10800000">
            <a:off x="6220460" y="4709478"/>
            <a:ext cx="476250" cy="220662"/>
            <a:chOff x="4127500" y="5078413"/>
            <a:chExt cx="476250" cy="220662"/>
          </a:xfrm>
        </p:grpSpPr>
        <p:sp>
          <p:nvSpPr>
            <p:cNvPr id="83" name="Oval 82"/>
            <p:cNvSpPr/>
            <p:nvPr/>
          </p:nvSpPr>
          <p:spPr>
            <a:xfrm>
              <a:off x="4221956" y="5103813"/>
              <a:ext cx="61913" cy="195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4462462" y="5113338"/>
              <a:ext cx="49213" cy="1857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4127500" y="5080000"/>
              <a:ext cx="4762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>
              <a:off x="4279106" y="5078413"/>
              <a:ext cx="188119" cy="192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 rot="17731468">
            <a:off x="5829300" y="4139884"/>
            <a:ext cx="476250" cy="220662"/>
            <a:chOff x="4127500" y="5078413"/>
            <a:chExt cx="476250" cy="220662"/>
          </a:xfrm>
        </p:grpSpPr>
        <p:sp>
          <p:nvSpPr>
            <p:cNvPr id="88" name="Oval 87"/>
            <p:cNvSpPr/>
            <p:nvPr/>
          </p:nvSpPr>
          <p:spPr>
            <a:xfrm>
              <a:off x="4221956" y="5103813"/>
              <a:ext cx="61913" cy="195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4462462" y="5113338"/>
              <a:ext cx="49213" cy="1857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4127500" y="5080000"/>
              <a:ext cx="4762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4279106" y="5078413"/>
              <a:ext cx="188119" cy="192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7223760" y="4328160"/>
            <a:ext cx="62484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xplosion 2 26"/>
          <p:cNvSpPr/>
          <p:nvPr/>
        </p:nvSpPr>
        <p:spPr>
          <a:xfrm>
            <a:off x="7818120" y="3497580"/>
            <a:ext cx="960120" cy="80010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Explosion 2 93"/>
          <p:cNvSpPr/>
          <p:nvPr/>
        </p:nvSpPr>
        <p:spPr>
          <a:xfrm rot="3537818">
            <a:off x="7932420" y="3954781"/>
            <a:ext cx="960120" cy="80010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49" name="Straight Arrow Connector 2048"/>
          <p:cNvCxnSpPr/>
          <p:nvPr/>
        </p:nvCxnSpPr>
        <p:spPr>
          <a:xfrm flipV="1">
            <a:off x="2766060" y="5181600"/>
            <a:ext cx="1135380" cy="76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937760" y="5189220"/>
            <a:ext cx="9144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/>
          <p:cNvCxnSpPr>
            <a:endCxn id="131" idx="1"/>
          </p:cNvCxnSpPr>
          <p:nvPr/>
        </p:nvCxnSpPr>
        <p:spPr>
          <a:xfrm flipV="1">
            <a:off x="7178040" y="5175766"/>
            <a:ext cx="534962" cy="13454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23" idx="2"/>
          </p:cNvCxnSpPr>
          <p:nvPr/>
        </p:nvCxnSpPr>
        <p:spPr>
          <a:xfrm>
            <a:off x="6465570" y="5629811"/>
            <a:ext cx="26670" cy="527149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10" idx="2"/>
          </p:cNvCxnSpPr>
          <p:nvPr/>
        </p:nvCxnSpPr>
        <p:spPr>
          <a:xfrm>
            <a:off x="4301490" y="5637431"/>
            <a:ext cx="3810" cy="458569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059" idx="2"/>
          </p:cNvCxnSpPr>
          <p:nvPr/>
        </p:nvCxnSpPr>
        <p:spPr>
          <a:xfrm flipH="1">
            <a:off x="2171700" y="5637431"/>
            <a:ext cx="11430" cy="450949"/>
          </a:xfrm>
          <a:prstGeom prst="straightConnector1">
            <a:avLst/>
          </a:prstGeom>
          <a:ln w="25400"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2179320" y="6179820"/>
            <a:ext cx="4290060" cy="7620"/>
          </a:xfrm>
          <a:prstGeom prst="straightConnector1">
            <a:avLst/>
          </a:prstGeom>
          <a:ln w="25400"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Box 2058"/>
          <p:cNvSpPr txBox="1"/>
          <p:nvPr/>
        </p:nvSpPr>
        <p:spPr>
          <a:xfrm>
            <a:off x="1501140" y="4991100"/>
            <a:ext cx="136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Idea Generation</a:t>
            </a:r>
            <a:endParaRPr lang="en-GB" dirty="0"/>
          </a:p>
        </p:txBody>
      </p:sp>
      <p:sp>
        <p:nvSpPr>
          <p:cNvPr id="110" name="TextBox 109"/>
          <p:cNvSpPr txBox="1"/>
          <p:nvPr/>
        </p:nvSpPr>
        <p:spPr>
          <a:xfrm>
            <a:off x="3476282" y="4991100"/>
            <a:ext cx="165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Idea Organisation</a:t>
            </a:r>
            <a:endParaRPr lang="en-GB" dirty="0"/>
          </a:p>
        </p:txBody>
      </p:sp>
      <p:sp>
        <p:nvSpPr>
          <p:cNvPr id="123" name="TextBox 122"/>
          <p:cNvSpPr txBox="1"/>
          <p:nvPr/>
        </p:nvSpPr>
        <p:spPr>
          <a:xfrm>
            <a:off x="5640362" y="4983480"/>
            <a:ext cx="165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Intellectual</a:t>
            </a:r>
          </a:p>
          <a:p>
            <a:pPr algn="ctr"/>
            <a:r>
              <a:rPr lang="en-GB" dirty="0" smtClean="0"/>
              <a:t>Convergence</a:t>
            </a:r>
            <a:endParaRPr lang="en-GB" dirty="0"/>
          </a:p>
        </p:txBody>
      </p:sp>
      <p:sp>
        <p:nvSpPr>
          <p:cNvPr id="131" name="TextBox 130"/>
          <p:cNvSpPr txBox="1"/>
          <p:nvPr/>
        </p:nvSpPr>
        <p:spPr>
          <a:xfrm>
            <a:off x="7713002" y="4991100"/>
            <a:ext cx="129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Application</a:t>
            </a:r>
            <a:endParaRPr lang="en-GB" dirty="0"/>
          </a:p>
        </p:txBody>
      </p:sp>
      <p:cxnSp>
        <p:nvCxnSpPr>
          <p:cNvPr id="95" name="Straight Arrow Connector 94"/>
          <p:cNvCxnSpPr>
            <a:stCxn id="25" idx="4"/>
          </p:cNvCxnSpPr>
          <p:nvPr/>
        </p:nvCxnSpPr>
        <p:spPr>
          <a:xfrm>
            <a:off x="1890110" y="4240539"/>
            <a:ext cx="250634" cy="1219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6" idx="4"/>
          </p:cNvCxnSpPr>
          <p:nvPr/>
        </p:nvCxnSpPr>
        <p:spPr>
          <a:xfrm flipH="1">
            <a:off x="2262188" y="4243536"/>
            <a:ext cx="260203" cy="126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20" idx="4"/>
          </p:cNvCxnSpPr>
          <p:nvPr/>
        </p:nvCxnSpPr>
        <p:spPr>
          <a:xfrm flipH="1" flipV="1">
            <a:off x="2195513" y="4457700"/>
            <a:ext cx="3571" cy="2803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 rot="3654304">
            <a:off x="4442777" y="4096386"/>
            <a:ext cx="476250" cy="220662"/>
            <a:chOff x="4127500" y="5078413"/>
            <a:chExt cx="476250" cy="220662"/>
          </a:xfrm>
        </p:grpSpPr>
        <p:sp>
          <p:nvSpPr>
            <p:cNvPr id="161" name="Oval 160"/>
            <p:cNvSpPr/>
            <p:nvPr/>
          </p:nvSpPr>
          <p:spPr>
            <a:xfrm>
              <a:off x="4221956" y="5103813"/>
              <a:ext cx="61913" cy="195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>
              <a:off x="4462462" y="5113338"/>
              <a:ext cx="49213" cy="1857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>
              <a:off x="4127500" y="5080000"/>
              <a:ext cx="4762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/>
            <p:cNvSpPr/>
            <p:nvPr/>
          </p:nvSpPr>
          <p:spPr>
            <a:xfrm>
              <a:off x="4279106" y="5078413"/>
              <a:ext cx="188119" cy="192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5" name="Group 164"/>
          <p:cNvGrpSpPr/>
          <p:nvPr/>
        </p:nvGrpSpPr>
        <p:grpSpPr>
          <a:xfrm rot="10800000">
            <a:off x="4059238" y="4719003"/>
            <a:ext cx="476250" cy="220662"/>
            <a:chOff x="4127500" y="5078413"/>
            <a:chExt cx="476250" cy="220662"/>
          </a:xfrm>
        </p:grpSpPr>
        <p:sp>
          <p:nvSpPr>
            <p:cNvPr id="166" name="Oval 165"/>
            <p:cNvSpPr/>
            <p:nvPr/>
          </p:nvSpPr>
          <p:spPr>
            <a:xfrm>
              <a:off x="4221956" y="5103813"/>
              <a:ext cx="61913" cy="195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/>
            <p:cNvSpPr/>
            <p:nvPr/>
          </p:nvSpPr>
          <p:spPr>
            <a:xfrm>
              <a:off x="4462462" y="5113338"/>
              <a:ext cx="49213" cy="1857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/>
            <p:cNvSpPr/>
            <p:nvPr/>
          </p:nvSpPr>
          <p:spPr>
            <a:xfrm>
              <a:off x="4127500" y="5080000"/>
              <a:ext cx="4762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/>
            <p:cNvSpPr/>
            <p:nvPr/>
          </p:nvSpPr>
          <p:spPr>
            <a:xfrm>
              <a:off x="4279106" y="5078413"/>
              <a:ext cx="188119" cy="192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0" name="Group 169"/>
          <p:cNvGrpSpPr/>
          <p:nvPr/>
        </p:nvGrpSpPr>
        <p:grpSpPr>
          <a:xfrm rot="17731468">
            <a:off x="3665696" y="4111309"/>
            <a:ext cx="476250" cy="220662"/>
            <a:chOff x="4127500" y="5078413"/>
            <a:chExt cx="476250" cy="220662"/>
          </a:xfrm>
        </p:grpSpPr>
        <p:sp>
          <p:nvSpPr>
            <p:cNvPr id="171" name="Oval 170"/>
            <p:cNvSpPr/>
            <p:nvPr/>
          </p:nvSpPr>
          <p:spPr>
            <a:xfrm>
              <a:off x="4221956" y="5103813"/>
              <a:ext cx="61913" cy="195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/>
            <p:cNvSpPr/>
            <p:nvPr/>
          </p:nvSpPr>
          <p:spPr>
            <a:xfrm>
              <a:off x="4462462" y="5113338"/>
              <a:ext cx="49213" cy="1857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/>
            <p:cNvSpPr/>
            <p:nvPr/>
          </p:nvSpPr>
          <p:spPr>
            <a:xfrm>
              <a:off x="4127500" y="5080000"/>
              <a:ext cx="4762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/>
            <p:cNvSpPr/>
            <p:nvPr/>
          </p:nvSpPr>
          <p:spPr>
            <a:xfrm>
              <a:off x="4279106" y="5078413"/>
              <a:ext cx="188119" cy="192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5" name="Straight Arrow Connector 174"/>
          <p:cNvCxnSpPr>
            <a:stCxn id="174" idx="5"/>
          </p:cNvCxnSpPr>
          <p:nvPr/>
        </p:nvCxnSpPr>
        <p:spPr>
          <a:xfrm>
            <a:off x="3984122" y="4177924"/>
            <a:ext cx="280697" cy="59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64" idx="3"/>
          </p:cNvCxnSpPr>
          <p:nvPr/>
        </p:nvCxnSpPr>
        <p:spPr>
          <a:xfrm flipH="1">
            <a:off x="4300538" y="4181264"/>
            <a:ext cx="304830" cy="73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69" idx="5"/>
          </p:cNvCxnSpPr>
          <p:nvPr/>
        </p:nvCxnSpPr>
        <p:spPr>
          <a:xfrm flipH="1" flipV="1">
            <a:off x="4074319" y="4541044"/>
            <a:ext cx="148993" cy="2346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2016916" y="4079080"/>
            <a:ext cx="362794" cy="158007"/>
            <a:chOff x="2019298" y="4126705"/>
            <a:chExt cx="362794" cy="158007"/>
          </a:xfrm>
        </p:grpSpPr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2145505" y="412670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>
            <a:xfrm>
              <a:off x="2274092" y="4174331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2019298" y="4176712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7" name="Group 186"/>
          <p:cNvGrpSpPr/>
          <p:nvPr/>
        </p:nvGrpSpPr>
        <p:grpSpPr>
          <a:xfrm rot="7374734">
            <a:off x="2221708" y="4419597"/>
            <a:ext cx="362794" cy="158007"/>
            <a:chOff x="2019298" y="4126705"/>
            <a:chExt cx="362794" cy="158007"/>
          </a:xfrm>
        </p:grpSpPr>
        <p:sp>
          <p:nvSpPr>
            <p:cNvPr id="188" name="Oval 187"/>
            <p:cNvSpPr>
              <a:spLocks noChangeAspect="1"/>
            </p:cNvSpPr>
            <p:nvPr/>
          </p:nvSpPr>
          <p:spPr>
            <a:xfrm>
              <a:off x="2145505" y="412670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2274092" y="4174331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2019298" y="4176712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1" name="Group 190"/>
          <p:cNvGrpSpPr/>
          <p:nvPr/>
        </p:nvGrpSpPr>
        <p:grpSpPr>
          <a:xfrm rot="14354360">
            <a:off x="1826420" y="4412454"/>
            <a:ext cx="362794" cy="158007"/>
            <a:chOff x="2019298" y="4126705"/>
            <a:chExt cx="362794" cy="158007"/>
          </a:xfrm>
        </p:grpSpPr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2145505" y="412670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2274092" y="4174331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2019298" y="4176712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6" name="Straight Arrow Connector 205"/>
          <p:cNvCxnSpPr>
            <a:stCxn id="174" idx="3"/>
          </p:cNvCxnSpPr>
          <p:nvPr/>
        </p:nvCxnSpPr>
        <p:spPr>
          <a:xfrm>
            <a:off x="3926804" y="4297962"/>
            <a:ext cx="145134" cy="228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164" idx="5"/>
          </p:cNvCxnSpPr>
          <p:nvPr/>
        </p:nvCxnSpPr>
        <p:spPr>
          <a:xfrm flipH="1">
            <a:off x="4510088" y="4297500"/>
            <a:ext cx="159963" cy="245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69" idx="3"/>
          </p:cNvCxnSpPr>
          <p:nvPr/>
        </p:nvCxnSpPr>
        <p:spPr>
          <a:xfrm flipV="1">
            <a:off x="4356333" y="4555331"/>
            <a:ext cx="146611" cy="2203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1" name="Group 1050"/>
          <p:cNvGrpSpPr/>
          <p:nvPr/>
        </p:nvGrpSpPr>
        <p:grpSpPr>
          <a:xfrm>
            <a:off x="4038599" y="4217193"/>
            <a:ext cx="511556" cy="466314"/>
            <a:chOff x="4033837" y="4212431"/>
            <a:chExt cx="511556" cy="466314"/>
          </a:xfrm>
        </p:grpSpPr>
        <p:sp>
          <p:nvSpPr>
            <p:cNvPr id="1050" name="Oval 1049"/>
            <p:cNvSpPr>
              <a:spLocks noChangeAspect="1"/>
            </p:cNvSpPr>
            <p:nvPr/>
          </p:nvSpPr>
          <p:spPr>
            <a:xfrm>
              <a:off x="4033837" y="4212431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4293393" y="4217193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Oval 224"/>
            <p:cNvSpPr>
              <a:spLocks noChangeAspect="1"/>
            </p:cNvSpPr>
            <p:nvPr/>
          </p:nvSpPr>
          <p:spPr>
            <a:xfrm>
              <a:off x="4160043" y="4426745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8" name="Oval 227"/>
          <p:cNvSpPr>
            <a:spLocks noChangeAspect="1"/>
          </p:cNvSpPr>
          <p:nvPr/>
        </p:nvSpPr>
        <p:spPr>
          <a:xfrm rot="7374734">
            <a:off x="3868547" y="455481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/>
          <p:cNvSpPr>
            <a:spLocks noChangeAspect="1"/>
          </p:cNvSpPr>
          <p:nvPr/>
        </p:nvSpPr>
        <p:spPr>
          <a:xfrm rot="7374734">
            <a:off x="4592135" y="459879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/>
          <p:cNvSpPr>
            <a:spLocks noChangeAspect="1"/>
          </p:cNvSpPr>
          <p:nvPr/>
        </p:nvSpPr>
        <p:spPr>
          <a:xfrm rot="7374734">
            <a:off x="4228517" y="400259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6262682" y="4231478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6446046" y="4238621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6350792" y="4388648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5" name="Arc 1054"/>
          <p:cNvSpPr>
            <a:spLocks noChangeAspect="1"/>
          </p:cNvSpPr>
          <p:nvPr/>
        </p:nvSpPr>
        <p:spPr>
          <a:xfrm rot="18838550">
            <a:off x="6197112" y="3986626"/>
            <a:ext cx="576000" cy="576000"/>
          </a:xfrm>
          <a:prstGeom prst="arc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Arc 239"/>
          <p:cNvSpPr>
            <a:spLocks noChangeAspect="1"/>
          </p:cNvSpPr>
          <p:nvPr/>
        </p:nvSpPr>
        <p:spPr>
          <a:xfrm rot="4392307">
            <a:off x="6351894" y="4258088"/>
            <a:ext cx="576000" cy="576000"/>
          </a:xfrm>
          <a:prstGeom prst="arc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Arc 240"/>
          <p:cNvSpPr>
            <a:spLocks noChangeAspect="1"/>
          </p:cNvSpPr>
          <p:nvPr/>
        </p:nvSpPr>
        <p:spPr>
          <a:xfrm rot="11377398">
            <a:off x="6004231" y="4219989"/>
            <a:ext cx="576000" cy="576000"/>
          </a:xfrm>
          <a:prstGeom prst="arc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TextBox 241"/>
          <p:cNvSpPr txBox="1"/>
          <p:nvPr/>
        </p:nvSpPr>
        <p:spPr>
          <a:xfrm>
            <a:off x="2997200" y="6350000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Harasim</a:t>
            </a:r>
            <a:r>
              <a:rPr lang="en-US" sz="1200" dirty="0"/>
              <a:t>, L. (2011). Learning Theory and Online Technologies (p. 208)</a:t>
            </a:r>
            <a:endParaRPr lang="en-GB" sz="1200" dirty="0"/>
          </a:p>
        </p:txBody>
      </p:sp>
      <p:cxnSp>
        <p:nvCxnSpPr>
          <p:cNvPr id="236" name="Straight Arrow Connector 235"/>
          <p:cNvCxnSpPr>
            <a:stCxn id="11" idx="3"/>
          </p:cNvCxnSpPr>
          <p:nvPr/>
        </p:nvCxnSpPr>
        <p:spPr>
          <a:xfrm flipH="1">
            <a:off x="2266950" y="3414119"/>
            <a:ext cx="558457" cy="4816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stCxn id="11" idx="4"/>
          </p:cNvCxnSpPr>
          <p:nvPr/>
        </p:nvCxnSpPr>
        <p:spPr>
          <a:xfrm flipH="1">
            <a:off x="4267200" y="3517900"/>
            <a:ext cx="7620" cy="342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11" idx="5"/>
          </p:cNvCxnSpPr>
          <p:nvPr/>
        </p:nvCxnSpPr>
        <p:spPr>
          <a:xfrm>
            <a:off x="5724233" y="3414119"/>
            <a:ext cx="473367" cy="4212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Up-Down Arrow 127"/>
          <p:cNvSpPr/>
          <p:nvPr/>
        </p:nvSpPr>
        <p:spPr>
          <a:xfrm>
            <a:off x="4178300" y="2235200"/>
            <a:ext cx="215900" cy="6731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Up-Down Arrow 261"/>
          <p:cNvSpPr/>
          <p:nvPr/>
        </p:nvSpPr>
        <p:spPr>
          <a:xfrm>
            <a:off x="4813300" y="2235200"/>
            <a:ext cx="215900" cy="6731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Up-Down Arrow 262"/>
          <p:cNvSpPr/>
          <p:nvPr/>
        </p:nvSpPr>
        <p:spPr>
          <a:xfrm>
            <a:off x="3581400" y="2260600"/>
            <a:ext cx="215900" cy="6731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26" grpId="0" animBg="1"/>
      <p:bldP spid="76" grpId="0" animBg="1"/>
      <p:bldP spid="92" grpId="0" animBg="1"/>
      <p:bldP spid="27" grpId="0" animBg="1"/>
      <p:bldP spid="94" grpId="0" animBg="1"/>
      <p:bldP spid="2059" grpId="0"/>
      <p:bldP spid="110" grpId="0"/>
      <p:bldP spid="123" grpId="0"/>
      <p:bldP spid="131" grpId="0"/>
      <p:bldP spid="228" grpId="0" animBg="1"/>
      <p:bldP spid="229" grpId="0" animBg="1"/>
      <p:bldP spid="230" grpId="0" animBg="1"/>
      <p:bldP spid="232" grpId="0" animBg="1"/>
      <p:bldP spid="233" grpId="0" animBg="1"/>
      <p:bldP spid="234" grpId="0" animBg="1"/>
      <p:bldP spid="1055" grpId="0" animBg="1"/>
      <p:bldP spid="240" grpId="0" animBg="1"/>
      <p:bldP spid="241" grpId="0" animBg="1"/>
      <p:bldP spid="128" grpId="0" animBg="1"/>
      <p:bldP spid="262" grpId="0" animBg="1"/>
      <p:bldP spid="2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Benefits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reasoning skills</a:t>
            </a:r>
          </a:p>
          <a:p>
            <a:r>
              <a:rPr lang="en-US" dirty="0" smtClean="0"/>
              <a:t>increased awareness of assumptions</a:t>
            </a:r>
          </a:p>
          <a:p>
            <a:r>
              <a:rPr lang="en-US" dirty="0" smtClean="0"/>
              <a:t>enhanced understanding of scope and limitations</a:t>
            </a:r>
          </a:p>
          <a:p>
            <a:r>
              <a:rPr lang="en-US" dirty="0" smtClean="0"/>
              <a:t>improved ability to apply new found knowledge in unfamiliar circumstances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Current Development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Collaborative Learning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Forums</a:t>
            </a:r>
          </a:p>
          <a:p>
            <a:pPr lvl="1"/>
            <a:r>
              <a:rPr lang="en-US" dirty="0" smtClean="0"/>
              <a:t>Virtual Learning Environment</a:t>
            </a:r>
          </a:p>
          <a:p>
            <a:pPr lvl="1"/>
            <a:r>
              <a:rPr lang="en-US" dirty="0" smtClean="0"/>
              <a:t>Blackboard</a:t>
            </a:r>
          </a:p>
          <a:p>
            <a:pPr lvl="1"/>
            <a:r>
              <a:rPr lang="en-US" dirty="0" smtClean="0"/>
              <a:t>Moodle </a:t>
            </a:r>
          </a:p>
          <a:p>
            <a:pPr lvl="1"/>
            <a:r>
              <a:rPr lang="en-US" dirty="0" err="1" smtClean="0"/>
              <a:t>etc</a:t>
            </a:r>
            <a:r>
              <a:rPr lang="en-US" dirty="0" smtClean="0"/>
              <a:t> ....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Constraints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OCL studies are text-based subjects </a:t>
            </a:r>
          </a:p>
          <a:p>
            <a:pPr lvl="1"/>
            <a:r>
              <a:rPr lang="en-US" dirty="0" smtClean="0"/>
              <a:t>Management, English, History…</a:t>
            </a:r>
          </a:p>
          <a:p>
            <a:r>
              <a:rPr lang="en-US" dirty="0" smtClean="0"/>
              <a:t>Why not….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Mathematics?</a:t>
            </a:r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Research Question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internet an effective platform for mathematical discussion?</a:t>
            </a:r>
          </a:p>
          <a:p>
            <a:r>
              <a:rPr lang="en-US" dirty="0" smtClean="0"/>
              <a:t>Is electronic formatting of mathematical expression a significant barrier to OCL adoption?</a:t>
            </a:r>
          </a:p>
          <a:p>
            <a:r>
              <a:rPr lang="en-US" dirty="0" smtClean="0"/>
              <a:t>Can handwriting technology solve the problem?</a:t>
            </a:r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Method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Method Triangulation</a:t>
            </a:r>
          </a:p>
          <a:p>
            <a:pPr lvl="1"/>
            <a:r>
              <a:rPr lang="en-US" dirty="0" smtClean="0"/>
              <a:t>Content analysis of an internet forum </a:t>
            </a:r>
          </a:p>
          <a:p>
            <a:pPr lvl="2"/>
            <a:r>
              <a:rPr lang="en-US" dirty="0" smtClean="0"/>
              <a:t>How do people communicate mathematics online?</a:t>
            </a:r>
          </a:p>
          <a:p>
            <a:pPr lvl="1"/>
            <a:r>
              <a:rPr lang="en-US" dirty="0" smtClean="0"/>
              <a:t>Online questionnaire</a:t>
            </a:r>
          </a:p>
          <a:p>
            <a:pPr lvl="2"/>
            <a:r>
              <a:rPr lang="en-US" dirty="0" smtClean="0"/>
              <a:t>What do people say is the problem</a:t>
            </a:r>
          </a:p>
          <a:p>
            <a:pPr lvl="1"/>
            <a:r>
              <a:rPr lang="en-US" dirty="0" smtClean="0"/>
              <a:t>Expert review</a:t>
            </a:r>
          </a:p>
          <a:p>
            <a:pPr lvl="2"/>
            <a:r>
              <a:rPr lang="en-US" dirty="0" smtClean="0"/>
              <a:t>What do experts think about handwriting recognition </a:t>
            </a:r>
          </a:p>
          <a:p>
            <a:pPr lvl="1"/>
            <a:endParaRPr lang="en-US" dirty="0"/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Forum Statistics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MathHelpForum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52,000+ members/ 650,000+ posts</a:t>
            </a:r>
          </a:p>
          <a:p>
            <a:r>
              <a:rPr lang="en-US" dirty="0" smtClean="0"/>
              <a:t>100 threads from 5 pre-university mathematics forums</a:t>
            </a:r>
          </a:p>
          <a:p>
            <a:pPr lvl="1"/>
            <a:r>
              <a:rPr lang="en-US" dirty="0" smtClean="0"/>
              <a:t>Algebra, geometry, pre-calculus, statistics and trigonometry </a:t>
            </a:r>
          </a:p>
          <a:p>
            <a:r>
              <a:rPr lang="en-US" dirty="0" smtClean="0"/>
              <a:t>4819 mathematical statements examined</a:t>
            </a:r>
            <a:endParaRPr lang="en-US" dirty="0"/>
          </a:p>
          <a:p>
            <a:r>
              <a:rPr lang="en-US" dirty="0" smtClean="0"/>
              <a:t>1385 algebraic statements were posted within a 25 day period</a:t>
            </a:r>
          </a:p>
        </p:txBody>
      </p:sp>
      <p:pic>
        <p:nvPicPr>
          <p:cNvPr id="2050" name="Picture 2" descr="C:\Users\Owner\Documents\1_Work Files\2_iPhD_WebScience and Education\2 PhD Education\2_Publication Preparations\05 BSRLM 2013 06\te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066799"/>
            <a:ext cx="669926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ocuments\1_Work Files\2_iPhD_WebScience and Education\2 PhD Education\2_Publication Preparations\05 BSRLM 2013 06\te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7" y="1076326"/>
            <a:ext cx="642142" cy="6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ocuments\1_Work Files\2_iPhD_WebScience and Education\2 PhD Education\2_Publication Preparations\05 BSRLM 2013 06\tec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4" y="1057276"/>
            <a:ext cx="663575" cy="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6172200"/>
            <a:ext cx="750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Sande</a:t>
            </a:r>
            <a:r>
              <a:rPr lang="en-US" sz="1200" dirty="0"/>
              <a:t>, C., 2011. A Description and Characterization of Student Activity in an Open, </a:t>
            </a:r>
            <a:endParaRPr lang="en-US" sz="1200" dirty="0" smtClean="0"/>
          </a:p>
          <a:p>
            <a:pPr algn="r"/>
            <a:r>
              <a:rPr lang="en-US" sz="1200" dirty="0" smtClean="0"/>
              <a:t>Online</a:t>
            </a:r>
            <a:r>
              <a:rPr lang="en-US" sz="1200" dirty="0"/>
              <a:t>, </a:t>
            </a:r>
            <a:r>
              <a:rPr lang="en-US" sz="1200" dirty="0" smtClean="0"/>
              <a:t> Mathematics </a:t>
            </a:r>
            <a:r>
              <a:rPr lang="en-US" sz="1200" dirty="0"/>
              <a:t>Help Forum. Educational Studies in Mathematics 77 (1) : 53–78. </a:t>
            </a:r>
          </a:p>
        </p:txBody>
      </p:sp>
    </p:spTree>
    <p:extLst>
      <p:ext uri="{BB962C8B-B14F-4D97-AF65-F5344CB8AC3E}">
        <p14:creationId xmlns:p14="http://schemas.microsoft.com/office/powerpoint/2010/main" val="25314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Pro_TechnologyTi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DD80FE-421B-4B96-8B15-1459F021BD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PresentationPro_TechnologyTiles</Template>
  <TotalTime>318</TotalTime>
  <Words>723</Words>
  <Application>Microsoft Office PowerPoint</Application>
  <PresentationFormat>On-screen Show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PresentationPro_TechnologyTiles</vt:lpstr>
      <vt:lpstr>Online Collaborative Learning for Mathematics Education</vt:lpstr>
      <vt:lpstr>Introduction</vt:lpstr>
      <vt:lpstr>Learning Model</vt:lpstr>
      <vt:lpstr>Benefits</vt:lpstr>
      <vt:lpstr>Current Development</vt:lpstr>
      <vt:lpstr>Constraints</vt:lpstr>
      <vt:lpstr>Research Question</vt:lpstr>
      <vt:lpstr>Method</vt:lpstr>
      <vt:lpstr>Forum Statistics</vt:lpstr>
      <vt:lpstr>Forum Analysis</vt:lpstr>
      <vt:lpstr>Forum Analysis</vt:lpstr>
      <vt:lpstr>Forum Analysis</vt:lpstr>
      <vt:lpstr>Forum Analysis</vt:lpstr>
      <vt:lpstr>Forum Analysis</vt:lpstr>
      <vt:lpstr>Desire to Learn</vt:lpstr>
      <vt:lpstr>Online Questionnaire</vt:lpstr>
      <vt:lpstr>Results</vt:lpstr>
      <vt:lpstr>Expert Reviews</vt:lpstr>
      <vt:lpstr>Expert Reviews</vt:lpstr>
      <vt:lpstr>Expert Reviews</vt:lpstr>
      <vt:lpstr>Proposing MathPen</vt:lpstr>
      <vt:lpstr>Proposing MathPen</vt:lpstr>
      <vt:lpstr>Proposing MathPen</vt:lpstr>
      <vt:lpstr>Proposing MathPen</vt:lpstr>
      <vt:lpstr>Computer Science</vt:lpstr>
      <vt:lpstr>Further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Collaborative Learning for Mathematics Education</dc:title>
  <dc:creator>Mandy Lo</dc:creator>
  <dc:description>2010 technology powerpoint template from presentationpro.com</dc:description>
  <cp:lastModifiedBy>Mandy Lo</cp:lastModifiedBy>
  <cp:revision>67</cp:revision>
  <dcterms:created xsi:type="dcterms:W3CDTF">2013-06-03T07:56:08Z</dcterms:created>
  <dcterms:modified xsi:type="dcterms:W3CDTF">2013-06-04T08:34:00Z</dcterms:modified>
  <cp:category>2010 technology computers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TC018813459991</vt:lpwstr>
  </property>
</Properties>
</file>