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4" r:id="rId3"/>
    <p:sldId id="286" r:id="rId4"/>
    <p:sldId id="276" r:id="rId5"/>
    <p:sldId id="287" r:id="rId6"/>
    <p:sldId id="285" r:id="rId7"/>
    <p:sldId id="288" r:id="rId8"/>
    <p:sldId id="289" r:id="rId9"/>
    <p:sldId id="290" r:id="rId10"/>
    <p:sldId id="291" r:id="rId11"/>
    <p:sldId id="292" r:id="rId12"/>
  </p:sldIdLst>
  <p:sldSz cx="9144000" cy="6858000" type="screen4x3"/>
  <p:notesSz cx="6797675" cy="9926638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A6A5"/>
    <a:srgbClr val="006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609" autoAdjust="0"/>
  </p:normalViewPr>
  <p:slideViewPr>
    <p:cSldViewPr snapToGrid="0" snapToObjects="1">
      <p:cViewPr>
        <p:scale>
          <a:sx n="66" d="100"/>
          <a:sy n="66" d="100"/>
        </p:scale>
        <p:origin x="-2934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C05613C6-8964-4A9D-BF90-C2EFDD8392F7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E09F64-12AC-4B20-91AD-1093BF738D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6631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A135D86E-4C38-4D21-A67D-265F6A29EC1D}" type="datetimeFigureOut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  <a:endParaRPr lang="en-GB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A694A23-AF01-437C-864E-1FEB9D992D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7024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75A551E4-49B6-43AA-90A3-7DC987F439F3}" type="slidenum">
              <a:rPr lang="en-GB" altLang="en-US">
                <a:latin typeface="Arial" charset="0"/>
              </a:rPr>
              <a:pPr>
                <a:spcBef>
                  <a:spcPct val="0"/>
                </a:spcBef>
              </a:pPr>
              <a:t>2</a:t>
            </a:fld>
            <a:endParaRPr lang="en-GB" altLang="en-US">
              <a:latin typeface="Arial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Acceptance and Commitment Therapy (ACT) is a relatively new psychological therapy with promising evidence base.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Why using ACT: meta analysis showed better than traditional CBT, used in different contexts, substance use </a:t>
            </a:r>
            <a:r>
              <a:rPr lang="en-GB" altLang="en-US" dirty="0" err="1" smtClean="0">
                <a:ea typeface="ＭＳ Ｐゴシック" pitchFamily="-108" charset="-128"/>
                <a:cs typeface="Arial" charset="0"/>
              </a:rPr>
              <a:t>etc</a:t>
            </a: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 wanted to see whether would fit in to our service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ACT is recovery focused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Sees attempts to avoid emotional distress as the cause of many problems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Aims to open up/accept emotions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None/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Defuse from thoughts (be able to step back from them)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Live in line with values despite problems, e.g. be able to go out even if anxious</a:t>
            </a:r>
          </a:p>
          <a:p>
            <a:pPr marL="365125" indent="-255588" eaLnBrk="1" hangingPunct="1">
              <a:spcBef>
                <a:spcPct val="0"/>
              </a:spcBef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  <a:p>
            <a:pPr marL="365125" indent="-255588" eaLnBrk="1" hangingPunct="1">
              <a:spcBef>
                <a:spcPct val="0"/>
              </a:spcBef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  <a:p>
            <a:pPr marL="365125" indent="-255588" eaLnBrk="1" hangingPunct="1">
              <a:spcBef>
                <a:spcPct val="0"/>
              </a:spcBef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- In our service 7 psychological therapists and 11 non-therapist staff (band 6 psychiatric nurses, OTs and SWs) were trained in ACT</a:t>
            </a:r>
          </a:p>
          <a:p>
            <a:pPr marL="365125" indent="-255588" eaLnBrk="1" hangingPunct="1">
              <a:lnSpc>
                <a:spcPct val="80000"/>
              </a:lnSpc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- Delivered individual ACT for 12-16 sessions with regular supervision.</a:t>
            </a:r>
          </a:p>
          <a:p>
            <a:pPr marL="365125" indent="-255588" eaLnBrk="1" hangingPunct="1">
              <a:lnSpc>
                <a:spcPct val="80000"/>
              </a:lnSpc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  <a:p>
            <a:pPr marL="365125" indent="-255588" eaLnBrk="1" hangingPunct="1">
              <a:lnSpc>
                <a:spcPct val="80000"/>
              </a:lnSpc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Delivered as part of depression and trans-diagnostic pathway</a:t>
            </a:r>
          </a:p>
          <a:p>
            <a:pPr marL="365125" indent="-255588" eaLnBrk="1" hangingPunct="1">
              <a:spcBef>
                <a:spcPct val="0"/>
              </a:spcBef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  <a:p>
            <a:pPr marL="365125" marR="0" indent="-2555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1200" dirty="0" smtClean="0">
                <a:latin typeface="Calibri" pitchFamily="34" charset="0"/>
              </a:rPr>
              <a:t>Control is the problem, not the solution</a:t>
            </a:r>
            <a:endParaRPr lang="en-GB" altLang="en-US" dirty="0" smtClean="0">
              <a:ea typeface="ＭＳ Ｐゴシック" pitchFamily="-108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0254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FD8433-9E14-46EF-A9A1-EC42A9A3B9FD}" type="slidenum">
              <a:rPr lang="en-GB" altLang="en-US"/>
              <a:pPr>
                <a:spcBef>
                  <a:spcPct val="0"/>
                </a:spcBef>
              </a:pPr>
              <a:t>11</a:t>
            </a:fld>
            <a:endParaRPr lang="en-GB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smtClean="0">
                <a:latin typeface="Arial" panose="020B0604020202020204" pitchFamily="34" charset="0"/>
              </a:rPr>
              <a:t>Our</a:t>
            </a:r>
            <a:r>
              <a:rPr lang="en-GB" altLang="en-US" baseline="0" smtClean="0">
                <a:latin typeface="Arial" panose="020B0604020202020204" pitchFamily="34" charset="0"/>
              </a:rPr>
              <a:t> method/model of delivery works!</a:t>
            </a:r>
            <a:endParaRPr lang="en-GB" altLang="en-US" dirty="0" smtClean="0">
              <a:latin typeface="Arial" panose="020B0604020202020204" pitchFamily="34" charset="0"/>
            </a:endParaRPr>
          </a:p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  <a:p>
            <a:pPr eaLnBrk="1" hangingPunct="1"/>
            <a:r>
              <a:rPr lang="en-GB" altLang="en-US" b="1" dirty="0" smtClean="0">
                <a:ea typeface="ＭＳ Ｐゴシック" pitchFamily="-108" charset="-128"/>
                <a:cs typeface="Arial" charset="0"/>
              </a:rPr>
              <a:t>Impact on Clinical Practice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sz="1200" dirty="0" smtClean="0">
                <a:ea typeface="ＭＳ Ｐゴシック" pitchFamily="-108" charset="-128"/>
                <a:cs typeface="Arial" charset="0"/>
              </a:rPr>
              <a:t>Focus on preventing dropout</a:t>
            </a:r>
          </a:p>
          <a:p>
            <a:pPr marL="365125" indent="-255588" algn="just" eaLnBrk="1" hangingPunct="1">
              <a:lnSpc>
                <a:spcPct val="90000"/>
              </a:lnSpc>
              <a:buFont typeface="Lucida Grande" pitchFamily="-108" charset="0"/>
              <a:buNone/>
            </a:pPr>
            <a:endParaRPr lang="en-GB" altLang="en-US" sz="1200" dirty="0" smtClean="0"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sz="1200" dirty="0" smtClean="0">
                <a:ea typeface="ＭＳ Ｐゴシック" pitchFamily="-108" charset="-128"/>
                <a:cs typeface="Arial" charset="0"/>
              </a:rPr>
              <a:t>Increased staff motivation</a:t>
            </a:r>
          </a:p>
          <a:p>
            <a:pPr marL="365125" indent="-255588" algn="just" eaLnBrk="1" hangingPunct="1">
              <a:lnSpc>
                <a:spcPct val="90000"/>
              </a:lnSpc>
              <a:buFont typeface="Lucida Grande" pitchFamily="-108" charset="0"/>
              <a:buNone/>
            </a:pPr>
            <a:endParaRPr lang="en-GB" altLang="en-US" sz="1200" dirty="0" smtClean="0"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sz="1200" dirty="0" smtClean="0">
                <a:ea typeface="ＭＳ Ｐゴシック" pitchFamily="-108" charset="-128"/>
                <a:cs typeface="Arial" charset="0"/>
              </a:rPr>
              <a:t>More staff being trained including Talking Change (primary care)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sz="1200" dirty="0" smtClean="0"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sz="1200" dirty="0" smtClean="0">
                <a:ea typeface="ＭＳ Ｐゴシック" pitchFamily="-108" charset="-128"/>
                <a:cs typeface="Arial" charset="0"/>
              </a:rPr>
              <a:t>Pressure taken off other psychological therapies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sz="1200" dirty="0" smtClean="0"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sz="1200" dirty="0" smtClean="0">
                <a:ea typeface="ＭＳ Ｐゴシック" pitchFamily="-108" charset="-128"/>
                <a:cs typeface="Arial" charset="0"/>
              </a:rPr>
              <a:t>Currently evaluating outcomes for individual vs. group ACT: is this more cost-effective?</a:t>
            </a:r>
          </a:p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983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C79B54B0-B2FF-4AC6-BA82-5EBD80A56A5F}" type="slidenum">
              <a:rPr lang="en-GB" altLang="en-US">
                <a:latin typeface="Arial" charset="0"/>
              </a:rPr>
              <a:pPr>
                <a:spcBef>
                  <a:spcPct val="0"/>
                </a:spcBef>
              </a:pPr>
              <a:t>3</a:t>
            </a:fld>
            <a:endParaRPr lang="en-GB" altLang="en-US">
              <a:latin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 eaLnBrk="1" hangingPunct="1">
              <a:buFontTx/>
              <a:buChar char="-"/>
            </a:pPr>
            <a:r>
              <a:rPr lang="en-GB" altLang="en-US" dirty="0" err="1" smtClean="0">
                <a:latin typeface="Arial" charset="0"/>
              </a:rPr>
              <a:t>Transdiagnostic</a:t>
            </a:r>
            <a:r>
              <a:rPr lang="en-GB" altLang="en-US" dirty="0" smtClean="0">
                <a:latin typeface="Arial" charset="0"/>
              </a:rPr>
              <a:t>- multiple</a:t>
            </a:r>
            <a:r>
              <a:rPr lang="en-GB" altLang="en-US" baseline="0" dirty="0" smtClean="0">
                <a:latin typeface="Arial" charset="0"/>
              </a:rPr>
              <a:t> MH problems axis 1, co-morbid personality disorders</a:t>
            </a:r>
          </a:p>
          <a:p>
            <a:pPr marL="171450" indent="-171450" eaLnBrk="1" hangingPunct="1">
              <a:buFontTx/>
              <a:buChar char="-"/>
            </a:pPr>
            <a:r>
              <a:rPr lang="en-GB" altLang="en-US" baseline="0" dirty="0" smtClean="0">
                <a:latin typeface="Arial" charset="0"/>
              </a:rPr>
              <a:t>- Complex depression: secondary care</a:t>
            </a:r>
            <a:endParaRPr lang="en-GB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54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1A9FAD36-044B-40CF-B099-9810734DB54F}" type="slidenum">
              <a:rPr lang="en-GB" altLang="en-US">
                <a:latin typeface="Arial" charset="0"/>
              </a:rPr>
              <a:pPr>
                <a:spcBef>
                  <a:spcPct val="0"/>
                </a:spcBef>
              </a:pPr>
              <a:t>4</a:t>
            </a:fld>
            <a:endParaRPr lang="en-GB" altLang="en-US">
              <a:latin typeface="Arial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Case series: measures given pre and post therapy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462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EBB51388-1893-4E82-AA72-74428E181A0C}" type="slidenum">
              <a:rPr lang="en-GB" altLang="en-US">
                <a:latin typeface="Arial" charset="0"/>
              </a:rPr>
              <a:pPr>
                <a:spcBef>
                  <a:spcPct val="0"/>
                </a:spcBef>
              </a:pPr>
              <a:t>5</a:t>
            </a:fld>
            <a:endParaRPr lang="en-GB" altLang="en-US">
              <a:latin typeface="Arial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Case series: measures given pre and post therapy</a:t>
            </a:r>
          </a:p>
          <a:p>
            <a:pPr marL="365125" indent="-255588" eaLnBrk="1" hangingPunct="1">
              <a:buFont typeface="Wingdings 3" pitchFamily="18" charset="2"/>
              <a:buChar char=""/>
            </a:pPr>
            <a:r>
              <a:rPr lang="en-GB" altLang="en-US" b="1" dirty="0" smtClean="0">
                <a:ea typeface="ＭＳ Ｐゴシック" pitchFamily="-108" charset="-128"/>
                <a:cs typeface="Arial" charset="0"/>
              </a:rPr>
              <a:t>CORE: </a:t>
            </a: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A 34 item measure of global mental health (e.g. </a:t>
            </a:r>
            <a:r>
              <a:rPr lang="en-GB" altLang="en-US" i="1" dirty="0" smtClean="0">
                <a:ea typeface="ＭＳ Ｐゴシック" pitchFamily="-108" charset="-128"/>
                <a:cs typeface="Arial" charset="0"/>
              </a:rPr>
              <a:t>I have felt OK about myself</a:t>
            </a: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)</a:t>
            </a:r>
          </a:p>
          <a:p>
            <a:pPr marL="365125" indent="-255588" eaLnBrk="1" hangingPunct="1">
              <a:buFont typeface="Wingdings 3" pitchFamily="18" charset="2"/>
              <a:buChar char=""/>
            </a:pPr>
            <a:r>
              <a:rPr lang="en-GB" altLang="en-US" b="1" dirty="0" smtClean="0">
                <a:ea typeface="ＭＳ Ｐゴシック" pitchFamily="-108" charset="-128"/>
                <a:cs typeface="Arial" charset="0"/>
              </a:rPr>
              <a:t>PHQ-9: </a:t>
            </a: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A 9 item measure of depression (e.g. </a:t>
            </a:r>
            <a:r>
              <a:rPr lang="en-GB" altLang="en-US" i="1" dirty="0" smtClean="0">
                <a:ea typeface="ＭＳ Ｐゴシック" pitchFamily="-108" charset="-128"/>
                <a:cs typeface="Arial" charset="0"/>
              </a:rPr>
              <a:t>Little pleasure in doing things</a:t>
            </a: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)</a:t>
            </a:r>
          </a:p>
          <a:p>
            <a:pPr marL="365125" indent="-255588" eaLnBrk="1" hangingPunct="1">
              <a:buFont typeface="Wingdings 3" pitchFamily="18" charset="2"/>
              <a:buChar char=""/>
            </a:pPr>
            <a:r>
              <a:rPr lang="en-GB" altLang="en-US" b="1" dirty="0" smtClean="0">
                <a:ea typeface="ＭＳ Ｐゴシック" pitchFamily="-108" charset="-128"/>
                <a:cs typeface="Arial" charset="0"/>
              </a:rPr>
              <a:t>Valued Living Questionnaire: </a:t>
            </a: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how important values such as family are, how much currently living in line with values</a:t>
            </a:r>
          </a:p>
          <a:p>
            <a:pPr marL="365125" indent="-255588" eaLnBrk="1" hangingPunct="1">
              <a:buFont typeface="Wingdings 3" pitchFamily="18" charset="2"/>
              <a:buChar char=""/>
            </a:pPr>
            <a:r>
              <a:rPr lang="en-GB" altLang="en-US" b="1" dirty="0" smtClean="0">
                <a:ea typeface="ＭＳ Ｐゴシック" pitchFamily="-108" charset="-128"/>
                <a:cs typeface="Arial" charset="0"/>
              </a:rPr>
              <a:t>Cognitive Fusion Questionnaire: </a:t>
            </a: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7 item measure of ‘Cognitive Fusion’ (e.g. </a:t>
            </a:r>
            <a:r>
              <a:rPr lang="en-GB" altLang="en-US" i="1" dirty="0" smtClean="0">
                <a:ea typeface="ＭＳ Ｐゴシック" pitchFamily="-108" charset="-128"/>
                <a:cs typeface="Arial" charset="0"/>
              </a:rPr>
              <a:t>I struggle with my thoughts</a:t>
            </a:r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)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 smtClean="0">
              <a:ea typeface="ＭＳ Ｐゴシック" pitchFamily="-108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255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6D76B0DF-C3A2-4AE4-B254-6727E1F8AB64}" type="slidenum">
              <a:rPr lang="en-GB" altLang="en-US">
                <a:latin typeface="Arial" charset="0"/>
              </a:rPr>
              <a:pPr>
                <a:spcBef>
                  <a:spcPct val="0"/>
                </a:spcBef>
              </a:pPr>
              <a:t>6</a:t>
            </a:fld>
            <a:endParaRPr lang="en-GB" altLang="en-US">
              <a:latin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2997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5BA180-0D4D-4A9B-AA33-72F1BDA155AB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- Many suicide attempts: complex bunch</a:t>
            </a:r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241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4A9684-DFEE-4440-8060-7235125D529F}" type="slidenum">
              <a:rPr lang="en-GB" altLang="en-US"/>
              <a:pPr>
                <a:spcBef>
                  <a:spcPct val="0"/>
                </a:spcBef>
              </a:pPr>
              <a:t>8</a:t>
            </a:fld>
            <a:endParaRPr lang="en-GB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smtClean="0">
                <a:latin typeface="Arial" panose="020B0604020202020204" pitchFamily="34" charset="0"/>
              </a:rPr>
              <a:t>- Risk explain only a few questions so not sensitive to change</a:t>
            </a:r>
          </a:p>
        </p:txBody>
      </p:sp>
    </p:spTree>
    <p:extLst>
      <p:ext uri="{BB962C8B-B14F-4D97-AF65-F5344CB8AC3E}">
        <p14:creationId xmlns:p14="http://schemas.microsoft.com/office/powerpoint/2010/main" val="3307334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4A9684-DFEE-4440-8060-7235125D529F}" type="slidenum">
              <a:rPr lang="en-GB" altLang="en-US"/>
              <a:pPr>
                <a:spcBef>
                  <a:spcPct val="0"/>
                </a:spcBef>
              </a:pPr>
              <a:t>9</a:t>
            </a:fld>
            <a:endParaRPr lang="en-GB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- Interesting values: meant to be core part of why ACT works!</a:t>
            </a:r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522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11B563-B379-4110-BA04-67488662BAE8}" type="slidenum">
              <a:rPr lang="en-GB" altLang="en-US"/>
              <a:pPr>
                <a:spcBef>
                  <a:spcPct val="0"/>
                </a:spcBef>
              </a:pPr>
              <a:t>10</a:t>
            </a:fld>
            <a:endParaRPr lang="en-GB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624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8D40C-67F6-4756-8C45-792EA00F2DCB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8693E8-19E5-48FC-9D94-3C3CFDB7EF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4942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08A89-80F3-45A1-A794-9533C6A47ADB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FD74E-2564-4CD2-975A-4DF4546BFD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103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5B819-A8C8-44F2-B712-E9EAE035CAC7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72A6D-C1ED-4199-82AE-8EEBE9940B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407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36ADE-1151-46F3-905F-2BEF69ED68F0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7C4772-0401-45DC-89CF-1647DE0894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5207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0EC8D-2263-4A4D-AD3F-021A3EA09F05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529CF-FD60-4B9A-AC61-01463FF0C9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821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A1008-CBB0-4F43-86A3-F160EB55A4E3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FB94E-80B0-4043-8685-3A5D2BE58B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726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EBA4-B138-4C79-822D-27D83AE99C38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AAB8-BA28-491F-B3D5-34DF51B406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844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D3A84-E2CA-4189-8E54-3BE0A7174363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85F55-0298-49E3-8ED5-3759187F15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170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78575-0CF2-40FE-9485-DE75CA31D83F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6CFD8-6EF8-4BA4-B607-6F04010653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0433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27FB1-B08E-4847-9AEF-9D5BBFA8E755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79DA3-0249-4B71-89C2-04196F1894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312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63733-AD62-439C-BC75-7A69423FB482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C64CD-17E7-4B66-8057-939CE3C996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60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S19240 SolentHC Powerpoint - continuation background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4B60AAD6-4B84-452B-8E21-11FA56878C70}" type="datetime1">
              <a:rPr lang="en-GB" altLang="en-US"/>
              <a:pPr>
                <a:defRPr/>
              </a:pPr>
              <a:t>07/07/2015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2EB31B29-CFCD-48B4-B87B-0E8CDF62798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006FBA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FBA"/>
          </a:solidFill>
          <a:latin typeface="Arial" pitchFamily="-108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FBA"/>
          </a:solidFill>
          <a:latin typeface="Arial" pitchFamily="-108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FBA"/>
          </a:solidFill>
          <a:latin typeface="Arial" pitchFamily="-108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FBA"/>
          </a:solidFill>
          <a:latin typeface="Arial" pitchFamily="-108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07A6A5"/>
        </a:buClr>
        <a:buFont typeface="Lucida Grande" pitchFamily="-108" charset="0"/>
        <a:buChar char="●"/>
        <a:defRPr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6FBA"/>
        </a:buClr>
        <a:buFont typeface="Arial" charset="0"/>
        <a:buChar char="●"/>
        <a:defRPr sz="16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Solent-roundal-multi-colour-final-A4-crop-landscap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5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"/>
          <p:cNvSpPr>
            <a:spLocks noGrp="1"/>
          </p:cNvSpPr>
          <p:nvPr>
            <p:ph type="ctrTitle"/>
          </p:nvPr>
        </p:nvSpPr>
        <p:spPr>
          <a:xfrm>
            <a:off x="355600" y="1903413"/>
            <a:ext cx="8501063" cy="1679575"/>
          </a:xfrm>
        </p:spPr>
        <p:txBody>
          <a:bodyPr tIns="0" rIns="0" bIns="0" anchor="t"/>
          <a:lstStyle/>
          <a:p>
            <a:pPr eaLnBrk="1" hangingPunct="1"/>
            <a:r>
              <a:rPr lang="en-GB" sz="2800" dirty="0">
                <a:solidFill>
                  <a:schemeClr val="tx1"/>
                </a:solidFill>
              </a:rPr>
              <a:t>Evaluation of Acceptance and Commitment Therapy delivered by Psychologists and Non-Psychologists in Community Adult Mental </a:t>
            </a:r>
            <a:r>
              <a:rPr lang="en-GB" sz="2800" dirty="0" smtClean="0">
                <a:solidFill>
                  <a:schemeClr val="tx1"/>
                </a:solidFill>
              </a:rPr>
              <a:t>Health</a:t>
            </a:r>
            <a:endParaRPr lang="en-GB" altLang="en-US" sz="2800" dirty="0" smtClean="0">
              <a:solidFill>
                <a:schemeClr val="tx1"/>
              </a:solidFill>
              <a:ea typeface="ＭＳ Ｐゴシック" pitchFamily="-108" charset="-128"/>
            </a:endParaRPr>
          </a:p>
        </p:txBody>
      </p:sp>
      <p:sp>
        <p:nvSpPr>
          <p:cNvPr id="4100" name="Subtitle 2"/>
          <p:cNvSpPr>
            <a:spLocks noGrp="1"/>
          </p:cNvSpPr>
          <p:nvPr>
            <p:ph type="subTitle" idx="1"/>
          </p:nvPr>
        </p:nvSpPr>
        <p:spPr>
          <a:xfrm>
            <a:off x="1319213" y="3713163"/>
            <a:ext cx="6610350" cy="1752600"/>
          </a:xfrm>
        </p:spPr>
        <p:txBody>
          <a:bodyPr tIns="0" rIns="0" bIns="0"/>
          <a:lstStyle/>
          <a:p>
            <a:pPr eaLnBrk="1" hangingPunct="1"/>
            <a:endParaRPr lang="en-GB" altLang="en-US" sz="2400" b="1" dirty="0" smtClean="0">
              <a:solidFill>
                <a:schemeClr val="tx1"/>
              </a:solidFill>
              <a:ea typeface="ＭＳ Ｐゴシック" pitchFamily="-108" charset="-128"/>
            </a:endParaRPr>
          </a:p>
          <a:p>
            <a:pPr eaLnBrk="1" hangingPunct="1">
              <a:spcBef>
                <a:spcPct val="0"/>
              </a:spcBef>
              <a:buSzPct val="70000"/>
            </a:pPr>
            <a:r>
              <a:rPr lang="en-GB" altLang="en-US" sz="2400" b="1" dirty="0" err="1" smtClean="0">
                <a:solidFill>
                  <a:schemeClr val="tx1"/>
                </a:solidFill>
                <a:ea typeface="ＭＳ Ｐゴシック" pitchFamily="-108" charset="-128"/>
              </a:rPr>
              <a:t>Dr.</a:t>
            </a:r>
            <a:r>
              <a:rPr lang="en-GB" altLang="en-US" sz="2400" b="1" dirty="0" smtClean="0">
                <a:solidFill>
                  <a:schemeClr val="tx1"/>
                </a:solidFill>
                <a:ea typeface="ＭＳ Ｐゴシック" pitchFamily="-108" charset="-128"/>
              </a:rPr>
              <a:t> Thomas Richardson </a:t>
            </a:r>
          </a:p>
          <a:p>
            <a:pPr eaLnBrk="1" hangingPunct="1">
              <a:spcBef>
                <a:spcPct val="0"/>
              </a:spcBef>
              <a:buSzPct val="70000"/>
            </a:pPr>
            <a:r>
              <a:rPr lang="en-GB" altLang="en-US" sz="2400" dirty="0" smtClean="0">
                <a:solidFill>
                  <a:schemeClr val="tx1"/>
                </a:solidFill>
                <a:ea typeface="ＭＳ Ｐゴシック" pitchFamily="-108" charset="-128"/>
              </a:rPr>
              <a:t>Principal Clinical Psychologist </a:t>
            </a:r>
          </a:p>
          <a:p>
            <a:pPr eaLnBrk="1" hangingPunct="1">
              <a:spcBef>
                <a:spcPct val="0"/>
              </a:spcBef>
              <a:buSzPct val="70000"/>
            </a:pPr>
            <a:r>
              <a:rPr lang="en-GB" altLang="en-US" sz="2400" dirty="0" smtClean="0">
                <a:solidFill>
                  <a:schemeClr val="tx1"/>
                </a:solidFill>
                <a:ea typeface="ＭＳ Ｐゴシック" pitchFamily="-108" charset="-128"/>
              </a:rPr>
              <a:t>(Research Lead)</a:t>
            </a:r>
          </a:p>
          <a:p>
            <a:pPr eaLnBrk="1" hangingPunct="1">
              <a:spcBef>
                <a:spcPct val="0"/>
              </a:spcBef>
              <a:buSzPct val="70000"/>
            </a:pPr>
            <a:r>
              <a:rPr lang="en-GB" altLang="en-US" sz="2400" b="1" dirty="0" smtClean="0">
                <a:solidFill>
                  <a:schemeClr val="tx1"/>
                </a:solidFill>
                <a:ea typeface="ＭＳ Ｐゴシック" pitchFamily="-108" charset="-128"/>
              </a:rPr>
              <a:t> </a:t>
            </a:r>
          </a:p>
          <a:p>
            <a:pPr eaLnBrk="1" hangingPunct="1">
              <a:spcBef>
                <a:spcPct val="0"/>
              </a:spcBef>
              <a:buSzPct val="70000"/>
            </a:pPr>
            <a:r>
              <a:rPr lang="en-GB" altLang="en-US" sz="2400" dirty="0" smtClean="0">
                <a:solidFill>
                  <a:schemeClr val="tx1"/>
                </a:solidFill>
                <a:ea typeface="ＭＳ Ｐゴシック" pitchFamily="-108" charset="-128"/>
              </a:rPr>
              <a:t>Mental Health Recovery Teams, Portsmouth</a:t>
            </a:r>
          </a:p>
          <a:p>
            <a:pPr eaLnBrk="1" hangingPunct="1">
              <a:spcBef>
                <a:spcPct val="0"/>
              </a:spcBef>
              <a:buSzPct val="70000"/>
            </a:pPr>
            <a:endParaRPr lang="en-GB" altLang="en-US" sz="2400" b="1" dirty="0" smtClean="0">
              <a:solidFill>
                <a:schemeClr val="tx1"/>
              </a:solidFill>
              <a:ea typeface="ＭＳ Ｐゴシック" pitchFamily="-108" charset="-128"/>
            </a:endParaRPr>
          </a:p>
        </p:txBody>
      </p:sp>
      <p:pic>
        <p:nvPicPr>
          <p:cNvPr id="4101" name="Picture 6" descr="Solent NHS Trust COL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388" y="347663"/>
            <a:ext cx="16192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90286" y="1341438"/>
            <a:ext cx="8505371" cy="4471987"/>
          </a:xfrm>
        </p:spPr>
        <p:txBody>
          <a:bodyPr>
            <a:normAutofit/>
          </a:bodyPr>
          <a:lstStyle/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No significant difference in outcomes between psychologists and non-psychologists</a:t>
            </a:r>
            <a:endParaRPr lang="en-GB" altLang="en-US" sz="2800" dirty="0">
              <a:latin typeface="+mj-lt"/>
              <a:cs typeface="Calibri" panose="020F0502020204030204" pitchFamily="34" charset="0"/>
            </a:endParaRPr>
          </a:p>
          <a:p>
            <a:pPr marL="109728" indent="0" algn="just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GB" altLang="en-US" sz="2800" dirty="0">
              <a:latin typeface="+mj-lt"/>
              <a:cs typeface="Calibri" panose="020F0502020204030204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b="1" dirty="0">
                <a:latin typeface="+mj-lt"/>
                <a:cs typeface="Calibri" panose="020F0502020204030204" pitchFamily="34" charset="0"/>
              </a:rPr>
              <a:t>Drop out higher: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N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on-psychologists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: 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33% 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(</a:t>
            </a:r>
            <a:r>
              <a:rPr lang="en-GB" altLang="en-US" sz="2800" i="1" dirty="0">
                <a:latin typeface="+mj-lt"/>
                <a:cs typeface="Calibri" panose="020F0502020204030204" pitchFamily="34" charset="0"/>
              </a:rPr>
              <a:t>n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=4) dropped out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Psychologists: 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9% 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(</a:t>
            </a:r>
            <a:r>
              <a:rPr lang="en-GB" altLang="en-US" sz="2800" i="1" dirty="0">
                <a:latin typeface="+mj-lt"/>
                <a:cs typeface="Calibri" panose="020F0502020204030204" pitchFamily="34" charset="0"/>
              </a:rPr>
              <a:t>n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=1) dropped 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out</a:t>
            </a:r>
            <a:endParaRPr lang="en-GB" altLang="en-US" sz="2800" dirty="0">
              <a:latin typeface="+mj-lt"/>
              <a:cs typeface="Calibri" panose="020F0502020204030204" pitchFamily="34" charset="0"/>
            </a:endParaRPr>
          </a:p>
          <a:p>
            <a:pPr marL="449262" lvl="1" indent="0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GB" altLang="en-US" sz="2800" dirty="0">
              <a:latin typeface="+mj-lt"/>
              <a:cs typeface="Calibri" panose="020F0502020204030204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dirty="0">
                <a:latin typeface="+mj-lt"/>
                <a:cs typeface="Calibri" panose="020F0502020204030204" pitchFamily="34" charset="0"/>
              </a:rPr>
              <a:t>Psychologists </a:t>
            </a:r>
            <a:r>
              <a:rPr lang="en-GB" sz="2800" dirty="0" smtClean="0">
                <a:latin typeface="+mj-lt"/>
                <a:cs typeface="Calibri" panose="020F0502020204030204" pitchFamily="34" charset="0"/>
              </a:rPr>
              <a:t>took </a:t>
            </a:r>
            <a:r>
              <a:rPr lang="en-GB" sz="2800" dirty="0">
                <a:latin typeface="+mj-lt"/>
                <a:cs typeface="Calibri" panose="020F0502020204030204" pitchFamily="34" charset="0"/>
              </a:rPr>
              <a:t>on the more complex </a:t>
            </a:r>
            <a:r>
              <a:rPr lang="en-GB" sz="2800" dirty="0" smtClean="0">
                <a:latin typeface="+mj-lt"/>
                <a:cs typeface="Calibri" panose="020F0502020204030204" pitchFamily="34" charset="0"/>
              </a:rPr>
              <a:t>cases</a:t>
            </a:r>
            <a:endParaRPr lang="en-GB" altLang="en-US" sz="2800" dirty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61056"/>
            <a:ext cx="7775575" cy="1033462"/>
          </a:xfrm>
        </p:spPr>
        <p:txBody>
          <a:bodyPr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GB" altLang="en-US" dirty="0" smtClean="0">
                <a:cs typeface="Calibri" pitchFamily="34" charset="0"/>
              </a:rPr>
              <a:t>Results: By Clinician</a:t>
            </a:r>
            <a:br>
              <a:rPr lang="en-GB" altLang="en-US" dirty="0" smtClean="0">
                <a:cs typeface="Calibri" pitchFamily="34" charset="0"/>
              </a:rPr>
            </a:br>
            <a:endParaRPr lang="en-GB" altLang="en-US" sz="2500" dirty="0" smtClean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00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051832"/>
            <a:ext cx="8215313" cy="5261881"/>
          </a:xfrm>
        </p:spPr>
        <p:txBody>
          <a:bodyPr>
            <a:noAutofit/>
          </a:bodyPr>
          <a:lstStyle/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ACT effective intervention in our service</a:t>
            </a: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GB" altLang="en-US" sz="2800" dirty="0">
              <a:latin typeface="+mj-lt"/>
              <a:cs typeface="Calibri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Improvements in global mental health, depression, cognitive fusion</a:t>
            </a:r>
          </a:p>
          <a:p>
            <a:pPr marL="109728" indent="0" algn="just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Outcomes maintained at follow- up</a:t>
            </a:r>
          </a:p>
          <a:p>
            <a:pPr marL="0" indent="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Higher </a:t>
            </a:r>
            <a:r>
              <a:rPr lang="en-GB" altLang="en-US" sz="2800" dirty="0">
                <a:latin typeface="+mj-lt"/>
                <a:cs typeface="Calibri" pitchFamily="34" charset="0"/>
              </a:rPr>
              <a:t>drop out for 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non-psychologist staff, but similar outcomes</a:t>
            </a:r>
            <a:endParaRPr lang="en-GB" altLang="en-US" sz="2800" dirty="0">
              <a:latin typeface="+mj-lt"/>
              <a:cs typeface="Calibri" pitchFamily="34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88484"/>
            <a:ext cx="7775575" cy="1033462"/>
          </a:xfrm>
        </p:spPr>
        <p:txBody>
          <a:bodyPr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GB" altLang="en-US" dirty="0" smtClean="0">
                <a:cs typeface="Calibri" pitchFamily="34" charset="0"/>
              </a:rPr>
              <a:t>Conclusions</a:t>
            </a:r>
            <a:br>
              <a:rPr lang="en-GB" altLang="en-US" dirty="0" smtClean="0">
                <a:cs typeface="Calibri" pitchFamily="34" charset="0"/>
              </a:rPr>
            </a:br>
            <a:endParaRPr lang="en-GB" altLang="en-US" sz="2500" dirty="0" smtClean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02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01738"/>
            <a:ext cx="8288338" cy="4471987"/>
          </a:xfrm>
        </p:spPr>
        <p:txBody>
          <a:bodyPr/>
          <a:lstStyle/>
          <a:p>
            <a:pPr marL="109537" indent="0" algn="just" eaLnBrk="1" hangingPunct="1">
              <a:lnSpc>
                <a:spcPct val="90000"/>
              </a:lnSpc>
              <a:buNone/>
            </a:pPr>
            <a:r>
              <a:rPr lang="en-GB" altLang="en-US" sz="2800" dirty="0" smtClean="0">
                <a:latin typeface="+mj-lt"/>
                <a:ea typeface="ＭＳ Ｐゴシック" pitchFamily="-108" charset="-128"/>
                <a:cs typeface="Arial" charset="0"/>
              </a:rPr>
              <a:t>Acceptance and Commitment Therapy (ACT)</a:t>
            </a:r>
          </a:p>
          <a:p>
            <a:pPr marL="365125" indent="-255588" algn="just" eaLnBrk="1" hangingPunct="1">
              <a:lnSpc>
                <a:spcPct val="90000"/>
              </a:lnSpc>
              <a:buFont typeface="Lucida Grande" pitchFamily="-108" charset="0"/>
              <a:buNone/>
            </a:pPr>
            <a:endParaRPr lang="en-GB" altLang="en-US" sz="2800" dirty="0" smtClean="0">
              <a:latin typeface="+mj-lt"/>
              <a:ea typeface="ＭＳ Ｐゴシック" pitchFamily="-108" charset="-128"/>
              <a:cs typeface="Arial" charset="0"/>
            </a:endParaRP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</a:rPr>
              <a:t>Attempts to avoid emotional distress cause many psychological problems</a:t>
            </a: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</a:rPr>
              <a:t>People become very fused with thoughts</a:t>
            </a:r>
            <a:endParaRPr lang="en-GB" altLang="en-US" sz="2800" dirty="0">
              <a:latin typeface="+mj-lt"/>
            </a:endParaRP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sz="2800" dirty="0">
              <a:latin typeface="+mj-lt"/>
            </a:endParaRP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>
                <a:latin typeface="+mj-lt"/>
              </a:rPr>
              <a:t>Aims to open up/accept emotions</a:t>
            </a: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>
                <a:latin typeface="+mj-lt"/>
              </a:rPr>
              <a:t>Defuse from thoughts </a:t>
            </a:r>
          </a:p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</a:rPr>
              <a:t>Live </a:t>
            </a:r>
            <a:r>
              <a:rPr lang="en-GB" altLang="en-US" sz="2800" dirty="0">
                <a:latin typeface="+mj-lt"/>
              </a:rPr>
              <a:t>in line with values despite </a:t>
            </a:r>
            <a:r>
              <a:rPr lang="en-GB" altLang="en-US" sz="2800" dirty="0" smtClean="0">
                <a:latin typeface="+mj-lt"/>
              </a:rPr>
              <a:t>problems</a:t>
            </a:r>
            <a:endParaRPr lang="en-GB" altLang="en-US" sz="2800" dirty="0">
              <a:latin typeface="+mj-lt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GB" altLang="en-US" sz="2800" dirty="0">
              <a:latin typeface="+mj-lt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sz="2800" dirty="0" smtClean="0">
              <a:latin typeface="+mj-lt"/>
              <a:ea typeface="ＭＳ Ｐゴシック" pitchFamily="-108" charset="-128"/>
              <a:cs typeface="Arial" charset="0"/>
            </a:endParaRPr>
          </a:p>
          <a:p>
            <a:pPr marL="365125" indent="-255588" eaLnBrk="1" hangingPunct="1">
              <a:lnSpc>
                <a:spcPct val="80000"/>
              </a:lnSpc>
            </a:pPr>
            <a:endParaRPr lang="en-GB" altLang="en-US" sz="2800" dirty="0" smtClean="0">
              <a:latin typeface="+mj-lt"/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Lucida Grande" pitchFamily="-108" charset="0"/>
              <a:buNone/>
            </a:pPr>
            <a:endParaRPr lang="en-GB" altLang="en-US" sz="2800" dirty="0" smtClean="0">
              <a:latin typeface="+mj-lt"/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sz="2800" dirty="0" smtClean="0">
              <a:latin typeface="+mj-lt"/>
              <a:ea typeface="ＭＳ Ｐゴシック" pitchFamily="-108" charset="-128"/>
              <a:cs typeface="Arial" charset="0"/>
            </a:endParaRPr>
          </a:p>
          <a:p>
            <a:pPr marL="365125" indent="-255588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2800" dirty="0" smtClean="0">
              <a:latin typeface="+mj-lt"/>
              <a:ea typeface="ＭＳ Ｐゴシック" pitchFamily="-108" charset="-128"/>
              <a:cs typeface="Arial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80400" cy="744538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Introduction: What is ACT?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238703"/>
            <a:ext cx="8642350" cy="4878388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ACT part of depression and </a:t>
            </a:r>
            <a:r>
              <a:rPr lang="en-GB" altLang="en-US" sz="2800" dirty="0" err="1" smtClean="0">
                <a:latin typeface="+mj-lt"/>
                <a:cs typeface="Calibri" pitchFamily="34" charset="0"/>
              </a:rPr>
              <a:t>transdiagnostic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 pathway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109728" indent="0" eaLnBrk="1" fontAlgn="auto" hangingPunct="1">
              <a:lnSpc>
                <a:spcPct val="80000"/>
              </a:lnSpc>
              <a:spcAft>
                <a:spcPts val="0"/>
              </a:spcAft>
              <a:buFont typeface="Lucida Grande" pitchFamily="-108" charset="0"/>
              <a:buNone/>
              <a:defRPr/>
            </a:pPr>
            <a:r>
              <a:rPr lang="en-GB" altLang="en-US" sz="2800" b="1" dirty="0" smtClean="0">
                <a:latin typeface="+mj-lt"/>
                <a:cs typeface="Calibri" pitchFamily="34" charset="0"/>
              </a:rPr>
              <a:t>Training: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Psychological therapists 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Non-psychologist practitioners (nurses, </a:t>
            </a:r>
            <a:r>
              <a:rPr lang="en-GB" altLang="en-US" sz="2800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OTs, SWs</a:t>
            </a:r>
            <a:r>
              <a:rPr lang="en-GB" altLang="en-US" sz="2800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altLang="en-US" sz="2800" dirty="0" smtClean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altLang="en-US" sz="2800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Training delivered by two experts, fortnightly supervision afterwards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altLang="en-US" sz="2800" dirty="0" smtClean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altLang="en-US" sz="2800" dirty="0" smtClean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12-16 sessions of individual ACT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GB" altLang="en-US" sz="2800" dirty="0" smtClean="0">
              <a:latin typeface="+mj-lt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 in our service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196975"/>
            <a:ext cx="8642350" cy="5256213"/>
          </a:xfrm>
        </p:spPr>
        <p:txBody>
          <a:bodyPr/>
          <a:lstStyle/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b="1" dirty="0">
                <a:latin typeface="+mj-lt"/>
                <a:cs typeface="Calibri" pitchFamily="34" charset="0"/>
              </a:rPr>
              <a:t>Aims: </a:t>
            </a:r>
            <a:r>
              <a:rPr lang="en-GB" altLang="en-US" sz="2800" dirty="0">
                <a:latin typeface="+mj-lt"/>
                <a:cs typeface="Calibri" pitchFamily="34" charset="0"/>
              </a:rPr>
              <a:t>Determine if 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ACT </a:t>
            </a:r>
            <a:r>
              <a:rPr lang="en-GB" altLang="en-US" sz="2800" dirty="0">
                <a:latin typeface="+mj-lt"/>
                <a:cs typeface="Calibri" pitchFamily="34" charset="0"/>
              </a:rPr>
              <a:t>effective and 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if </a:t>
            </a:r>
            <a:r>
              <a:rPr lang="en-GB" altLang="en-US" sz="2800" dirty="0">
                <a:latin typeface="+mj-lt"/>
                <a:cs typeface="Calibri" pitchFamily="34" charset="0"/>
              </a:rPr>
              <a:t>differences in 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psychologists versus non-psychologists</a:t>
            </a: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109728" indent="0" algn="just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GB" altLang="en-US" sz="2800" dirty="0">
              <a:latin typeface="+mj-lt"/>
              <a:cs typeface="Calibri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>
                <a:latin typeface="+mj-lt"/>
                <a:cs typeface="Calibri" pitchFamily="34" charset="0"/>
              </a:rPr>
              <a:t>Case series: measures given pre and post therapy, 3-month follow up.</a:t>
            </a:r>
          </a:p>
          <a:p>
            <a:pPr marL="365125" indent="-255588" algn="just" eaLnBrk="1" hangingPunct="1">
              <a:lnSpc>
                <a:spcPct val="90000"/>
              </a:lnSpc>
              <a:buFont typeface="Wingdings 3" panose="05040102010807070707" pitchFamily="18" charset="2"/>
              <a:buChar char=""/>
              <a:defRPr/>
            </a:pPr>
            <a:endParaRPr lang="en-GB" altLang="en-US" sz="2800" dirty="0" smtClean="0">
              <a:latin typeface="+mj-lt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196975"/>
            <a:ext cx="8642350" cy="5256213"/>
          </a:xfrm>
        </p:spPr>
        <p:txBody>
          <a:bodyPr/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b="1" dirty="0" smtClean="0">
                <a:latin typeface="+mj-lt"/>
                <a:cs typeface="Calibri" pitchFamily="34" charset="0"/>
              </a:rPr>
              <a:t>CORE</a:t>
            </a:r>
            <a:r>
              <a:rPr lang="en-GB" altLang="en-US" sz="2800" b="1" dirty="0">
                <a:latin typeface="+mj-lt"/>
                <a:cs typeface="Calibri" pitchFamily="34" charset="0"/>
              </a:rPr>
              <a:t>: 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Global </a:t>
            </a:r>
            <a:r>
              <a:rPr lang="en-GB" altLang="en-US" sz="2800" dirty="0">
                <a:latin typeface="+mj-lt"/>
                <a:cs typeface="Calibri" pitchFamily="34" charset="0"/>
              </a:rPr>
              <a:t>mental health 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(</a:t>
            </a:r>
            <a:r>
              <a:rPr lang="en-GB" altLang="en-US" sz="2800" i="1" dirty="0" smtClean="0">
                <a:latin typeface="+mj-lt"/>
                <a:cs typeface="Calibri" pitchFamily="34" charset="0"/>
              </a:rPr>
              <a:t>I </a:t>
            </a:r>
            <a:r>
              <a:rPr lang="en-GB" altLang="en-US" sz="2800" i="1" dirty="0">
                <a:latin typeface="+mj-lt"/>
                <a:cs typeface="Calibri" pitchFamily="34" charset="0"/>
              </a:rPr>
              <a:t>have felt OK about myself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)</a:t>
            </a:r>
          </a:p>
          <a:p>
            <a:pPr marL="109728" indent="0" eaLnBrk="1" fontAlgn="auto" hangingPunct="1">
              <a:spcAft>
                <a:spcPts val="0"/>
              </a:spcAft>
              <a:buNone/>
              <a:defRPr/>
            </a:pP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b="1" dirty="0" smtClean="0">
                <a:latin typeface="+mj-lt"/>
                <a:cs typeface="Calibri" pitchFamily="34" charset="0"/>
              </a:rPr>
              <a:t>PHQ-9</a:t>
            </a:r>
            <a:r>
              <a:rPr lang="en-GB" altLang="en-US" sz="2800" b="1" dirty="0">
                <a:latin typeface="+mj-lt"/>
                <a:cs typeface="Calibri" pitchFamily="34" charset="0"/>
              </a:rPr>
              <a:t>: </a:t>
            </a:r>
            <a:r>
              <a:rPr lang="en-GB" altLang="en-US" sz="2800" dirty="0">
                <a:latin typeface="+mj-lt"/>
                <a:cs typeface="Calibri" pitchFamily="34" charset="0"/>
              </a:rPr>
              <a:t>D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epression (</a:t>
            </a:r>
            <a:r>
              <a:rPr lang="en-GB" altLang="en-US" sz="2800" i="1" dirty="0" smtClean="0">
                <a:latin typeface="+mj-lt"/>
                <a:cs typeface="Calibri" pitchFamily="34" charset="0"/>
              </a:rPr>
              <a:t>Little </a:t>
            </a:r>
            <a:r>
              <a:rPr lang="en-GB" altLang="en-US" sz="2800" i="1" dirty="0">
                <a:latin typeface="+mj-lt"/>
                <a:cs typeface="Calibri" pitchFamily="34" charset="0"/>
              </a:rPr>
              <a:t>pleasure in doing things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b="1" dirty="0" smtClean="0">
                <a:latin typeface="+mj-lt"/>
                <a:cs typeface="Calibri" pitchFamily="34" charset="0"/>
              </a:rPr>
              <a:t>Valued </a:t>
            </a:r>
            <a:r>
              <a:rPr lang="en-GB" altLang="en-US" sz="2800" b="1" dirty="0">
                <a:latin typeface="+mj-lt"/>
                <a:cs typeface="Calibri" pitchFamily="34" charset="0"/>
              </a:rPr>
              <a:t>Living Questionnaire: </a:t>
            </a:r>
            <a:r>
              <a:rPr lang="en-GB" altLang="en-US" sz="2800" dirty="0">
                <a:latin typeface="+mj-lt"/>
                <a:cs typeface="Calibri" pitchFamily="34" charset="0"/>
              </a:rPr>
              <a:t>how important values 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are</a:t>
            </a:r>
            <a:r>
              <a:rPr lang="en-GB" altLang="en-US" sz="2800" dirty="0">
                <a:latin typeface="+mj-lt"/>
                <a:cs typeface="Calibri" pitchFamily="34" charset="0"/>
              </a:rPr>
              <a:t>, how much currently living in line </a:t>
            </a: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109728" indent="0" eaLnBrk="1" fontAlgn="auto" hangingPunct="1">
              <a:spcAft>
                <a:spcPts val="0"/>
              </a:spcAft>
              <a:buNone/>
              <a:defRPr/>
            </a:pP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b="1" dirty="0" smtClean="0">
                <a:latin typeface="+mj-lt"/>
                <a:cs typeface="Calibri" pitchFamily="34" charset="0"/>
              </a:rPr>
              <a:t>Cognitive </a:t>
            </a:r>
            <a:r>
              <a:rPr lang="en-GB" altLang="en-US" sz="2800" b="1" dirty="0">
                <a:latin typeface="+mj-lt"/>
                <a:cs typeface="Calibri" pitchFamily="34" charset="0"/>
              </a:rPr>
              <a:t>Fusion Questionnaire: </a:t>
            </a:r>
            <a:r>
              <a:rPr lang="en-GB" altLang="en-US" sz="2800" dirty="0" smtClean="0">
                <a:latin typeface="+mj-lt"/>
                <a:cs typeface="Calibri" pitchFamily="34" charset="0"/>
              </a:rPr>
              <a:t>(</a:t>
            </a:r>
            <a:r>
              <a:rPr lang="en-GB" altLang="en-US" sz="2800" i="1" dirty="0" smtClean="0">
                <a:latin typeface="+mj-lt"/>
                <a:cs typeface="Calibri" pitchFamily="34" charset="0"/>
              </a:rPr>
              <a:t>I </a:t>
            </a:r>
            <a:r>
              <a:rPr lang="en-GB" altLang="en-US" sz="2800" i="1" dirty="0">
                <a:latin typeface="+mj-lt"/>
                <a:cs typeface="Calibri" pitchFamily="34" charset="0"/>
              </a:rPr>
              <a:t>struggle with my thoughts</a:t>
            </a:r>
            <a:r>
              <a:rPr lang="en-GB" altLang="en-US" sz="2800" dirty="0">
                <a:latin typeface="+mj-lt"/>
                <a:cs typeface="Calibri" pitchFamily="34" charset="0"/>
              </a:rPr>
              <a:t>)</a:t>
            </a:r>
          </a:p>
          <a:p>
            <a:pPr marL="109537" indent="0" algn="just" eaLnBrk="1" hangingPunct="1">
              <a:lnSpc>
                <a:spcPct val="90000"/>
              </a:lnSpc>
              <a:buFont typeface="Lucida Grande" pitchFamily="-108" charset="0"/>
              <a:buNone/>
              <a:defRPr/>
            </a:pPr>
            <a:endParaRPr lang="en-GB" altLang="en-US" sz="2800" dirty="0" smtClean="0">
              <a:latin typeface="+mj-lt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ea typeface="ＭＳ Ｐゴシック" pitchFamily="-108" charset="-128"/>
                <a:cs typeface="Arial" charset="0"/>
              </a:rPr>
              <a:t>Method: Measures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225324"/>
            <a:ext cx="7999412" cy="4471987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altLang="en-US" sz="2800" b="1" dirty="0" smtClean="0">
                <a:latin typeface="+mj-lt"/>
                <a:ea typeface="Calibri" pitchFamily="34" charset="0"/>
                <a:cs typeface="Calibri" pitchFamily="34" charset="0"/>
              </a:rPr>
              <a:t>Statistical analysis</a:t>
            </a:r>
          </a:p>
          <a:p>
            <a:pPr marL="0" indent="0" algn="just" eaLnBrk="1" hangingPunct="1">
              <a:lnSpc>
                <a:spcPct val="90000"/>
              </a:lnSpc>
              <a:defRPr/>
            </a:pPr>
            <a:r>
              <a:rPr lang="en-GB" altLang="en-US" sz="2800" dirty="0" smtClean="0">
                <a:latin typeface="+mj-lt"/>
                <a:ea typeface="Calibri" pitchFamily="34" charset="0"/>
                <a:cs typeface="Calibri" pitchFamily="34" charset="0"/>
              </a:rPr>
              <a:t> General Linear Model (Mixed Factorial ANOVA)</a:t>
            </a:r>
          </a:p>
          <a:p>
            <a:pPr marL="0" indent="0" algn="just" eaLnBrk="1" hangingPunct="1">
              <a:lnSpc>
                <a:spcPct val="90000"/>
              </a:lnSpc>
              <a:defRPr/>
            </a:pPr>
            <a:r>
              <a:rPr lang="en-GB" altLang="en-US" sz="2800" dirty="0" smtClean="0">
                <a:latin typeface="+mj-lt"/>
                <a:ea typeface="Calibri" pitchFamily="34" charset="0"/>
                <a:cs typeface="Calibri" pitchFamily="34" charset="0"/>
              </a:rPr>
              <a:t> Time X Clinician</a:t>
            </a:r>
          </a:p>
          <a:p>
            <a:pPr marL="0" indent="0" algn="just" eaLnBrk="1" hangingPunct="1">
              <a:lnSpc>
                <a:spcPct val="90000"/>
              </a:lnSpc>
              <a:defRPr/>
            </a:pPr>
            <a:r>
              <a:rPr lang="en-GB" altLang="en-US" sz="2800" dirty="0" smtClean="0">
                <a:latin typeface="+mj-lt"/>
                <a:ea typeface="Calibri" pitchFamily="34" charset="0"/>
                <a:cs typeface="Calibri" pitchFamily="34" charset="0"/>
              </a:rPr>
              <a:t> All subscales analysed</a:t>
            </a:r>
          </a:p>
          <a:p>
            <a:pPr marL="0" indent="0" algn="just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endParaRPr lang="en-GB" altLang="en-US" sz="2800" dirty="0" smtClean="0">
              <a:latin typeface="+mj-lt"/>
            </a:endParaRPr>
          </a:p>
          <a:p>
            <a:pPr marL="0" indent="0" algn="just" eaLnBrk="1" hangingPunct="1">
              <a:lnSpc>
                <a:spcPct val="90000"/>
              </a:lnSpc>
              <a:defRPr/>
            </a:pPr>
            <a:r>
              <a:rPr lang="en-GB" altLang="en-US" sz="2800" dirty="0" smtClean="0">
                <a:latin typeface="+mj-lt"/>
                <a:ea typeface="Calibri" pitchFamily="34" charset="0"/>
                <a:cs typeface="Calibri" pitchFamily="34" charset="0"/>
              </a:rPr>
              <a:t> Intent to Treat Analysis</a:t>
            </a:r>
          </a:p>
          <a:p>
            <a:pPr marL="0" indent="0" algn="just" eaLnBrk="1" hangingPunct="1">
              <a:lnSpc>
                <a:spcPct val="90000"/>
              </a:lnSpc>
              <a:defRPr/>
            </a:pPr>
            <a:r>
              <a:rPr lang="en-GB" altLang="en-US" sz="2800" dirty="0" smtClean="0">
                <a:latin typeface="+mj-lt"/>
                <a:ea typeface="Calibri" pitchFamily="34" charset="0"/>
                <a:cs typeface="Calibri" pitchFamily="34" charset="0"/>
              </a:rPr>
              <a:t> Follow-Up: Last Observation Carried Forward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ea typeface="ＭＳ Ｐゴシック" pitchFamily="-108" charset="-128"/>
              </a:rPr>
              <a:t>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341438"/>
            <a:ext cx="8070850" cy="4471987"/>
          </a:xfrm>
        </p:spPr>
        <p:txBody>
          <a:bodyPr>
            <a:noAutofit/>
          </a:bodyPr>
          <a:lstStyle/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23 participants so far</a:t>
            </a: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17 women, 6 men</a:t>
            </a:r>
          </a:p>
          <a:p>
            <a:pPr marL="0" indent="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endParaRPr lang="en-GB" altLang="en-US" sz="2800" dirty="0">
              <a:latin typeface="+mj-lt"/>
              <a:cs typeface="Calibri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Recurrent depression most common primary diagnosis, three bipolar disorder</a:t>
            </a:r>
          </a:p>
          <a:p>
            <a:pPr marL="109728" indent="0" algn="just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Most had co-morbidity: Anxiety Disorder, Personality Disorder, Physical Health, Alcohol.</a:t>
            </a:r>
          </a:p>
          <a:p>
            <a:pPr marL="0" indent="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endParaRPr lang="en-GB" altLang="en-US" sz="2800" dirty="0" smtClean="0">
              <a:latin typeface="+mj-lt"/>
              <a:cs typeface="Calibri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One Anorexia and Two Bulimia cases </a:t>
            </a: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altLang="en-US" sz="2800" dirty="0" smtClean="0">
                <a:latin typeface="+mj-lt"/>
                <a:cs typeface="Calibri" pitchFamily="34" charset="0"/>
              </a:rPr>
              <a:t>Majority had previous therapy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altLang="en-US" dirty="0" smtClean="0"/>
              <a:t>Sample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100618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7999413" cy="4968875"/>
          </a:xfrm>
        </p:spPr>
        <p:txBody>
          <a:bodyPr>
            <a:noAutofit/>
          </a:bodyPr>
          <a:lstStyle/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b="1" dirty="0" smtClean="0">
                <a:latin typeface="+mj-lt"/>
                <a:cs typeface="Calibri" panose="020F0502020204030204" pitchFamily="34" charset="0"/>
              </a:rPr>
              <a:t>Statistically significant improvement for: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CORE: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=17,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&lt;.001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PHQ (Depression):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=19, </a:t>
            </a:r>
            <a:r>
              <a:rPr lang="en-GB" altLang="en-US" sz="2800" i="1" dirty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&lt;.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001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Valued Living: Action: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=5, </a:t>
            </a:r>
            <a:r>
              <a:rPr lang="en-GB" altLang="en-US" sz="2800" i="1" dirty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&lt;.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05</a:t>
            </a:r>
          </a:p>
          <a:p>
            <a:pPr marL="336042" lvl="1" indent="0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None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Cognitive fusion: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=19, </a:t>
            </a:r>
            <a:r>
              <a:rPr lang="en-GB" altLang="en-US" sz="2800" i="1" dirty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&lt;.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001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>
              <a:latin typeface="+mj-lt"/>
              <a:cs typeface="Calibri" panose="020F0502020204030204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b="1" dirty="0" smtClean="0">
                <a:latin typeface="+mj-lt"/>
                <a:cs typeface="Calibri" panose="020F0502020204030204" pitchFamily="34" charset="0"/>
              </a:rPr>
              <a:t>Trend for:</a:t>
            </a:r>
            <a:endParaRPr lang="en-GB" sz="2800" b="1" dirty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Valued Living: Importance: </a:t>
            </a:r>
            <a:r>
              <a:rPr lang="en-GB" altLang="en-US" sz="2800" i="1" dirty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=4, </a:t>
            </a:r>
            <a:r>
              <a:rPr lang="en-GB" altLang="en-US" sz="2800" i="1" dirty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&lt;.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1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04813"/>
            <a:ext cx="7158037" cy="1033462"/>
          </a:xfrm>
        </p:spPr>
        <p:txBody>
          <a:bodyPr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GB" altLang="en-US" dirty="0" smtClean="0">
                <a:cs typeface="Calibri" pitchFamily="34" charset="0"/>
              </a:rPr>
              <a:t>Results: Post-Treatment</a:t>
            </a:r>
            <a:br>
              <a:rPr lang="en-GB" altLang="en-US" dirty="0" smtClean="0">
                <a:cs typeface="Calibri" pitchFamily="34" charset="0"/>
              </a:rPr>
            </a:br>
            <a:r>
              <a:rPr lang="en-GB" altLang="en-US" sz="2400" dirty="0" smtClean="0">
                <a:cs typeface="Calibri" pitchFamily="34" charset="0"/>
              </a:rPr>
              <a:t>(n=23)</a:t>
            </a:r>
          </a:p>
        </p:txBody>
      </p:sp>
    </p:spTree>
    <p:extLst>
      <p:ext uri="{BB962C8B-B14F-4D97-AF65-F5344CB8AC3E}">
        <p14:creationId xmlns:p14="http://schemas.microsoft.com/office/powerpoint/2010/main" val="188219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7999413" cy="4968875"/>
          </a:xfrm>
        </p:spPr>
        <p:txBody>
          <a:bodyPr>
            <a:noAutofit/>
          </a:bodyPr>
          <a:lstStyle/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b="1" dirty="0" smtClean="0">
                <a:latin typeface="+mj-lt"/>
                <a:cs typeface="Calibri" panose="020F0502020204030204" pitchFamily="34" charset="0"/>
              </a:rPr>
              <a:t>Statistically significant improvement for: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CORE Total: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=11,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&lt;.01</a:t>
            </a:r>
          </a:p>
          <a:p>
            <a:pPr marL="393192" lvl="1" indent="0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None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PHQ (Depression):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=12,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&lt;.01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Cognitive fusion: Valued: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=20,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&lt;.05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365760" indent="-256032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GB" sz="2800" b="1" dirty="0" smtClean="0">
                <a:latin typeface="+mj-lt"/>
                <a:cs typeface="Calibri" panose="020F0502020204030204" pitchFamily="34" charset="0"/>
              </a:rPr>
              <a:t>No improvement for: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Valued Living: Importance: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=1, </a:t>
            </a:r>
            <a:r>
              <a:rPr lang="en-GB" altLang="en-US" sz="2800" i="1" dirty="0" smtClean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&lt;.05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GB" altLang="en-US" sz="2800" dirty="0" smtClean="0">
                <a:latin typeface="+mj-lt"/>
                <a:cs typeface="Calibri" panose="020F0502020204030204" pitchFamily="34" charset="0"/>
              </a:rPr>
              <a:t>Valued 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Living: Action: </a:t>
            </a:r>
            <a:r>
              <a:rPr lang="en-GB" altLang="en-US" sz="2800" i="1" dirty="0">
                <a:latin typeface="+mj-lt"/>
                <a:cs typeface="Calibri" panose="020F0502020204030204" pitchFamily="34" charset="0"/>
              </a:rPr>
              <a:t>F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=1, </a:t>
            </a:r>
            <a:r>
              <a:rPr lang="en-GB" altLang="en-US" sz="2800" i="1" dirty="0">
                <a:latin typeface="+mj-lt"/>
                <a:cs typeface="Calibri" panose="020F0502020204030204" pitchFamily="34" charset="0"/>
              </a:rPr>
              <a:t>p</a:t>
            </a:r>
            <a:r>
              <a:rPr lang="en-GB" altLang="en-US" sz="2800" dirty="0">
                <a:latin typeface="+mj-lt"/>
                <a:cs typeface="Calibri" panose="020F0502020204030204" pitchFamily="34" charset="0"/>
              </a:rPr>
              <a:t>&lt;.05</a:t>
            </a: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  <a:p>
            <a:pPr marL="621792" lvl="1" algn="just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GB" altLang="en-US" sz="2800" dirty="0" smtClean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04813"/>
            <a:ext cx="7158037" cy="1033462"/>
          </a:xfrm>
        </p:spPr>
        <p:txBody>
          <a:bodyPr/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GB" altLang="en-US" dirty="0" smtClean="0">
                <a:cs typeface="Calibri" pitchFamily="34" charset="0"/>
              </a:rPr>
              <a:t>Results: Three-Month</a:t>
            </a:r>
            <a:br>
              <a:rPr lang="en-GB" altLang="en-US" dirty="0" smtClean="0">
                <a:cs typeface="Calibri" pitchFamily="34" charset="0"/>
              </a:rPr>
            </a:br>
            <a:r>
              <a:rPr lang="en-GB" altLang="en-US" sz="2400" dirty="0" smtClean="0">
                <a:cs typeface="Calibri" pitchFamily="34" charset="0"/>
              </a:rPr>
              <a:t>(n=21)</a:t>
            </a:r>
          </a:p>
        </p:txBody>
      </p:sp>
    </p:spTree>
    <p:extLst>
      <p:ext uri="{BB962C8B-B14F-4D97-AF65-F5344CB8AC3E}">
        <p14:creationId xmlns:p14="http://schemas.microsoft.com/office/powerpoint/2010/main" val="84405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Solent NHS Trust power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Solent NHS Trust powerpoint</Template>
  <TotalTime>860</TotalTime>
  <Words>816</Words>
  <Application>Microsoft Office PowerPoint</Application>
  <PresentationFormat>On-screen Show (4:3)</PresentationFormat>
  <Paragraphs>156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Solent NHS Trust powerpoint</vt:lpstr>
      <vt:lpstr>Evaluation of Acceptance and Commitment Therapy delivered by Psychologists and Non-Psychologists in Community Adult Mental Health</vt:lpstr>
      <vt:lpstr>Introduction: What is ACT?</vt:lpstr>
      <vt:lpstr>ACT in our service</vt:lpstr>
      <vt:lpstr>Method</vt:lpstr>
      <vt:lpstr>Method: Measures</vt:lpstr>
      <vt:lpstr>Method</vt:lpstr>
      <vt:lpstr>Sample Characteristics</vt:lpstr>
      <vt:lpstr>Results: Post-Treatment (n=23)</vt:lpstr>
      <vt:lpstr>Results: Three-Month (n=21)</vt:lpstr>
      <vt:lpstr>Results: By Clinician </vt:lpstr>
      <vt:lpstr>Conclusions </vt:lpstr>
    </vt:vector>
  </TitlesOfParts>
  <Company>IPHIS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document title more lines more lines</dc:title>
  <dc:creator>ha</dc:creator>
  <cp:lastModifiedBy>Richardson T.H.</cp:lastModifiedBy>
  <cp:revision>75</cp:revision>
  <cp:lastPrinted>2015-04-09T09:42:07Z</cp:lastPrinted>
  <dcterms:created xsi:type="dcterms:W3CDTF">2011-04-14T10:15:35Z</dcterms:created>
  <dcterms:modified xsi:type="dcterms:W3CDTF">2015-07-07T07:08:49Z</dcterms:modified>
</cp:coreProperties>
</file>