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91" r:id="rId11"/>
    <p:sldId id="286" r:id="rId12"/>
    <p:sldId id="287" r:id="rId13"/>
    <p:sldId id="288" r:id="rId14"/>
    <p:sldId id="289" r:id="rId15"/>
    <p:sldId id="290" r:id="rId16"/>
    <p:sldId id="261" r:id="rId17"/>
    <p:sldId id="263" r:id="rId18"/>
    <p:sldId id="264" r:id="rId19"/>
    <p:sldId id="265" r:id="rId20"/>
    <p:sldId id="266" r:id="rId21"/>
    <p:sldId id="267" r:id="rId22"/>
    <p:sldId id="269" r:id="rId23"/>
    <p:sldId id="270" r:id="rId24"/>
    <p:sldId id="271" r:id="rId25"/>
    <p:sldId id="272" r:id="rId26"/>
    <p:sldId id="274" r:id="rId27"/>
    <p:sldId id="275" r:id="rId28"/>
  </p:sldIdLst>
  <p:sldSz cx="9128125" cy="6846888"/>
  <p:notesSz cx="6797675" cy="9928225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A9850-CF70-4F94-8ADE-168F53D7FA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41A5F-EB12-4B08-A7BC-8761FD4EF3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50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EFA482-D211-476C-B113-B248F2D638B9}" type="datetimeFigureOut">
              <a:rPr lang="en-GB"/>
              <a:pPr/>
              <a:t>07/07/2014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FEF045-725D-4146-AAB4-F6FD26B311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113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2EB49AE9-D2AA-4E47-9458-2D808E7D451F}" type="slidenum">
              <a:rPr lang="en-GB"/>
              <a:pPr/>
              <a:t>4</a:t>
            </a:fld>
            <a:endParaRPr lang="en-GB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137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37D6CEE6-DC16-4DA7-95E2-32C251F57330}" type="slidenum">
              <a:rPr lang="en-GB"/>
              <a:pPr/>
              <a:t>5</a:t>
            </a:fld>
            <a:endParaRPr lang="en-GB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398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2554B9A2-972A-4C69-BD16-BACA3EFB62A7}" type="slidenum">
              <a:rPr lang="en-GB"/>
              <a:pPr/>
              <a:t>6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219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264517D6-DE1A-46B7-BC36-031B8250F171}" type="slidenum">
              <a:rPr lang="en-GB"/>
              <a:pPr/>
              <a:t>7</a:t>
            </a:fld>
            <a:endParaRPr lang="en-GB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0715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1663A8C9-464E-40AE-84B1-452895317234}" type="slidenum">
              <a:rPr lang="en-GB"/>
              <a:pPr/>
              <a:t>8</a:t>
            </a:fld>
            <a:endParaRPr lang="en-GB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4574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fld id="{81ABC91E-50BC-45F4-A5C7-0A3E8892CCD8}" type="slidenum">
              <a:rPr lang="en-GB"/>
              <a:pPr/>
              <a:t>9</a:t>
            </a:fld>
            <a:endParaRPr lang="en-GB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496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413" y="1120775"/>
            <a:ext cx="6845300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413" y="3595688"/>
            <a:ext cx="6845300" cy="16541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D073F-3DBE-4A53-ACF7-859DA724272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8535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ECEAA0-C4AF-47AE-B157-E3D1DB08CE1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1279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8FB60B-DD63-4853-8965-339AA29EA2C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71162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8D30AA-589F-4C27-9147-D0F2DDE6396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655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DC5880-9356-49E9-8392-C91E8FF8B77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5877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1706563"/>
            <a:ext cx="7874000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2300" y="4581525"/>
            <a:ext cx="7874000" cy="1498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09036D-F64E-456C-9A38-C861B75B25D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863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18852-E7A4-43A1-9F8F-8DCD9ED707D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652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72413" cy="1322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77988"/>
            <a:ext cx="3862388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0" y="2500313"/>
            <a:ext cx="3862388" cy="367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1213" y="1677988"/>
            <a:ext cx="387985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1213" y="2500313"/>
            <a:ext cx="3879850" cy="367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E51C01-20D3-4F6B-8605-55DEC4D4668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9306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D6157-D186-40D2-81F9-1DAE9D5A98A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1210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103C9F-9F41-42E8-8067-8B1AE934F31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49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7200"/>
            <a:ext cx="2944813" cy="15970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9850" y="985838"/>
            <a:ext cx="4621213" cy="4865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2054225"/>
            <a:ext cx="2944813" cy="38052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FF7299-A122-48B3-94F9-6A494401E69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7735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7200"/>
            <a:ext cx="2944813" cy="15970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9850" y="985838"/>
            <a:ext cx="4621213" cy="4865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2054225"/>
            <a:ext cx="2944813" cy="38052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72EF99-E4A6-4C02-A0EF-F7B46C549EF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9017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1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2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3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ea typeface="굴림" panose="020B0600000101010101" pitchFamily="34" charset="-127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ea typeface="굴림" panose="020B0600000101010101" pitchFamily="34" charset="-127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>
                <a:ea typeface="굴림" panose="020B0600000101010101" pitchFamily="34" charset="-127"/>
              </a:defRPr>
            </a:lvl1pPr>
          </a:lstStyle>
          <a:p>
            <a:fld id="{70A42FAA-C3A9-41B2-9BFB-1348D272A78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Grp="1" noChangeArrowheads="1"/>
          </p:cNvSpPr>
          <p:nvPr/>
        </p:nvSpPr>
        <p:spPr bwMode="auto">
          <a:xfrm>
            <a:off x="-79375" y="0"/>
            <a:ext cx="9207500" cy="38036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/>
            <a:endParaRPr lang="en-GB"/>
          </a:p>
        </p:txBody>
      </p:sp>
      <p:sp>
        <p:nvSpPr>
          <p:cNvPr id="1032" name="Rectangle 8"/>
          <p:cNvSpPr>
            <a:spLocks noGrp="1" noChangeArrowheads="1"/>
          </p:cNvSpPr>
          <p:nvPr/>
        </p:nvSpPr>
        <p:spPr bwMode="auto">
          <a:xfrm>
            <a:off x="-79375" y="3043238"/>
            <a:ext cx="9207500" cy="38036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CDEDE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/>
            <a:endParaRPr lang="en-GB"/>
          </a:p>
        </p:txBody>
      </p:sp>
      <p:sp>
        <p:nvSpPr>
          <p:cNvPr id="1033" name="Rectangle 9"/>
          <p:cNvSpPr>
            <a:spLocks noGrp="1" noChangeArrowheads="1"/>
          </p:cNvSpPr>
          <p:nvPr/>
        </p:nvSpPr>
        <p:spPr bwMode="auto">
          <a:xfrm>
            <a:off x="6618288" y="288925"/>
            <a:ext cx="2116137" cy="477838"/>
          </a:xfrm>
          <a:prstGeom prst="rect">
            <a:avLst/>
          </a:prstGeom>
          <a:blipFill dpi="0" rotWithShape="0">
            <a:blip r:embed="rId1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/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>
            <a:spLocks noGrp="1" noChangeArrowheads="1"/>
          </p:cNvSpPr>
          <p:nvPr>
            <p:ph type="ctrTitle"/>
          </p:nvPr>
        </p:nvSpPr>
        <p:spPr>
          <a:xfrm>
            <a:off x="323850" y="1697038"/>
            <a:ext cx="8480425" cy="215741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en-GB" altLang="ko-KR" sz="4000" dirty="0" smtClean="0">
                <a:solidFill>
                  <a:schemeClr val="bg2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School-to-School collaboration: a new model for school improvement?</a:t>
            </a:r>
            <a:r>
              <a:rPr lang="ko-KR" altLang="en-US" sz="4000" dirty="0" smtClean="0">
                <a:solidFill>
                  <a:srgbClr val="FFFFFF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of </a:t>
            </a:r>
            <a:r>
              <a:rPr lang="ko-KR" altLang="en-US" sz="4000" dirty="0" smtClean="0">
                <a:solidFill>
                  <a:srgbClr val="FFFFFF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S2S Partnerships for Southampton City Council</a:t>
            </a:r>
          </a:p>
        </p:txBody>
      </p:sp>
      <p:sp>
        <p:nvSpPr>
          <p:cNvPr id="2051" name="Text Box 5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27475"/>
            <a:ext cx="8480425" cy="17494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2813" eaLnBrk="1" hangingPunct="1">
              <a:spcBef>
                <a:spcPct val="0"/>
              </a:spcBef>
              <a:spcAft>
                <a:spcPts val="2900"/>
              </a:spcAft>
            </a:pPr>
            <a:r>
              <a:rPr lang="ko-KR" altLang="en-US" sz="3500" smtClean="0">
                <a:solidFill>
                  <a:srgbClr val="979E45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Daniel Muijs</a:t>
            </a:r>
          </a:p>
          <a:p>
            <a:pPr defTabSz="912813" eaLnBrk="1" hangingPunct="1">
              <a:spcBef>
                <a:spcPct val="0"/>
              </a:spcBef>
            </a:pPr>
            <a:r>
              <a:rPr lang="ko-KR" altLang="en-US" sz="3500" smtClean="0">
                <a:solidFill>
                  <a:srgbClr val="979E45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University of Southampton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712" y="1028700"/>
            <a:ext cx="8229600" cy="1143000"/>
          </a:xfrm>
        </p:spPr>
        <p:txBody>
          <a:bodyPr/>
          <a:lstStyle/>
          <a:p>
            <a:r>
              <a:rPr lang="en-GB" altLang="ko-KR" sz="3600" dirty="0" err="1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Durkheimian</a:t>
            </a:r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network theory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1614" y="2154115"/>
            <a:ext cx="8229600" cy="4525963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Anomie: </a:t>
            </a:r>
          </a:p>
          <a:p>
            <a:pPr lvl="1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Alienation from prevailing values</a:t>
            </a:r>
          </a:p>
          <a:p>
            <a:pPr lvl="1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Feeling of isolation and disconnect</a:t>
            </a:r>
          </a:p>
          <a:p>
            <a:pPr lvl="1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Lack of ties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Collaboration can help develop ties and reduce </a:t>
            </a:r>
          </a:p>
          <a:p>
            <a:pPr marL="0" indent="0">
              <a:buNone/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anomie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9639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60"/>
          <p:cNvSpPr txBox="1">
            <a:spLocks noChangeArrowheads="1"/>
          </p:cNvSpPr>
          <p:nvPr/>
        </p:nvSpPr>
        <p:spPr bwMode="auto">
          <a:xfrm>
            <a:off x="891654" y="2415332"/>
            <a:ext cx="7629525" cy="517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38150" indent="-319088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76262" indent="-45720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rgbClr val="000000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Little strong causal </a:t>
            </a:r>
            <a:r>
              <a:rPr lang="ko-KR" altLang="en-US" sz="2400" dirty="0" smtClean="0">
                <a:solidFill>
                  <a:srgbClr val="000000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evidence</a:t>
            </a:r>
            <a:endParaRPr lang="en-GB" altLang="ko-KR" sz="2400" dirty="0" smtClean="0">
              <a:solidFill>
                <a:srgbClr val="000000"/>
              </a:solidFill>
              <a:latin typeface="Verdana" panose="020B0604030504040204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119062" indent="0">
              <a:buClr>
                <a:schemeClr val="tx1"/>
              </a:buClr>
              <a:buSzPct val="100000"/>
            </a:pPr>
            <a:endParaRPr lang="ko-KR" altLang="en-US" sz="2400" dirty="0">
              <a:solidFill>
                <a:srgbClr val="000000"/>
              </a:solidFill>
              <a:latin typeface="Verdana" panose="020B0604030504040204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576262" indent="-45720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rgbClr val="000000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But: evidence of specific forms of collaboration having specific </a:t>
            </a:r>
            <a:r>
              <a:rPr lang="ko-KR" altLang="en-US" sz="2400" dirty="0" smtClean="0">
                <a:solidFill>
                  <a:srgbClr val="000000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impacts</a:t>
            </a:r>
            <a:endParaRPr lang="en-GB" altLang="ko-KR" sz="2400" dirty="0" smtClean="0">
              <a:solidFill>
                <a:srgbClr val="000000"/>
              </a:solidFill>
              <a:latin typeface="Verdana" panose="020B0604030504040204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119062" indent="0">
              <a:buClr>
                <a:schemeClr val="tx1"/>
              </a:buClr>
              <a:buSzPct val="100000"/>
            </a:pPr>
            <a:endParaRPr lang="ko-KR" altLang="en-US" sz="2400" dirty="0">
              <a:solidFill>
                <a:srgbClr val="000000"/>
              </a:solidFill>
              <a:latin typeface="Verdana" panose="020B0604030504040204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576262" indent="-45720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ko-KR" altLang="en-US" sz="2400" dirty="0">
                <a:solidFill>
                  <a:srgbClr val="000000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Need for more quantitative studies</a:t>
            </a:r>
          </a:p>
        </p:txBody>
      </p:sp>
      <p:sp>
        <p:nvSpPr>
          <p:cNvPr id="13315" name="Rectangle 261"/>
          <p:cNvSpPr>
            <a:spLocks noChangeArrowheads="1"/>
          </p:cNvSpPr>
          <p:nvPr/>
        </p:nvSpPr>
        <p:spPr bwMode="auto">
          <a:xfrm>
            <a:off x="315590" y="1263204"/>
            <a:ext cx="84820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/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Can networking and collaboration raise attainment?</a:t>
            </a:r>
            <a:endParaRPr lang="ko-KR" altLang="en-US" sz="3600" b="1" dirty="0">
              <a:solidFill>
                <a:srgbClr val="FFD25D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16"/>
          <p:cNvSpPr>
            <a:spLocks noGrp="1" noChangeArrowheads="1"/>
          </p:cNvSpPr>
          <p:nvPr>
            <p:ph type="title"/>
          </p:nvPr>
        </p:nvSpPr>
        <p:spPr>
          <a:xfrm>
            <a:off x="682625" y="975172"/>
            <a:ext cx="8215313" cy="11398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 defTabSz="912813" latinLnBrk="0"/>
            <a:r>
              <a:rPr lang="en-GB" altLang="ko-KR" sz="40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The impact of Federations</a:t>
            </a:r>
            <a:endParaRPr lang="ko-KR" altLang="en-US" sz="4000" b="1" dirty="0" smtClean="0">
              <a:solidFill>
                <a:srgbClr val="F0AD00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  <p:sp>
        <p:nvSpPr>
          <p:cNvPr id="14339" name="Text Box 517"/>
          <p:cNvSpPr txBox="1">
            <a:spLocks noChangeArrowheads="1"/>
          </p:cNvSpPr>
          <p:nvPr/>
        </p:nvSpPr>
        <p:spPr bwMode="auto">
          <a:xfrm>
            <a:off x="682625" y="2487340"/>
            <a:ext cx="8215312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38150" indent="-319088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Corbel" panose="020B0503020204020204" pitchFamily="34" charset="0"/>
                <a:ea typeface="굴림" panose="020B0600000101010101" pitchFamily="34" charset="-127"/>
              </a:rPr>
              <a:t>National Pupil and School Datasets from 2001 onwards</a:t>
            </a:r>
          </a:p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Corbel" panose="020B0503020204020204" pitchFamily="34" charset="0"/>
                <a:ea typeface="굴림" panose="020B0600000101010101" pitchFamily="34" charset="-127"/>
              </a:rPr>
              <a:t>As no list exists, 50 LA’s contacted</a:t>
            </a:r>
          </a:p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Corbel" panose="020B0503020204020204" pitchFamily="34" charset="0"/>
                <a:ea typeface="굴림" panose="020B0600000101010101" pitchFamily="34" charset="-127"/>
              </a:rPr>
              <a:t>264 schools and 122 Federations were identified </a:t>
            </a:r>
          </a:p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Corbel" panose="020B0503020204020204" pitchFamily="34" charset="0"/>
                <a:ea typeface="굴림" panose="020B0600000101010101" pitchFamily="34" charset="-127"/>
              </a:rPr>
              <a:t>Matched sample drawn</a:t>
            </a:r>
          </a:p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Corbel" panose="020B0503020204020204" pitchFamily="34" charset="0"/>
                <a:ea typeface="굴림" panose="020B0600000101010101" pitchFamily="34" charset="-127"/>
              </a:rPr>
              <a:t>Multilevel models </a:t>
            </a:r>
            <a:endParaRPr lang="en-GB" altLang="ko-KR" sz="28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19062" indent="0">
              <a:buClr>
                <a:srgbClr val="F0AD00"/>
              </a:buClr>
              <a:buSzPct val="100000"/>
            </a:pPr>
            <a:endParaRPr lang="ko-KR" altLang="en-US" sz="2800" dirty="0">
              <a:solidFill>
                <a:srgbClr val="000000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>
            <a:spLocks noGrp="1" noChangeArrowheads="1"/>
          </p:cNvSpPr>
          <p:nvPr>
            <p:ph type="title"/>
          </p:nvPr>
        </p:nvSpPr>
        <p:spPr>
          <a:xfrm>
            <a:off x="459606" y="687140"/>
            <a:ext cx="8215313" cy="12509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 defTabSz="912813" latinLnBrk="0"/>
            <a:r>
              <a:rPr lang="en-GB" altLang="ko-KR" sz="32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Do Federation schools outperform comparators?</a:t>
            </a:r>
            <a:endParaRPr lang="ko-KR" altLang="en-US" sz="3200" b="1" dirty="0" smtClean="0">
              <a:solidFill>
                <a:srgbClr val="F0AD00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  <p:graphicFrame>
        <p:nvGraphicFramePr>
          <p:cNvPr id="4334" name="Group 2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068768"/>
              </p:ext>
            </p:extLst>
          </p:nvPr>
        </p:nvGraphicFramePr>
        <p:xfrm>
          <a:off x="754063" y="2128838"/>
          <a:ext cx="7546975" cy="46612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438275"/>
                <a:gridCol w="646112"/>
                <a:gridCol w="781050"/>
                <a:gridCol w="781050"/>
                <a:gridCol w="779463"/>
                <a:gridCol w="781050"/>
                <a:gridCol w="779462"/>
                <a:gridCol w="781050"/>
                <a:gridCol w="779463"/>
              </a:tblGrid>
              <a:tr h="11493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Year</a:t>
                      </a:r>
                    </a:p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03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04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05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06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07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08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09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701675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2004 cohort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701675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2005 cohort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701675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2006 cohort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701675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2007 cohort</a:t>
                      </a:r>
                      <a:endParaRPr kumimoji="1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701675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2008 cohort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60"/>
          <p:cNvSpPr>
            <a:spLocks noGrp="1" noChangeArrowheads="1"/>
          </p:cNvSpPr>
          <p:nvPr>
            <p:ph type="title"/>
          </p:nvPr>
        </p:nvSpPr>
        <p:spPr>
          <a:xfrm>
            <a:off x="459606" y="687140"/>
            <a:ext cx="8215313" cy="12509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 defTabSz="912813" latinLnBrk="0"/>
            <a:r>
              <a:rPr lang="en-GB" altLang="ko-KR" sz="32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How much difference do they make?</a:t>
            </a:r>
            <a:endParaRPr lang="ko-KR" altLang="en-US" sz="3200" b="1" dirty="0" smtClean="0">
              <a:solidFill>
                <a:srgbClr val="F0AD00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  <p:graphicFrame>
        <p:nvGraphicFramePr>
          <p:cNvPr id="4469" name="Group 3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855622"/>
              </p:ext>
            </p:extLst>
          </p:nvPr>
        </p:nvGraphicFramePr>
        <p:xfrm>
          <a:off x="682625" y="2057400"/>
          <a:ext cx="7475538" cy="422275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490788"/>
                <a:gridCol w="1246187"/>
                <a:gridCol w="1246188"/>
                <a:gridCol w="1246187"/>
                <a:gridCol w="1246188"/>
              </a:tblGrid>
              <a:tr h="8445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Cohort/Year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2007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2008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2009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445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2005 cohort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11.4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17.1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22.6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34.4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445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2006 cohort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26.4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29.5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445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2007 cohort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30.9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35.7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44550"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2008 cohort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marL="455613"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455613" marR="0" lvl="0" indent="0" algn="l" defTabSz="912813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27.5</a:t>
                      </a:r>
                      <a:endParaRPr kumimoji="1" lang="en-US" altLang="ko-K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16"/>
          <p:cNvSpPr>
            <a:spLocks noGrp="1" noChangeArrowheads="1"/>
          </p:cNvSpPr>
          <p:nvPr>
            <p:ph type="title"/>
          </p:nvPr>
        </p:nvSpPr>
        <p:spPr>
          <a:xfrm>
            <a:off x="470154" y="975172"/>
            <a:ext cx="8215313" cy="12509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 defTabSz="912813" latinLnBrk="0"/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What kind of collaboration?</a:t>
            </a:r>
            <a:endParaRPr lang="ko-KR" altLang="en-US" sz="3600" b="1" dirty="0" smtClean="0">
              <a:solidFill>
                <a:srgbClr val="F0AD00"/>
              </a:solidFill>
              <a:latin typeface="Corbel" panose="020B0503020204020204" pitchFamily="34" charset="0"/>
              <a:ea typeface="굴림" panose="020B0600000101010101" pitchFamily="34" charset="-127"/>
            </a:endParaRPr>
          </a:p>
        </p:txBody>
      </p:sp>
      <p:sp>
        <p:nvSpPr>
          <p:cNvPr id="17411" name="Text Box 517"/>
          <p:cNvSpPr txBox="1">
            <a:spLocks noChangeArrowheads="1"/>
          </p:cNvSpPr>
          <p:nvPr/>
        </p:nvSpPr>
        <p:spPr bwMode="auto">
          <a:xfrm>
            <a:off x="470154" y="2415332"/>
            <a:ext cx="8215313" cy="461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38150" indent="-319088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Gadugi" panose="020B0502040204020203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Performance </a:t>
            </a:r>
            <a:r>
              <a:rPr lang="ko-KR" altLang="en-US" sz="2800" dirty="0" smtClean="0">
                <a:solidFill>
                  <a:srgbClr val="000000"/>
                </a:solidFill>
                <a:latin typeface="Gadugi" panose="020B0502040204020203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Federations</a:t>
            </a:r>
            <a:endParaRPr lang="en-GB" altLang="ko-KR" sz="2800" dirty="0" smtClean="0">
              <a:solidFill>
                <a:srgbClr val="000000"/>
              </a:solidFill>
              <a:latin typeface="Gadugi" panose="020B0502040204020203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119062" indent="0">
              <a:buSzPct val="100000"/>
            </a:pPr>
            <a:endParaRPr lang="ko-KR" altLang="en-US" sz="2800" dirty="0">
              <a:solidFill>
                <a:srgbClr val="000000"/>
              </a:solidFill>
              <a:latin typeface="Gadugi" panose="020B0502040204020203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  <a:p>
            <a:pPr marL="576262" indent="-457200">
              <a:buSzPct val="100000"/>
              <a:buFont typeface="Arial" panose="020B0604020202020204" pitchFamily="34" charset="0"/>
              <a:buChar char="•"/>
            </a:pPr>
            <a:r>
              <a:rPr lang="ko-KR" altLang="en-US" sz="2800" dirty="0">
                <a:solidFill>
                  <a:srgbClr val="000000"/>
                </a:solidFill>
                <a:latin typeface="Gadugi" panose="020B0502040204020203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Academy Federations</a:t>
            </a:r>
          </a:p>
          <a:p>
            <a:endParaRPr lang="ko-KR" altLang="en-US" sz="3200" dirty="0">
              <a:solidFill>
                <a:srgbClr val="000000"/>
              </a:solidFill>
              <a:latin typeface="Verdana" panose="020B0604030504040204" pitchFamily="34" charset="0"/>
              <a:ea typeface="굴림" panose="020B0600000101010101" pitchFamily="34" charset="-127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60"/>
          <p:cNvSpPr>
            <a:spLocks noGrp="1" noChangeArrowheads="1"/>
          </p:cNvSpPr>
          <p:nvPr>
            <p:ph type="title"/>
          </p:nvPr>
        </p:nvSpPr>
        <p:spPr>
          <a:xfrm>
            <a:off x="27558" y="1119560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en-GB" altLang="ko-KR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S2S collaboration in primary sector</a:t>
            </a:r>
            <a:endParaRPr lang="ko-KR" altLang="en-US" sz="3500" dirty="0" smtClean="0">
              <a:solidFill>
                <a:srgbClr val="014359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</p:txBody>
      </p:sp>
      <p:sp>
        <p:nvSpPr>
          <p:cNvPr id="18435" name="Text Box 261"/>
          <p:cNvSpPr txBox="1">
            <a:spLocks noChangeArrowheads="1"/>
          </p:cNvSpPr>
          <p:nvPr/>
        </p:nvSpPr>
        <p:spPr bwMode="auto">
          <a:xfrm>
            <a:off x="387598" y="2189163"/>
            <a:ext cx="848042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Strong primary asked to collaborate closely with one or more struggling primaries</a:t>
            </a:r>
          </a:p>
          <a:p>
            <a:pPr eaLnBrk="1" latinLnBrk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Usually 6 months to 2 years</a:t>
            </a:r>
          </a:p>
          <a:p>
            <a:pPr eaLnBrk="1" latinLnBrk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45 schools involved</a:t>
            </a:r>
          </a:p>
          <a:p>
            <a:pPr eaLnBrk="1" latinLnBrk="1"/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</p:txBody>
      </p:sp>
      <p:sp>
        <p:nvSpPr>
          <p:cNvPr id="18436" name="Text Box 262"/>
          <p:cNvSpPr txBox="1">
            <a:spLocks noChangeArrowheads="1"/>
          </p:cNvSpPr>
          <p:nvPr/>
        </p:nvSpPr>
        <p:spPr bwMode="auto">
          <a:xfrm>
            <a:off x="6864350" y="6297613"/>
            <a:ext cx="190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 latinLnBrk="1" hangingPunct="1"/>
            <a:fld id="{1D3C864F-4061-4ED5-8A14-8057BD9A2427}" type="slidenum">
              <a:rPr lang="en-US" altLang="ko-KR" sz="1400">
                <a:solidFill>
                  <a:srgbClr val="323D43"/>
                </a:solidFill>
                <a:latin typeface="Lucida Sans" panose="020B0602030504020204" pitchFamily="34" charset="0"/>
                <a:ea typeface="굴림" panose="020B0600000101010101" pitchFamily="34" charset="-127"/>
              </a:rPr>
              <a:pPr algn="r" eaLnBrk="1" latinLnBrk="1" hangingPunct="1"/>
              <a:t>16</a:t>
            </a:fld>
            <a:endParaRPr lang="en-US" altLang="ko-KR" sz="1400">
              <a:solidFill>
                <a:srgbClr val="323D43"/>
              </a:solidFill>
              <a:latin typeface="Lucida Sans" panose="020B0602030504020204" pitchFamily="34" charset="0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72"/>
          <p:cNvSpPr>
            <a:spLocks noGrp="1" noChangeArrowheads="1"/>
          </p:cNvSpPr>
          <p:nvPr>
            <p:ph type="title"/>
          </p:nvPr>
        </p:nvSpPr>
        <p:spPr>
          <a:xfrm>
            <a:off x="395288" y="1195388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9459" name="Text Box 773"/>
          <p:cNvSpPr txBox="1">
            <a:spLocks noChangeArrowheads="1"/>
          </p:cNvSpPr>
          <p:nvPr/>
        </p:nvSpPr>
        <p:spPr bwMode="auto">
          <a:xfrm>
            <a:off x="322263" y="2200275"/>
            <a:ext cx="8482012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969963" indent="-512763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Mixed methods approach:</a:t>
            </a:r>
          </a:p>
          <a:p>
            <a:pPr lvl="1" eaLnBrk="1" latinLnBrk="1" hangingPunct="1">
              <a:lnSpc>
                <a:spcPct val="90000"/>
              </a:lnSpc>
              <a:spcAft>
                <a:spcPts val="1400"/>
              </a:spcAft>
              <a:buClr>
                <a:srgbClr val="323D43"/>
              </a:buClr>
              <a:buFont typeface="Verdana" panose="020B0604030504040204" pitchFamily="34" charset="0"/>
              <a:buAutoNum type="arabicPeriod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Quasi experimental quantitative study</a:t>
            </a:r>
          </a:p>
          <a:p>
            <a:pPr lvl="1" eaLnBrk="1" latinLnBrk="1" hangingPunct="1">
              <a:lnSpc>
                <a:spcPct val="90000"/>
              </a:lnSpc>
              <a:buClr>
                <a:srgbClr val="323D43"/>
              </a:buClr>
              <a:buFont typeface="Verdana" panose="020B0604030504040204" pitchFamily="34" charset="0"/>
              <a:buAutoNum type="arabicPeriod" startAt="2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Qualitative case studies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Impact on standards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54063" y="1770063"/>
            <a:ext cx="8482012" cy="410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Quasi experimental study</a:t>
            </a: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Matched sample</a:t>
            </a: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Propensity score matching</a:t>
            </a:r>
          </a:p>
          <a:p>
            <a:pPr eaLnBrk="1" latinLnBrk="1" hangingPunct="1">
              <a:lnSpc>
                <a:spcPct val="90000"/>
              </a:lnSpc>
              <a:spcAft>
                <a:spcPts val="14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Prior attainment</a:t>
            </a:r>
          </a:p>
          <a:p>
            <a:pPr eaLnBrk="1" latinLnBrk="1" hangingPunct="1">
              <a:lnSpc>
                <a:spcPct val="90000"/>
              </a:lnSpc>
              <a:spcAft>
                <a:spcPts val="14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FSM</a:t>
            </a:r>
          </a:p>
          <a:p>
            <a:pPr eaLnBrk="1" latinLnBrk="1" hangingPunct="1">
              <a:lnSpc>
                <a:spcPct val="90000"/>
              </a:lnSpc>
              <a:spcAft>
                <a:spcPts val="14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Ethnicity</a:t>
            </a:r>
          </a:p>
          <a:p>
            <a:pPr eaLnBrk="1" latinLnBrk="1" hangingPunct="1">
              <a:lnSpc>
                <a:spcPct val="90000"/>
              </a:lnSpc>
              <a:spcAft>
                <a:spcPts val="14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SEN</a:t>
            </a:r>
          </a:p>
          <a:p>
            <a:pPr eaLnBrk="1" latinLnBrk="1" hangingPunct="1">
              <a:lnSpc>
                <a:spcPct val="90000"/>
              </a:lnSpc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School type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772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1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Multilevel models </a:t>
            </a:r>
            <a:r>
              <a:rPr lang="ko-KR" altLang="en-US" sz="3100" smtClean="0">
                <a:solidFill>
                  <a:srgbClr val="014359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–</a:t>
            </a:r>
            <a:r>
              <a:rPr lang="ko-KR" altLang="en-US" sz="31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significant differences</a:t>
            </a:r>
          </a:p>
        </p:txBody>
      </p:sp>
      <p:graphicFrame>
        <p:nvGraphicFramePr>
          <p:cNvPr id="1127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121332"/>
              </p:ext>
            </p:extLst>
          </p:nvPr>
        </p:nvGraphicFramePr>
        <p:xfrm>
          <a:off x="457200" y="1985963"/>
          <a:ext cx="8215313" cy="359410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52638"/>
                <a:gridCol w="2054225"/>
                <a:gridCol w="2054225"/>
                <a:gridCol w="2054225"/>
              </a:tblGrid>
              <a:tr h="898525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98525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English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98525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Maths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898525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Science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15590" y="1223106"/>
            <a:ext cx="8229600" cy="1143000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Networking and collaboration</a:t>
            </a:r>
            <a:endParaRPr lang="en-GB" sz="3600" dirty="0" smtClean="0">
              <a:solidFill>
                <a:schemeClr val="bg2"/>
              </a:solidFill>
              <a:latin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622" y="2389065"/>
            <a:ext cx="8229600" cy="4525963"/>
          </a:xfrm>
        </p:spPr>
        <p:txBody>
          <a:bodyPr/>
          <a:lstStyle/>
          <a:p>
            <a:pPr latinLnBrk="0"/>
            <a:r>
              <a:rPr lang="en-GB" sz="2400" dirty="0" smtClean="0">
                <a:solidFill>
                  <a:srgbClr val="0E1E20"/>
                </a:solidFill>
                <a:latin typeface="Verdana" panose="020B0604030504040204" pitchFamily="34" charset="0"/>
              </a:rPr>
              <a:t>Increasing interest from policymakers in education</a:t>
            </a:r>
          </a:p>
          <a:p>
            <a:pPr latinLnBrk="0"/>
            <a:r>
              <a:rPr lang="en-GB" sz="2400" dirty="0" smtClean="0">
                <a:solidFill>
                  <a:srgbClr val="0E1E20"/>
                </a:solidFill>
                <a:latin typeface="Verdana" panose="020B0604030504040204" pitchFamily="34" charset="0"/>
              </a:rPr>
              <a:t>Limitations of top-down approaches</a:t>
            </a:r>
          </a:p>
          <a:p>
            <a:pPr latinLnBrk="0"/>
            <a:r>
              <a:rPr lang="en-GB" sz="2400" dirty="0" smtClean="0">
                <a:solidFill>
                  <a:srgbClr val="0E1E20"/>
                </a:solidFill>
                <a:latin typeface="Verdana" panose="020B0604030504040204" pitchFamily="34" charset="0"/>
              </a:rPr>
              <a:t>Limitations of single-school improvement</a:t>
            </a:r>
          </a:p>
          <a:p>
            <a:pPr latinLnBrk="0"/>
            <a:r>
              <a:rPr lang="en-GB" sz="2400" dirty="0" smtClean="0">
                <a:solidFill>
                  <a:srgbClr val="0E1E20"/>
                </a:solidFill>
                <a:latin typeface="Verdana" panose="020B0604030504040204" pitchFamily="34" charset="0"/>
              </a:rPr>
              <a:t>Large number of programmes in the UK recently</a:t>
            </a:r>
          </a:p>
          <a:p>
            <a:pPr latinLnBrk="0"/>
            <a:r>
              <a:rPr lang="en-GB" sz="2400" dirty="0" smtClean="0">
                <a:solidFill>
                  <a:srgbClr val="0E1E20"/>
                </a:solidFill>
                <a:latin typeface="Verdana" panose="020B0604030504040204" pitchFamily="34" charset="0"/>
              </a:rPr>
              <a:t>Networking has also gained popularity in the private sector due to increased competition and need for innovation</a:t>
            </a:r>
          </a:p>
          <a:p>
            <a:endParaRPr lang="en-GB" sz="2400" dirty="0" smtClean="0">
              <a:solidFill>
                <a:schemeClr val="bg2"/>
              </a:solidFill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Multilevel models </a:t>
            </a:r>
            <a:r>
              <a:rPr lang="ko-KR" altLang="en-US" sz="3500" smtClean="0">
                <a:solidFill>
                  <a:srgbClr val="014359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–</a:t>
            </a:r>
            <a:r>
              <a:rPr lang="ko-KR" altLang="en-US" sz="35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effect sizes</a:t>
            </a:r>
          </a:p>
        </p:txBody>
      </p:sp>
      <p:graphicFrame>
        <p:nvGraphicFramePr>
          <p:cNvPr id="2151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79401"/>
              </p:ext>
            </p:extLst>
          </p:nvPr>
        </p:nvGraphicFramePr>
        <p:xfrm>
          <a:off x="457200" y="1914525"/>
          <a:ext cx="8215313" cy="3956052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52638"/>
                <a:gridCol w="2054225"/>
                <a:gridCol w="2054225"/>
                <a:gridCol w="2054225"/>
              </a:tblGrid>
              <a:tr h="989013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989013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English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11%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13%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989013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Maths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16%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29%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33%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  <a:tr h="989013"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Science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 19%</a:t>
                      </a:r>
                      <a:endParaRPr kumimoji="1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  <a:tc>
                  <a:txBody>
                    <a:bodyPr/>
                    <a:lstStyle>
                      <a:lvl1pPr defTabSz="912813" latinLnBrk="1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 defTabSz="912813" latinLnBrk="1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 defTabSz="912813" latinLnBrk="1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 defTabSz="912813" latinLnBrk="1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defTabSz="912813" eaLnBrk="0" fontAlgn="base" latinLnBrk="1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24%</a:t>
                      </a:r>
                      <a:endParaRPr kumimoji="1" lang="en-US" altLang="ko-K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23D43"/>
                        </a:solidFill>
                        <a:effectLst/>
                        <a:latin typeface="Verdana" panose="020B0604030504040204" pitchFamily="34" charset="0"/>
                        <a:ea typeface="굴림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horzOverflow="overflow"/>
                </a:tc>
              </a:tr>
            </a:tbl>
          </a:graphicData>
        </a:graphic>
      </p:graphicFrame>
      <p:sp>
        <p:nvSpPr>
          <p:cNvPr id="22558" name="Text Box 102"/>
          <p:cNvSpPr txBox="1">
            <a:spLocks noChangeArrowheads="1"/>
          </p:cNvSpPr>
          <p:nvPr/>
        </p:nvSpPr>
        <p:spPr bwMode="auto">
          <a:xfrm>
            <a:off x="4405313" y="3551238"/>
            <a:ext cx="407987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endParaRPr lang="en-GB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60"/>
          <p:cNvSpPr>
            <a:spLocks noGrp="1" noChangeArrowheads="1"/>
          </p:cNvSpPr>
          <p:nvPr>
            <p:ph type="title"/>
          </p:nvPr>
        </p:nvSpPr>
        <p:spPr>
          <a:xfrm>
            <a:off x="323850" y="1119188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Multilevel models</a:t>
            </a:r>
          </a:p>
        </p:txBody>
      </p:sp>
      <p:sp>
        <p:nvSpPr>
          <p:cNvPr id="23555" name="Text Box 261"/>
          <p:cNvSpPr txBox="1">
            <a:spLocks noChangeArrowheads="1"/>
          </p:cNvSpPr>
          <p:nvPr/>
        </p:nvSpPr>
        <p:spPr bwMode="auto">
          <a:xfrm>
            <a:off x="323850" y="2417763"/>
            <a:ext cx="848042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Schools in the partnership significantly outperform matched schools not in collaborative partnerships</a:t>
            </a: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Impact strongest in supported schools, but also exists in supporting schools</a:t>
            </a:r>
          </a:p>
          <a:p>
            <a:pPr eaLnBrk="1" latinLnBrk="1" hangingPunct="1"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Not across the board, some examples of failure</a:t>
            </a:r>
          </a:p>
        </p:txBody>
      </p:sp>
      <p:sp>
        <p:nvSpPr>
          <p:cNvPr id="23556" name="Text Box 262"/>
          <p:cNvSpPr txBox="1">
            <a:spLocks noChangeArrowheads="1"/>
          </p:cNvSpPr>
          <p:nvPr/>
        </p:nvSpPr>
        <p:spPr bwMode="auto">
          <a:xfrm>
            <a:off x="6864350" y="6297613"/>
            <a:ext cx="190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 latinLnBrk="1" hangingPunct="1"/>
            <a:fld id="{04CF4E75-A1DC-4F53-9A22-172B58B4E48C}" type="slidenum">
              <a:rPr lang="en-US" altLang="ko-KR" sz="1400">
                <a:solidFill>
                  <a:srgbClr val="323D43"/>
                </a:solidFill>
                <a:latin typeface="Lucida Sans" panose="020B0602030504020204" pitchFamily="34" charset="0"/>
                <a:ea typeface="굴림" panose="020B0600000101010101" pitchFamily="34" charset="-127"/>
              </a:rPr>
              <a:pPr algn="r" eaLnBrk="1" latinLnBrk="1" hangingPunct="1"/>
              <a:t>21</a:t>
            </a:fld>
            <a:r>
              <a:rPr lang="en-US" altLang="ko-KR" sz="1400">
                <a:solidFill>
                  <a:srgbClr val="323D43"/>
                </a:solidFill>
                <a:latin typeface="Lucida Sans" panose="020B0602030504020204" pitchFamily="34" charset="0"/>
                <a:ea typeface="굴림" panose="020B0600000101010101" pitchFamily="34" charset="-127"/>
              </a:rPr>
              <a:t>4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772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What activities work?</a:t>
            </a:r>
          </a:p>
        </p:txBody>
      </p:sp>
      <p:sp>
        <p:nvSpPr>
          <p:cNvPr id="24579" name="Text Box 773"/>
          <p:cNvSpPr txBox="1">
            <a:spLocks noChangeArrowheads="1"/>
          </p:cNvSpPr>
          <p:nvPr/>
        </p:nvSpPr>
        <p:spPr bwMode="auto">
          <a:xfrm>
            <a:off x="323850" y="1983284"/>
            <a:ext cx="848042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lnSpc>
                <a:spcPct val="90000"/>
              </a:lnSpc>
              <a:spcAft>
                <a:spcPts val="18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Leadership development</a:t>
            </a:r>
          </a:p>
          <a:p>
            <a:pPr lvl="1" eaLnBrk="1" latinLnBrk="1" hangingPunct="1">
              <a:lnSpc>
                <a:spcPct val="90000"/>
              </a:lnSpc>
              <a:spcAft>
                <a:spcPts val="13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Coaching and mentoring</a:t>
            </a:r>
          </a:p>
          <a:p>
            <a:pPr lvl="1" eaLnBrk="1" latinLnBrk="1" hangingPunct="1">
              <a:lnSpc>
                <a:spcPct val="90000"/>
              </a:lnSpc>
              <a:spcAft>
                <a:spcPts val="13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Restructuring leadership teams</a:t>
            </a:r>
          </a:p>
          <a:p>
            <a:pPr eaLnBrk="1" latinLnBrk="1" hangingPunct="1">
              <a:lnSpc>
                <a:spcPct val="90000"/>
              </a:lnSpc>
              <a:spcAft>
                <a:spcPts val="18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Developing teaching and learning</a:t>
            </a:r>
          </a:p>
          <a:p>
            <a:pPr lvl="1" eaLnBrk="1" latinLnBrk="1" hangingPunct="1">
              <a:lnSpc>
                <a:spcPct val="90000"/>
              </a:lnSpc>
              <a:spcAft>
                <a:spcPts val="13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Range of activities: AFL, coaching, observation, joint lesson planning</a:t>
            </a:r>
          </a:p>
          <a:p>
            <a:pPr eaLnBrk="1" latinLnBrk="1" hangingPunct="1">
              <a:lnSpc>
                <a:spcPct val="90000"/>
              </a:lnSpc>
              <a:spcAft>
                <a:spcPts val="18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Quick wins</a:t>
            </a:r>
          </a:p>
          <a:p>
            <a:pPr lvl="1" eaLnBrk="1" latinLnBrk="1" hangingPunct="1">
              <a:lnSpc>
                <a:spcPct val="90000"/>
              </a:lnSpc>
              <a:spcAft>
                <a:spcPts val="1300"/>
              </a:spcAft>
              <a:buClr>
                <a:srgbClr val="323D43"/>
              </a:buClr>
              <a:buFont typeface="Times New Roman" panose="02020603050405020304" pitchFamily="18" charset="0"/>
              <a:buChar char="–"/>
            </a:pPr>
            <a:r>
              <a:rPr lang="ko-KR" altLang="en-US" sz="22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Preparing for </a:t>
            </a:r>
            <a:r>
              <a:rPr lang="ko-KR" altLang="en-US" sz="2200" dirty="0" smtClean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inspection</a:t>
            </a:r>
            <a:endParaRPr lang="ko-KR" altLang="en-US" sz="22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  <a:cs typeface="Verdana" panose="020B0604030504040204" pitchFamily="34" charset="0"/>
              </a:rPr>
              <a:t>What makes partnerships work?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322263" y="1841500"/>
            <a:ext cx="8482012" cy="410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Clear focus on a limited number of goals </a:t>
            </a:r>
            <a:r>
              <a:rPr lang="ko-KR" altLang="en-US" sz="2400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‘</a:t>
            </a:r>
            <a:r>
              <a:rPr lang="ko-KR" altLang="en-US" sz="2400" i="1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Otherwise there are too many mixed messages</a:t>
            </a:r>
            <a:r>
              <a:rPr lang="ko-KR" altLang="en-US" sz="2400" i="1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(Deputy Head, supporting school). </a:t>
            </a: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A whole-school approach</a:t>
            </a:r>
          </a:p>
          <a:p>
            <a:pPr eaLnBrk="1" latinLnBrk="1" hangingPunct="1"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Openness from the supported school: </a:t>
            </a:r>
            <a:r>
              <a:rPr lang="ko-KR" altLang="en-US" sz="2400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‘</a:t>
            </a:r>
            <a:r>
              <a:rPr lang="ko-KR" altLang="en-US" sz="2400" i="1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If the head is not totally open, then how can it work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.</a:t>
            </a:r>
            <a:r>
              <a:rPr lang="ko-KR" altLang="en-US" sz="2400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(deputy head, supported school)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60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What makes partnerships work?</a:t>
            </a:r>
          </a:p>
        </p:txBody>
      </p:sp>
      <p:sp>
        <p:nvSpPr>
          <p:cNvPr id="26627" name="Text Box 261"/>
          <p:cNvSpPr txBox="1">
            <a:spLocks noChangeArrowheads="1"/>
          </p:cNvSpPr>
          <p:nvPr/>
        </p:nvSpPr>
        <p:spPr bwMode="auto">
          <a:xfrm>
            <a:off x="322263" y="1770063"/>
            <a:ext cx="8482012" cy="410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Mutual benefits. </a:t>
            </a:r>
            <a:r>
              <a:rPr lang="ko-KR" altLang="en-US" sz="2400" i="1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‘</a:t>
            </a:r>
            <a:r>
              <a:rPr lang="ko-KR" altLang="en-US" sz="2400" i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You can always learn something. No matter what kind of school it is, we can always learn something and always bring something back.</a:t>
            </a:r>
            <a:r>
              <a:rPr lang="ko-KR" altLang="en-US" sz="240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(head, supporting school) </a:t>
            </a:r>
          </a:p>
          <a:p>
            <a:pPr eaLnBrk="1" latinLnBrk="1" hangingPunct="1"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Capacity in the supporting school. </a:t>
            </a:r>
            <a:r>
              <a:rPr lang="ko-KR" altLang="en-US" sz="2400" i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It</a:t>
            </a:r>
            <a:r>
              <a:rPr lang="ko-KR" altLang="en-US" sz="2400" i="1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i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 also about knowing your own strengths and weaknesses, and what you can and cannot do. Also the strengths and weaknesses of your staff. You</a:t>
            </a:r>
            <a:r>
              <a:rPr lang="ko-KR" altLang="en-US" sz="2400" i="1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i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ve got to know who can help who.</a:t>
            </a:r>
            <a:r>
              <a:rPr lang="ko-KR" altLang="en-US" sz="2400" i="1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(deputy head, supporting school).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16"/>
          <p:cNvSpPr>
            <a:spLocks noGrp="1" noChangeArrowheads="1"/>
          </p:cNvSpPr>
          <p:nvPr>
            <p:ph type="title"/>
          </p:nvPr>
        </p:nvSpPr>
        <p:spPr>
          <a:xfrm>
            <a:off x="459606" y="1263204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What makes partnerships work?</a:t>
            </a:r>
          </a:p>
        </p:txBody>
      </p:sp>
      <p:sp>
        <p:nvSpPr>
          <p:cNvPr id="27651" name="Text Box 517"/>
          <p:cNvSpPr txBox="1">
            <a:spLocks noChangeArrowheads="1"/>
          </p:cNvSpPr>
          <p:nvPr/>
        </p:nvSpPr>
        <p:spPr bwMode="auto">
          <a:xfrm>
            <a:off x="243582" y="2343324"/>
            <a:ext cx="8482013" cy="410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A phased approach</a:t>
            </a:r>
          </a:p>
          <a:p>
            <a:pPr eaLnBrk="1" latinLnBrk="1" hangingPunct="1"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Trust and personal relationships . </a:t>
            </a:r>
            <a:r>
              <a:rPr lang="ko-KR" altLang="en-US" sz="2400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‘</a:t>
            </a:r>
            <a:r>
              <a:rPr lang="ko-KR" altLang="en-US" sz="2400" i="1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You don</a:t>
            </a:r>
            <a:r>
              <a:rPr lang="ko-KR" altLang="en-US" sz="2400" i="1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i="1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t have to be best buddies, but you have to be on the same page</a:t>
            </a:r>
            <a:r>
              <a:rPr lang="ko-KR" altLang="en-US" sz="2400" dirty="0">
                <a:solidFill>
                  <a:srgbClr val="323D43"/>
                </a:solidFill>
                <a:latin typeface="MS PGothic" panose="020B0600070205080204" pitchFamily="34" charset="-128"/>
                <a:ea typeface="굴림" panose="020B0600000101010101" pitchFamily="34" charset="-127"/>
              </a:rPr>
              <a:t>’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(head, supporting school)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322263" y="1936876"/>
            <a:ext cx="8482012" cy="410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Overall, th</a:t>
            </a:r>
            <a:r>
              <a:rPr lang="en-GB" altLang="ko-KR" sz="2400" dirty="0" err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ese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stud</a:t>
            </a:r>
            <a:r>
              <a:rPr lang="en-GB" altLang="ko-KR" sz="2400" dirty="0" err="1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ies</a:t>
            </a: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 supports growing evidence in support of collaboration as a school improvement mechanism</a:t>
            </a:r>
            <a:endParaRPr lang="en-GB" altLang="ko-KR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Supports constructivist and social learning theoretical perspectives</a:t>
            </a:r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ko-KR" altLang="en-US" sz="2400" dirty="0">
                <a:solidFill>
                  <a:srgbClr val="323D43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Points to factors that need to be in place, however.</a:t>
            </a:r>
          </a:p>
          <a:p>
            <a:pPr eaLnBrk="1" latinLnBrk="1" hangingPunct="1">
              <a:lnSpc>
                <a:spcPct val="90000"/>
              </a:lnSpc>
            </a:pPr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60"/>
          <p:cNvSpPr>
            <a:spLocks noGrp="1" noChangeArrowheads="1"/>
          </p:cNvSpPr>
          <p:nvPr>
            <p:ph type="title"/>
          </p:nvPr>
        </p:nvSpPr>
        <p:spPr>
          <a:xfrm>
            <a:off x="323850" y="906463"/>
            <a:ext cx="8480425" cy="6477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defTabSz="912813" eaLnBrk="1" hangingPunct="1"/>
            <a:r>
              <a:rPr lang="ko-KR" altLang="en-US" sz="350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30723" name="Text Box 261"/>
          <p:cNvSpPr txBox="1">
            <a:spLocks noChangeArrowheads="1"/>
          </p:cNvSpPr>
          <p:nvPr/>
        </p:nvSpPr>
        <p:spPr bwMode="auto">
          <a:xfrm>
            <a:off x="323850" y="1697038"/>
            <a:ext cx="8480425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4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school-to-school collaboration a new model for school improvement?</a:t>
            </a: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4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Yes! But…</a:t>
            </a:r>
          </a:p>
          <a:p>
            <a:pPr lvl="1"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0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panacea!</a:t>
            </a:r>
          </a:p>
          <a:p>
            <a:pPr lvl="1"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0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Conditions need to be in place</a:t>
            </a:r>
          </a:p>
          <a:p>
            <a:pPr lvl="1"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0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element of broader school improvement ‘landscape’</a:t>
            </a:r>
          </a:p>
          <a:p>
            <a:pPr lvl="1"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r>
              <a:rPr lang="en-GB" altLang="ko-KR" sz="200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Operating within </a:t>
            </a:r>
            <a:r>
              <a:rPr lang="en-GB" altLang="ko-KR" sz="2000" dirty="0" smtClean="0">
                <a:solidFill>
                  <a:srgbClr val="323D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‘coopetitive’ context</a:t>
            </a:r>
            <a:endParaRPr lang="en-GB" altLang="ko-KR" sz="2000" dirty="0" smtClean="0">
              <a:solidFill>
                <a:srgbClr val="323D4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latinLnBrk="1" hangingPunct="1">
              <a:spcAft>
                <a:spcPts val="2000"/>
              </a:spcAft>
              <a:buClr>
                <a:srgbClr val="323D43"/>
              </a:buClr>
              <a:buFont typeface="Times New Roman" panose="02020603050405020304" pitchFamily="18" charset="0"/>
              <a:buChar char="•"/>
            </a:pPr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 eaLnBrk="1" latinLnBrk="1" hangingPunct="1">
              <a:lnSpc>
                <a:spcPct val="90000"/>
              </a:lnSpc>
              <a:spcAft>
                <a:spcPts val="1400"/>
              </a:spcAft>
            </a:pPr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 eaLnBrk="1" latinLnBrk="1" hangingPunct="1">
              <a:lnSpc>
                <a:spcPct val="90000"/>
              </a:lnSpc>
            </a:pPr>
            <a:endParaRPr lang="ko-KR" altLang="en-US" sz="2400" dirty="0">
              <a:solidFill>
                <a:srgbClr val="323D43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</p:txBody>
      </p:sp>
      <p:sp>
        <p:nvSpPr>
          <p:cNvPr id="30724" name="Text Box 262"/>
          <p:cNvSpPr txBox="1">
            <a:spLocks noChangeArrowheads="1"/>
          </p:cNvSpPr>
          <p:nvPr/>
        </p:nvSpPr>
        <p:spPr bwMode="auto">
          <a:xfrm>
            <a:off x="6864350" y="6297613"/>
            <a:ext cx="190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defTabSz="912813"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1" latinLnBrk="1" hangingPunct="1"/>
            <a:fld id="{99C3D803-492A-4651-A530-01969101D41A}" type="slidenum">
              <a:rPr lang="en-US" altLang="ko-KR" sz="1400">
                <a:solidFill>
                  <a:srgbClr val="323D43"/>
                </a:solidFill>
                <a:latin typeface="Lucida Sans" panose="020B0602030504020204" pitchFamily="34" charset="0"/>
                <a:ea typeface="굴림" panose="020B0600000101010101" pitchFamily="34" charset="-127"/>
              </a:rPr>
              <a:pPr algn="r" eaLnBrk="1" latinLnBrk="1" hangingPunct="1"/>
              <a:t>27</a:t>
            </a:fld>
            <a:r>
              <a:rPr lang="en-US" altLang="ko-KR" sz="1400">
                <a:solidFill>
                  <a:srgbClr val="323D43"/>
                </a:solidFill>
                <a:latin typeface="Lucida Sans" panose="020B0602030504020204" pitchFamily="34" charset="0"/>
                <a:ea typeface="굴림" panose="020B0600000101010101" pitchFamily="34" charset="-127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15913" y="903288"/>
            <a:ext cx="8229600" cy="1143000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Why network?</a:t>
            </a:r>
            <a:endParaRPr lang="en-GB" sz="3600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3622" y="2331357"/>
            <a:ext cx="8229600" cy="4525963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Many glib statements, but…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1141413"/>
            <a:ext cx="7759700" cy="1141412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Goals and activities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509838"/>
            <a:ext cx="7759700" cy="4108450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Networking is not just about improving </a:t>
            </a:r>
          </a:p>
          <a:p>
            <a:pPr marL="0" indent="0">
              <a:buNone/>
            </a:pPr>
            <a:r>
              <a:rPr lang="en-GB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performance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Three main goals: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improvement 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Broadening opportunities 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Resource sharing</a:t>
            </a:r>
            <a:r>
              <a:rPr lang="en-GB" altLang="zh-CN" sz="2400" dirty="0" smtClean="0">
                <a:latin typeface="굴림" panose="020B0600000101010101" pitchFamily="34" charset="-127"/>
                <a:ea typeface="굴림" panose="020B0600000101010101" pitchFamily="34" charset="-127"/>
              </a:rPr>
              <a:t> </a:t>
            </a:r>
            <a:endParaRPr lang="en-GB" sz="2400" dirty="0" smtClean="0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065213"/>
            <a:ext cx="7759700" cy="1141412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Goals and activities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282825"/>
            <a:ext cx="7759700" cy="4106863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Activities can be aimed at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Short term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Medium term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Long term</a:t>
            </a:r>
          </a:p>
          <a:p>
            <a:endParaRPr lang="en-GB" dirty="0" smtClean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1141413"/>
            <a:ext cx="7759700" cy="1141412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Theories of networking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738438"/>
            <a:ext cx="7759700" cy="4108450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Theoretical groundings for networking can be classified as: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Constructivist organisational theory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Capital theory</a:t>
            </a:r>
          </a:p>
          <a:p>
            <a:pPr lvl="1"/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Social Movements</a:t>
            </a:r>
          </a:p>
          <a:p>
            <a:pPr lvl="1"/>
            <a:r>
              <a:rPr lang="en-GB" sz="2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Durkheimian</a:t>
            </a:r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network theory</a:t>
            </a:r>
          </a:p>
          <a:p>
            <a:pPr lvl="1"/>
            <a:endParaRPr lang="en-GB" dirty="0" smtClean="0">
              <a:latin typeface="Arial Narrow" panose="020B0606020202030204" pitchFamily="34" charset="0"/>
            </a:endParaRPr>
          </a:p>
          <a:p>
            <a:pPr lvl="1">
              <a:buFontTx/>
              <a:buNone/>
            </a:pPr>
            <a:endParaRPr lang="en-GB" dirty="0" smtClean="0">
              <a:latin typeface="Arial Narrow" panose="020B0606020202030204" pitchFamily="34" charset="0"/>
            </a:endParaRPr>
          </a:p>
          <a:p>
            <a:pPr>
              <a:buFontTx/>
              <a:buNone/>
            </a:pPr>
            <a:endParaRPr lang="en-GB" dirty="0" smtClean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89013"/>
            <a:ext cx="7759700" cy="1141412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Constructivist organisational theory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201863"/>
            <a:ext cx="8480425" cy="4108450"/>
          </a:xfrm>
        </p:spPr>
        <p:txBody>
          <a:bodyPr/>
          <a:lstStyle/>
          <a:p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Organisations are sense-making systems creating  shared perceptions and interpretations of reality </a:t>
            </a:r>
          </a:p>
          <a:p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own reality, which risks becoming myopic</a:t>
            </a:r>
          </a:p>
          <a:p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for collaboration, which is also hard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sufficient cognitive distance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 to be similar enough for dialogue</a:t>
            </a:r>
          </a:p>
          <a:p>
            <a:pPr lvl="1"/>
            <a:r>
              <a:rPr lang="en-GB" altLang="zh-CN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Co-operation lies at the heart of learning </a:t>
            </a:r>
            <a:endParaRPr lang="en-GB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32696" y="1022999"/>
            <a:ext cx="7759700" cy="1141413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Social capital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9606" y="2130425"/>
            <a:ext cx="8352927" cy="4108450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Networking allows organisations to harness capital held by other actors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Networking improves the flow of information in an organisation and plug structural holes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Networks can influence their environment more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social capital an individual or collective good?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41413"/>
            <a:ext cx="7759700" cy="1141412"/>
          </a:xfrm>
        </p:spPr>
        <p:txBody>
          <a:bodyPr/>
          <a:lstStyle/>
          <a:p>
            <a:r>
              <a:rPr lang="en-GB" altLang="ko-KR" sz="3600" dirty="0" smtClean="0">
                <a:solidFill>
                  <a:srgbClr val="014359"/>
                </a:solidFill>
                <a:latin typeface="Verdana" panose="020B0604030504040204" pitchFamily="34" charset="0"/>
                <a:ea typeface="굴림" panose="020B0600000101010101" pitchFamily="34" charset="-127"/>
              </a:rPr>
              <a:t>New social movements</a:t>
            </a:r>
            <a:endParaRPr lang="en-GB" sz="3600" dirty="0" smtClean="0">
              <a:solidFill>
                <a:srgbClr val="540078"/>
              </a:solidFill>
              <a:latin typeface="Arial Narrow" panose="020B0606020202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0413" y="2435225"/>
            <a:ext cx="7759700" cy="4106863"/>
          </a:xfrm>
        </p:spPr>
        <p:txBody>
          <a:bodyPr/>
          <a:lstStyle/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fluid than traditional social movements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Complex, heterogeneous and transient</a:t>
            </a:r>
          </a:p>
          <a:p>
            <a:r>
              <a:rPr lang="en-GB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 their own identity</a:t>
            </a:r>
          </a:p>
          <a:p>
            <a:r>
              <a:rPr lang="en-GB" sz="2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Voluntaristic</a:t>
            </a:r>
            <a:endParaRPr lang="en-GB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1775</TotalTime>
  <Words>841</Words>
  <Application>Microsoft Office PowerPoint</Application>
  <PresentationFormat>Custom</PresentationFormat>
  <Paragraphs>247</Paragraphs>
  <Slides>27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기본 디자인</vt:lpstr>
      <vt:lpstr>School-to-School collaboration: a new model for school improvement?of S2S Partnerships for Southampton City Council</vt:lpstr>
      <vt:lpstr>Networking and collaboration</vt:lpstr>
      <vt:lpstr>Why network?</vt:lpstr>
      <vt:lpstr>Goals and activities</vt:lpstr>
      <vt:lpstr>Goals and activities</vt:lpstr>
      <vt:lpstr>Theories of networking</vt:lpstr>
      <vt:lpstr>Constructivist organisational theory</vt:lpstr>
      <vt:lpstr>Social capital</vt:lpstr>
      <vt:lpstr>New social movements</vt:lpstr>
      <vt:lpstr>Durkheimian network theory</vt:lpstr>
      <vt:lpstr>PowerPoint Presentation</vt:lpstr>
      <vt:lpstr>The impact of Federations</vt:lpstr>
      <vt:lpstr>Do Federation schools outperform comparators?</vt:lpstr>
      <vt:lpstr>How much difference do they make?</vt:lpstr>
      <vt:lpstr>What kind of collaboration?</vt:lpstr>
      <vt:lpstr>S2S collaboration in primary sector</vt:lpstr>
      <vt:lpstr>Methods</vt:lpstr>
      <vt:lpstr>Impact on standards</vt:lpstr>
      <vt:lpstr>Multilevel models – significant differences</vt:lpstr>
      <vt:lpstr>Multilevel models – effect sizes</vt:lpstr>
      <vt:lpstr>Multilevel models</vt:lpstr>
      <vt:lpstr>What activities work?</vt:lpstr>
      <vt:lpstr>What makes partnerships work?</vt:lpstr>
      <vt:lpstr>What makes partnerships work?</vt:lpstr>
      <vt:lpstr>What makes partnerships work?</vt:lpstr>
      <vt:lpstr>Conclusion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S2S Partnerships for Southampton City Council</dc:title>
  <dc:creator>Daniel Muijs</dc:creator>
  <cp:lastModifiedBy>Muijs D.</cp:lastModifiedBy>
  <cp:revision>17</cp:revision>
  <cp:lastPrinted>2014-07-07T11:14:58Z</cp:lastPrinted>
  <dcterms:modified xsi:type="dcterms:W3CDTF">2014-07-08T14:35:50Z</dcterms:modified>
</cp:coreProperties>
</file>