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59" r:id="rId3"/>
    <p:sldId id="267" r:id="rId4"/>
    <p:sldId id="266" r:id="rId5"/>
    <p:sldId id="27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5" autoAdjust="0"/>
    <p:restoredTop sz="71363" autoAdjust="0"/>
  </p:normalViewPr>
  <p:slideViewPr>
    <p:cSldViewPr snapToGrid="0" showGuides="1">
      <p:cViewPr>
        <p:scale>
          <a:sx n="63" d="100"/>
          <a:sy n="63" d="100"/>
        </p:scale>
        <p:origin x="-576" y="-58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373352855051245"/>
          <c:y val="8.6845875079323995E-2"/>
          <c:w val="0.79014961280129004"/>
          <c:h val="0.68780202751440844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Sheet1!$A$2</c:f>
              <c:strCache>
                <c:ptCount val="1"/>
                <c:pt idx="0">
                  <c:v>mean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  <a:effectLst/>
            </c:spPr>
          </c:dPt>
          <c:cat>
            <c:strRef>
              <c:f>Sheet1!$B$1:$V$1</c:f>
              <c:strCache>
                <c:ptCount val="5"/>
                <c:pt idx="0">
                  <c:v>10th </c:v>
                </c:pt>
                <c:pt idx="1">
                  <c:v>90th</c:v>
                </c:pt>
                <c:pt idx="2">
                  <c:v> </c:v>
                </c:pt>
                <c:pt idx="3">
                  <c:v>10th </c:v>
                </c:pt>
                <c:pt idx="4">
                  <c:v>90th</c:v>
                </c:pt>
              </c:strCache>
            </c:strRef>
          </c:cat>
          <c:val>
            <c:numRef>
              <c:f>Sheet1!$B$2:$V$2</c:f>
              <c:numCache>
                <c:formatCode>General</c:formatCode>
                <c:ptCount val="5"/>
                <c:pt idx="0">
                  <c:v>0.73</c:v>
                </c:pt>
                <c:pt idx="1">
                  <c:v>0.49</c:v>
                </c:pt>
                <c:pt idx="3">
                  <c:v>0.26</c:v>
                </c:pt>
                <c:pt idx="4">
                  <c:v>0.34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39007360"/>
        <c:axId val="39008896"/>
      </c:barChart>
      <c:stockChart>
        <c:ser>
          <c:idx val="0"/>
          <c:order val="1"/>
          <c:tx>
            <c:strRef>
              <c:f>Sheet1!$A$3</c:f>
              <c:strCache>
                <c:ptCount val="1"/>
                <c:pt idx="0">
                  <c:v>high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dash"/>
            <c:size val="5"/>
            <c:spPr>
              <a:solidFill>
                <a:schemeClr val="accent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Sheet1!$B$1:$V$1</c:f>
              <c:strCache>
                <c:ptCount val="5"/>
                <c:pt idx="0">
                  <c:v>10th </c:v>
                </c:pt>
                <c:pt idx="1">
                  <c:v>90th</c:v>
                </c:pt>
                <c:pt idx="2">
                  <c:v> </c:v>
                </c:pt>
                <c:pt idx="3">
                  <c:v>10th </c:v>
                </c:pt>
                <c:pt idx="4">
                  <c:v>90th</c:v>
                </c:pt>
              </c:strCache>
            </c:strRef>
          </c:cat>
          <c:val>
            <c:numRef>
              <c:f>Sheet1!$B$3:$V$3</c:f>
              <c:numCache>
                <c:formatCode>General</c:formatCode>
                <c:ptCount val="5"/>
                <c:pt idx="0">
                  <c:v>1.18</c:v>
                </c:pt>
                <c:pt idx="1">
                  <c:v>0.79</c:v>
                </c:pt>
                <c:pt idx="3">
                  <c:v>0.5</c:v>
                </c:pt>
                <c:pt idx="4">
                  <c:v>0.6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Sheet1!$A$4</c:f>
              <c:strCache>
                <c:ptCount val="1"/>
                <c:pt idx="0">
                  <c:v>low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dash"/>
            <c:size val="5"/>
            <c:spPr>
              <a:solidFill>
                <a:schemeClr val="accent2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Sheet1!$B$1:$V$1</c:f>
              <c:strCache>
                <c:ptCount val="5"/>
                <c:pt idx="0">
                  <c:v>10th </c:v>
                </c:pt>
                <c:pt idx="1">
                  <c:v>90th</c:v>
                </c:pt>
                <c:pt idx="2">
                  <c:v> </c:v>
                </c:pt>
                <c:pt idx="3">
                  <c:v>10th </c:v>
                </c:pt>
                <c:pt idx="4">
                  <c:v>90th</c:v>
                </c:pt>
              </c:strCache>
            </c:strRef>
          </c:cat>
          <c:val>
            <c:numRef>
              <c:f>Sheet1!$B$4:$V$4</c:f>
              <c:numCache>
                <c:formatCode>General</c:formatCode>
                <c:ptCount val="5"/>
                <c:pt idx="0">
                  <c:v>0.45</c:v>
                </c:pt>
                <c:pt idx="1">
                  <c:v>0.31</c:v>
                </c:pt>
                <c:pt idx="3">
                  <c:v>0.14000000000000001</c:v>
                </c:pt>
                <c:pt idx="4">
                  <c:v>0.19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mean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Sheet1!$B$1:$V$1</c:f>
              <c:strCache>
                <c:ptCount val="5"/>
                <c:pt idx="0">
                  <c:v>10th </c:v>
                </c:pt>
                <c:pt idx="1">
                  <c:v>90th</c:v>
                </c:pt>
                <c:pt idx="2">
                  <c:v> </c:v>
                </c:pt>
                <c:pt idx="3">
                  <c:v>10th </c:v>
                </c:pt>
                <c:pt idx="4">
                  <c:v>90th</c:v>
                </c:pt>
              </c:strCache>
            </c:strRef>
          </c:cat>
          <c:val>
            <c:numRef>
              <c:f>Sheet1!$B$5:$V$5</c:f>
              <c:numCache>
                <c:formatCode>General</c:formatCode>
                <c:ptCount val="5"/>
                <c:pt idx="0">
                  <c:v>0.73</c:v>
                </c:pt>
                <c:pt idx="1">
                  <c:v>0.49</c:v>
                </c:pt>
                <c:pt idx="3">
                  <c:v>0.26</c:v>
                </c:pt>
                <c:pt idx="4">
                  <c:v>0.34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hiLowLines>
        <c:axId val="39019264"/>
        <c:axId val="39021184"/>
      </c:stockChart>
      <c:catAx>
        <c:axId val="3900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008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9008896"/>
        <c:scaling>
          <c:orientation val="minMax"/>
          <c:max val="1.5"/>
          <c:min val="0"/>
        </c:scaling>
        <c:delete val="0"/>
        <c:axPos val="l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000" dirty="0" smtClean="0"/>
                  <a:t>HR</a:t>
                </a:r>
                <a:endParaRPr lang="en-GB" sz="2000" dirty="0"/>
              </a:p>
            </c:rich>
          </c:tx>
          <c:layout>
            <c:manualLayout>
              <c:xMode val="edge"/>
              <c:yMode val="edge"/>
              <c:x val="8.3825045220325953E-2"/>
              <c:y val="7.0750449673786945E-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#,##0.0" sourceLinked="0"/>
        <c:majorTickMark val="in"/>
        <c:minorTickMark val="in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007360"/>
        <c:crosses val="autoZero"/>
        <c:crossBetween val="between"/>
        <c:majorUnit val="0.5"/>
        <c:minorUnit val="0.25"/>
      </c:valAx>
      <c:catAx>
        <c:axId val="39019264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1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000" i="1" dirty="0" smtClean="0"/>
                  <a:t>Bazedoxifene</a:t>
                </a:r>
                <a:r>
                  <a:rPr lang="en-GB" sz="2000" i="1" baseline="0" dirty="0" smtClean="0"/>
                  <a:t>                                                 Teriparatide</a:t>
                </a:r>
                <a:endParaRPr lang="en-GB" sz="2000" i="1" dirty="0"/>
              </a:p>
            </c:rich>
          </c:tx>
          <c:layout>
            <c:manualLayout>
              <c:xMode val="edge"/>
              <c:yMode val="edge"/>
              <c:x val="0.2284673189307333"/>
              <c:y val="0.1418549411526799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39021184"/>
        <c:crosses val="autoZero"/>
        <c:auto val="1"/>
        <c:lblAlgn val="ctr"/>
        <c:lblOffset val="100"/>
        <c:noMultiLvlLbl val="0"/>
      </c:catAx>
      <c:valAx>
        <c:axId val="39021184"/>
        <c:scaling>
          <c:orientation val="minMax"/>
          <c:max val="1.5"/>
          <c:min val="0"/>
        </c:scaling>
        <c:delete val="1"/>
        <c:axPos val="r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9019264"/>
        <c:crosses val="max"/>
        <c:crossBetween val="between"/>
        <c:majorUnit val="0.5"/>
        <c:minorUnit val="0.2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0.15633</cdr:x>
      <cdr:y>0.31387</cdr:y>
    </cdr:from>
    <cdr:to>
      <cdr:x>0.94609</cdr:x>
      <cdr:y>0.31387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1359876" y="2141747"/>
          <a:ext cx="6869723" cy="0"/>
        </a:xfrm>
        <a:prstGeom xmlns:a="http://schemas.openxmlformats.org/drawingml/2006/main" prst="line">
          <a:avLst/>
        </a:prstGeom>
        <a:ln xmlns:a="http://schemas.openxmlformats.org/drawingml/2006/main" w="254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128D9-0FCD-4850-A496-7DF65EA0D570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7D062-6F76-405F-952C-DD48E4AC5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42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Figure 1: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Hazard ratio (HR) between treatments (teriparatide versus placebo) for morphometric vertebral fractures according to baseline 10-year probability of a major osteoporotic fracture calculated with inclusion of BMD.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7D062-6F76-405F-952C-DD48E4AC5F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783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Figure 2: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Hazard ratio (HR) between treatments (</a:t>
            </a:r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teriparatide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versus placebo) for non-vertebral fracture according to baseline 10-year probability of a major osteoporotic fracture calculated with inclusion of BMD.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7D062-6F76-405F-952C-DD48E4AC5F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92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Figure 3: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Hazard ratio (HR) between treatments (</a:t>
            </a:r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teriparatide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versus placebo) for </a:t>
            </a:r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morphometric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vertebral fractures according to baseline 10-year probability of a major osteoporotic fracture calculated </a:t>
            </a:r>
            <a:r>
              <a:rPr lang="en-GB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without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inclusion of BMD.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7D062-6F76-405F-952C-DD48E4AC5F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288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Fig 4. Hazard ratio (HR) between treatments (bazedoxifene versus placebo) for morphometric vertebral fractures according to baseline 10-year probability of a major osteoporotic fracture calculated with inclusion of BMD (left 2 panels). Baseline probability was set at the 10</a:t>
            </a:r>
            <a:r>
              <a:rPr lang="en-GB" baseline="30000" dirty="0" smtClean="0"/>
              <a:t>th</a:t>
            </a:r>
            <a:r>
              <a:rPr lang="en-GB" dirty="0" smtClean="0"/>
              <a:t> and 90</a:t>
            </a:r>
            <a:r>
              <a:rPr lang="en-GB" baseline="30000" dirty="0" smtClean="0"/>
              <a:t>th</a:t>
            </a:r>
            <a:r>
              <a:rPr lang="en-GB" dirty="0" smtClean="0"/>
              <a:t> percentile of fracture probability.  The two right hand panels show the equivalent hazard ratios for teriparatide.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7D062-6F76-405F-952C-DD48E4AC5F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09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61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906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202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6"/>
            </a:lvl1pPr>
            <a:lvl2pPr marL="422178" indent="0" algn="ctr">
              <a:buNone/>
              <a:defRPr sz="1847"/>
            </a:lvl2pPr>
            <a:lvl3pPr marL="844357" indent="0" algn="ctr">
              <a:buNone/>
              <a:defRPr sz="1662"/>
            </a:lvl3pPr>
            <a:lvl4pPr marL="1266535" indent="0" algn="ctr">
              <a:buNone/>
              <a:defRPr sz="1477"/>
            </a:lvl4pPr>
            <a:lvl5pPr marL="1688714" indent="0" algn="ctr">
              <a:buNone/>
              <a:defRPr sz="1477"/>
            </a:lvl5pPr>
            <a:lvl6pPr marL="2110892" indent="0" algn="ctr">
              <a:buNone/>
              <a:defRPr sz="1477"/>
            </a:lvl6pPr>
            <a:lvl7pPr marL="2533071" indent="0" algn="ctr">
              <a:buNone/>
              <a:defRPr sz="1477"/>
            </a:lvl7pPr>
            <a:lvl8pPr marL="2955249" indent="0" algn="ctr">
              <a:buNone/>
              <a:defRPr sz="1477"/>
            </a:lvl8pPr>
            <a:lvl9pPr marL="3377428" indent="0" algn="ctr">
              <a:buNone/>
              <a:defRPr sz="147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725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271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55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216">
                <a:solidFill>
                  <a:schemeClr val="tx1"/>
                </a:solidFill>
              </a:defRPr>
            </a:lvl1pPr>
            <a:lvl2pPr marL="422178" indent="0">
              <a:buNone/>
              <a:defRPr sz="1847">
                <a:solidFill>
                  <a:schemeClr val="tx1">
                    <a:tint val="75000"/>
                  </a:schemeClr>
                </a:solidFill>
              </a:defRPr>
            </a:lvl2pPr>
            <a:lvl3pPr marL="844357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53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71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892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307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524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742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840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083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16" b="1"/>
            </a:lvl1pPr>
            <a:lvl2pPr marL="422178" indent="0">
              <a:buNone/>
              <a:defRPr sz="1847" b="1"/>
            </a:lvl2pPr>
            <a:lvl3pPr marL="844357" indent="0">
              <a:buNone/>
              <a:defRPr sz="1662" b="1"/>
            </a:lvl3pPr>
            <a:lvl4pPr marL="1266535" indent="0">
              <a:buNone/>
              <a:defRPr sz="1477" b="1"/>
            </a:lvl4pPr>
            <a:lvl5pPr marL="1688714" indent="0">
              <a:buNone/>
              <a:defRPr sz="1477" b="1"/>
            </a:lvl5pPr>
            <a:lvl6pPr marL="2110892" indent="0">
              <a:buNone/>
              <a:defRPr sz="1477" b="1"/>
            </a:lvl6pPr>
            <a:lvl7pPr marL="2533071" indent="0">
              <a:buNone/>
              <a:defRPr sz="1477" b="1"/>
            </a:lvl7pPr>
            <a:lvl8pPr marL="2955249" indent="0">
              <a:buNone/>
              <a:defRPr sz="1477" b="1"/>
            </a:lvl8pPr>
            <a:lvl9pPr marL="3377428" indent="0">
              <a:buNone/>
              <a:defRPr sz="14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216" b="1"/>
            </a:lvl1pPr>
            <a:lvl2pPr marL="422178" indent="0">
              <a:buNone/>
              <a:defRPr sz="1847" b="1"/>
            </a:lvl2pPr>
            <a:lvl3pPr marL="844357" indent="0">
              <a:buNone/>
              <a:defRPr sz="1662" b="1"/>
            </a:lvl3pPr>
            <a:lvl4pPr marL="1266535" indent="0">
              <a:buNone/>
              <a:defRPr sz="1477" b="1"/>
            </a:lvl4pPr>
            <a:lvl5pPr marL="1688714" indent="0">
              <a:buNone/>
              <a:defRPr sz="1477" b="1"/>
            </a:lvl5pPr>
            <a:lvl6pPr marL="2110892" indent="0">
              <a:buNone/>
              <a:defRPr sz="1477" b="1"/>
            </a:lvl6pPr>
            <a:lvl7pPr marL="2533071" indent="0">
              <a:buNone/>
              <a:defRPr sz="1477" b="1"/>
            </a:lvl7pPr>
            <a:lvl8pPr marL="2955249" indent="0">
              <a:buNone/>
              <a:defRPr sz="1477" b="1"/>
            </a:lvl8pPr>
            <a:lvl9pPr marL="3377428" indent="0">
              <a:buNone/>
              <a:defRPr sz="14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503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775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867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95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2" y="987428"/>
            <a:ext cx="4629150" cy="4873625"/>
          </a:xfrm>
        </p:spPr>
        <p:txBody>
          <a:bodyPr/>
          <a:lstStyle>
            <a:lvl1pPr>
              <a:defRPr sz="2955"/>
            </a:lvl1pPr>
            <a:lvl2pPr>
              <a:defRPr sz="2586"/>
            </a:lvl2pPr>
            <a:lvl3pPr>
              <a:defRPr sz="2216"/>
            </a:lvl3pPr>
            <a:lvl4pPr>
              <a:defRPr sz="1847"/>
            </a:lvl4pPr>
            <a:lvl5pPr>
              <a:defRPr sz="1847"/>
            </a:lvl5pPr>
            <a:lvl6pPr>
              <a:defRPr sz="1847"/>
            </a:lvl6pPr>
            <a:lvl7pPr>
              <a:defRPr sz="1847"/>
            </a:lvl7pPr>
            <a:lvl8pPr>
              <a:defRPr sz="1847"/>
            </a:lvl8pPr>
            <a:lvl9pPr>
              <a:defRPr sz="184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178" indent="0">
              <a:buNone/>
              <a:defRPr sz="1293"/>
            </a:lvl2pPr>
            <a:lvl3pPr marL="844357" indent="0">
              <a:buNone/>
              <a:defRPr sz="1108"/>
            </a:lvl3pPr>
            <a:lvl4pPr marL="1266535" indent="0">
              <a:buNone/>
              <a:defRPr sz="923"/>
            </a:lvl4pPr>
            <a:lvl5pPr marL="1688714" indent="0">
              <a:buNone/>
              <a:defRPr sz="923"/>
            </a:lvl5pPr>
            <a:lvl6pPr marL="2110892" indent="0">
              <a:buNone/>
              <a:defRPr sz="923"/>
            </a:lvl6pPr>
            <a:lvl7pPr marL="2533071" indent="0">
              <a:buNone/>
              <a:defRPr sz="923"/>
            </a:lvl7pPr>
            <a:lvl8pPr marL="2955249" indent="0">
              <a:buNone/>
              <a:defRPr sz="923"/>
            </a:lvl8pPr>
            <a:lvl9pPr marL="3377428" indent="0">
              <a:buNone/>
              <a:defRPr sz="92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382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6438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95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2" y="987428"/>
            <a:ext cx="4629150" cy="4873625"/>
          </a:xfrm>
        </p:spPr>
        <p:txBody>
          <a:bodyPr anchor="t"/>
          <a:lstStyle>
            <a:lvl1pPr marL="0" indent="0">
              <a:buNone/>
              <a:defRPr sz="2955"/>
            </a:lvl1pPr>
            <a:lvl2pPr marL="422178" indent="0">
              <a:buNone/>
              <a:defRPr sz="2586"/>
            </a:lvl2pPr>
            <a:lvl3pPr marL="844357" indent="0">
              <a:buNone/>
              <a:defRPr sz="2216"/>
            </a:lvl3pPr>
            <a:lvl4pPr marL="1266535" indent="0">
              <a:buNone/>
              <a:defRPr sz="1847"/>
            </a:lvl4pPr>
            <a:lvl5pPr marL="1688714" indent="0">
              <a:buNone/>
              <a:defRPr sz="1847"/>
            </a:lvl5pPr>
            <a:lvl6pPr marL="2110892" indent="0">
              <a:buNone/>
              <a:defRPr sz="1847"/>
            </a:lvl6pPr>
            <a:lvl7pPr marL="2533071" indent="0">
              <a:buNone/>
              <a:defRPr sz="1847"/>
            </a:lvl7pPr>
            <a:lvl8pPr marL="2955249" indent="0">
              <a:buNone/>
              <a:defRPr sz="1847"/>
            </a:lvl8pPr>
            <a:lvl9pPr marL="3377428" indent="0">
              <a:buNone/>
              <a:defRPr sz="184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178" indent="0">
              <a:buNone/>
              <a:defRPr sz="1293"/>
            </a:lvl2pPr>
            <a:lvl3pPr marL="844357" indent="0">
              <a:buNone/>
              <a:defRPr sz="1108"/>
            </a:lvl3pPr>
            <a:lvl4pPr marL="1266535" indent="0">
              <a:buNone/>
              <a:defRPr sz="923"/>
            </a:lvl4pPr>
            <a:lvl5pPr marL="1688714" indent="0">
              <a:buNone/>
              <a:defRPr sz="923"/>
            </a:lvl5pPr>
            <a:lvl6pPr marL="2110892" indent="0">
              <a:buNone/>
              <a:defRPr sz="923"/>
            </a:lvl6pPr>
            <a:lvl7pPr marL="2533071" indent="0">
              <a:buNone/>
              <a:defRPr sz="923"/>
            </a:lvl7pPr>
            <a:lvl8pPr marL="2955249" indent="0">
              <a:buNone/>
              <a:defRPr sz="923"/>
            </a:lvl8pPr>
            <a:lvl9pPr marL="3377428" indent="0">
              <a:buNone/>
              <a:defRPr sz="92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9840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3844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277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21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408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56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372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67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797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3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6DE8A-E2FD-439F-9AD2-D1835065A3EA}" type="datetimeFigureOut">
              <a:rPr lang="en-GB" smtClean="0"/>
              <a:pPr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D047D-B9CD-4431-8B40-EDA0FBA51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7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F6E55-F315-4C12-801E-A4234B359C9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29/09/2015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0D7B3-8B35-4F7B-871B-0062E1ACDB9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8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44357" rtl="0" eaLnBrk="1" latinLnBrk="0" hangingPunct="1">
        <a:lnSpc>
          <a:spcPct val="90000"/>
        </a:lnSpc>
        <a:spcBef>
          <a:spcPct val="0"/>
        </a:spcBef>
        <a:buNone/>
        <a:defRPr sz="4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89" indent="-211089" algn="l" defTabSz="844357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sz="2586" kern="1200">
          <a:solidFill>
            <a:schemeClr val="tx1"/>
          </a:solidFill>
          <a:latin typeface="+mn-lt"/>
          <a:ea typeface="+mn-ea"/>
          <a:cs typeface="+mn-cs"/>
        </a:defRPr>
      </a:lvl1pPr>
      <a:lvl2pPr marL="633268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2216" kern="1200">
          <a:solidFill>
            <a:schemeClr val="tx1"/>
          </a:solidFill>
          <a:latin typeface="+mn-lt"/>
          <a:ea typeface="+mn-ea"/>
          <a:cs typeface="+mn-cs"/>
        </a:defRPr>
      </a:lvl2pPr>
      <a:lvl3pPr marL="1055446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847" kern="1200">
          <a:solidFill>
            <a:schemeClr val="tx1"/>
          </a:solidFill>
          <a:latin typeface="+mn-lt"/>
          <a:ea typeface="+mn-ea"/>
          <a:cs typeface="+mn-cs"/>
        </a:defRPr>
      </a:lvl3pPr>
      <a:lvl4pPr marL="1477625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803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982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4160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6339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8517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35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178" algn="l" defTabSz="84435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357" algn="l" defTabSz="84435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535" algn="l" defTabSz="84435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714" algn="l" defTabSz="84435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892" algn="l" defTabSz="84435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3071" algn="l" defTabSz="84435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5249" algn="l" defTabSz="84435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7428" algn="l" defTabSz="84435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52" name="Group 14351"/>
          <p:cNvGrpSpPr/>
          <p:nvPr/>
        </p:nvGrpSpPr>
        <p:grpSpPr>
          <a:xfrm>
            <a:off x="1602519" y="669797"/>
            <a:ext cx="6474681" cy="6031493"/>
            <a:chOff x="1602519" y="669797"/>
            <a:chExt cx="6474681" cy="6031493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2066191" y="1139826"/>
              <a:ext cx="6009423" cy="4676775"/>
            </a:xfrm>
            <a:custGeom>
              <a:avLst/>
              <a:gdLst>
                <a:gd name="T0" fmla="*/ 0 w 21752"/>
                <a:gd name="T1" fmla="*/ 24 h 12288"/>
                <a:gd name="T2" fmla="*/ 24 w 21752"/>
                <a:gd name="T3" fmla="*/ 0 h 12288"/>
                <a:gd name="T4" fmla="*/ 21728 w 21752"/>
                <a:gd name="T5" fmla="*/ 0 h 12288"/>
                <a:gd name="T6" fmla="*/ 21752 w 21752"/>
                <a:gd name="T7" fmla="*/ 24 h 12288"/>
                <a:gd name="T8" fmla="*/ 21752 w 21752"/>
                <a:gd name="T9" fmla="*/ 12264 h 12288"/>
                <a:gd name="T10" fmla="*/ 21728 w 21752"/>
                <a:gd name="T11" fmla="*/ 12288 h 12288"/>
                <a:gd name="T12" fmla="*/ 24 w 21752"/>
                <a:gd name="T13" fmla="*/ 12288 h 12288"/>
                <a:gd name="T14" fmla="*/ 0 w 21752"/>
                <a:gd name="T15" fmla="*/ 12264 h 12288"/>
                <a:gd name="T16" fmla="*/ 0 w 21752"/>
                <a:gd name="T17" fmla="*/ 24 h 12288"/>
                <a:gd name="T18" fmla="*/ 48 w 21752"/>
                <a:gd name="T19" fmla="*/ 12264 h 12288"/>
                <a:gd name="T20" fmla="*/ 24 w 21752"/>
                <a:gd name="T21" fmla="*/ 12240 h 12288"/>
                <a:gd name="T22" fmla="*/ 21728 w 21752"/>
                <a:gd name="T23" fmla="*/ 12240 h 12288"/>
                <a:gd name="T24" fmla="*/ 21704 w 21752"/>
                <a:gd name="T25" fmla="*/ 12264 h 12288"/>
                <a:gd name="T26" fmla="*/ 21704 w 21752"/>
                <a:gd name="T27" fmla="*/ 24 h 12288"/>
                <a:gd name="T28" fmla="*/ 21728 w 21752"/>
                <a:gd name="T29" fmla="*/ 48 h 12288"/>
                <a:gd name="T30" fmla="*/ 24 w 21752"/>
                <a:gd name="T31" fmla="*/ 48 h 12288"/>
                <a:gd name="T32" fmla="*/ 48 w 21752"/>
                <a:gd name="T33" fmla="*/ 24 h 12288"/>
                <a:gd name="T34" fmla="*/ 48 w 21752"/>
                <a:gd name="T35" fmla="*/ 12264 h 12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752" h="12288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lnTo>
                    <a:pt x="21728" y="0"/>
                  </a:lnTo>
                  <a:cubicBezTo>
                    <a:pt x="21742" y="0"/>
                    <a:pt x="21752" y="11"/>
                    <a:pt x="21752" y="24"/>
                  </a:cubicBezTo>
                  <a:lnTo>
                    <a:pt x="21752" y="12264"/>
                  </a:lnTo>
                  <a:cubicBezTo>
                    <a:pt x="21752" y="12278"/>
                    <a:pt x="21742" y="12288"/>
                    <a:pt x="21728" y="12288"/>
                  </a:cubicBezTo>
                  <a:lnTo>
                    <a:pt x="24" y="12288"/>
                  </a:lnTo>
                  <a:cubicBezTo>
                    <a:pt x="11" y="12288"/>
                    <a:pt x="0" y="12278"/>
                    <a:pt x="0" y="12264"/>
                  </a:cubicBezTo>
                  <a:lnTo>
                    <a:pt x="0" y="24"/>
                  </a:lnTo>
                  <a:close/>
                  <a:moveTo>
                    <a:pt x="48" y="12264"/>
                  </a:moveTo>
                  <a:lnTo>
                    <a:pt x="24" y="12240"/>
                  </a:lnTo>
                  <a:lnTo>
                    <a:pt x="21728" y="12240"/>
                  </a:lnTo>
                  <a:lnTo>
                    <a:pt x="21704" y="12264"/>
                  </a:lnTo>
                  <a:lnTo>
                    <a:pt x="21704" y="24"/>
                  </a:lnTo>
                  <a:lnTo>
                    <a:pt x="21728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12264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2078948" y="1568451"/>
              <a:ext cx="73025" cy="4243388"/>
            </a:xfrm>
            <a:custGeom>
              <a:avLst/>
              <a:gdLst>
                <a:gd name="T0" fmla="*/ 0 w 46"/>
                <a:gd name="T1" fmla="*/ 2667 h 2673"/>
                <a:gd name="T2" fmla="*/ 46 w 46"/>
                <a:gd name="T3" fmla="*/ 2667 h 2673"/>
                <a:gd name="T4" fmla="*/ 46 w 46"/>
                <a:gd name="T5" fmla="*/ 2673 h 2673"/>
                <a:gd name="T6" fmla="*/ 0 w 46"/>
                <a:gd name="T7" fmla="*/ 2673 h 2673"/>
                <a:gd name="T8" fmla="*/ 0 w 46"/>
                <a:gd name="T9" fmla="*/ 2667 h 2673"/>
                <a:gd name="T10" fmla="*/ 0 w 46"/>
                <a:gd name="T11" fmla="*/ 2134 h 2673"/>
                <a:gd name="T12" fmla="*/ 46 w 46"/>
                <a:gd name="T13" fmla="*/ 2134 h 2673"/>
                <a:gd name="T14" fmla="*/ 46 w 46"/>
                <a:gd name="T15" fmla="*/ 2140 h 2673"/>
                <a:gd name="T16" fmla="*/ 0 w 46"/>
                <a:gd name="T17" fmla="*/ 2140 h 2673"/>
                <a:gd name="T18" fmla="*/ 0 w 46"/>
                <a:gd name="T19" fmla="*/ 2134 h 2673"/>
                <a:gd name="T20" fmla="*/ 0 w 46"/>
                <a:gd name="T21" fmla="*/ 1600 h 2673"/>
                <a:gd name="T22" fmla="*/ 46 w 46"/>
                <a:gd name="T23" fmla="*/ 1600 h 2673"/>
                <a:gd name="T24" fmla="*/ 46 w 46"/>
                <a:gd name="T25" fmla="*/ 1606 h 2673"/>
                <a:gd name="T26" fmla="*/ 0 w 46"/>
                <a:gd name="T27" fmla="*/ 1606 h 2673"/>
                <a:gd name="T28" fmla="*/ 0 w 46"/>
                <a:gd name="T29" fmla="*/ 1600 h 2673"/>
                <a:gd name="T30" fmla="*/ 0 w 46"/>
                <a:gd name="T31" fmla="*/ 1067 h 2673"/>
                <a:gd name="T32" fmla="*/ 46 w 46"/>
                <a:gd name="T33" fmla="*/ 1067 h 2673"/>
                <a:gd name="T34" fmla="*/ 46 w 46"/>
                <a:gd name="T35" fmla="*/ 1073 h 2673"/>
                <a:gd name="T36" fmla="*/ 0 w 46"/>
                <a:gd name="T37" fmla="*/ 1073 h 2673"/>
                <a:gd name="T38" fmla="*/ 0 w 46"/>
                <a:gd name="T39" fmla="*/ 1067 h 2673"/>
                <a:gd name="T40" fmla="*/ 0 w 46"/>
                <a:gd name="T41" fmla="*/ 533 h 2673"/>
                <a:gd name="T42" fmla="*/ 46 w 46"/>
                <a:gd name="T43" fmla="*/ 533 h 2673"/>
                <a:gd name="T44" fmla="*/ 46 w 46"/>
                <a:gd name="T45" fmla="*/ 539 h 2673"/>
                <a:gd name="T46" fmla="*/ 0 w 46"/>
                <a:gd name="T47" fmla="*/ 539 h 2673"/>
                <a:gd name="T48" fmla="*/ 0 w 46"/>
                <a:gd name="T49" fmla="*/ 533 h 2673"/>
                <a:gd name="T50" fmla="*/ 0 w 46"/>
                <a:gd name="T51" fmla="*/ 0 h 2673"/>
                <a:gd name="T52" fmla="*/ 46 w 46"/>
                <a:gd name="T53" fmla="*/ 0 h 2673"/>
                <a:gd name="T54" fmla="*/ 46 w 46"/>
                <a:gd name="T55" fmla="*/ 6 h 2673"/>
                <a:gd name="T56" fmla="*/ 0 w 46"/>
                <a:gd name="T57" fmla="*/ 6 h 2673"/>
                <a:gd name="T58" fmla="*/ 0 w 46"/>
                <a:gd name="T59" fmla="*/ 0 h 2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6" h="2673">
                  <a:moveTo>
                    <a:pt x="0" y="2667"/>
                  </a:moveTo>
                  <a:lnTo>
                    <a:pt x="46" y="2667"/>
                  </a:lnTo>
                  <a:lnTo>
                    <a:pt x="46" y="2673"/>
                  </a:lnTo>
                  <a:lnTo>
                    <a:pt x="0" y="2673"/>
                  </a:lnTo>
                  <a:lnTo>
                    <a:pt x="0" y="2667"/>
                  </a:lnTo>
                  <a:close/>
                  <a:moveTo>
                    <a:pt x="0" y="2134"/>
                  </a:moveTo>
                  <a:lnTo>
                    <a:pt x="46" y="2134"/>
                  </a:lnTo>
                  <a:lnTo>
                    <a:pt x="46" y="2140"/>
                  </a:lnTo>
                  <a:lnTo>
                    <a:pt x="0" y="2140"/>
                  </a:lnTo>
                  <a:lnTo>
                    <a:pt x="0" y="2134"/>
                  </a:lnTo>
                  <a:close/>
                  <a:moveTo>
                    <a:pt x="0" y="1600"/>
                  </a:moveTo>
                  <a:lnTo>
                    <a:pt x="46" y="1600"/>
                  </a:lnTo>
                  <a:lnTo>
                    <a:pt x="46" y="1606"/>
                  </a:lnTo>
                  <a:lnTo>
                    <a:pt x="0" y="1606"/>
                  </a:lnTo>
                  <a:lnTo>
                    <a:pt x="0" y="1600"/>
                  </a:lnTo>
                  <a:close/>
                  <a:moveTo>
                    <a:pt x="0" y="1067"/>
                  </a:moveTo>
                  <a:lnTo>
                    <a:pt x="46" y="1067"/>
                  </a:lnTo>
                  <a:lnTo>
                    <a:pt x="46" y="1073"/>
                  </a:lnTo>
                  <a:lnTo>
                    <a:pt x="0" y="1073"/>
                  </a:lnTo>
                  <a:lnTo>
                    <a:pt x="0" y="1067"/>
                  </a:lnTo>
                  <a:close/>
                  <a:moveTo>
                    <a:pt x="0" y="533"/>
                  </a:moveTo>
                  <a:lnTo>
                    <a:pt x="46" y="533"/>
                  </a:lnTo>
                  <a:lnTo>
                    <a:pt x="46" y="539"/>
                  </a:lnTo>
                  <a:lnTo>
                    <a:pt x="0" y="539"/>
                  </a:lnTo>
                  <a:lnTo>
                    <a:pt x="0" y="533"/>
                  </a:lnTo>
                  <a:close/>
                  <a:moveTo>
                    <a:pt x="0" y="0"/>
                  </a:moveTo>
                  <a:lnTo>
                    <a:pt x="46" y="0"/>
                  </a:lnTo>
                  <a:lnTo>
                    <a:pt x="4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1588" cap="flat">
              <a:solidFill>
                <a:schemeClr val="tx1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447926" y="4357688"/>
              <a:ext cx="5199063" cy="349250"/>
            </a:xfrm>
            <a:custGeom>
              <a:avLst/>
              <a:gdLst>
                <a:gd name="T0" fmla="*/ 35 w 13639"/>
                <a:gd name="T1" fmla="*/ 846 h 919"/>
                <a:gd name="T2" fmla="*/ 575 w 13639"/>
                <a:gd name="T3" fmla="*/ 814 h 919"/>
                <a:gd name="T4" fmla="*/ 1120 w 13639"/>
                <a:gd name="T5" fmla="*/ 793 h 919"/>
                <a:gd name="T6" fmla="*/ 1663 w 13639"/>
                <a:gd name="T7" fmla="*/ 758 h 919"/>
                <a:gd name="T8" fmla="*/ 2203 w 13639"/>
                <a:gd name="T9" fmla="*/ 726 h 919"/>
                <a:gd name="T10" fmla="*/ 2747 w 13639"/>
                <a:gd name="T11" fmla="*/ 694 h 919"/>
                <a:gd name="T12" fmla="*/ 3288 w 13639"/>
                <a:gd name="T13" fmla="*/ 670 h 919"/>
                <a:gd name="T14" fmla="*/ 3831 w 13639"/>
                <a:gd name="T15" fmla="*/ 638 h 919"/>
                <a:gd name="T16" fmla="*/ 4375 w 13639"/>
                <a:gd name="T17" fmla="*/ 602 h 919"/>
                <a:gd name="T18" fmla="*/ 4915 w 13639"/>
                <a:gd name="T19" fmla="*/ 570 h 919"/>
                <a:gd name="T20" fmla="*/ 5459 w 13639"/>
                <a:gd name="T21" fmla="*/ 538 h 919"/>
                <a:gd name="T22" fmla="*/ 6003 w 13639"/>
                <a:gd name="T23" fmla="*/ 502 h 919"/>
                <a:gd name="T24" fmla="*/ 6543 w 13639"/>
                <a:gd name="T25" fmla="*/ 470 h 919"/>
                <a:gd name="T26" fmla="*/ 7087 w 13639"/>
                <a:gd name="T27" fmla="*/ 438 h 919"/>
                <a:gd name="T28" fmla="*/ 7631 w 13639"/>
                <a:gd name="T29" fmla="*/ 402 h 919"/>
                <a:gd name="T30" fmla="*/ 8171 w 13639"/>
                <a:gd name="T31" fmla="*/ 370 h 919"/>
                <a:gd name="T32" fmla="*/ 8715 w 13639"/>
                <a:gd name="T33" fmla="*/ 334 h 919"/>
                <a:gd name="T34" fmla="*/ 9259 w 13639"/>
                <a:gd name="T35" fmla="*/ 302 h 919"/>
                <a:gd name="T36" fmla="*/ 9799 w 13639"/>
                <a:gd name="T37" fmla="*/ 258 h 919"/>
                <a:gd name="T38" fmla="*/ 10343 w 13639"/>
                <a:gd name="T39" fmla="*/ 226 h 919"/>
                <a:gd name="T40" fmla="*/ 10887 w 13639"/>
                <a:gd name="T41" fmla="*/ 190 h 919"/>
                <a:gd name="T42" fmla="*/ 11427 w 13639"/>
                <a:gd name="T43" fmla="*/ 158 h 919"/>
                <a:gd name="T44" fmla="*/ 11971 w 13639"/>
                <a:gd name="T45" fmla="*/ 114 h 919"/>
                <a:gd name="T46" fmla="*/ 12511 w 13639"/>
                <a:gd name="T47" fmla="*/ 82 h 919"/>
                <a:gd name="T48" fmla="*/ 13055 w 13639"/>
                <a:gd name="T49" fmla="*/ 46 h 919"/>
                <a:gd name="T50" fmla="*/ 13599 w 13639"/>
                <a:gd name="T51" fmla="*/ 2 h 919"/>
                <a:gd name="T52" fmla="*/ 13637 w 13639"/>
                <a:gd name="T53" fmla="*/ 35 h 919"/>
                <a:gd name="T54" fmla="*/ 13604 w 13639"/>
                <a:gd name="T55" fmla="*/ 73 h 919"/>
                <a:gd name="T56" fmla="*/ 13060 w 13639"/>
                <a:gd name="T57" fmla="*/ 117 h 919"/>
                <a:gd name="T58" fmla="*/ 12516 w 13639"/>
                <a:gd name="T59" fmla="*/ 153 h 919"/>
                <a:gd name="T60" fmla="*/ 11976 w 13639"/>
                <a:gd name="T61" fmla="*/ 185 h 919"/>
                <a:gd name="T62" fmla="*/ 11432 w 13639"/>
                <a:gd name="T63" fmla="*/ 229 h 919"/>
                <a:gd name="T64" fmla="*/ 10892 w 13639"/>
                <a:gd name="T65" fmla="*/ 261 h 919"/>
                <a:gd name="T66" fmla="*/ 10348 w 13639"/>
                <a:gd name="T67" fmla="*/ 297 h 919"/>
                <a:gd name="T68" fmla="*/ 9804 w 13639"/>
                <a:gd name="T69" fmla="*/ 329 h 919"/>
                <a:gd name="T70" fmla="*/ 9264 w 13639"/>
                <a:gd name="T71" fmla="*/ 373 h 919"/>
                <a:gd name="T72" fmla="*/ 8720 w 13639"/>
                <a:gd name="T73" fmla="*/ 405 h 919"/>
                <a:gd name="T74" fmla="*/ 8176 w 13639"/>
                <a:gd name="T75" fmla="*/ 441 h 919"/>
                <a:gd name="T76" fmla="*/ 7636 w 13639"/>
                <a:gd name="T77" fmla="*/ 473 h 919"/>
                <a:gd name="T78" fmla="*/ 7092 w 13639"/>
                <a:gd name="T79" fmla="*/ 509 h 919"/>
                <a:gd name="T80" fmla="*/ 6548 w 13639"/>
                <a:gd name="T81" fmla="*/ 541 h 919"/>
                <a:gd name="T82" fmla="*/ 6008 w 13639"/>
                <a:gd name="T83" fmla="*/ 573 h 919"/>
                <a:gd name="T84" fmla="*/ 5464 w 13639"/>
                <a:gd name="T85" fmla="*/ 609 h 919"/>
                <a:gd name="T86" fmla="*/ 4920 w 13639"/>
                <a:gd name="T87" fmla="*/ 641 h 919"/>
                <a:gd name="T88" fmla="*/ 4380 w 13639"/>
                <a:gd name="T89" fmla="*/ 673 h 919"/>
                <a:gd name="T90" fmla="*/ 3836 w 13639"/>
                <a:gd name="T91" fmla="*/ 709 h 919"/>
                <a:gd name="T92" fmla="*/ 3291 w 13639"/>
                <a:gd name="T93" fmla="*/ 741 h 919"/>
                <a:gd name="T94" fmla="*/ 2752 w 13639"/>
                <a:gd name="T95" fmla="*/ 765 h 919"/>
                <a:gd name="T96" fmla="*/ 2208 w 13639"/>
                <a:gd name="T97" fmla="*/ 797 h 919"/>
                <a:gd name="T98" fmla="*/ 1668 w 13639"/>
                <a:gd name="T99" fmla="*/ 829 h 919"/>
                <a:gd name="T100" fmla="*/ 1123 w 13639"/>
                <a:gd name="T101" fmla="*/ 865 h 919"/>
                <a:gd name="T102" fmla="*/ 580 w 13639"/>
                <a:gd name="T103" fmla="*/ 885 h 919"/>
                <a:gd name="T104" fmla="*/ 40 w 13639"/>
                <a:gd name="T105" fmla="*/ 917 h 919"/>
                <a:gd name="T106" fmla="*/ 2 w 13639"/>
                <a:gd name="T107" fmla="*/ 884 h 919"/>
                <a:gd name="T108" fmla="*/ 35 w 13639"/>
                <a:gd name="T109" fmla="*/ 846 h 9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639" h="919">
                  <a:moveTo>
                    <a:pt x="35" y="846"/>
                  </a:moveTo>
                  <a:lnTo>
                    <a:pt x="575" y="814"/>
                  </a:lnTo>
                  <a:lnTo>
                    <a:pt x="1120" y="793"/>
                  </a:lnTo>
                  <a:lnTo>
                    <a:pt x="1663" y="758"/>
                  </a:lnTo>
                  <a:lnTo>
                    <a:pt x="2203" y="726"/>
                  </a:lnTo>
                  <a:lnTo>
                    <a:pt x="2747" y="694"/>
                  </a:lnTo>
                  <a:lnTo>
                    <a:pt x="3288" y="670"/>
                  </a:lnTo>
                  <a:lnTo>
                    <a:pt x="3831" y="638"/>
                  </a:lnTo>
                  <a:lnTo>
                    <a:pt x="4375" y="602"/>
                  </a:lnTo>
                  <a:lnTo>
                    <a:pt x="4915" y="570"/>
                  </a:lnTo>
                  <a:lnTo>
                    <a:pt x="5459" y="538"/>
                  </a:lnTo>
                  <a:lnTo>
                    <a:pt x="6003" y="502"/>
                  </a:lnTo>
                  <a:lnTo>
                    <a:pt x="6543" y="470"/>
                  </a:lnTo>
                  <a:lnTo>
                    <a:pt x="7087" y="438"/>
                  </a:lnTo>
                  <a:lnTo>
                    <a:pt x="7631" y="402"/>
                  </a:lnTo>
                  <a:lnTo>
                    <a:pt x="8171" y="370"/>
                  </a:lnTo>
                  <a:lnTo>
                    <a:pt x="8715" y="334"/>
                  </a:lnTo>
                  <a:lnTo>
                    <a:pt x="9259" y="302"/>
                  </a:lnTo>
                  <a:lnTo>
                    <a:pt x="9799" y="258"/>
                  </a:lnTo>
                  <a:lnTo>
                    <a:pt x="10343" y="226"/>
                  </a:lnTo>
                  <a:lnTo>
                    <a:pt x="10887" y="190"/>
                  </a:lnTo>
                  <a:lnTo>
                    <a:pt x="11427" y="158"/>
                  </a:lnTo>
                  <a:lnTo>
                    <a:pt x="11971" y="114"/>
                  </a:lnTo>
                  <a:lnTo>
                    <a:pt x="12511" y="82"/>
                  </a:lnTo>
                  <a:lnTo>
                    <a:pt x="13055" y="46"/>
                  </a:lnTo>
                  <a:lnTo>
                    <a:pt x="13599" y="2"/>
                  </a:lnTo>
                  <a:cubicBezTo>
                    <a:pt x="13618" y="0"/>
                    <a:pt x="13636" y="15"/>
                    <a:pt x="13637" y="35"/>
                  </a:cubicBezTo>
                  <a:cubicBezTo>
                    <a:pt x="13639" y="54"/>
                    <a:pt x="13624" y="72"/>
                    <a:pt x="13604" y="73"/>
                  </a:cubicBezTo>
                  <a:lnTo>
                    <a:pt x="13060" y="117"/>
                  </a:lnTo>
                  <a:lnTo>
                    <a:pt x="12516" y="153"/>
                  </a:lnTo>
                  <a:lnTo>
                    <a:pt x="11976" y="185"/>
                  </a:lnTo>
                  <a:lnTo>
                    <a:pt x="11432" y="229"/>
                  </a:lnTo>
                  <a:lnTo>
                    <a:pt x="10892" y="261"/>
                  </a:lnTo>
                  <a:lnTo>
                    <a:pt x="10348" y="297"/>
                  </a:lnTo>
                  <a:lnTo>
                    <a:pt x="9804" y="329"/>
                  </a:lnTo>
                  <a:lnTo>
                    <a:pt x="9264" y="373"/>
                  </a:lnTo>
                  <a:lnTo>
                    <a:pt x="8720" y="405"/>
                  </a:lnTo>
                  <a:lnTo>
                    <a:pt x="8176" y="441"/>
                  </a:lnTo>
                  <a:lnTo>
                    <a:pt x="7636" y="473"/>
                  </a:lnTo>
                  <a:lnTo>
                    <a:pt x="7092" y="509"/>
                  </a:lnTo>
                  <a:lnTo>
                    <a:pt x="6548" y="541"/>
                  </a:lnTo>
                  <a:lnTo>
                    <a:pt x="6008" y="573"/>
                  </a:lnTo>
                  <a:lnTo>
                    <a:pt x="5464" y="609"/>
                  </a:lnTo>
                  <a:lnTo>
                    <a:pt x="4920" y="641"/>
                  </a:lnTo>
                  <a:lnTo>
                    <a:pt x="4380" y="673"/>
                  </a:lnTo>
                  <a:lnTo>
                    <a:pt x="3836" y="709"/>
                  </a:lnTo>
                  <a:lnTo>
                    <a:pt x="3291" y="741"/>
                  </a:lnTo>
                  <a:lnTo>
                    <a:pt x="2752" y="765"/>
                  </a:lnTo>
                  <a:lnTo>
                    <a:pt x="2208" y="797"/>
                  </a:lnTo>
                  <a:lnTo>
                    <a:pt x="1668" y="829"/>
                  </a:lnTo>
                  <a:lnTo>
                    <a:pt x="1123" y="865"/>
                  </a:lnTo>
                  <a:lnTo>
                    <a:pt x="580" y="885"/>
                  </a:lnTo>
                  <a:lnTo>
                    <a:pt x="40" y="917"/>
                  </a:lnTo>
                  <a:cubicBezTo>
                    <a:pt x="20" y="919"/>
                    <a:pt x="3" y="903"/>
                    <a:pt x="2" y="884"/>
                  </a:cubicBezTo>
                  <a:cubicBezTo>
                    <a:pt x="0" y="864"/>
                    <a:pt x="15" y="847"/>
                    <a:pt x="35" y="846"/>
                  </a:cubicBezTo>
                  <a:close/>
                </a:path>
              </a:pathLst>
            </a:custGeom>
            <a:solidFill>
              <a:schemeClr val="tx1"/>
            </a:solidFill>
            <a:ln w="1588" cap="flat">
              <a:solidFill>
                <a:schemeClr val="tx1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447926" y="4933951"/>
              <a:ext cx="5199063" cy="312738"/>
            </a:xfrm>
            <a:custGeom>
              <a:avLst/>
              <a:gdLst>
                <a:gd name="T0" fmla="*/ 34 w 13639"/>
                <a:gd name="T1" fmla="*/ 749 h 822"/>
                <a:gd name="T2" fmla="*/ 574 w 13639"/>
                <a:gd name="T3" fmla="*/ 693 h 822"/>
                <a:gd name="T4" fmla="*/ 1117 w 13639"/>
                <a:gd name="T5" fmla="*/ 625 h 822"/>
                <a:gd name="T6" fmla="*/ 1662 w 13639"/>
                <a:gd name="T7" fmla="*/ 569 h 822"/>
                <a:gd name="T8" fmla="*/ 2201 w 13639"/>
                <a:gd name="T9" fmla="*/ 505 h 822"/>
                <a:gd name="T10" fmla="*/ 2746 w 13639"/>
                <a:gd name="T11" fmla="*/ 449 h 822"/>
                <a:gd name="T12" fmla="*/ 3286 w 13639"/>
                <a:gd name="T13" fmla="*/ 393 h 822"/>
                <a:gd name="T14" fmla="*/ 3829 w 13639"/>
                <a:gd name="T15" fmla="*/ 325 h 822"/>
                <a:gd name="T16" fmla="*/ 4374 w 13639"/>
                <a:gd name="T17" fmla="*/ 269 h 822"/>
                <a:gd name="T18" fmla="*/ 4915 w 13639"/>
                <a:gd name="T19" fmla="*/ 225 h 822"/>
                <a:gd name="T20" fmla="*/ 5458 w 13639"/>
                <a:gd name="T21" fmla="*/ 169 h 822"/>
                <a:gd name="T22" fmla="*/ 6003 w 13639"/>
                <a:gd name="T23" fmla="*/ 125 h 822"/>
                <a:gd name="T24" fmla="*/ 6543 w 13639"/>
                <a:gd name="T25" fmla="*/ 93 h 822"/>
                <a:gd name="T26" fmla="*/ 7087 w 13639"/>
                <a:gd name="T27" fmla="*/ 57 h 822"/>
                <a:gd name="T28" fmla="*/ 7632 w 13639"/>
                <a:gd name="T29" fmla="*/ 36 h 822"/>
                <a:gd name="T30" fmla="*/ 8172 w 13639"/>
                <a:gd name="T31" fmla="*/ 13 h 822"/>
                <a:gd name="T32" fmla="*/ 8717 w 13639"/>
                <a:gd name="T33" fmla="*/ 0 h 822"/>
                <a:gd name="T34" fmla="*/ 9261 w 13639"/>
                <a:gd name="T35" fmla="*/ 0 h 822"/>
                <a:gd name="T36" fmla="*/ 9801 w 13639"/>
                <a:gd name="T37" fmla="*/ 0 h 822"/>
                <a:gd name="T38" fmla="*/ 10346 w 13639"/>
                <a:gd name="T39" fmla="*/ 12 h 822"/>
                <a:gd name="T40" fmla="*/ 10890 w 13639"/>
                <a:gd name="T41" fmla="*/ 24 h 822"/>
                <a:gd name="T42" fmla="*/ 11431 w 13639"/>
                <a:gd name="T43" fmla="*/ 49 h 822"/>
                <a:gd name="T44" fmla="*/ 11975 w 13639"/>
                <a:gd name="T45" fmla="*/ 68 h 822"/>
                <a:gd name="T46" fmla="*/ 12515 w 13639"/>
                <a:gd name="T47" fmla="*/ 93 h 822"/>
                <a:gd name="T48" fmla="*/ 13060 w 13639"/>
                <a:gd name="T49" fmla="*/ 125 h 822"/>
                <a:gd name="T50" fmla="*/ 13604 w 13639"/>
                <a:gd name="T51" fmla="*/ 157 h 822"/>
                <a:gd name="T52" fmla="*/ 13637 w 13639"/>
                <a:gd name="T53" fmla="*/ 195 h 822"/>
                <a:gd name="T54" fmla="*/ 13599 w 13639"/>
                <a:gd name="T55" fmla="*/ 228 h 822"/>
                <a:gd name="T56" fmla="*/ 13055 w 13639"/>
                <a:gd name="T57" fmla="*/ 196 h 822"/>
                <a:gd name="T58" fmla="*/ 12512 w 13639"/>
                <a:gd name="T59" fmla="*/ 164 h 822"/>
                <a:gd name="T60" fmla="*/ 11972 w 13639"/>
                <a:gd name="T61" fmla="*/ 140 h 822"/>
                <a:gd name="T62" fmla="*/ 11428 w 13639"/>
                <a:gd name="T63" fmla="*/ 120 h 822"/>
                <a:gd name="T64" fmla="*/ 10889 w 13639"/>
                <a:gd name="T65" fmla="*/ 96 h 822"/>
                <a:gd name="T66" fmla="*/ 10345 w 13639"/>
                <a:gd name="T67" fmla="*/ 84 h 822"/>
                <a:gd name="T68" fmla="*/ 9801 w 13639"/>
                <a:gd name="T69" fmla="*/ 72 h 822"/>
                <a:gd name="T70" fmla="*/ 9261 w 13639"/>
                <a:gd name="T71" fmla="*/ 72 h 822"/>
                <a:gd name="T72" fmla="*/ 8718 w 13639"/>
                <a:gd name="T73" fmla="*/ 72 h 822"/>
                <a:gd name="T74" fmla="*/ 8175 w 13639"/>
                <a:gd name="T75" fmla="*/ 84 h 822"/>
                <a:gd name="T76" fmla="*/ 7635 w 13639"/>
                <a:gd name="T77" fmla="*/ 108 h 822"/>
                <a:gd name="T78" fmla="*/ 7092 w 13639"/>
                <a:gd name="T79" fmla="*/ 128 h 822"/>
                <a:gd name="T80" fmla="*/ 6548 w 13639"/>
                <a:gd name="T81" fmla="*/ 164 h 822"/>
                <a:gd name="T82" fmla="*/ 6008 w 13639"/>
                <a:gd name="T83" fmla="*/ 196 h 822"/>
                <a:gd name="T84" fmla="*/ 5465 w 13639"/>
                <a:gd name="T85" fmla="*/ 240 h 822"/>
                <a:gd name="T86" fmla="*/ 4920 w 13639"/>
                <a:gd name="T87" fmla="*/ 296 h 822"/>
                <a:gd name="T88" fmla="*/ 4381 w 13639"/>
                <a:gd name="T89" fmla="*/ 340 h 822"/>
                <a:gd name="T90" fmla="*/ 3838 w 13639"/>
                <a:gd name="T91" fmla="*/ 396 h 822"/>
                <a:gd name="T92" fmla="*/ 3293 w 13639"/>
                <a:gd name="T93" fmla="*/ 464 h 822"/>
                <a:gd name="T94" fmla="*/ 2753 w 13639"/>
                <a:gd name="T95" fmla="*/ 520 h 822"/>
                <a:gd name="T96" fmla="*/ 2210 w 13639"/>
                <a:gd name="T97" fmla="*/ 576 h 822"/>
                <a:gd name="T98" fmla="*/ 1669 w 13639"/>
                <a:gd name="T99" fmla="*/ 640 h 822"/>
                <a:gd name="T100" fmla="*/ 1126 w 13639"/>
                <a:gd name="T101" fmla="*/ 696 h 822"/>
                <a:gd name="T102" fmla="*/ 581 w 13639"/>
                <a:gd name="T103" fmla="*/ 764 h 822"/>
                <a:gd name="T104" fmla="*/ 41 w 13639"/>
                <a:gd name="T105" fmla="*/ 820 h 822"/>
                <a:gd name="T106" fmla="*/ 2 w 13639"/>
                <a:gd name="T107" fmla="*/ 788 h 822"/>
                <a:gd name="T108" fmla="*/ 34 w 13639"/>
                <a:gd name="T109" fmla="*/ 749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639" h="822">
                  <a:moveTo>
                    <a:pt x="34" y="749"/>
                  </a:moveTo>
                  <a:lnTo>
                    <a:pt x="574" y="693"/>
                  </a:lnTo>
                  <a:lnTo>
                    <a:pt x="1117" y="625"/>
                  </a:lnTo>
                  <a:lnTo>
                    <a:pt x="1662" y="569"/>
                  </a:lnTo>
                  <a:lnTo>
                    <a:pt x="2201" y="505"/>
                  </a:lnTo>
                  <a:lnTo>
                    <a:pt x="2746" y="449"/>
                  </a:lnTo>
                  <a:lnTo>
                    <a:pt x="3286" y="393"/>
                  </a:lnTo>
                  <a:lnTo>
                    <a:pt x="3829" y="325"/>
                  </a:lnTo>
                  <a:lnTo>
                    <a:pt x="4374" y="269"/>
                  </a:lnTo>
                  <a:lnTo>
                    <a:pt x="4915" y="225"/>
                  </a:lnTo>
                  <a:lnTo>
                    <a:pt x="5458" y="169"/>
                  </a:lnTo>
                  <a:lnTo>
                    <a:pt x="6003" y="125"/>
                  </a:lnTo>
                  <a:lnTo>
                    <a:pt x="6543" y="93"/>
                  </a:lnTo>
                  <a:lnTo>
                    <a:pt x="7087" y="57"/>
                  </a:lnTo>
                  <a:lnTo>
                    <a:pt x="7632" y="36"/>
                  </a:lnTo>
                  <a:lnTo>
                    <a:pt x="8172" y="13"/>
                  </a:lnTo>
                  <a:lnTo>
                    <a:pt x="8717" y="0"/>
                  </a:lnTo>
                  <a:lnTo>
                    <a:pt x="9261" y="0"/>
                  </a:lnTo>
                  <a:lnTo>
                    <a:pt x="9801" y="0"/>
                  </a:lnTo>
                  <a:lnTo>
                    <a:pt x="10346" y="12"/>
                  </a:lnTo>
                  <a:lnTo>
                    <a:pt x="10890" y="24"/>
                  </a:lnTo>
                  <a:lnTo>
                    <a:pt x="11431" y="49"/>
                  </a:lnTo>
                  <a:lnTo>
                    <a:pt x="11975" y="68"/>
                  </a:lnTo>
                  <a:lnTo>
                    <a:pt x="12515" y="93"/>
                  </a:lnTo>
                  <a:lnTo>
                    <a:pt x="13060" y="125"/>
                  </a:lnTo>
                  <a:lnTo>
                    <a:pt x="13604" y="157"/>
                  </a:lnTo>
                  <a:cubicBezTo>
                    <a:pt x="13623" y="158"/>
                    <a:pt x="13639" y="175"/>
                    <a:pt x="13637" y="195"/>
                  </a:cubicBezTo>
                  <a:cubicBezTo>
                    <a:pt x="13636" y="214"/>
                    <a:pt x="13619" y="230"/>
                    <a:pt x="13599" y="228"/>
                  </a:cubicBezTo>
                  <a:lnTo>
                    <a:pt x="13055" y="196"/>
                  </a:lnTo>
                  <a:lnTo>
                    <a:pt x="12512" y="164"/>
                  </a:lnTo>
                  <a:lnTo>
                    <a:pt x="11972" y="140"/>
                  </a:lnTo>
                  <a:lnTo>
                    <a:pt x="11428" y="120"/>
                  </a:lnTo>
                  <a:lnTo>
                    <a:pt x="10889" y="96"/>
                  </a:lnTo>
                  <a:lnTo>
                    <a:pt x="10345" y="84"/>
                  </a:lnTo>
                  <a:lnTo>
                    <a:pt x="9801" y="72"/>
                  </a:lnTo>
                  <a:lnTo>
                    <a:pt x="9261" y="72"/>
                  </a:lnTo>
                  <a:lnTo>
                    <a:pt x="8718" y="72"/>
                  </a:lnTo>
                  <a:lnTo>
                    <a:pt x="8175" y="84"/>
                  </a:lnTo>
                  <a:lnTo>
                    <a:pt x="7635" y="108"/>
                  </a:lnTo>
                  <a:lnTo>
                    <a:pt x="7092" y="128"/>
                  </a:lnTo>
                  <a:lnTo>
                    <a:pt x="6548" y="164"/>
                  </a:lnTo>
                  <a:lnTo>
                    <a:pt x="6008" y="196"/>
                  </a:lnTo>
                  <a:lnTo>
                    <a:pt x="5465" y="240"/>
                  </a:lnTo>
                  <a:lnTo>
                    <a:pt x="4920" y="296"/>
                  </a:lnTo>
                  <a:lnTo>
                    <a:pt x="4381" y="340"/>
                  </a:lnTo>
                  <a:lnTo>
                    <a:pt x="3838" y="396"/>
                  </a:lnTo>
                  <a:lnTo>
                    <a:pt x="3293" y="464"/>
                  </a:lnTo>
                  <a:lnTo>
                    <a:pt x="2753" y="520"/>
                  </a:lnTo>
                  <a:lnTo>
                    <a:pt x="2210" y="576"/>
                  </a:lnTo>
                  <a:lnTo>
                    <a:pt x="1669" y="640"/>
                  </a:lnTo>
                  <a:lnTo>
                    <a:pt x="1126" y="696"/>
                  </a:lnTo>
                  <a:lnTo>
                    <a:pt x="581" y="764"/>
                  </a:lnTo>
                  <a:lnTo>
                    <a:pt x="41" y="820"/>
                  </a:lnTo>
                  <a:cubicBezTo>
                    <a:pt x="21" y="822"/>
                    <a:pt x="4" y="808"/>
                    <a:pt x="2" y="788"/>
                  </a:cubicBezTo>
                  <a:cubicBezTo>
                    <a:pt x="0" y="768"/>
                    <a:pt x="14" y="751"/>
                    <a:pt x="34" y="74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588" cap="flat">
              <a:solidFill>
                <a:schemeClr val="bg1">
                  <a:lumMod val="50000"/>
                </a:schemeClr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2446338" y="3225801"/>
              <a:ext cx="5202238" cy="685800"/>
            </a:xfrm>
            <a:custGeom>
              <a:avLst/>
              <a:gdLst>
                <a:gd name="T0" fmla="*/ 46 w 13644"/>
                <a:gd name="T1" fmla="*/ 1097 h 1800"/>
                <a:gd name="T2" fmla="*/ 586 w 13644"/>
                <a:gd name="T3" fmla="*/ 1197 h 1800"/>
                <a:gd name="T4" fmla="*/ 1129 w 13644"/>
                <a:gd name="T5" fmla="*/ 1285 h 1800"/>
                <a:gd name="T6" fmla="*/ 1673 w 13644"/>
                <a:gd name="T7" fmla="*/ 1373 h 1800"/>
                <a:gd name="T8" fmla="*/ 2213 w 13644"/>
                <a:gd name="T9" fmla="*/ 1453 h 1800"/>
                <a:gd name="T10" fmla="*/ 2756 w 13644"/>
                <a:gd name="T11" fmla="*/ 1529 h 1800"/>
                <a:gd name="T12" fmla="*/ 3295 w 13644"/>
                <a:gd name="T13" fmla="*/ 1585 h 1800"/>
                <a:gd name="T14" fmla="*/ 3839 w 13644"/>
                <a:gd name="T15" fmla="*/ 1641 h 1800"/>
                <a:gd name="T16" fmla="*/ 4382 w 13644"/>
                <a:gd name="T17" fmla="*/ 1685 h 1800"/>
                <a:gd name="T18" fmla="*/ 4921 w 13644"/>
                <a:gd name="T19" fmla="*/ 1709 h 1800"/>
                <a:gd name="T20" fmla="*/ 5465 w 13644"/>
                <a:gd name="T21" fmla="*/ 1728 h 1800"/>
                <a:gd name="T22" fmla="*/ 6007 w 13644"/>
                <a:gd name="T23" fmla="*/ 1728 h 1800"/>
                <a:gd name="T24" fmla="*/ 6547 w 13644"/>
                <a:gd name="T25" fmla="*/ 1720 h 1800"/>
                <a:gd name="T26" fmla="*/ 7089 w 13644"/>
                <a:gd name="T27" fmla="*/ 1685 h 1800"/>
                <a:gd name="T28" fmla="*/ 7633 w 13644"/>
                <a:gd name="T29" fmla="*/ 1641 h 1800"/>
                <a:gd name="T30" fmla="*/ 8172 w 13644"/>
                <a:gd name="T31" fmla="*/ 1585 h 1800"/>
                <a:gd name="T32" fmla="*/ 8714 w 13644"/>
                <a:gd name="T33" fmla="*/ 1509 h 1800"/>
                <a:gd name="T34" fmla="*/ 9257 w 13644"/>
                <a:gd name="T35" fmla="*/ 1409 h 1800"/>
                <a:gd name="T36" fmla="*/ 9796 w 13644"/>
                <a:gd name="T37" fmla="*/ 1297 h 1800"/>
                <a:gd name="T38" fmla="*/ 10339 w 13644"/>
                <a:gd name="T39" fmla="*/ 1165 h 1800"/>
                <a:gd name="T40" fmla="*/ 10882 w 13644"/>
                <a:gd name="T41" fmla="*/ 1010 h 1800"/>
                <a:gd name="T42" fmla="*/ 11421 w 13644"/>
                <a:gd name="T43" fmla="*/ 842 h 1800"/>
                <a:gd name="T44" fmla="*/ 11964 w 13644"/>
                <a:gd name="T45" fmla="*/ 662 h 1800"/>
                <a:gd name="T46" fmla="*/ 12502 w 13644"/>
                <a:gd name="T47" fmla="*/ 451 h 1800"/>
                <a:gd name="T48" fmla="*/ 13047 w 13644"/>
                <a:gd name="T49" fmla="*/ 243 h 1800"/>
                <a:gd name="T50" fmla="*/ 13589 w 13644"/>
                <a:gd name="T51" fmla="*/ 7 h 1800"/>
                <a:gd name="T52" fmla="*/ 13636 w 13644"/>
                <a:gd name="T53" fmla="*/ 26 h 1800"/>
                <a:gd name="T54" fmla="*/ 13618 w 13644"/>
                <a:gd name="T55" fmla="*/ 73 h 1800"/>
                <a:gd name="T56" fmla="*/ 13072 w 13644"/>
                <a:gd name="T57" fmla="*/ 310 h 1800"/>
                <a:gd name="T58" fmla="*/ 12529 w 13644"/>
                <a:gd name="T59" fmla="*/ 518 h 1800"/>
                <a:gd name="T60" fmla="*/ 11987 w 13644"/>
                <a:gd name="T61" fmla="*/ 731 h 1800"/>
                <a:gd name="T62" fmla="*/ 11442 w 13644"/>
                <a:gd name="T63" fmla="*/ 911 h 1800"/>
                <a:gd name="T64" fmla="*/ 10901 w 13644"/>
                <a:gd name="T65" fmla="*/ 1079 h 1800"/>
                <a:gd name="T66" fmla="*/ 10356 w 13644"/>
                <a:gd name="T67" fmla="*/ 1235 h 1800"/>
                <a:gd name="T68" fmla="*/ 9811 w 13644"/>
                <a:gd name="T69" fmla="*/ 1368 h 1800"/>
                <a:gd name="T70" fmla="*/ 9270 w 13644"/>
                <a:gd name="T71" fmla="*/ 1480 h 1800"/>
                <a:gd name="T72" fmla="*/ 8724 w 13644"/>
                <a:gd name="T73" fmla="*/ 1580 h 1800"/>
                <a:gd name="T74" fmla="*/ 8179 w 13644"/>
                <a:gd name="T75" fmla="*/ 1656 h 1800"/>
                <a:gd name="T76" fmla="*/ 7638 w 13644"/>
                <a:gd name="T77" fmla="*/ 1712 h 1800"/>
                <a:gd name="T78" fmla="*/ 7094 w 13644"/>
                <a:gd name="T79" fmla="*/ 1756 h 1800"/>
                <a:gd name="T80" fmla="*/ 6548 w 13644"/>
                <a:gd name="T81" fmla="*/ 1792 h 1800"/>
                <a:gd name="T82" fmla="*/ 6007 w 13644"/>
                <a:gd name="T83" fmla="*/ 1800 h 1800"/>
                <a:gd name="T84" fmla="*/ 5462 w 13644"/>
                <a:gd name="T85" fmla="*/ 1800 h 1800"/>
                <a:gd name="T86" fmla="*/ 4918 w 13644"/>
                <a:gd name="T87" fmla="*/ 1780 h 1800"/>
                <a:gd name="T88" fmla="*/ 4377 w 13644"/>
                <a:gd name="T89" fmla="*/ 1756 h 1800"/>
                <a:gd name="T90" fmla="*/ 3832 w 13644"/>
                <a:gd name="T91" fmla="*/ 1712 h 1800"/>
                <a:gd name="T92" fmla="*/ 3288 w 13644"/>
                <a:gd name="T93" fmla="*/ 1656 h 1800"/>
                <a:gd name="T94" fmla="*/ 2746 w 13644"/>
                <a:gd name="T95" fmla="*/ 1600 h 1800"/>
                <a:gd name="T96" fmla="*/ 2202 w 13644"/>
                <a:gd name="T97" fmla="*/ 1524 h 1800"/>
                <a:gd name="T98" fmla="*/ 1662 w 13644"/>
                <a:gd name="T99" fmla="*/ 1444 h 1800"/>
                <a:gd name="T100" fmla="*/ 1118 w 13644"/>
                <a:gd name="T101" fmla="*/ 1356 h 1800"/>
                <a:gd name="T102" fmla="*/ 573 w 13644"/>
                <a:gd name="T103" fmla="*/ 1268 h 1800"/>
                <a:gd name="T104" fmla="*/ 33 w 13644"/>
                <a:gd name="T105" fmla="*/ 1168 h 1800"/>
                <a:gd name="T106" fmla="*/ 4 w 13644"/>
                <a:gd name="T107" fmla="*/ 1126 h 1800"/>
                <a:gd name="T108" fmla="*/ 46 w 13644"/>
                <a:gd name="T109" fmla="*/ 1097 h 1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644" h="1800">
                  <a:moveTo>
                    <a:pt x="46" y="1097"/>
                  </a:moveTo>
                  <a:lnTo>
                    <a:pt x="586" y="1197"/>
                  </a:lnTo>
                  <a:lnTo>
                    <a:pt x="1129" y="1285"/>
                  </a:lnTo>
                  <a:lnTo>
                    <a:pt x="1673" y="1373"/>
                  </a:lnTo>
                  <a:lnTo>
                    <a:pt x="2213" y="1453"/>
                  </a:lnTo>
                  <a:lnTo>
                    <a:pt x="2756" y="1529"/>
                  </a:lnTo>
                  <a:lnTo>
                    <a:pt x="3295" y="1585"/>
                  </a:lnTo>
                  <a:lnTo>
                    <a:pt x="3839" y="1641"/>
                  </a:lnTo>
                  <a:lnTo>
                    <a:pt x="4382" y="1685"/>
                  </a:lnTo>
                  <a:lnTo>
                    <a:pt x="4921" y="1709"/>
                  </a:lnTo>
                  <a:lnTo>
                    <a:pt x="5465" y="1728"/>
                  </a:lnTo>
                  <a:lnTo>
                    <a:pt x="6007" y="1728"/>
                  </a:lnTo>
                  <a:lnTo>
                    <a:pt x="6547" y="1720"/>
                  </a:lnTo>
                  <a:lnTo>
                    <a:pt x="7089" y="1685"/>
                  </a:lnTo>
                  <a:lnTo>
                    <a:pt x="7633" y="1641"/>
                  </a:lnTo>
                  <a:lnTo>
                    <a:pt x="8172" y="1585"/>
                  </a:lnTo>
                  <a:lnTo>
                    <a:pt x="8714" y="1509"/>
                  </a:lnTo>
                  <a:lnTo>
                    <a:pt x="9257" y="1409"/>
                  </a:lnTo>
                  <a:lnTo>
                    <a:pt x="9796" y="1297"/>
                  </a:lnTo>
                  <a:lnTo>
                    <a:pt x="10339" y="1165"/>
                  </a:lnTo>
                  <a:lnTo>
                    <a:pt x="10882" y="1010"/>
                  </a:lnTo>
                  <a:lnTo>
                    <a:pt x="11421" y="842"/>
                  </a:lnTo>
                  <a:lnTo>
                    <a:pt x="11964" y="662"/>
                  </a:lnTo>
                  <a:lnTo>
                    <a:pt x="12502" y="451"/>
                  </a:lnTo>
                  <a:lnTo>
                    <a:pt x="13047" y="243"/>
                  </a:lnTo>
                  <a:lnTo>
                    <a:pt x="13589" y="7"/>
                  </a:lnTo>
                  <a:cubicBezTo>
                    <a:pt x="13607" y="0"/>
                    <a:pt x="13629" y="8"/>
                    <a:pt x="13636" y="26"/>
                  </a:cubicBezTo>
                  <a:cubicBezTo>
                    <a:pt x="13644" y="44"/>
                    <a:pt x="13636" y="66"/>
                    <a:pt x="13618" y="73"/>
                  </a:cubicBezTo>
                  <a:lnTo>
                    <a:pt x="13072" y="310"/>
                  </a:lnTo>
                  <a:lnTo>
                    <a:pt x="12529" y="518"/>
                  </a:lnTo>
                  <a:lnTo>
                    <a:pt x="11987" y="731"/>
                  </a:lnTo>
                  <a:lnTo>
                    <a:pt x="11442" y="911"/>
                  </a:lnTo>
                  <a:lnTo>
                    <a:pt x="10901" y="1079"/>
                  </a:lnTo>
                  <a:lnTo>
                    <a:pt x="10356" y="1235"/>
                  </a:lnTo>
                  <a:lnTo>
                    <a:pt x="9811" y="1368"/>
                  </a:lnTo>
                  <a:lnTo>
                    <a:pt x="9270" y="1480"/>
                  </a:lnTo>
                  <a:lnTo>
                    <a:pt x="8724" y="1580"/>
                  </a:lnTo>
                  <a:lnTo>
                    <a:pt x="8179" y="1656"/>
                  </a:lnTo>
                  <a:lnTo>
                    <a:pt x="7638" y="1712"/>
                  </a:lnTo>
                  <a:lnTo>
                    <a:pt x="7094" y="1756"/>
                  </a:lnTo>
                  <a:lnTo>
                    <a:pt x="6548" y="1792"/>
                  </a:lnTo>
                  <a:lnTo>
                    <a:pt x="6007" y="1800"/>
                  </a:lnTo>
                  <a:lnTo>
                    <a:pt x="5462" y="1800"/>
                  </a:lnTo>
                  <a:lnTo>
                    <a:pt x="4918" y="1780"/>
                  </a:lnTo>
                  <a:lnTo>
                    <a:pt x="4377" y="1756"/>
                  </a:lnTo>
                  <a:lnTo>
                    <a:pt x="3832" y="1712"/>
                  </a:lnTo>
                  <a:lnTo>
                    <a:pt x="3288" y="1656"/>
                  </a:lnTo>
                  <a:lnTo>
                    <a:pt x="2746" y="1600"/>
                  </a:lnTo>
                  <a:lnTo>
                    <a:pt x="2202" y="1524"/>
                  </a:lnTo>
                  <a:lnTo>
                    <a:pt x="1662" y="1444"/>
                  </a:lnTo>
                  <a:lnTo>
                    <a:pt x="1118" y="1356"/>
                  </a:lnTo>
                  <a:lnTo>
                    <a:pt x="573" y="1268"/>
                  </a:lnTo>
                  <a:lnTo>
                    <a:pt x="33" y="1168"/>
                  </a:lnTo>
                  <a:cubicBezTo>
                    <a:pt x="13" y="1164"/>
                    <a:pt x="0" y="1145"/>
                    <a:pt x="4" y="1126"/>
                  </a:cubicBezTo>
                  <a:cubicBezTo>
                    <a:pt x="8" y="1106"/>
                    <a:pt x="26" y="1093"/>
                    <a:pt x="46" y="1097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588" cap="flat">
              <a:solidFill>
                <a:schemeClr val="bg1">
                  <a:lumMod val="50000"/>
                </a:schemeClr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837193" y="5656263"/>
              <a:ext cx="1170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1693539" y="4810126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1693539" y="3962401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693539" y="3116263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1693539" y="2268538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695126" y="1422401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1.0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567557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3601019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4636069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5671119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6704582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30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7739632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35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4349" name="Group 14348"/>
            <p:cNvGrpSpPr/>
            <p:nvPr/>
          </p:nvGrpSpPr>
          <p:grpSpPr>
            <a:xfrm>
              <a:off x="2667000" y="5656263"/>
              <a:ext cx="5181600" cy="149324"/>
              <a:chOff x="2667000" y="5605468"/>
              <a:chExt cx="5181600" cy="200120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 flipV="1">
                <a:off x="7848600" y="5627240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6814456" y="5623605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5780314" y="5616354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V="1">
                <a:off x="4746172" y="5605468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3701143" y="5616354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V="1">
                <a:off x="2667000" y="5605468"/>
                <a:ext cx="0" cy="192313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351" name="Straight Connector 14350"/>
            <p:cNvCxnSpPr/>
            <p:nvPr/>
          </p:nvCxnSpPr>
          <p:spPr>
            <a:xfrm>
              <a:off x="2078948" y="1571403"/>
              <a:ext cx="5998252" cy="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3416061" y="6331958"/>
              <a:ext cx="3121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10-year fracture probability (%)</a:t>
              </a:r>
              <a:endParaRPr lang="en-GB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602519" y="669797"/>
              <a:ext cx="36270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HR: </a:t>
              </a:r>
              <a:r>
                <a:rPr lang="en-GB" dirty="0" err="1" smtClean="0"/>
                <a:t>morphometric</a:t>
              </a:r>
              <a:r>
                <a:rPr lang="en-GB" dirty="0" smtClean="0"/>
                <a:t> vertebral fracture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6774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6" name="Group 14335"/>
          <p:cNvGrpSpPr/>
          <p:nvPr/>
        </p:nvGrpSpPr>
        <p:grpSpPr>
          <a:xfrm>
            <a:off x="1346798" y="654352"/>
            <a:ext cx="6730402" cy="6046938"/>
            <a:chOff x="1346798" y="654352"/>
            <a:chExt cx="6730402" cy="604693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992702" y="1139826"/>
              <a:ext cx="6082912" cy="4676775"/>
            </a:xfrm>
            <a:custGeom>
              <a:avLst/>
              <a:gdLst>
                <a:gd name="T0" fmla="*/ 0 w 21752"/>
                <a:gd name="T1" fmla="*/ 24 h 12288"/>
                <a:gd name="T2" fmla="*/ 24 w 21752"/>
                <a:gd name="T3" fmla="*/ 0 h 12288"/>
                <a:gd name="T4" fmla="*/ 21728 w 21752"/>
                <a:gd name="T5" fmla="*/ 0 h 12288"/>
                <a:gd name="T6" fmla="*/ 21752 w 21752"/>
                <a:gd name="T7" fmla="*/ 24 h 12288"/>
                <a:gd name="T8" fmla="*/ 21752 w 21752"/>
                <a:gd name="T9" fmla="*/ 12264 h 12288"/>
                <a:gd name="T10" fmla="*/ 21728 w 21752"/>
                <a:gd name="T11" fmla="*/ 12288 h 12288"/>
                <a:gd name="T12" fmla="*/ 24 w 21752"/>
                <a:gd name="T13" fmla="*/ 12288 h 12288"/>
                <a:gd name="T14" fmla="*/ 0 w 21752"/>
                <a:gd name="T15" fmla="*/ 12264 h 12288"/>
                <a:gd name="T16" fmla="*/ 0 w 21752"/>
                <a:gd name="T17" fmla="*/ 24 h 12288"/>
                <a:gd name="T18" fmla="*/ 48 w 21752"/>
                <a:gd name="T19" fmla="*/ 12264 h 12288"/>
                <a:gd name="T20" fmla="*/ 24 w 21752"/>
                <a:gd name="T21" fmla="*/ 12240 h 12288"/>
                <a:gd name="T22" fmla="*/ 21728 w 21752"/>
                <a:gd name="T23" fmla="*/ 12240 h 12288"/>
                <a:gd name="T24" fmla="*/ 21704 w 21752"/>
                <a:gd name="T25" fmla="*/ 12264 h 12288"/>
                <a:gd name="T26" fmla="*/ 21704 w 21752"/>
                <a:gd name="T27" fmla="*/ 24 h 12288"/>
                <a:gd name="T28" fmla="*/ 21728 w 21752"/>
                <a:gd name="T29" fmla="*/ 48 h 12288"/>
                <a:gd name="T30" fmla="*/ 24 w 21752"/>
                <a:gd name="T31" fmla="*/ 48 h 12288"/>
                <a:gd name="T32" fmla="*/ 48 w 21752"/>
                <a:gd name="T33" fmla="*/ 24 h 12288"/>
                <a:gd name="T34" fmla="*/ 48 w 21752"/>
                <a:gd name="T35" fmla="*/ 12264 h 12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752" h="12288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lnTo>
                    <a:pt x="21728" y="0"/>
                  </a:lnTo>
                  <a:cubicBezTo>
                    <a:pt x="21742" y="0"/>
                    <a:pt x="21752" y="11"/>
                    <a:pt x="21752" y="24"/>
                  </a:cubicBezTo>
                  <a:lnTo>
                    <a:pt x="21752" y="12264"/>
                  </a:lnTo>
                  <a:cubicBezTo>
                    <a:pt x="21752" y="12278"/>
                    <a:pt x="21742" y="12288"/>
                    <a:pt x="21728" y="12288"/>
                  </a:cubicBezTo>
                  <a:lnTo>
                    <a:pt x="24" y="12288"/>
                  </a:lnTo>
                  <a:cubicBezTo>
                    <a:pt x="11" y="12288"/>
                    <a:pt x="0" y="12278"/>
                    <a:pt x="0" y="12264"/>
                  </a:cubicBezTo>
                  <a:lnTo>
                    <a:pt x="0" y="24"/>
                  </a:lnTo>
                  <a:close/>
                  <a:moveTo>
                    <a:pt x="48" y="12264"/>
                  </a:moveTo>
                  <a:lnTo>
                    <a:pt x="24" y="12240"/>
                  </a:lnTo>
                  <a:lnTo>
                    <a:pt x="21728" y="12240"/>
                  </a:lnTo>
                  <a:lnTo>
                    <a:pt x="21704" y="12264"/>
                  </a:lnTo>
                  <a:lnTo>
                    <a:pt x="21704" y="24"/>
                  </a:lnTo>
                  <a:lnTo>
                    <a:pt x="21728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12264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2004584" y="1503363"/>
              <a:ext cx="73025" cy="4308475"/>
            </a:xfrm>
            <a:custGeom>
              <a:avLst/>
              <a:gdLst>
                <a:gd name="T0" fmla="*/ 0 w 46"/>
                <a:gd name="T1" fmla="*/ 2708 h 2714"/>
                <a:gd name="T2" fmla="*/ 46 w 46"/>
                <a:gd name="T3" fmla="*/ 2708 h 2714"/>
                <a:gd name="T4" fmla="*/ 46 w 46"/>
                <a:gd name="T5" fmla="*/ 2714 h 2714"/>
                <a:gd name="T6" fmla="*/ 0 w 46"/>
                <a:gd name="T7" fmla="*/ 2714 h 2714"/>
                <a:gd name="T8" fmla="*/ 0 w 46"/>
                <a:gd name="T9" fmla="*/ 2708 h 2714"/>
                <a:gd name="T10" fmla="*/ 0 w 46"/>
                <a:gd name="T11" fmla="*/ 2257 h 2714"/>
                <a:gd name="T12" fmla="*/ 46 w 46"/>
                <a:gd name="T13" fmla="*/ 2257 h 2714"/>
                <a:gd name="T14" fmla="*/ 46 w 46"/>
                <a:gd name="T15" fmla="*/ 2263 h 2714"/>
                <a:gd name="T16" fmla="*/ 0 w 46"/>
                <a:gd name="T17" fmla="*/ 2263 h 2714"/>
                <a:gd name="T18" fmla="*/ 0 w 46"/>
                <a:gd name="T19" fmla="*/ 2257 h 2714"/>
                <a:gd name="T20" fmla="*/ 0 w 46"/>
                <a:gd name="T21" fmla="*/ 1806 h 2714"/>
                <a:gd name="T22" fmla="*/ 46 w 46"/>
                <a:gd name="T23" fmla="*/ 1806 h 2714"/>
                <a:gd name="T24" fmla="*/ 46 w 46"/>
                <a:gd name="T25" fmla="*/ 1812 h 2714"/>
                <a:gd name="T26" fmla="*/ 0 w 46"/>
                <a:gd name="T27" fmla="*/ 1812 h 2714"/>
                <a:gd name="T28" fmla="*/ 0 w 46"/>
                <a:gd name="T29" fmla="*/ 1806 h 2714"/>
                <a:gd name="T30" fmla="*/ 0 w 46"/>
                <a:gd name="T31" fmla="*/ 1354 h 2714"/>
                <a:gd name="T32" fmla="*/ 46 w 46"/>
                <a:gd name="T33" fmla="*/ 1354 h 2714"/>
                <a:gd name="T34" fmla="*/ 46 w 46"/>
                <a:gd name="T35" fmla="*/ 1360 h 2714"/>
                <a:gd name="T36" fmla="*/ 0 w 46"/>
                <a:gd name="T37" fmla="*/ 1360 h 2714"/>
                <a:gd name="T38" fmla="*/ 0 w 46"/>
                <a:gd name="T39" fmla="*/ 1354 h 2714"/>
                <a:gd name="T40" fmla="*/ 0 w 46"/>
                <a:gd name="T41" fmla="*/ 903 h 2714"/>
                <a:gd name="T42" fmla="*/ 46 w 46"/>
                <a:gd name="T43" fmla="*/ 903 h 2714"/>
                <a:gd name="T44" fmla="*/ 46 w 46"/>
                <a:gd name="T45" fmla="*/ 909 h 2714"/>
                <a:gd name="T46" fmla="*/ 0 w 46"/>
                <a:gd name="T47" fmla="*/ 909 h 2714"/>
                <a:gd name="T48" fmla="*/ 0 w 46"/>
                <a:gd name="T49" fmla="*/ 903 h 2714"/>
                <a:gd name="T50" fmla="*/ 0 w 46"/>
                <a:gd name="T51" fmla="*/ 451 h 2714"/>
                <a:gd name="T52" fmla="*/ 46 w 46"/>
                <a:gd name="T53" fmla="*/ 451 h 2714"/>
                <a:gd name="T54" fmla="*/ 46 w 46"/>
                <a:gd name="T55" fmla="*/ 457 h 2714"/>
                <a:gd name="T56" fmla="*/ 0 w 46"/>
                <a:gd name="T57" fmla="*/ 457 h 2714"/>
                <a:gd name="T58" fmla="*/ 0 w 46"/>
                <a:gd name="T59" fmla="*/ 451 h 2714"/>
                <a:gd name="T60" fmla="*/ 0 w 46"/>
                <a:gd name="T61" fmla="*/ 0 h 2714"/>
                <a:gd name="T62" fmla="*/ 46 w 46"/>
                <a:gd name="T63" fmla="*/ 0 h 2714"/>
                <a:gd name="T64" fmla="*/ 46 w 46"/>
                <a:gd name="T65" fmla="*/ 5 h 2714"/>
                <a:gd name="T66" fmla="*/ 0 w 46"/>
                <a:gd name="T67" fmla="*/ 5 h 2714"/>
                <a:gd name="T68" fmla="*/ 0 w 46"/>
                <a:gd name="T69" fmla="*/ 0 h 2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6" h="2714">
                  <a:moveTo>
                    <a:pt x="0" y="2708"/>
                  </a:moveTo>
                  <a:lnTo>
                    <a:pt x="46" y="2708"/>
                  </a:lnTo>
                  <a:lnTo>
                    <a:pt x="46" y="2714"/>
                  </a:lnTo>
                  <a:lnTo>
                    <a:pt x="0" y="2714"/>
                  </a:lnTo>
                  <a:lnTo>
                    <a:pt x="0" y="2708"/>
                  </a:lnTo>
                  <a:close/>
                  <a:moveTo>
                    <a:pt x="0" y="2257"/>
                  </a:moveTo>
                  <a:lnTo>
                    <a:pt x="46" y="2257"/>
                  </a:lnTo>
                  <a:lnTo>
                    <a:pt x="46" y="2263"/>
                  </a:lnTo>
                  <a:lnTo>
                    <a:pt x="0" y="2263"/>
                  </a:lnTo>
                  <a:lnTo>
                    <a:pt x="0" y="2257"/>
                  </a:lnTo>
                  <a:close/>
                  <a:moveTo>
                    <a:pt x="0" y="1806"/>
                  </a:moveTo>
                  <a:lnTo>
                    <a:pt x="46" y="1806"/>
                  </a:lnTo>
                  <a:lnTo>
                    <a:pt x="46" y="1812"/>
                  </a:lnTo>
                  <a:lnTo>
                    <a:pt x="0" y="1812"/>
                  </a:lnTo>
                  <a:lnTo>
                    <a:pt x="0" y="1806"/>
                  </a:lnTo>
                  <a:close/>
                  <a:moveTo>
                    <a:pt x="0" y="1354"/>
                  </a:moveTo>
                  <a:lnTo>
                    <a:pt x="46" y="1354"/>
                  </a:lnTo>
                  <a:lnTo>
                    <a:pt x="46" y="1360"/>
                  </a:lnTo>
                  <a:lnTo>
                    <a:pt x="0" y="1360"/>
                  </a:lnTo>
                  <a:lnTo>
                    <a:pt x="0" y="1354"/>
                  </a:lnTo>
                  <a:close/>
                  <a:moveTo>
                    <a:pt x="0" y="903"/>
                  </a:moveTo>
                  <a:lnTo>
                    <a:pt x="46" y="903"/>
                  </a:lnTo>
                  <a:lnTo>
                    <a:pt x="46" y="909"/>
                  </a:lnTo>
                  <a:lnTo>
                    <a:pt x="0" y="909"/>
                  </a:lnTo>
                  <a:lnTo>
                    <a:pt x="0" y="903"/>
                  </a:lnTo>
                  <a:close/>
                  <a:moveTo>
                    <a:pt x="0" y="451"/>
                  </a:moveTo>
                  <a:lnTo>
                    <a:pt x="46" y="451"/>
                  </a:lnTo>
                  <a:lnTo>
                    <a:pt x="46" y="457"/>
                  </a:lnTo>
                  <a:lnTo>
                    <a:pt x="0" y="457"/>
                  </a:lnTo>
                  <a:lnTo>
                    <a:pt x="0" y="451"/>
                  </a:lnTo>
                  <a:close/>
                  <a:moveTo>
                    <a:pt x="0" y="0"/>
                  </a:moveTo>
                  <a:lnTo>
                    <a:pt x="46" y="0"/>
                  </a:lnTo>
                  <a:lnTo>
                    <a:pt x="46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2447926" y="3360738"/>
              <a:ext cx="5199063" cy="504825"/>
            </a:xfrm>
            <a:custGeom>
              <a:avLst/>
              <a:gdLst>
                <a:gd name="T0" fmla="*/ 41 w 13639"/>
                <a:gd name="T1" fmla="*/ 2 h 1327"/>
                <a:gd name="T2" fmla="*/ 581 w 13639"/>
                <a:gd name="T3" fmla="*/ 58 h 1327"/>
                <a:gd name="T4" fmla="*/ 1125 w 13639"/>
                <a:gd name="T5" fmla="*/ 114 h 1327"/>
                <a:gd name="T6" fmla="*/ 1669 w 13639"/>
                <a:gd name="T7" fmla="*/ 170 h 1327"/>
                <a:gd name="T8" fmla="*/ 2209 w 13639"/>
                <a:gd name="T9" fmla="*/ 226 h 1327"/>
                <a:gd name="T10" fmla="*/ 2753 w 13639"/>
                <a:gd name="T11" fmla="*/ 274 h 1327"/>
                <a:gd name="T12" fmla="*/ 3293 w 13639"/>
                <a:gd name="T13" fmla="*/ 330 h 1327"/>
                <a:gd name="T14" fmla="*/ 3837 w 13639"/>
                <a:gd name="T15" fmla="*/ 386 h 1327"/>
                <a:gd name="T16" fmla="*/ 4381 w 13639"/>
                <a:gd name="T17" fmla="*/ 434 h 1327"/>
                <a:gd name="T18" fmla="*/ 4921 w 13639"/>
                <a:gd name="T19" fmla="*/ 490 h 1327"/>
                <a:gd name="T20" fmla="*/ 5465 w 13639"/>
                <a:gd name="T21" fmla="*/ 538 h 1327"/>
                <a:gd name="T22" fmla="*/ 6009 w 13639"/>
                <a:gd name="T23" fmla="*/ 594 h 1327"/>
                <a:gd name="T24" fmla="*/ 6549 w 13639"/>
                <a:gd name="T25" fmla="*/ 642 h 1327"/>
                <a:gd name="T26" fmla="*/ 7093 w 13639"/>
                <a:gd name="T27" fmla="*/ 690 h 1327"/>
                <a:gd name="T28" fmla="*/ 7636 w 13639"/>
                <a:gd name="T29" fmla="*/ 734 h 1327"/>
                <a:gd name="T30" fmla="*/ 8177 w 13639"/>
                <a:gd name="T31" fmla="*/ 790 h 1327"/>
                <a:gd name="T32" fmla="*/ 8721 w 13639"/>
                <a:gd name="T33" fmla="*/ 838 h 1327"/>
                <a:gd name="T34" fmla="*/ 9265 w 13639"/>
                <a:gd name="T35" fmla="*/ 886 h 1327"/>
                <a:gd name="T36" fmla="*/ 9805 w 13639"/>
                <a:gd name="T37" fmla="*/ 934 h 1327"/>
                <a:gd name="T38" fmla="*/ 10349 w 13639"/>
                <a:gd name="T39" fmla="*/ 982 h 1327"/>
                <a:gd name="T40" fmla="*/ 10892 w 13639"/>
                <a:gd name="T41" fmla="*/ 1026 h 1327"/>
                <a:gd name="T42" fmla="*/ 11433 w 13639"/>
                <a:gd name="T43" fmla="*/ 1074 h 1327"/>
                <a:gd name="T44" fmla="*/ 11977 w 13639"/>
                <a:gd name="T45" fmla="*/ 1122 h 1327"/>
                <a:gd name="T46" fmla="*/ 12517 w 13639"/>
                <a:gd name="T47" fmla="*/ 1170 h 1327"/>
                <a:gd name="T48" fmla="*/ 13060 w 13639"/>
                <a:gd name="T49" fmla="*/ 1214 h 1327"/>
                <a:gd name="T50" fmla="*/ 13604 w 13639"/>
                <a:gd name="T51" fmla="*/ 1254 h 1327"/>
                <a:gd name="T52" fmla="*/ 13637 w 13639"/>
                <a:gd name="T53" fmla="*/ 1292 h 1327"/>
                <a:gd name="T54" fmla="*/ 13599 w 13639"/>
                <a:gd name="T55" fmla="*/ 1325 h 1327"/>
                <a:gd name="T56" fmla="*/ 13055 w 13639"/>
                <a:gd name="T57" fmla="*/ 1285 h 1327"/>
                <a:gd name="T58" fmla="*/ 12510 w 13639"/>
                <a:gd name="T59" fmla="*/ 1241 h 1327"/>
                <a:gd name="T60" fmla="*/ 11970 w 13639"/>
                <a:gd name="T61" fmla="*/ 1193 h 1327"/>
                <a:gd name="T62" fmla="*/ 11426 w 13639"/>
                <a:gd name="T63" fmla="*/ 1145 h 1327"/>
                <a:gd name="T64" fmla="*/ 10887 w 13639"/>
                <a:gd name="T65" fmla="*/ 1097 h 1327"/>
                <a:gd name="T66" fmla="*/ 10342 w 13639"/>
                <a:gd name="T67" fmla="*/ 1053 h 1327"/>
                <a:gd name="T68" fmla="*/ 9798 w 13639"/>
                <a:gd name="T69" fmla="*/ 1005 h 1327"/>
                <a:gd name="T70" fmla="*/ 9258 w 13639"/>
                <a:gd name="T71" fmla="*/ 957 h 1327"/>
                <a:gd name="T72" fmla="*/ 8714 w 13639"/>
                <a:gd name="T73" fmla="*/ 909 h 1327"/>
                <a:gd name="T74" fmla="*/ 8170 w 13639"/>
                <a:gd name="T75" fmla="*/ 861 h 1327"/>
                <a:gd name="T76" fmla="*/ 7631 w 13639"/>
                <a:gd name="T77" fmla="*/ 805 h 1327"/>
                <a:gd name="T78" fmla="*/ 7086 w 13639"/>
                <a:gd name="T79" fmla="*/ 761 h 1327"/>
                <a:gd name="T80" fmla="*/ 6542 w 13639"/>
                <a:gd name="T81" fmla="*/ 713 h 1327"/>
                <a:gd name="T82" fmla="*/ 6002 w 13639"/>
                <a:gd name="T83" fmla="*/ 665 h 1327"/>
                <a:gd name="T84" fmla="*/ 5458 w 13639"/>
                <a:gd name="T85" fmla="*/ 609 h 1327"/>
                <a:gd name="T86" fmla="*/ 4914 w 13639"/>
                <a:gd name="T87" fmla="*/ 561 h 1327"/>
                <a:gd name="T88" fmla="*/ 4374 w 13639"/>
                <a:gd name="T89" fmla="*/ 505 h 1327"/>
                <a:gd name="T90" fmla="*/ 3830 w 13639"/>
                <a:gd name="T91" fmla="*/ 457 h 1327"/>
                <a:gd name="T92" fmla="*/ 3286 w 13639"/>
                <a:gd name="T93" fmla="*/ 401 h 1327"/>
                <a:gd name="T94" fmla="*/ 2746 w 13639"/>
                <a:gd name="T95" fmla="*/ 345 h 1327"/>
                <a:gd name="T96" fmla="*/ 2202 w 13639"/>
                <a:gd name="T97" fmla="*/ 297 h 1327"/>
                <a:gd name="T98" fmla="*/ 1662 w 13639"/>
                <a:gd name="T99" fmla="*/ 241 h 1327"/>
                <a:gd name="T100" fmla="*/ 1118 w 13639"/>
                <a:gd name="T101" fmla="*/ 185 h 1327"/>
                <a:gd name="T102" fmla="*/ 574 w 13639"/>
                <a:gd name="T103" fmla="*/ 129 h 1327"/>
                <a:gd name="T104" fmla="*/ 34 w 13639"/>
                <a:gd name="T105" fmla="*/ 73 h 1327"/>
                <a:gd name="T106" fmla="*/ 2 w 13639"/>
                <a:gd name="T107" fmla="*/ 34 h 1327"/>
                <a:gd name="T108" fmla="*/ 41 w 13639"/>
                <a:gd name="T109" fmla="*/ 2 h 1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639" h="1327">
                  <a:moveTo>
                    <a:pt x="41" y="2"/>
                  </a:moveTo>
                  <a:lnTo>
                    <a:pt x="581" y="58"/>
                  </a:lnTo>
                  <a:lnTo>
                    <a:pt x="1125" y="114"/>
                  </a:lnTo>
                  <a:lnTo>
                    <a:pt x="1669" y="170"/>
                  </a:lnTo>
                  <a:lnTo>
                    <a:pt x="2209" y="226"/>
                  </a:lnTo>
                  <a:lnTo>
                    <a:pt x="2753" y="274"/>
                  </a:lnTo>
                  <a:lnTo>
                    <a:pt x="3293" y="330"/>
                  </a:lnTo>
                  <a:lnTo>
                    <a:pt x="3837" y="386"/>
                  </a:lnTo>
                  <a:lnTo>
                    <a:pt x="4381" y="434"/>
                  </a:lnTo>
                  <a:lnTo>
                    <a:pt x="4921" y="490"/>
                  </a:lnTo>
                  <a:lnTo>
                    <a:pt x="5465" y="538"/>
                  </a:lnTo>
                  <a:lnTo>
                    <a:pt x="6009" y="594"/>
                  </a:lnTo>
                  <a:lnTo>
                    <a:pt x="6549" y="642"/>
                  </a:lnTo>
                  <a:lnTo>
                    <a:pt x="7093" y="690"/>
                  </a:lnTo>
                  <a:lnTo>
                    <a:pt x="7636" y="734"/>
                  </a:lnTo>
                  <a:lnTo>
                    <a:pt x="8177" y="790"/>
                  </a:lnTo>
                  <a:lnTo>
                    <a:pt x="8721" y="838"/>
                  </a:lnTo>
                  <a:lnTo>
                    <a:pt x="9265" y="886"/>
                  </a:lnTo>
                  <a:lnTo>
                    <a:pt x="9805" y="934"/>
                  </a:lnTo>
                  <a:lnTo>
                    <a:pt x="10349" y="982"/>
                  </a:lnTo>
                  <a:lnTo>
                    <a:pt x="10892" y="1026"/>
                  </a:lnTo>
                  <a:lnTo>
                    <a:pt x="11433" y="1074"/>
                  </a:lnTo>
                  <a:lnTo>
                    <a:pt x="11977" y="1122"/>
                  </a:lnTo>
                  <a:lnTo>
                    <a:pt x="12517" y="1170"/>
                  </a:lnTo>
                  <a:lnTo>
                    <a:pt x="13060" y="1214"/>
                  </a:lnTo>
                  <a:lnTo>
                    <a:pt x="13604" y="1254"/>
                  </a:lnTo>
                  <a:cubicBezTo>
                    <a:pt x="13624" y="1255"/>
                    <a:pt x="13639" y="1272"/>
                    <a:pt x="13637" y="1292"/>
                  </a:cubicBezTo>
                  <a:cubicBezTo>
                    <a:pt x="13636" y="1312"/>
                    <a:pt x="13619" y="1327"/>
                    <a:pt x="13599" y="1325"/>
                  </a:cubicBezTo>
                  <a:lnTo>
                    <a:pt x="13055" y="1285"/>
                  </a:lnTo>
                  <a:lnTo>
                    <a:pt x="12510" y="1241"/>
                  </a:lnTo>
                  <a:lnTo>
                    <a:pt x="11970" y="1193"/>
                  </a:lnTo>
                  <a:lnTo>
                    <a:pt x="11426" y="1145"/>
                  </a:lnTo>
                  <a:lnTo>
                    <a:pt x="10887" y="1097"/>
                  </a:lnTo>
                  <a:lnTo>
                    <a:pt x="10342" y="1053"/>
                  </a:lnTo>
                  <a:lnTo>
                    <a:pt x="9798" y="1005"/>
                  </a:lnTo>
                  <a:lnTo>
                    <a:pt x="9258" y="957"/>
                  </a:lnTo>
                  <a:lnTo>
                    <a:pt x="8714" y="909"/>
                  </a:lnTo>
                  <a:lnTo>
                    <a:pt x="8170" y="861"/>
                  </a:lnTo>
                  <a:lnTo>
                    <a:pt x="7631" y="805"/>
                  </a:lnTo>
                  <a:lnTo>
                    <a:pt x="7086" y="761"/>
                  </a:lnTo>
                  <a:lnTo>
                    <a:pt x="6542" y="713"/>
                  </a:lnTo>
                  <a:lnTo>
                    <a:pt x="6002" y="665"/>
                  </a:lnTo>
                  <a:lnTo>
                    <a:pt x="5458" y="609"/>
                  </a:lnTo>
                  <a:lnTo>
                    <a:pt x="4914" y="561"/>
                  </a:lnTo>
                  <a:lnTo>
                    <a:pt x="4374" y="505"/>
                  </a:lnTo>
                  <a:lnTo>
                    <a:pt x="3830" y="457"/>
                  </a:lnTo>
                  <a:lnTo>
                    <a:pt x="3286" y="401"/>
                  </a:lnTo>
                  <a:lnTo>
                    <a:pt x="2746" y="345"/>
                  </a:lnTo>
                  <a:lnTo>
                    <a:pt x="2202" y="297"/>
                  </a:lnTo>
                  <a:lnTo>
                    <a:pt x="1662" y="241"/>
                  </a:lnTo>
                  <a:lnTo>
                    <a:pt x="1118" y="185"/>
                  </a:lnTo>
                  <a:lnTo>
                    <a:pt x="574" y="129"/>
                  </a:lnTo>
                  <a:lnTo>
                    <a:pt x="34" y="73"/>
                  </a:lnTo>
                  <a:cubicBezTo>
                    <a:pt x="14" y="71"/>
                    <a:pt x="0" y="54"/>
                    <a:pt x="2" y="34"/>
                  </a:cubicBezTo>
                  <a:cubicBezTo>
                    <a:pt x="4" y="14"/>
                    <a:pt x="21" y="0"/>
                    <a:pt x="41" y="2"/>
                  </a:cubicBezTo>
                  <a:close/>
                </a:path>
              </a:pathLst>
            </a:custGeom>
            <a:solidFill>
              <a:schemeClr val="tx1"/>
            </a:solidFill>
            <a:ln w="1588" cap="flat">
              <a:solidFill>
                <a:schemeClr val="tx1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2446338" y="4303713"/>
              <a:ext cx="5202238" cy="381000"/>
            </a:xfrm>
            <a:custGeom>
              <a:avLst/>
              <a:gdLst>
                <a:gd name="T0" fmla="*/ 34 w 13642"/>
                <a:gd name="T1" fmla="*/ 445 h 1000"/>
                <a:gd name="T2" fmla="*/ 574 w 13642"/>
                <a:gd name="T3" fmla="*/ 385 h 1000"/>
                <a:gd name="T4" fmla="*/ 1118 w 13642"/>
                <a:gd name="T5" fmla="*/ 321 h 1000"/>
                <a:gd name="T6" fmla="*/ 1663 w 13642"/>
                <a:gd name="T7" fmla="*/ 265 h 1000"/>
                <a:gd name="T8" fmla="*/ 2203 w 13642"/>
                <a:gd name="T9" fmla="*/ 209 h 1000"/>
                <a:gd name="T10" fmla="*/ 2747 w 13642"/>
                <a:gd name="T11" fmla="*/ 161 h 1000"/>
                <a:gd name="T12" fmla="*/ 3287 w 13642"/>
                <a:gd name="T13" fmla="*/ 113 h 1000"/>
                <a:gd name="T14" fmla="*/ 3832 w 13642"/>
                <a:gd name="T15" fmla="*/ 77 h 1000"/>
                <a:gd name="T16" fmla="*/ 4377 w 13642"/>
                <a:gd name="T17" fmla="*/ 49 h 1000"/>
                <a:gd name="T18" fmla="*/ 4917 w 13642"/>
                <a:gd name="T19" fmla="*/ 21 h 1000"/>
                <a:gd name="T20" fmla="*/ 5462 w 13642"/>
                <a:gd name="T21" fmla="*/ 8 h 1000"/>
                <a:gd name="T22" fmla="*/ 6006 w 13642"/>
                <a:gd name="T23" fmla="*/ 0 h 1000"/>
                <a:gd name="T24" fmla="*/ 6547 w 13642"/>
                <a:gd name="T25" fmla="*/ 8 h 1000"/>
                <a:gd name="T26" fmla="*/ 7092 w 13642"/>
                <a:gd name="T27" fmla="*/ 28 h 1000"/>
                <a:gd name="T28" fmla="*/ 7636 w 13642"/>
                <a:gd name="T29" fmla="*/ 57 h 1000"/>
                <a:gd name="T30" fmla="*/ 8177 w 13642"/>
                <a:gd name="T31" fmla="*/ 93 h 1000"/>
                <a:gd name="T32" fmla="*/ 8722 w 13642"/>
                <a:gd name="T33" fmla="*/ 153 h 1000"/>
                <a:gd name="T34" fmla="*/ 9266 w 13642"/>
                <a:gd name="T35" fmla="*/ 209 h 1000"/>
                <a:gd name="T36" fmla="*/ 9807 w 13642"/>
                <a:gd name="T37" fmla="*/ 281 h 1000"/>
                <a:gd name="T38" fmla="*/ 10351 w 13642"/>
                <a:gd name="T39" fmla="*/ 357 h 1000"/>
                <a:gd name="T40" fmla="*/ 10896 w 13642"/>
                <a:gd name="T41" fmla="*/ 445 h 1000"/>
                <a:gd name="T42" fmla="*/ 11437 w 13642"/>
                <a:gd name="T43" fmla="*/ 537 h 1000"/>
                <a:gd name="T44" fmla="*/ 11981 w 13642"/>
                <a:gd name="T45" fmla="*/ 633 h 1000"/>
                <a:gd name="T46" fmla="*/ 12521 w 13642"/>
                <a:gd name="T47" fmla="*/ 725 h 1000"/>
                <a:gd name="T48" fmla="*/ 13065 w 13642"/>
                <a:gd name="T49" fmla="*/ 821 h 1000"/>
                <a:gd name="T50" fmla="*/ 13609 w 13642"/>
                <a:gd name="T51" fmla="*/ 925 h 1000"/>
                <a:gd name="T52" fmla="*/ 13638 w 13642"/>
                <a:gd name="T53" fmla="*/ 967 h 1000"/>
                <a:gd name="T54" fmla="*/ 13596 w 13642"/>
                <a:gd name="T55" fmla="*/ 996 h 1000"/>
                <a:gd name="T56" fmla="*/ 13052 w 13642"/>
                <a:gd name="T57" fmla="*/ 892 h 1000"/>
                <a:gd name="T58" fmla="*/ 12508 w 13642"/>
                <a:gd name="T59" fmla="*/ 796 h 1000"/>
                <a:gd name="T60" fmla="*/ 11968 w 13642"/>
                <a:gd name="T61" fmla="*/ 704 h 1000"/>
                <a:gd name="T62" fmla="*/ 11424 w 13642"/>
                <a:gd name="T63" fmla="*/ 608 h 1000"/>
                <a:gd name="T64" fmla="*/ 10885 w 13642"/>
                <a:gd name="T65" fmla="*/ 516 h 1000"/>
                <a:gd name="T66" fmla="*/ 10341 w 13642"/>
                <a:gd name="T67" fmla="*/ 428 h 1000"/>
                <a:gd name="T68" fmla="*/ 9798 w 13642"/>
                <a:gd name="T69" fmla="*/ 352 h 1000"/>
                <a:gd name="T70" fmla="*/ 9259 w 13642"/>
                <a:gd name="T71" fmla="*/ 280 h 1000"/>
                <a:gd name="T72" fmla="*/ 8715 w 13642"/>
                <a:gd name="T73" fmla="*/ 224 h 1000"/>
                <a:gd name="T74" fmla="*/ 8172 w 13642"/>
                <a:gd name="T75" fmla="*/ 164 h 1000"/>
                <a:gd name="T76" fmla="*/ 7633 w 13642"/>
                <a:gd name="T77" fmla="*/ 128 h 1000"/>
                <a:gd name="T78" fmla="*/ 7089 w 13642"/>
                <a:gd name="T79" fmla="*/ 100 h 1000"/>
                <a:gd name="T80" fmla="*/ 6546 w 13642"/>
                <a:gd name="T81" fmla="*/ 80 h 1000"/>
                <a:gd name="T82" fmla="*/ 6007 w 13642"/>
                <a:gd name="T83" fmla="*/ 72 h 1000"/>
                <a:gd name="T84" fmla="*/ 5463 w 13642"/>
                <a:gd name="T85" fmla="*/ 80 h 1000"/>
                <a:gd name="T86" fmla="*/ 4920 w 13642"/>
                <a:gd name="T87" fmla="*/ 92 h 1000"/>
                <a:gd name="T88" fmla="*/ 4380 w 13642"/>
                <a:gd name="T89" fmla="*/ 120 h 1000"/>
                <a:gd name="T90" fmla="*/ 3837 w 13642"/>
                <a:gd name="T91" fmla="*/ 148 h 1000"/>
                <a:gd name="T92" fmla="*/ 3294 w 13642"/>
                <a:gd name="T93" fmla="*/ 184 h 1000"/>
                <a:gd name="T94" fmla="*/ 2754 w 13642"/>
                <a:gd name="T95" fmla="*/ 232 h 1000"/>
                <a:gd name="T96" fmla="*/ 2210 w 13642"/>
                <a:gd name="T97" fmla="*/ 280 h 1000"/>
                <a:gd name="T98" fmla="*/ 1670 w 13642"/>
                <a:gd name="T99" fmla="*/ 336 h 1000"/>
                <a:gd name="T100" fmla="*/ 1127 w 13642"/>
                <a:gd name="T101" fmla="*/ 392 h 1000"/>
                <a:gd name="T102" fmla="*/ 582 w 13642"/>
                <a:gd name="T103" fmla="*/ 456 h 1000"/>
                <a:gd name="T104" fmla="*/ 42 w 13642"/>
                <a:gd name="T105" fmla="*/ 516 h 1000"/>
                <a:gd name="T106" fmla="*/ 3 w 13642"/>
                <a:gd name="T107" fmla="*/ 484 h 1000"/>
                <a:gd name="T108" fmla="*/ 34 w 13642"/>
                <a:gd name="T109" fmla="*/ 445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642" h="1000">
                  <a:moveTo>
                    <a:pt x="34" y="445"/>
                  </a:moveTo>
                  <a:lnTo>
                    <a:pt x="574" y="385"/>
                  </a:lnTo>
                  <a:lnTo>
                    <a:pt x="1118" y="321"/>
                  </a:lnTo>
                  <a:lnTo>
                    <a:pt x="1663" y="265"/>
                  </a:lnTo>
                  <a:lnTo>
                    <a:pt x="2203" y="209"/>
                  </a:lnTo>
                  <a:lnTo>
                    <a:pt x="2747" y="161"/>
                  </a:lnTo>
                  <a:lnTo>
                    <a:pt x="3287" y="113"/>
                  </a:lnTo>
                  <a:lnTo>
                    <a:pt x="3832" y="77"/>
                  </a:lnTo>
                  <a:lnTo>
                    <a:pt x="4377" y="49"/>
                  </a:lnTo>
                  <a:lnTo>
                    <a:pt x="4917" y="21"/>
                  </a:lnTo>
                  <a:lnTo>
                    <a:pt x="5462" y="8"/>
                  </a:lnTo>
                  <a:lnTo>
                    <a:pt x="6006" y="0"/>
                  </a:lnTo>
                  <a:lnTo>
                    <a:pt x="6547" y="8"/>
                  </a:lnTo>
                  <a:lnTo>
                    <a:pt x="7092" y="28"/>
                  </a:lnTo>
                  <a:lnTo>
                    <a:pt x="7636" y="57"/>
                  </a:lnTo>
                  <a:lnTo>
                    <a:pt x="8177" y="93"/>
                  </a:lnTo>
                  <a:lnTo>
                    <a:pt x="8722" y="153"/>
                  </a:lnTo>
                  <a:lnTo>
                    <a:pt x="9266" y="209"/>
                  </a:lnTo>
                  <a:lnTo>
                    <a:pt x="9807" y="281"/>
                  </a:lnTo>
                  <a:lnTo>
                    <a:pt x="10351" y="357"/>
                  </a:lnTo>
                  <a:lnTo>
                    <a:pt x="10896" y="445"/>
                  </a:lnTo>
                  <a:lnTo>
                    <a:pt x="11437" y="537"/>
                  </a:lnTo>
                  <a:lnTo>
                    <a:pt x="11981" y="633"/>
                  </a:lnTo>
                  <a:lnTo>
                    <a:pt x="12521" y="725"/>
                  </a:lnTo>
                  <a:lnTo>
                    <a:pt x="13065" y="821"/>
                  </a:lnTo>
                  <a:lnTo>
                    <a:pt x="13609" y="925"/>
                  </a:lnTo>
                  <a:cubicBezTo>
                    <a:pt x="13629" y="929"/>
                    <a:pt x="13642" y="948"/>
                    <a:pt x="13638" y="967"/>
                  </a:cubicBezTo>
                  <a:cubicBezTo>
                    <a:pt x="13634" y="987"/>
                    <a:pt x="13615" y="1000"/>
                    <a:pt x="13596" y="996"/>
                  </a:cubicBezTo>
                  <a:lnTo>
                    <a:pt x="13052" y="892"/>
                  </a:lnTo>
                  <a:lnTo>
                    <a:pt x="12508" y="796"/>
                  </a:lnTo>
                  <a:lnTo>
                    <a:pt x="11968" y="704"/>
                  </a:lnTo>
                  <a:lnTo>
                    <a:pt x="11424" y="608"/>
                  </a:lnTo>
                  <a:lnTo>
                    <a:pt x="10885" y="516"/>
                  </a:lnTo>
                  <a:lnTo>
                    <a:pt x="10341" y="428"/>
                  </a:lnTo>
                  <a:lnTo>
                    <a:pt x="9798" y="352"/>
                  </a:lnTo>
                  <a:lnTo>
                    <a:pt x="9259" y="280"/>
                  </a:lnTo>
                  <a:lnTo>
                    <a:pt x="8715" y="224"/>
                  </a:lnTo>
                  <a:lnTo>
                    <a:pt x="8172" y="164"/>
                  </a:lnTo>
                  <a:lnTo>
                    <a:pt x="7633" y="128"/>
                  </a:lnTo>
                  <a:lnTo>
                    <a:pt x="7089" y="100"/>
                  </a:lnTo>
                  <a:lnTo>
                    <a:pt x="6546" y="80"/>
                  </a:lnTo>
                  <a:lnTo>
                    <a:pt x="6007" y="72"/>
                  </a:lnTo>
                  <a:lnTo>
                    <a:pt x="5463" y="80"/>
                  </a:lnTo>
                  <a:lnTo>
                    <a:pt x="4920" y="92"/>
                  </a:lnTo>
                  <a:lnTo>
                    <a:pt x="4380" y="120"/>
                  </a:lnTo>
                  <a:lnTo>
                    <a:pt x="3837" y="148"/>
                  </a:lnTo>
                  <a:lnTo>
                    <a:pt x="3294" y="184"/>
                  </a:lnTo>
                  <a:lnTo>
                    <a:pt x="2754" y="232"/>
                  </a:lnTo>
                  <a:lnTo>
                    <a:pt x="2210" y="280"/>
                  </a:lnTo>
                  <a:lnTo>
                    <a:pt x="1670" y="336"/>
                  </a:lnTo>
                  <a:lnTo>
                    <a:pt x="1127" y="392"/>
                  </a:lnTo>
                  <a:lnTo>
                    <a:pt x="582" y="456"/>
                  </a:lnTo>
                  <a:lnTo>
                    <a:pt x="42" y="516"/>
                  </a:lnTo>
                  <a:cubicBezTo>
                    <a:pt x="23" y="518"/>
                    <a:pt x="5" y="504"/>
                    <a:pt x="3" y="484"/>
                  </a:cubicBezTo>
                  <a:cubicBezTo>
                    <a:pt x="0" y="465"/>
                    <a:pt x="15" y="447"/>
                    <a:pt x="34" y="445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588" cap="flat">
              <a:solidFill>
                <a:schemeClr val="bg1">
                  <a:lumMod val="50000"/>
                </a:schemeClr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743729" y="5656263"/>
              <a:ext cx="1170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567414" y="4940301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567414" y="4222751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1567414" y="3506788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567414" y="2790826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1569001" y="2073276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1.0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1567414" y="1357313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1.2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2574615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3608077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4643127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5678177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6711640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30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7746690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35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2667000" y="5656262"/>
              <a:ext cx="5181600" cy="155781"/>
              <a:chOff x="2667000" y="5605468"/>
              <a:chExt cx="5181600" cy="200120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7848600" y="5627240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6814456" y="5623605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5780314" y="5616354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V="1">
                <a:off x="4746172" y="5605468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V="1">
                <a:off x="3701143" y="5616354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2667000" y="5605468"/>
                <a:ext cx="0" cy="192313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TextBox 29"/>
            <p:cNvSpPr txBox="1"/>
            <p:nvPr/>
          </p:nvSpPr>
          <p:spPr>
            <a:xfrm>
              <a:off x="3416061" y="6331958"/>
              <a:ext cx="3121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10-year fracture probability (%)</a:t>
              </a:r>
              <a:endParaRPr lang="en-GB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346798" y="654352"/>
              <a:ext cx="2640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HR: non-vertebral fracture</a:t>
              </a:r>
              <a:endParaRPr lang="en-GB" dirty="0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2078948" y="2227009"/>
              <a:ext cx="5998252" cy="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2446338" y="1320801"/>
              <a:ext cx="5202238" cy="1385888"/>
            </a:xfrm>
            <a:custGeom>
              <a:avLst/>
              <a:gdLst>
                <a:gd name="T0" fmla="*/ 62 w 13644"/>
                <a:gd name="T1" fmla="*/ 12 h 3644"/>
                <a:gd name="T2" fmla="*/ 602 w 13644"/>
                <a:gd name="T3" fmla="*/ 416 h 3644"/>
                <a:gd name="T4" fmla="*/ 1145 w 13644"/>
                <a:gd name="T5" fmla="*/ 795 h 3644"/>
                <a:gd name="T6" fmla="*/ 1688 w 13644"/>
                <a:gd name="T7" fmla="*/ 1150 h 3644"/>
                <a:gd name="T8" fmla="*/ 2228 w 13644"/>
                <a:gd name="T9" fmla="*/ 1490 h 3644"/>
                <a:gd name="T10" fmla="*/ 2770 w 13644"/>
                <a:gd name="T11" fmla="*/ 1801 h 3644"/>
                <a:gd name="T12" fmla="*/ 3309 w 13644"/>
                <a:gd name="T13" fmla="*/ 2081 h 3644"/>
                <a:gd name="T14" fmla="*/ 3852 w 13644"/>
                <a:gd name="T15" fmla="*/ 2344 h 3644"/>
                <a:gd name="T16" fmla="*/ 4395 w 13644"/>
                <a:gd name="T17" fmla="*/ 2588 h 3644"/>
                <a:gd name="T18" fmla="*/ 4934 w 13644"/>
                <a:gd name="T19" fmla="*/ 2803 h 3644"/>
                <a:gd name="T20" fmla="*/ 5476 w 13644"/>
                <a:gd name="T21" fmla="*/ 2990 h 3644"/>
                <a:gd name="T22" fmla="*/ 6019 w 13644"/>
                <a:gd name="T23" fmla="*/ 3154 h 3644"/>
                <a:gd name="T24" fmla="*/ 6557 w 13644"/>
                <a:gd name="T25" fmla="*/ 3281 h 3644"/>
                <a:gd name="T26" fmla="*/ 7100 w 13644"/>
                <a:gd name="T27" fmla="*/ 3397 h 3644"/>
                <a:gd name="T28" fmla="*/ 7642 w 13644"/>
                <a:gd name="T29" fmla="*/ 3481 h 3644"/>
                <a:gd name="T30" fmla="*/ 8180 w 13644"/>
                <a:gd name="T31" fmla="*/ 3537 h 3644"/>
                <a:gd name="T32" fmla="*/ 8722 w 13644"/>
                <a:gd name="T33" fmla="*/ 3565 h 3644"/>
                <a:gd name="T34" fmla="*/ 9265 w 13644"/>
                <a:gd name="T35" fmla="*/ 3572 h 3644"/>
                <a:gd name="T36" fmla="*/ 9803 w 13644"/>
                <a:gd name="T37" fmla="*/ 3556 h 3644"/>
                <a:gd name="T38" fmla="*/ 10347 w 13644"/>
                <a:gd name="T39" fmla="*/ 3529 h 3644"/>
                <a:gd name="T40" fmla="*/ 10889 w 13644"/>
                <a:gd name="T41" fmla="*/ 3473 h 3644"/>
                <a:gd name="T42" fmla="*/ 11427 w 13644"/>
                <a:gd name="T43" fmla="*/ 3397 h 3644"/>
                <a:gd name="T44" fmla="*/ 11971 w 13644"/>
                <a:gd name="T45" fmla="*/ 3313 h 3644"/>
                <a:gd name="T46" fmla="*/ 12510 w 13644"/>
                <a:gd name="T47" fmla="*/ 3209 h 3644"/>
                <a:gd name="T48" fmla="*/ 13052 w 13644"/>
                <a:gd name="T49" fmla="*/ 3085 h 3644"/>
                <a:gd name="T50" fmla="*/ 13596 w 13644"/>
                <a:gd name="T51" fmla="*/ 2953 h 3644"/>
                <a:gd name="T52" fmla="*/ 13639 w 13644"/>
                <a:gd name="T53" fmla="*/ 2980 h 3644"/>
                <a:gd name="T54" fmla="*/ 13613 w 13644"/>
                <a:gd name="T55" fmla="*/ 3023 h 3644"/>
                <a:gd name="T56" fmla="*/ 13068 w 13644"/>
                <a:gd name="T57" fmla="*/ 3156 h 3644"/>
                <a:gd name="T58" fmla="*/ 12523 w 13644"/>
                <a:gd name="T59" fmla="*/ 3280 h 3644"/>
                <a:gd name="T60" fmla="*/ 11982 w 13644"/>
                <a:gd name="T61" fmla="*/ 3384 h 3644"/>
                <a:gd name="T62" fmla="*/ 11437 w 13644"/>
                <a:gd name="T63" fmla="*/ 3468 h 3644"/>
                <a:gd name="T64" fmla="*/ 10896 w 13644"/>
                <a:gd name="T65" fmla="*/ 3544 h 3644"/>
                <a:gd name="T66" fmla="*/ 10350 w 13644"/>
                <a:gd name="T67" fmla="*/ 3600 h 3644"/>
                <a:gd name="T68" fmla="*/ 9806 w 13644"/>
                <a:gd name="T69" fmla="*/ 3628 h 3644"/>
                <a:gd name="T70" fmla="*/ 9264 w 13644"/>
                <a:gd name="T71" fmla="*/ 3644 h 3644"/>
                <a:gd name="T72" fmla="*/ 8719 w 13644"/>
                <a:gd name="T73" fmla="*/ 3636 h 3644"/>
                <a:gd name="T74" fmla="*/ 8173 w 13644"/>
                <a:gd name="T75" fmla="*/ 3608 h 3644"/>
                <a:gd name="T76" fmla="*/ 7631 w 13644"/>
                <a:gd name="T77" fmla="*/ 3552 h 3644"/>
                <a:gd name="T78" fmla="*/ 7085 w 13644"/>
                <a:gd name="T79" fmla="*/ 3468 h 3644"/>
                <a:gd name="T80" fmla="*/ 6540 w 13644"/>
                <a:gd name="T81" fmla="*/ 3351 h 3644"/>
                <a:gd name="T82" fmla="*/ 5998 w 13644"/>
                <a:gd name="T83" fmla="*/ 3223 h 3644"/>
                <a:gd name="T84" fmla="*/ 5453 w 13644"/>
                <a:gd name="T85" fmla="*/ 3058 h 3644"/>
                <a:gd name="T86" fmla="*/ 4907 w 13644"/>
                <a:gd name="T87" fmla="*/ 2870 h 3644"/>
                <a:gd name="T88" fmla="*/ 4366 w 13644"/>
                <a:gd name="T89" fmla="*/ 2653 h 3644"/>
                <a:gd name="T90" fmla="*/ 3821 w 13644"/>
                <a:gd name="T91" fmla="*/ 2409 h 3644"/>
                <a:gd name="T92" fmla="*/ 3276 w 13644"/>
                <a:gd name="T93" fmla="*/ 2144 h 3644"/>
                <a:gd name="T94" fmla="*/ 2735 w 13644"/>
                <a:gd name="T95" fmla="*/ 1864 h 3644"/>
                <a:gd name="T96" fmla="*/ 2189 w 13644"/>
                <a:gd name="T97" fmla="*/ 1551 h 3644"/>
                <a:gd name="T98" fmla="*/ 1649 w 13644"/>
                <a:gd name="T99" fmla="*/ 1211 h 3644"/>
                <a:gd name="T100" fmla="*/ 1104 w 13644"/>
                <a:gd name="T101" fmla="*/ 854 h 3644"/>
                <a:gd name="T102" fmla="*/ 559 w 13644"/>
                <a:gd name="T103" fmla="*/ 473 h 3644"/>
                <a:gd name="T104" fmla="*/ 19 w 13644"/>
                <a:gd name="T105" fmla="*/ 69 h 3644"/>
                <a:gd name="T106" fmla="*/ 12 w 13644"/>
                <a:gd name="T107" fmla="*/ 19 h 3644"/>
                <a:gd name="T108" fmla="*/ 62 w 13644"/>
                <a:gd name="T109" fmla="*/ 12 h 3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644" h="3644">
                  <a:moveTo>
                    <a:pt x="62" y="12"/>
                  </a:moveTo>
                  <a:lnTo>
                    <a:pt x="602" y="416"/>
                  </a:lnTo>
                  <a:lnTo>
                    <a:pt x="1145" y="795"/>
                  </a:lnTo>
                  <a:lnTo>
                    <a:pt x="1688" y="1150"/>
                  </a:lnTo>
                  <a:lnTo>
                    <a:pt x="2228" y="1490"/>
                  </a:lnTo>
                  <a:lnTo>
                    <a:pt x="2770" y="1801"/>
                  </a:lnTo>
                  <a:lnTo>
                    <a:pt x="3309" y="2081"/>
                  </a:lnTo>
                  <a:lnTo>
                    <a:pt x="3852" y="2344"/>
                  </a:lnTo>
                  <a:lnTo>
                    <a:pt x="4395" y="2588"/>
                  </a:lnTo>
                  <a:lnTo>
                    <a:pt x="4934" y="2803"/>
                  </a:lnTo>
                  <a:lnTo>
                    <a:pt x="5476" y="2990"/>
                  </a:lnTo>
                  <a:lnTo>
                    <a:pt x="6019" y="3154"/>
                  </a:lnTo>
                  <a:lnTo>
                    <a:pt x="6557" y="3281"/>
                  </a:lnTo>
                  <a:lnTo>
                    <a:pt x="7100" y="3397"/>
                  </a:lnTo>
                  <a:lnTo>
                    <a:pt x="7642" y="3481"/>
                  </a:lnTo>
                  <a:lnTo>
                    <a:pt x="8180" y="3537"/>
                  </a:lnTo>
                  <a:lnTo>
                    <a:pt x="8722" y="3565"/>
                  </a:lnTo>
                  <a:lnTo>
                    <a:pt x="9265" y="3572"/>
                  </a:lnTo>
                  <a:lnTo>
                    <a:pt x="9803" y="3556"/>
                  </a:lnTo>
                  <a:lnTo>
                    <a:pt x="10347" y="3529"/>
                  </a:lnTo>
                  <a:lnTo>
                    <a:pt x="10889" y="3473"/>
                  </a:lnTo>
                  <a:lnTo>
                    <a:pt x="11427" y="3397"/>
                  </a:lnTo>
                  <a:lnTo>
                    <a:pt x="11971" y="3313"/>
                  </a:lnTo>
                  <a:lnTo>
                    <a:pt x="12510" y="3209"/>
                  </a:lnTo>
                  <a:lnTo>
                    <a:pt x="13052" y="3085"/>
                  </a:lnTo>
                  <a:lnTo>
                    <a:pt x="13596" y="2953"/>
                  </a:lnTo>
                  <a:cubicBezTo>
                    <a:pt x="13615" y="2949"/>
                    <a:pt x="13635" y="2961"/>
                    <a:pt x="13639" y="2980"/>
                  </a:cubicBezTo>
                  <a:cubicBezTo>
                    <a:pt x="13644" y="2999"/>
                    <a:pt x="13632" y="3019"/>
                    <a:pt x="13613" y="3023"/>
                  </a:cubicBezTo>
                  <a:lnTo>
                    <a:pt x="13068" y="3156"/>
                  </a:lnTo>
                  <a:lnTo>
                    <a:pt x="12523" y="3280"/>
                  </a:lnTo>
                  <a:lnTo>
                    <a:pt x="11982" y="3384"/>
                  </a:lnTo>
                  <a:lnTo>
                    <a:pt x="11437" y="3468"/>
                  </a:lnTo>
                  <a:lnTo>
                    <a:pt x="10896" y="3544"/>
                  </a:lnTo>
                  <a:lnTo>
                    <a:pt x="10350" y="3600"/>
                  </a:lnTo>
                  <a:lnTo>
                    <a:pt x="9806" y="3628"/>
                  </a:lnTo>
                  <a:lnTo>
                    <a:pt x="9264" y="3644"/>
                  </a:lnTo>
                  <a:lnTo>
                    <a:pt x="8719" y="3636"/>
                  </a:lnTo>
                  <a:lnTo>
                    <a:pt x="8173" y="3608"/>
                  </a:lnTo>
                  <a:lnTo>
                    <a:pt x="7631" y="3552"/>
                  </a:lnTo>
                  <a:lnTo>
                    <a:pt x="7085" y="3468"/>
                  </a:lnTo>
                  <a:lnTo>
                    <a:pt x="6540" y="3351"/>
                  </a:lnTo>
                  <a:lnTo>
                    <a:pt x="5998" y="3223"/>
                  </a:lnTo>
                  <a:lnTo>
                    <a:pt x="5453" y="3058"/>
                  </a:lnTo>
                  <a:lnTo>
                    <a:pt x="4907" y="2870"/>
                  </a:lnTo>
                  <a:lnTo>
                    <a:pt x="4366" y="2653"/>
                  </a:lnTo>
                  <a:lnTo>
                    <a:pt x="3821" y="2409"/>
                  </a:lnTo>
                  <a:lnTo>
                    <a:pt x="3276" y="2144"/>
                  </a:lnTo>
                  <a:lnTo>
                    <a:pt x="2735" y="1864"/>
                  </a:lnTo>
                  <a:lnTo>
                    <a:pt x="2189" y="1551"/>
                  </a:lnTo>
                  <a:lnTo>
                    <a:pt x="1649" y="1211"/>
                  </a:lnTo>
                  <a:lnTo>
                    <a:pt x="1104" y="854"/>
                  </a:lnTo>
                  <a:lnTo>
                    <a:pt x="559" y="473"/>
                  </a:lnTo>
                  <a:lnTo>
                    <a:pt x="19" y="69"/>
                  </a:lnTo>
                  <a:cubicBezTo>
                    <a:pt x="3" y="57"/>
                    <a:pt x="0" y="35"/>
                    <a:pt x="12" y="19"/>
                  </a:cubicBezTo>
                  <a:cubicBezTo>
                    <a:pt x="24" y="3"/>
                    <a:pt x="46" y="0"/>
                    <a:pt x="62" y="12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588" cap="flat">
              <a:solidFill>
                <a:schemeClr val="bg1">
                  <a:lumMod val="50000"/>
                </a:schemeClr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5669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6" name="Group 14335"/>
          <p:cNvGrpSpPr/>
          <p:nvPr/>
        </p:nvGrpSpPr>
        <p:grpSpPr>
          <a:xfrm>
            <a:off x="1617660" y="882800"/>
            <a:ext cx="6331818" cy="5818490"/>
            <a:chOff x="1617660" y="882800"/>
            <a:chExt cx="6331818" cy="5818490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2116667" y="1503363"/>
              <a:ext cx="5731933" cy="4313238"/>
            </a:xfrm>
            <a:custGeom>
              <a:avLst/>
              <a:gdLst>
                <a:gd name="T0" fmla="*/ 0 w 21752"/>
                <a:gd name="T1" fmla="*/ 24 h 12288"/>
                <a:gd name="T2" fmla="*/ 24 w 21752"/>
                <a:gd name="T3" fmla="*/ 0 h 12288"/>
                <a:gd name="T4" fmla="*/ 21728 w 21752"/>
                <a:gd name="T5" fmla="*/ 0 h 12288"/>
                <a:gd name="T6" fmla="*/ 21752 w 21752"/>
                <a:gd name="T7" fmla="*/ 24 h 12288"/>
                <a:gd name="T8" fmla="*/ 21752 w 21752"/>
                <a:gd name="T9" fmla="*/ 12264 h 12288"/>
                <a:gd name="T10" fmla="*/ 21728 w 21752"/>
                <a:gd name="T11" fmla="*/ 12288 h 12288"/>
                <a:gd name="T12" fmla="*/ 24 w 21752"/>
                <a:gd name="T13" fmla="*/ 12288 h 12288"/>
                <a:gd name="T14" fmla="*/ 0 w 21752"/>
                <a:gd name="T15" fmla="*/ 12264 h 12288"/>
                <a:gd name="T16" fmla="*/ 0 w 21752"/>
                <a:gd name="T17" fmla="*/ 24 h 12288"/>
                <a:gd name="T18" fmla="*/ 48 w 21752"/>
                <a:gd name="T19" fmla="*/ 12264 h 12288"/>
                <a:gd name="T20" fmla="*/ 24 w 21752"/>
                <a:gd name="T21" fmla="*/ 12240 h 12288"/>
                <a:gd name="T22" fmla="*/ 21728 w 21752"/>
                <a:gd name="T23" fmla="*/ 12240 h 12288"/>
                <a:gd name="T24" fmla="*/ 21704 w 21752"/>
                <a:gd name="T25" fmla="*/ 12264 h 12288"/>
                <a:gd name="T26" fmla="*/ 21704 w 21752"/>
                <a:gd name="T27" fmla="*/ 24 h 12288"/>
                <a:gd name="T28" fmla="*/ 21728 w 21752"/>
                <a:gd name="T29" fmla="*/ 48 h 12288"/>
                <a:gd name="T30" fmla="*/ 24 w 21752"/>
                <a:gd name="T31" fmla="*/ 48 h 12288"/>
                <a:gd name="T32" fmla="*/ 48 w 21752"/>
                <a:gd name="T33" fmla="*/ 24 h 12288"/>
                <a:gd name="T34" fmla="*/ 48 w 21752"/>
                <a:gd name="T35" fmla="*/ 12264 h 12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752" h="12288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lnTo>
                    <a:pt x="21728" y="0"/>
                  </a:lnTo>
                  <a:cubicBezTo>
                    <a:pt x="21742" y="0"/>
                    <a:pt x="21752" y="11"/>
                    <a:pt x="21752" y="24"/>
                  </a:cubicBezTo>
                  <a:lnTo>
                    <a:pt x="21752" y="12264"/>
                  </a:lnTo>
                  <a:cubicBezTo>
                    <a:pt x="21752" y="12278"/>
                    <a:pt x="21742" y="12288"/>
                    <a:pt x="21728" y="12288"/>
                  </a:cubicBezTo>
                  <a:lnTo>
                    <a:pt x="24" y="12288"/>
                  </a:lnTo>
                  <a:cubicBezTo>
                    <a:pt x="11" y="12288"/>
                    <a:pt x="0" y="12278"/>
                    <a:pt x="0" y="12264"/>
                  </a:cubicBezTo>
                  <a:lnTo>
                    <a:pt x="0" y="24"/>
                  </a:lnTo>
                  <a:close/>
                  <a:moveTo>
                    <a:pt x="48" y="12264"/>
                  </a:moveTo>
                  <a:lnTo>
                    <a:pt x="24" y="12240"/>
                  </a:lnTo>
                  <a:lnTo>
                    <a:pt x="21728" y="12240"/>
                  </a:lnTo>
                  <a:lnTo>
                    <a:pt x="21704" y="12264"/>
                  </a:lnTo>
                  <a:lnTo>
                    <a:pt x="21704" y="24"/>
                  </a:lnTo>
                  <a:lnTo>
                    <a:pt x="21728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12264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2130955" y="1503363"/>
              <a:ext cx="73025" cy="4308475"/>
            </a:xfrm>
            <a:custGeom>
              <a:avLst/>
              <a:gdLst>
                <a:gd name="T0" fmla="*/ 0 w 46"/>
                <a:gd name="T1" fmla="*/ 2708 h 2714"/>
                <a:gd name="T2" fmla="*/ 46 w 46"/>
                <a:gd name="T3" fmla="*/ 2708 h 2714"/>
                <a:gd name="T4" fmla="*/ 46 w 46"/>
                <a:gd name="T5" fmla="*/ 2714 h 2714"/>
                <a:gd name="T6" fmla="*/ 0 w 46"/>
                <a:gd name="T7" fmla="*/ 2714 h 2714"/>
                <a:gd name="T8" fmla="*/ 0 w 46"/>
                <a:gd name="T9" fmla="*/ 2708 h 2714"/>
                <a:gd name="T10" fmla="*/ 0 w 46"/>
                <a:gd name="T11" fmla="*/ 2257 h 2714"/>
                <a:gd name="T12" fmla="*/ 46 w 46"/>
                <a:gd name="T13" fmla="*/ 2257 h 2714"/>
                <a:gd name="T14" fmla="*/ 46 w 46"/>
                <a:gd name="T15" fmla="*/ 2263 h 2714"/>
                <a:gd name="T16" fmla="*/ 0 w 46"/>
                <a:gd name="T17" fmla="*/ 2263 h 2714"/>
                <a:gd name="T18" fmla="*/ 0 w 46"/>
                <a:gd name="T19" fmla="*/ 2257 h 2714"/>
                <a:gd name="T20" fmla="*/ 0 w 46"/>
                <a:gd name="T21" fmla="*/ 1806 h 2714"/>
                <a:gd name="T22" fmla="*/ 46 w 46"/>
                <a:gd name="T23" fmla="*/ 1806 h 2714"/>
                <a:gd name="T24" fmla="*/ 46 w 46"/>
                <a:gd name="T25" fmla="*/ 1812 h 2714"/>
                <a:gd name="T26" fmla="*/ 0 w 46"/>
                <a:gd name="T27" fmla="*/ 1812 h 2714"/>
                <a:gd name="T28" fmla="*/ 0 w 46"/>
                <a:gd name="T29" fmla="*/ 1806 h 2714"/>
                <a:gd name="T30" fmla="*/ 0 w 46"/>
                <a:gd name="T31" fmla="*/ 1354 h 2714"/>
                <a:gd name="T32" fmla="*/ 46 w 46"/>
                <a:gd name="T33" fmla="*/ 1354 h 2714"/>
                <a:gd name="T34" fmla="*/ 46 w 46"/>
                <a:gd name="T35" fmla="*/ 1360 h 2714"/>
                <a:gd name="T36" fmla="*/ 0 w 46"/>
                <a:gd name="T37" fmla="*/ 1360 h 2714"/>
                <a:gd name="T38" fmla="*/ 0 w 46"/>
                <a:gd name="T39" fmla="*/ 1354 h 2714"/>
                <a:gd name="T40" fmla="*/ 0 w 46"/>
                <a:gd name="T41" fmla="*/ 903 h 2714"/>
                <a:gd name="T42" fmla="*/ 46 w 46"/>
                <a:gd name="T43" fmla="*/ 903 h 2714"/>
                <a:gd name="T44" fmla="*/ 46 w 46"/>
                <a:gd name="T45" fmla="*/ 909 h 2714"/>
                <a:gd name="T46" fmla="*/ 0 w 46"/>
                <a:gd name="T47" fmla="*/ 909 h 2714"/>
                <a:gd name="T48" fmla="*/ 0 w 46"/>
                <a:gd name="T49" fmla="*/ 903 h 2714"/>
                <a:gd name="T50" fmla="*/ 0 w 46"/>
                <a:gd name="T51" fmla="*/ 451 h 2714"/>
                <a:gd name="T52" fmla="*/ 46 w 46"/>
                <a:gd name="T53" fmla="*/ 451 h 2714"/>
                <a:gd name="T54" fmla="*/ 46 w 46"/>
                <a:gd name="T55" fmla="*/ 457 h 2714"/>
                <a:gd name="T56" fmla="*/ 0 w 46"/>
                <a:gd name="T57" fmla="*/ 457 h 2714"/>
                <a:gd name="T58" fmla="*/ 0 w 46"/>
                <a:gd name="T59" fmla="*/ 451 h 2714"/>
                <a:gd name="T60" fmla="*/ 0 w 46"/>
                <a:gd name="T61" fmla="*/ 0 h 2714"/>
                <a:gd name="T62" fmla="*/ 46 w 46"/>
                <a:gd name="T63" fmla="*/ 0 h 2714"/>
                <a:gd name="T64" fmla="*/ 46 w 46"/>
                <a:gd name="T65" fmla="*/ 5 h 2714"/>
                <a:gd name="T66" fmla="*/ 0 w 46"/>
                <a:gd name="T67" fmla="*/ 5 h 2714"/>
                <a:gd name="T68" fmla="*/ 0 w 46"/>
                <a:gd name="T69" fmla="*/ 0 h 2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6" h="2714">
                  <a:moveTo>
                    <a:pt x="0" y="2708"/>
                  </a:moveTo>
                  <a:lnTo>
                    <a:pt x="46" y="2708"/>
                  </a:lnTo>
                  <a:lnTo>
                    <a:pt x="46" y="2714"/>
                  </a:lnTo>
                  <a:lnTo>
                    <a:pt x="0" y="2714"/>
                  </a:lnTo>
                  <a:lnTo>
                    <a:pt x="0" y="2708"/>
                  </a:lnTo>
                  <a:close/>
                  <a:moveTo>
                    <a:pt x="0" y="2257"/>
                  </a:moveTo>
                  <a:lnTo>
                    <a:pt x="46" y="2257"/>
                  </a:lnTo>
                  <a:lnTo>
                    <a:pt x="46" y="2263"/>
                  </a:lnTo>
                  <a:lnTo>
                    <a:pt x="0" y="2263"/>
                  </a:lnTo>
                  <a:lnTo>
                    <a:pt x="0" y="2257"/>
                  </a:lnTo>
                  <a:close/>
                  <a:moveTo>
                    <a:pt x="0" y="1806"/>
                  </a:moveTo>
                  <a:lnTo>
                    <a:pt x="46" y="1806"/>
                  </a:lnTo>
                  <a:lnTo>
                    <a:pt x="46" y="1812"/>
                  </a:lnTo>
                  <a:lnTo>
                    <a:pt x="0" y="1812"/>
                  </a:lnTo>
                  <a:lnTo>
                    <a:pt x="0" y="1806"/>
                  </a:lnTo>
                  <a:close/>
                  <a:moveTo>
                    <a:pt x="0" y="1354"/>
                  </a:moveTo>
                  <a:lnTo>
                    <a:pt x="46" y="1354"/>
                  </a:lnTo>
                  <a:lnTo>
                    <a:pt x="46" y="1360"/>
                  </a:lnTo>
                  <a:lnTo>
                    <a:pt x="0" y="1360"/>
                  </a:lnTo>
                  <a:lnTo>
                    <a:pt x="0" y="1354"/>
                  </a:lnTo>
                  <a:close/>
                  <a:moveTo>
                    <a:pt x="0" y="903"/>
                  </a:moveTo>
                  <a:lnTo>
                    <a:pt x="46" y="903"/>
                  </a:lnTo>
                  <a:lnTo>
                    <a:pt x="46" y="909"/>
                  </a:lnTo>
                  <a:lnTo>
                    <a:pt x="0" y="909"/>
                  </a:lnTo>
                  <a:lnTo>
                    <a:pt x="0" y="903"/>
                  </a:lnTo>
                  <a:close/>
                  <a:moveTo>
                    <a:pt x="0" y="451"/>
                  </a:moveTo>
                  <a:lnTo>
                    <a:pt x="46" y="451"/>
                  </a:lnTo>
                  <a:lnTo>
                    <a:pt x="46" y="457"/>
                  </a:lnTo>
                  <a:lnTo>
                    <a:pt x="0" y="457"/>
                  </a:lnTo>
                  <a:lnTo>
                    <a:pt x="0" y="451"/>
                  </a:lnTo>
                  <a:close/>
                  <a:moveTo>
                    <a:pt x="0" y="0"/>
                  </a:moveTo>
                  <a:lnTo>
                    <a:pt x="46" y="0"/>
                  </a:lnTo>
                  <a:lnTo>
                    <a:pt x="46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2446338" y="4029076"/>
              <a:ext cx="5202238" cy="1081088"/>
            </a:xfrm>
            <a:custGeom>
              <a:avLst/>
              <a:gdLst>
                <a:gd name="T0" fmla="*/ 34 w 13643"/>
                <a:gd name="T1" fmla="*/ 2765 h 2839"/>
                <a:gd name="T2" fmla="*/ 574 w 13643"/>
                <a:gd name="T3" fmla="*/ 2697 h 2839"/>
                <a:gd name="T4" fmla="*/ 1117 w 13643"/>
                <a:gd name="T5" fmla="*/ 2621 h 2839"/>
                <a:gd name="T6" fmla="*/ 1662 w 13643"/>
                <a:gd name="T7" fmla="*/ 2549 h 2839"/>
                <a:gd name="T8" fmla="*/ 2201 w 13643"/>
                <a:gd name="T9" fmla="*/ 2473 h 2839"/>
                <a:gd name="T10" fmla="*/ 2745 w 13643"/>
                <a:gd name="T11" fmla="*/ 2397 h 2839"/>
                <a:gd name="T12" fmla="*/ 3285 w 13643"/>
                <a:gd name="T13" fmla="*/ 2313 h 2839"/>
                <a:gd name="T14" fmla="*/ 3828 w 13643"/>
                <a:gd name="T15" fmla="*/ 2217 h 2839"/>
                <a:gd name="T16" fmla="*/ 4373 w 13643"/>
                <a:gd name="T17" fmla="*/ 2133 h 2839"/>
                <a:gd name="T18" fmla="*/ 4912 w 13643"/>
                <a:gd name="T19" fmla="*/ 2037 h 2839"/>
                <a:gd name="T20" fmla="*/ 5456 w 13643"/>
                <a:gd name="T21" fmla="*/ 1945 h 2839"/>
                <a:gd name="T22" fmla="*/ 6000 w 13643"/>
                <a:gd name="T23" fmla="*/ 1849 h 2839"/>
                <a:gd name="T24" fmla="*/ 6540 w 13643"/>
                <a:gd name="T25" fmla="*/ 1745 h 2839"/>
                <a:gd name="T26" fmla="*/ 7083 w 13643"/>
                <a:gd name="T27" fmla="*/ 1633 h 2839"/>
                <a:gd name="T28" fmla="*/ 7628 w 13643"/>
                <a:gd name="T29" fmla="*/ 1529 h 2839"/>
                <a:gd name="T30" fmla="*/ 8167 w 13643"/>
                <a:gd name="T31" fmla="*/ 1417 h 2839"/>
                <a:gd name="T32" fmla="*/ 8710 w 13643"/>
                <a:gd name="T33" fmla="*/ 1293 h 2839"/>
                <a:gd name="T34" fmla="*/ 9255 w 13643"/>
                <a:gd name="T35" fmla="*/ 1173 h 2839"/>
                <a:gd name="T36" fmla="*/ 9794 w 13643"/>
                <a:gd name="T37" fmla="*/ 1041 h 2839"/>
                <a:gd name="T38" fmla="*/ 10338 w 13643"/>
                <a:gd name="T39" fmla="*/ 909 h 2839"/>
                <a:gd name="T40" fmla="*/ 10882 w 13643"/>
                <a:gd name="T41" fmla="*/ 777 h 2839"/>
                <a:gd name="T42" fmla="*/ 11421 w 13643"/>
                <a:gd name="T43" fmla="*/ 626 h 2839"/>
                <a:gd name="T44" fmla="*/ 11965 w 13643"/>
                <a:gd name="T45" fmla="*/ 486 h 2839"/>
                <a:gd name="T46" fmla="*/ 12504 w 13643"/>
                <a:gd name="T47" fmla="*/ 326 h 2839"/>
                <a:gd name="T48" fmla="*/ 13049 w 13643"/>
                <a:gd name="T49" fmla="*/ 174 h 2839"/>
                <a:gd name="T50" fmla="*/ 13592 w 13643"/>
                <a:gd name="T51" fmla="*/ 6 h 2839"/>
                <a:gd name="T52" fmla="*/ 13637 w 13643"/>
                <a:gd name="T53" fmla="*/ 30 h 2839"/>
                <a:gd name="T54" fmla="*/ 13613 w 13643"/>
                <a:gd name="T55" fmla="*/ 75 h 2839"/>
                <a:gd name="T56" fmla="*/ 13068 w 13643"/>
                <a:gd name="T57" fmla="*/ 243 h 2839"/>
                <a:gd name="T58" fmla="*/ 12525 w 13643"/>
                <a:gd name="T59" fmla="*/ 395 h 2839"/>
                <a:gd name="T60" fmla="*/ 11983 w 13643"/>
                <a:gd name="T61" fmla="*/ 555 h 2839"/>
                <a:gd name="T62" fmla="*/ 11440 w 13643"/>
                <a:gd name="T63" fmla="*/ 695 h 2839"/>
                <a:gd name="T64" fmla="*/ 10899 w 13643"/>
                <a:gd name="T65" fmla="*/ 847 h 2839"/>
                <a:gd name="T66" fmla="*/ 10355 w 13643"/>
                <a:gd name="T67" fmla="*/ 979 h 2839"/>
                <a:gd name="T68" fmla="*/ 9811 w 13643"/>
                <a:gd name="T69" fmla="*/ 1111 h 2839"/>
                <a:gd name="T70" fmla="*/ 9270 w 13643"/>
                <a:gd name="T71" fmla="*/ 1244 h 2839"/>
                <a:gd name="T72" fmla="*/ 8726 w 13643"/>
                <a:gd name="T73" fmla="*/ 1364 h 2839"/>
                <a:gd name="T74" fmla="*/ 8182 w 13643"/>
                <a:gd name="T75" fmla="*/ 1488 h 2839"/>
                <a:gd name="T76" fmla="*/ 7641 w 13643"/>
                <a:gd name="T77" fmla="*/ 1600 h 2839"/>
                <a:gd name="T78" fmla="*/ 7098 w 13643"/>
                <a:gd name="T79" fmla="*/ 1704 h 2839"/>
                <a:gd name="T80" fmla="*/ 6553 w 13643"/>
                <a:gd name="T81" fmla="*/ 1816 h 2839"/>
                <a:gd name="T82" fmla="*/ 6013 w 13643"/>
                <a:gd name="T83" fmla="*/ 1920 h 2839"/>
                <a:gd name="T84" fmla="*/ 5468 w 13643"/>
                <a:gd name="T85" fmla="*/ 2016 h 2839"/>
                <a:gd name="T86" fmla="*/ 4925 w 13643"/>
                <a:gd name="T87" fmla="*/ 2108 h 2839"/>
                <a:gd name="T88" fmla="*/ 4384 w 13643"/>
                <a:gd name="T89" fmla="*/ 2204 h 2839"/>
                <a:gd name="T90" fmla="*/ 3841 w 13643"/>
                <a:gd name="T91" fmla="*/ 2288 h 2839"/>
                <a:gd name="T92" fmla="*/ 3296 w 13643"/>
                <a:gd name="T93" fmla="*/ 2384 h 2839"/>
                <a:gd name="T94" fmla="*/ 2755 w 13643"/>
                <a:gd name="T95" fmla="*/ 2468 h 2839"/>
                <a:gd name="T96" fmla="*/ 2211 w 13643"/>
                <a:gd name="T97" fmla="*/ 2544 h 2839"/>
                <a:gd name="T98" fmla="*/ 1671 w 13643"/>
                <a:gd name="T99" fmla="*/ 2620 h 2839"/>
                <a:gd name="T100" fmla="*/ 1127 w 13643"/>
                <a:gd name="T101" fmla="*/ 2692 h 2839"/>
                <a:gd name="T102" fmla="*/ 583 w 13643"/>
                <a:gd name="T103" fmla="*/ 2768 h 2839"/>
                <a:gd name="T104" fmla="*/ 43 w 13643"/>
                <a:gd name="T105" fmla="*/ 2836 h 2839"/>
                <a:gd name="T106" fmla="*/ 3 w 13643"/>
                <a:gd name="T107" fmla="*/ 2805 h 2839"/>
                <a:gd name="T108" fmla="*/ 34 w 13643"/>
                <a:gd name="T109" fmla="*/ 2765 h 2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643" h="2839">
                  <a:moveTo>
                    <a:pt x="34" y="2765"/>
                  </a:moveTo>
                  <a:lnTo>
                    <a:pt x="574" y="2697"/>
                  </a:lnTo>
                  <a:lnTo>
                    <a:pt x="1117" y="2621"/>
                  </a:lnTo>
                  <a:lnTo>
                    <a:pt x="1662" y="2549"/>
                  </a:lnTo>
                  <a:lnTo>
                    <a:pt x="2201" y="2473"/>
                  </a:lnTo>
                  <a:lnTo>
                    <a:pt x="2745" y="2397"/>
                  </a:lnTo>
                  <a:lnTo>
                    <a:pt x="3285" y="2313"/>
                  </a:lnTo>
                  <a:lnTo>
                    <a:pt x="3828" y="2217"/>
                  </a:lnTo>
                  <a:lnTo>
                    <a:pt x="4373" y="2133"/>
                  </a:lnTo>
                  <a:lnTo>
                    <a:pt x="4912" y="2037"/>
                  </a:lnTo>
                  <a:lnTo>
                    <a:pt x="5456" y="1945"/>
                  </a:lnTo>
                  <a:lnTo>
                    <a:pt x="6000" y="1849"/>
                  </a:lnTo>
                  <a:lnTo>
                    <a:pt x="6540" y="1745"/>
                  </a:lnTo>
                  <a:lnTo>
                    <a:pt x="7083" y="1633"/>
                  </a:lnTo>
                  <a:lnTo>
                    <a:pt x="7628" y="1529"/>
                  </a:lnTo>
                  <a:lnTo>
                    <a:pt x="8167" y="1417"/>
                  </a:lnTo>
                  <a:lnTo>
                    <a:pt x="8710" y="1293"/>
                  </a:lnTo>
                  <a:lnTo>
                    <a:pt x="9255" y="1173"/>
                  </a:lnTo>
                  <a:lnTo>
                    <a:pt x="9794" y="1041"/>
                  </a:lnTo>
                  <a:lnTo>
                    <a:pt x="10338" y="909"/>
                  </a:lnTo>
                  <a:lnTo>
                    <a:pt x="10882" y="777"/>
                  </a:lnTo>
                  <a:lnTo>
                    <a:pt x="11421" y="626"/>
                  </a:lnTo>
                  <a:lnTo>
                    <a:pt x="11965" y="486"/>
                  </a:lnTo>
                  <a:lnTo>
                    <a:pt x="12504" y="326"/>
                  </a:lnTo>
                  <a:lnTo>
                    <a:pt x="13049" y="174"/>
                  </a:lnTo>
                  <a:lnTo>
                    <a:pt x="13592" y="6"/>
                  </a:lnTo>
                  <a:cubicBezTo>
                    <a:pt x="13611" y="0"/>
                    <a:pt x="13631" y="11"/>
                    <a:pt x="13637" y="30"/>
                  </a:cubicBezTo>
                  <a:cubicBezTo>
                    <a:pt x="13643" y="49"/>
                    <a:pt x="13632" y="69"/>
                    <a:pt x="13613" y="75"/>
                  </a:cubicBezTo>
                  <a:lnTo>
                    <a:pt x="13068" y="243"/>
                  </a:lnTo>
                  <a:lnTo>
                    <a:pt x="12525" y="395"/>
                  </a:lnTo>
                  <a:lnTo>
                    <a:pt x="11983" y="555"/>
                  </a:lnTo>
                  <a:lnTo>
                    <a:pt x="11440" y="695"/>
                  </a:lnTo>
                  <a:lnTo>
                    <a:pt x="10899" y="847"/>
                  </a:lnTo>
                  <a:lnTo>
                    <a:pt x="10355" y="979"/>
                  </a:lnTo>
                  <a:lnTo>
                    <a:pt x="9811" y="1111"/>
                  </a:lnTo>
                  <a:lnTo>
                    <a:pt x="9270" y="1244"/>
                  </a:lnTo>
                  <a:lnTo>
                    <a:pt x="8726" y="1364"/>
                  </a:lnTo>
                  <a:lnTo>
                    <a:pt x="8182" y="1488"/>
                  </a:lnTo>
                  <a:lnTo>
                    <a:pt x="7641" y="1600"/>
                  </a:lnTo>
                  <a:lnTo>
                    <a:pt x="7098" y="1704"/>
                  </a:lnTo>
                  <a:lnTo>
                    <a:pt x="6553" y="1816"/>
                  </a:lnTo>
                  <a:lnTo>
                    <a:pt x="6013" y="1920"/>
                  </a:lnTo>
                  <a:lnTo>
                    <a:pt x="5468" y="2016"/>
                  </a:lnTo>
                  <a:lnTo>
                    <a:pt x="4925" y="2108"/>
                  </a:lnTo>
                  <a:lnTo>
                    <a:pt x="4384" y="2204"/>
                  </a:lnTo>
                  <a:lnTo>
                    <a:pt x="3841" y="2288"/>
                  </a:lnTo>
                  <a:lnTo>
                    <a:pt x="3296" y="2384"/>
                  </a:lnTo>
                  <a:lnTo>
                    <a:pt x="2755" y="2468"/>
                  </a:lnTo>
                  <a:lnTo>
                    <a:pt x="2211" y="2544"/>
                  </a:lnTo>
                  <a:lnTo>
                    <a:pt x="1671" y="2620"/>
                  </a:lnTo>
                  <a:lnTo>
                    <a:pt x="1127" y="2692"/>
                  </a:lnTo>
                  <a:lnTo>
                    <a:pt x="583" y="2768"/>
                  </a:lnTo>
                  <a:lnTo>
                    <a:pt x="43" y="2836"/>
                  </a:lnTo>
                  <a:cubicBezTo>
                    <a:pt x="23" y="2839"/>
                    <a:pt x="5" y="2825"/>
                    <a:pt x="3" y="2805"/>
                  </a:cubicBezTo>
                  <a:cubicBezTo>
                    <a:pt x="0" y="2785"/>
                    <a:pt x="14" y="2767"/>
                    <a:pt x="34" y="2765"/>
                  </a:cubicBezTo>
                  <a:close/>
                </a:path>
              </a:pathLst>
            </a:custGeom>
            <a:solidFill>
              <a:schemeClr val="tx1"/>
            </a:solidFill>
            <a:ln w="1588" cap="flat">
              <a:solidFill>
                <a:schemeClr val="tx1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2446338" y="4837113"/>
              <a:ext cx="5200650" cy="609600"/>
            </a:xfrm>
            <a:custGeom>
              <a:avLst/>
              <a:gdLst>
                <a:gd name="T0" fmla="*/ 34 w 13639"/>
                <a:gd name="T1" fmla="*/ 1525 h 1599"/>
                <a:gd name="T2" fmla="*/ 574 w 13639"/>
                <a:gd name="T3" fmla="*/ 1461 h 1599"/>
                <a:gd name="T4" fmla="*/ 1118 w 13639"/>
                <a:gd name="T5" fmla="*/ 1393 h 1599"/>
                <a:gd name="T6" fmla="*/ 1661 w 13639"/>
                <a:gd name="T7" fmla="*/ 1317 h 1599"/>
                <a:gd name="T8" fmla="*/ 2201 w 13639"/>
                <a:gd name="T9" fmla="*/ 1241 h 1599"/>
                <a:gd name="T10" fmla="*/ 2746 w 13639"/>
                <a:gd name="T11" fmla="*/ 1169 h 1599"/>
                <a:gd name="T12" fmla="*/ 3285 w 13639"/>
                <a:gd name="T13" fmla="*/ 1093 h 1599"/>
                <a:gd name="T14" fmla="*/ 3828 w 13639"/>
                <a:gd name="T15" fmla="*/ 997 h 1599"/>
                <a:gd name="T16" fmla="*/ 4373 w 13639"/>
                <a:gd name="T17" fmla="*/ 921 h 1599"/>
                <a:gd name="T18" fmla="*/ 4913 w 13639"/>
                <a:gd name="T19" fmla="*/ 837 h 1599"/>
                <a:gd name="T20" fmla="*/ 5457 w 13639"/>
                <a:gd name="T21" fmla="*/ 753 h 1599"/>
                <a:gd name="T22" fmla="*/ 6001 w 13639"/>
                <a:gd name="T23" fmla="*/ 677 h 1599"/>
                <a:gd name="T24" fmla="*/ 6541 w 13639"/>
                <a:gd name="T25" fmla="*/ 601 h 1599"/>
                <a:gd name="T26" fmla="*/ 7085 w 13639"/>
                <a:gd name="T27" fmla="*/ 525 h 1599"/>
                <a:gd name="T28" fmla="*/ 7630 w 13639"/>
                <a:gd name="T29" fmla="*/ 453 h 1599"/>
                <a:gd name="T30" fmla="*/ 8170 w 13639"/>
                <a:gd name="T31" fmla="*/ 385 h 1599"/>
                <a:gd name="T32" fmla="*/ 8715 w 13639"/>
                <a:gd name="T33" fmla="*/ 329 h 1599"/>
                <a:gd name="T34" fmla="*/ 9259 w 13639"/>
                <a:gd name="T35" fmla="*/ 273 h 1599"/>
                <a:gd name="T36" fmla="*/ 9799 w 13639"/>
                <a:gd name="T37" fmla="*/ 225 h 1599"/>
                <a:gd name="T38" fmla="*/ 10343 w 13639"/>
                <a:gd name="T39" fmla="*/ 177 h 1599"/>
                <a:gd name="T40" fmla="*/ 10888 w 13639"/>
                <a:gd name="T41" fmla="*/ 141 h 1599"/>
                <a:gd name="T42" fmla="*/ 11428 w 13639"/>
                <a:gd name="T43" fmla="*/ 105 h 1599"/>
                <a:gd name="T44" fmla="*/ 11972 w 13639"/>
                <a:gd name="T45" fmla="*/ 73 h 1599"/>
                <a:gd name="T46" fmla="*/ 12513 w 13639"/>
                <a:gd name="T47" fmla="*/ 45 h 1599"/>
                <a:gd name="T48" fmla="*/ 13057 w 13639"/>
                <a:gd name="T49" fmla="*/ 17 h 1599"/>
                <a:gd name="T50" fmla="*/ 13601 w 13639"/>
                <a:gd name="T51" fmla="*/ 0 h 1599"/>
                <a:gd name="T52" fmla="*/ 13638 w 13639"/>
                <a:gd name="T53" fmla="*/ 35 h 1599"/>
                <a:gd name="T54" fmla="*/ 13604 w 13639"/>
                <a:gd name="T55" fmla="*/ 72 h 1599"/>
                <a:gd name="T56" fmla="*/ 13060 w 13639"/>
                <a:gd name="T57" fmla="*/ 88 h 1599"/>
                <a:gd name="T58" fmla="*/ 12516 w 13639"/>
                <a:gd name="T59" fmla="*/ 116 h 1599"/>
                <a:gd name="T60" fmla="*/ 11977 w 13639"/>
                <a:gd name="T61" fmla="*/ 144 h 1599"/>
                <a:gd name="T62" fmla="*/ 11433 w 13639"/>
                <a:gd name="T63" fmla="*/ 176 h 1599"/>
                <a:gd name="T64" fmla="*/ 10893 w 13639"/>
                <a:gd name="T65" fmla="*/ 212 h 1599"/>
                <a:gd name="T66" fmla="*/ 10350 w 13639"/>
                <a:gd name="T67" fmla="*/ 248 h 1599"/>
                <a:gd name="T68" fmla="*/ 9806 w 13639"/>
                <a:gd name="T69" fmla="*/ 296 h 1599"/>
                <a:gd name="T70" fmla="*/ 9266 w 13639"/>
                <a:gd name="T71" fmla="*/ 344 h 1599"/>
                <a:gd name="T72" fmla="*/ 8722 w 13639"/>
                <a:gd name="T73" fmla="*/ 400 h 1599"/>
                <a:gd name="T74" fmla="*/ 8179 w 13639"/>
                <a:gd name="T75" fmla="*/ 456 h 1599"/>
                <a:gd name="T76" fmla="*/ 7639 w 13639"/>
                <a:gd name="T77" fmla="*/ 524 h 1599"/>
                <a:gd name="T78" fmla="*/ 7095 w 13639"/>
                <a:gd name="T79" fmla="*/ 596 h 1599"/>
                <a:gd name="T80" fmla="*/ 6551 w 13639"/>
                <a:gd name="T81" fmla="*/ 672 h 1599"/>
                <a:gd name="T82" fmla="*/ 6011 w 13639"/>
                <a:gd name="T83" fmla="*/ 748 h 1599"/>
                <a:gd name="T84" fmla="*/ 5468 w 13639"/>
                <a:gd name="T85" fmla="*/ 824 h 1599"/>
                <a:gd name="T86" fmla="*/ 4924 w 13639"/>
                <a:gd name="T87" fmla="*/ 908 h 1599"/>
                <a:gd name="T88" fmla="*/ 4383 w 13639"/>
                <a:gd name="T89" fmla="*/ 992 h 1599"/>
                <a:gd name="T90" fmla="*/ 3841 w 13639"/>
                <a:gd name="T91" fmla="*/ 1068 h 1599"/>
                <a:gd name="T92" fmla="*/ 3295 w 13639"/>
                <a:gd name="T93" fmla="*/ 1164 h 1599"/>
                <a:gd name="T94" fmla="*/ 2755 w 13639"/>
                <a:gd name="T95" fmla="*/ 1240 h 1599"/>
                <a:gd name="T96" fmla="*/ 2211 w 13639"/>
                <a:gd name="T97" fmla="*/ 1312 h 1599"/>
                <a:gd name="T98" fmla="*/ 1671 w 13639"/>
                <a:gd name="T99" fmla="*/ 1388 h 1599"/>
                <a:gd name="T100" fmla="*/ 1127 w 13639"/>
                <a:gd name="T101" fmla="*/ 1464 h 1599"/>
                <a:gd name="T102" fmla="*/ 583 w 13639"/>
                <a:gd name="T103" fmla="*/ 1532 h 1599"/>
                <a:gd name="T104" fmla="*/ 43 w 13639"/>
                <a:gd name="T105" fmla="*/ 1596 h 1599"/>
                <a:gd name="T106" fmla="*/ 3 w 13639"/>
                <a:gd name="T107" fmla="*/ 1565 h 1599"/>
                <a:gd name="T108" fmla="*/ 34 w 13639"/>
                <a:gd name="T109" fmla="*/ 1525 h 1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639" h="1599">
                  <a:moveTo>
                    <a:pt x="34" y="1525"/>
                  </a:moveTo>
                  <a:lnTo>
                    <a:pt x="574" y="1461"/>
                  </a:lnTo>
                  <a:lnTo>
                    <a:pt x="1118" y="1393"/>
                  </a:lnTo>
                  <a:lnTo>
                    <a:pt x="1661" y="1317"/>
                  </a:lnTo>
                  <a:lnTo>
                    <a:pt x="2201" y="1241"/>
                  </a:lnTo>
                  <a:lnTo>
                    <a:pt x="2746" y="1169"/>
                  </a:lnTo>
                  <a:lnTo>
                    <a:pt x="3285" y="1093"/>
                  </a:lnTo>
                  <a:lnTo>
                    <a:pt x="3828" y="997"/>
                  </a:lnTo>
                  <a:lnTo>
                    <a:pt x="4373" y="921"/>
                  </a:lnTo>
                  <a:lnTo>
                    <a:pt x="4913" y="837"/>
                  </a:lnTo>
                  <a:lnTo>
                    <a:pt x="5457" y="753"/>
                  </a:lnTo>
                  <a:lnTo>
                    <a:pt x="6001" y="677"/>
                  </a:lnTo>
                  <a:lnTo>
                    <a:pt x="6541" y="601"/>
                  </a:lnTo>
                  <a:lnTo>
                    <a:pt x="7085" y="525"/>
                  </a:lnTo>
                  <a:lnTo>
                    <a:pt x="7630" y="453"/>
                  </a:lnTo>
                  <a:lnTo>
                    <a:pt x="8170" y="385"/>
                  </a:lnTo>
                  <a:lnTo>
                    <a:pt x="8715" y="329"/>
                  </a:lnTo>
                  <a:lnTo>
                    <a:pt x="9259" y="273"/>
                  </a:lnTo>
                  <a:lnTo>
                    <a:pt x="9799" y="225"/>
                  </a:lnTo>
                  <a:lnTo>
                    <a:pt x="10343" y="177"/>
                  </a:lnTo>
                  <a:lnTo>
                    <a:pt x="10888" y="141"/>
                  </a:lnTo>
                  <a:lnTo>
                    <a:pt x="11428" y="105"/>
                  </a:lnTo>
                  <a:lnTo>
                    <a:pt x="11972" y="73"/>
                  </a:lnTo>
                  <a:lnTo>
                    <a:pt x="12513" y="45"/>
                  </a:lnTo>
                  <a:lnTo>
                    <a:pt x="13057" y="17"/>
                  </a:lnTo>
                  <a:lnTo>
                    <a:pt x="13601" y="0"/>
                  </a:lnTo>
                  <a:cubicBezTo>
                    <a:pt x="13621" y="0"/>
                    <a:pt x="13638" y="16"/>
                    <a:pt x="13638" y="35"/>
                  </a:cubicBezTo>
                  <a:cubicBezTo>
                    <a:pt x="13639" y="55"/>
                    <a:pt x="13623" y="72"/>
                    <a:pt x="13604" y="72"/>
                  </a:cubicBezTo>
                  <a:lnTo>
                    <a:pt x="13060" y="88"/>
                  </a:lnTo>
                  <a:lnTo>
                    <a:pt x="12516" y="116"/>
                  </a:lnTo>
                  <a:lnTo>
                    <a:pt x="11977" y="144"/>
                  </a:lnTo>
                  <a:lnTo>
                    <a:pt x="11433" y="176"/>
                  </a:lnTo>
                  <a:lnTo>
                    <a:pt x="10893" y="212"/>
                  </a:lnTo>
                  <a:lnTo>
                    <a:pt x="10350" y="248"/>
                  </a:lnTo>
                  <a:lnTo>
                    <a:pt x="9806" y="296"/>
                  </a:lnTo>
                  <a:lnTo>
                    <a:pt x="9266" y="344"/>
                  </a:lnTo>
                  <a:lnTo>
                    <a:pt x="8722" y="400"/>
                  </a:lnTo>
                  <a:lnTo>
                    <a:pt x="8179" y="456"/>
                  </a:lnTo>
                  <a:lnTo>
                    <a:pt x="7639" y="524"/>
                  </a:lnTo>
                  <a:lnTo>
                    <a:pt x="7095" y="596"/>
                  </a:lnTo>
                  <a:lnTo>
                    <a:pt x="6551" y="672"/>
                  </a:lnTo>
                  <a:lnTo>
                    <a:pt x="6011" y="748"/>
                  </a:lnTo>
                  <a:lnTo>
                    <a:pt x="5468" y="824"/>
                  </a:lnTo>
                  <a:lnTo>
                    <a:pt x="4924" y="908"/>
                  </a:lnTo>
                  <a:lnTo>
                    <a:pt x="4383" y="992"/>
                  </a:lnTo>
                  <a:lnTo>
                    <a:pt x="3841" y="1068"/>
                  </a:lnTo>
                  <a:lnTo>
                    <a:pt x="3295" y="1164"/>
                  </a:lnTo>
                  <a:lnTo>
                    <a:pt x="2755" y="1240"/>
                  </a:lnTo>
                  <a:lnTo>
                    <a:pt x="2211" y="1312"/>
                  </a:lnTo>
                  <a:lnTo>
                    <a:pt x="1671" y="1388"/>
                  </a:lnTo>
                  <a:lnTo>
                    <a:pt x="1127" y="1464"/>
                  </a:lnTo>
                  <a:lnTo>
                    <a:pt x="583" y="1532"/>
                  </a:lnTo>
                  <a:lnTo>
                    <a:pt x="43" y="1596"/>
                  </a:lnTo>
                  <a:cubicBezTo>
                    <a:pt x="23" y="1599"/>
                    <a:pt x="5" y="1584"/>
                    <a:pt x="3" y="1565"/>
                  </a:cubicBezTo>
                  <a:cubicBezTo>
                    <a:pt x="0" y="1545"/>
                    <a:pt x="14" y="1527"/>
                    <a:pt x="34" y="1525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588" cap="flat">
              <a:solidFill>
                <a:schemeClr val="bg1">
                  <a:lumMod val="50000"/>
                </a:schemeClr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2447926" y="2546351"/>
              <a:ext cx="5200650" cy="1920875"/>
            </a:xfrm>
            <a:custGeom>
              <a:avLst/>
              <a:gdLst>
                <a:gd name="T0" fmla="*/ 36 w 13641"/>
                <a:gd name="T1" fmla="*/ 4976 h 5048"/>
                <a:gd name="T2" fmla="*/ 576 w 13641"/>
                <a:gd name="T3" fmla="*/ 4948 h 5048"/>
                <a:gd name="T4" fmla="*/ 1120 w 13641"/>
                <a:gd name="T5" fmla="*/ 4920 h 5048"/>
                <a:gd name="T6" fmla="*/ 1663 w 13641"/>
                <a:gd name="T7" fmla="*/ 4884 h 5048"/>
                <a:gd name="T8" fmla="*/ 2202 w 13641"/>
                <a:gd name="T9" fmla="*/ 4836 h 5048"/>
                <a:gd name="T10" fmla="*/ 2746 w 13641"/>
                <a:gd name="T11" fmla="*/ 4788 h 5048"/>
                <a:gd name="T12" fmla="*/ 3286 w 13641"/>
                <a:gd name="T13" fmla="*/ 4740 h 5048"/>
                <a:gd name="T14" fmla="*/ 3829 w 13641"/>
                <a:gd name="T15" fmla="*/ 4668 h 5048"/>
                <a:gd name="T16" fmla="*/ 4373 w 13641"/>
                <a:gd name="T17" fmla="*/ 4600 h 5048"/>
                <a:gd name="T18" fmla="*/ 4912 w 13641"/>
                <a:gd name="T19" fmla="*/ 4516 h 5048"/>
                <a:gd name="T20" fmla="*/ 5455 w 13641"/>
                <a:gd name="T21" fmla="*/ 4412 h 5048"/>
                <a:gd name="T22" fmla="*/ 5998 w 13641"/>
                <a:gd name="T23" fmla="*/ 4300 h 5048"/>
                <a:gd name="T24" fmla="*/ 6537 w 13641"/>
                <a:gd name="T25" fmla="*/ 4168 h 5048"/>
                <a:gd name="T26" fmla="*/ 7080 w 13641"/>
                <a:gd name="T27" fmla="*/ 4017 h 5048"/>
                <a:gd name="T28" fmla="*/ 7623 w 13641"/>
                <a:gd name="T29" fmla="*/ 3849 h 5048"/>
                <a:gd name="T30" fmla="*/ 8161 w 13641"/>
                <a:gd name="T31" fmla="*/ 3650 h 5048"/>
                <a:gd name="T32" fmla="*/ 8704 w 13641"/>
                <a:gd name="T33" fmla="*/ 3426 h 5048"/>
                <a:gd name="T34" fmla="*/ 9247 w 13641"/>
                <a:gd name="T35" fmla="*/ 3183 h 5048"/>
                <a:gd name="T36" fmla="*/ 9785 w 13641"/>
                <a:gd name="T37" fmla="*/ 2900 h 5048"/>
                <a:gd name="T38" fmla="*/ 10328 w 13641"/>
                <a:gd name="T39" fmla="*/ 2588 h 5048"/>
                <a:gd name="T40" fmla="*/ 10871 w 13641"/>
                <a:gd name="T41" fmla="*/ 2253 h 5048"/>
                <a:gd name="T42" fmla="*/ 11409 w 13641"/>
                <a:gd name="T43" fmla="*/ 1886 h 5048"/>
                <a:gd name="T44" fmla="*/ 11952 w 13641"/>
                <a:gd name="T45" fmla="*/ 1471 h 5048"/>
                <a:gd name="T46" fmla="*/ 12491 w 13641"/>
                <a:gd name="T47" fmla="*/ 1032 h 5048"/>
                <a:gd name="T48" fmla="*/ 13033 w 13641"/>
                <a:gd name="T49" fmla="*/ 541 h 5048"/>
                <a:gd name="T50" fmla="*/ 13576 w 13641"/>
                <a:gd name="T51" fmla="*/ 14 h 5048"/>
                <a:gd name="T52" fmla="*/ 13627 w 13641"/>
                <a:gd name="T53" fmla="*/ 14 h 5048"/>
                <a:gd name="T54" fmla="*/ 13627 w 13641"/>
                <a:gd name="T55" fmla="*/ 65 h 5048"/>
                <a:gd name="T56" fmla="*/ 13082 w 13641"/>
                <a:gd name="T57" fmla="*/ 594 h 5048"/>
                <a:gd name="T58" fmla="*/ 12536 w 13641"/>
                <a:gd name="T59" fmla="*/ 1087 h 5048"/>
                <a:gd name="T60" fmla="*/ 11995 w 13641"/>
                <a:gd name="T61" fmla="*/ 1528 h 5048"/>
                <a:gd name="T62" fmla="*/ 11450 w 13641"/>
                <a:gd name="T63" fmla="*/ 1945 h 5048"/>
                <a:gd name="T64" fmla="*/ 10908 w 13641"/>
                <a:gd name="T65" fmla="*/ 2314 h 5048"/>
                <a:gd name="T66" fmla="*/ 10363 w 13641"/>
                <a:gd name="T67" fmla="*/ 2651 h 5048"/>
                <a:gd name="T68" fmla="*/ 9818 w 13641"/>
                <a:gd name="T69" fmla="*/ 2963 h 5048"/>
                <a:gd name="T70" fmla="*/ 9276 w 13641"/>
                <a:gd name="T71" fmla="*/ 3248 h 5048"/>
                <a:gd name="T72" fmla="*/ 8731 w 13641"/>
                <a:gd name="T73" fmla="*/ 3493 h 5048"/>
                <a:gd name="T74" fmla="*/ 8186 w 13641"/>
                <a:gd name="T75" fmla="*/ 3717 h 5048"/>
                <a:gd name="T76" fmla="*/ 7644 w 13641"/>
                <a:gd name="T77" fmla="*/ 3918 h 5048"/>
                <a:gd name="T78" fmla="*/ 7099 w 13641"/>
                <a:gd name="T79" fmla="*/ 4086 h 5048"/>
                <a:gd name="T80" fmla="*/ 6554 w 13641"/>
                <a:gd name="T81" fmla="*/ 4238 h 5048"/>
                <a:gd name="T82" fmla="*/ 6013 w 13641"/>
                <a:gd name="T83" fmla="*/ 4371 h 5048"/>
                <a:gd name="T84" fmla="*/ 5468 w 13641"/>
                <a:gd name="T85" fmla="*/ 4483 h 5048"/>
                <a:gd name="T86" fmla="*/ 4923 w 13641"/>
                <a:gd name="T87" fmla="*/ 4587 h 5048"/>
                <a:gd name="T88" fmla="*/ 4382 w 13641"/>
                <a:gd name="T89" fmla="*/ 4671 h 5048"/>
                <a:gd name="T90" fmla="*/ 3838 w 13641"/>
                <a:gd name="T91" fmla="*/ 4739 h 5048"/>
                <a:gd name="T92" fmla="*/ 3293 w 13641"/>
                <a:gd name="T93" fmla="*/ 4811 h 5048"/>
                <a:gd name="T94" fmla="*/ 2753 w 13641"/>
                <a:gd name="T95" fmla="*/ 4859 h 5048"/>
                <a:gd name="T96" fmla="*/ 2209 w 13641"/>
                <a:gd name="T97" fmla="*/ 4907 h 5048"/>
                <a:gd name="T98" fmla="*/ 1668 w 13641"/>
                <a:gd name="T99" fmla="*/ 4955 h 5048"/>
                <a:gd name="T100" fmla="*/ 1123 w 13641"/>
                <a:gd name="T101" fmla="*/ 4991 h 5048"/>
                <a:gd name="T102" fmla="*/ 579 w 13641"/>
                <a:gd name="T103" fmla="*/ 5019 h 5048"/>
                <a:gd name="T104" fmla="*/ 39 w 13641"/>
                <a:gd name="T105" fmla="*/ 5047 h 5048"/>
                <a:gd name="T106" fmla="*/ 2 w 13641"/>
                <a:gd name="T107" fmla="*/ 5013 h 5048"/>
                <a:gd name="T108" fmla="*/ 36 w 13641"/>
                <a:gd name="T109" fmla="*/ 4976 h 5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641" h="5048">
                  <a:moveTo>
                    <a:pt x="36" y="4976"/>
                  </a:moveTo>
                  <a:lnTo>
                    <a:pt x="576" y="4948"/>
                  </a:lnTo>
                  <a:lnTo>
                    <a:pt x="1120" y="4920"/>
                  </a:lnTo>
                  <a:lnTo>
                    <a:pt x="1663" y="4884"/>
                  </a:lnTo>
                  <a:lnTo>
                    <a:pt x="2202" y="4836"/>
                  </a:lnTo>
                  <a:lnTo>
                    <a:pt x="2746" y="4788"/>
                  </a:lnTo>
                  <a:lnTo>
                    <a:pt x="3286" y="4740"/>
                  </a:lnTo>
                  <a:lnTo>
                    <a:pt x="3829" y="4668"/>
                  </a:lnTo>
                  <a:lnTo>
                    <a:pt x="4373" y="4600"/>
                  </a:lnTo>
                  <a:lnTo>
                    <a:pt x="4912" y="4516"/>
                  </a:lnTo>
                  <a:lnTo>
                    <a:pt x="5455" y="4412"/>
                  </a:lnTo>
                  <a:lnTo>
                    <a:pt x="5998" y="4300"/>
                  </a:lnTo>
                  <a:lnTo>
                    <a:pt x="6537" y="4168"/>
                  </a:lnTo>
                  <a:lnTo>
                    <a:pt x="7080" y="4017"/>
                  </a:lnTo>
                  <a:lnTo>
                    <a:pt x="7623" y="3849"/>
                  </a:lnTo>
                  <a:lnTo>
                    <a:pt x="8161" y="3650"/>
                  </a:lnTo>
                  <a:lnTo>
                    <a:pt x="8704" y="3426"/>
                  </a:lnTo>
                  <a:lnTo>
                    <a:pt x="9247" y="3183"/>
                  </a:lnTo>
                  <a:lnTo>
                    <a:pt x="9785" y="2900"/>
                  </a:lnTo>
                  <a:lnTo>
                    <a:pt x="10328" y="2588"/>
                  </a:lnTo>
                  <a:lnTo>
                    <a:pt x="10871" y="2253"/>
                  </a:lnTo>
                  <a:lnTo>
                    <a:pt x="11409" y="1886"/>
                  </a:lnTo>
                  <a:lnTo>
                    <a:pt x="11952" y="1471"/>
                  </a:lnTo>
                  <a:lnTo>
                    <a:pt x="12491" y="1032"/>
                  </a:lnTo>
                  <a:lnTo>
                    <a:pt x="13033" y="541"/>
                  </a:lnTo>
                  <a:lnTo>
                    <a:pt x="13576" y="14"/>
                  </a:lnTo>
                  <a:cubicBezTo>
                    <a:pt x="13591" y="0"/>
                    <a:pt x="13613" y="0"/>
                    <a:pt x="13627" y="14"/>
                  </a:cubicBezTo>
                  <a:cubicBezTo>
                    <a:pt x="13641" y="29"/>
                    <a:pt x="13641" y="51"/>
                    <a:pt x="13627" y="65"/>
                  </a:cubicBezTo>
                  <a:lnTo>
                    <a:pt x="13082" y="594"/>
                  </a:lnTo>
                  <a:lnTo>
                    <a:pt x="12536" y="1087"/>
                  </a:lnTo>
                  <a:lnTo>
                    <a:pt x="11995" y="1528"/>
                  </a:lnTo>
                  <a:lnTo>
                    <a:pt x="11450" y="1945"/>
                  </a:lnTo>
                  <a:lnTo>
                    <a:pt x="10908" y="2314"/>
                  </a:lnTo>
                  <a:lnTo>
                    <a:pt x="10363" y="2651"/>
                  </a:lnTo>
                  <a:lnTo>
                    <a:pt x="9818" y="2963"/>
                  </a:lnTo>
                  <a:lnTo>
                    <a:pt x="9276" y="3248"/>
                  </a:lnTo>
                  <a:lnTo>
                    <a:pt x="8731" y="3493"/>
                  </a:lnTo>
                  <a:lnTo>
                    <a:pt x="8186" y="3717"/>
                  </a:lnTo>
                  <a:lnTo>
                    <a:pt x="7644" y="3918"/>
                  </a:lnTo>
                  <a:lnTo>
                    <a:pt x="7099" y="4086"/>
                  </a:lnTo>
                  <a:lnTo>
                    <a:pt x="6554" y="4238"/>
                  </a:lnTo>
                  <a:lnTo>
                    <a:pt x="6013" y="4371"/>
                  </a:lnTo>
                  <a:lnTo>
                    <a:pt x="5468" y="4483"/>
                  </a:lnTo>
                  <a:lnTo>
                    <a:pt x="4923" y="4587"/>
                  </a:lnTo>
                  <a:lnTo>
                    <a:pt x="4382" y="4671"/>
                  </a:lnTo>
                  <a:lnTo>
                    <a:pt x="3838" y="4739"/>
                  </a:lnTo>
                  <a:lnTo>
                    <a:pt x="3293" y="4811"/>
                  </a:lnTo>
                  <a:lnTo>
                    <a:pt x="2753" y="4859"/>
                  </a:lnTo>
                  <a:lnTo>
                    <a:pt x="2209" y="4907"/>
                  </a:lnTo>
                  <a:lnTo>
                    <a:pt x="1668" y="4955"/>
                  </a:lnTo>
                  <a:lnTo>
                    <a:pt x="1123" y="4991"/>
                  </a:lnTo>
                  <a:lnTo>
                    <a:pt x="579" y="5019"/>
                  </a:lnTo>
                  <a:lnTo>
                    <a:pt x="39" y="5047"/>
                  </a:lnTo>
                  <a:cubicBezTo>
                    <a:pt x="19" y="5048"/>
                    <a:pt x="3" y="5033"/>
                    <a:pt x="2" y="5013"/>
                  </a:cubicBezTo>
                  <a:cubicBezTo>
                    <a:pt x="0" y="4993"/>
                    <a:pt x="16" y="4977"/>
                    <a:pt x="36" y="497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588" cap="flat">
              <a:solidFill>
                <a:schemeClr val="bg1">
                  <a:lumMod val="50000"/>
                </a:schemeClr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879532" y="5656263"/>
              <a:ext cx="1170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703217" y="4940301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703217" y="4222751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1703217" y="3506788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703217" y="2790826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0.8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1704804" y="2073276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1.0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1703217" y="1357313"/>
              <a:ext cx="2917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1.2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2543365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3576827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4611877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5646927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6680390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30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7715440" y="5953126"/>
              <a:ext cx="2340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35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348325" y="6331958"/>
              <a:ext cx="3121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10-year fracture probability (%)</a:t>
              </a:r>
              <a:endParaRPr lang="en-GB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617660" y="882800"/>
              <a:ext cx="39183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HR: </a:t>
              </a:r>
              <a:r>
                <a:rPr lang="en-GB" dirty="0" err="1" smtClean="0"/>
                <a:t>morphometric</a:t>
              </a:r>
              <a:r>
                <a:rPr lang="en-GB" dirty="0" smtClean="0"/>
                <a:t> vertebral fracture</a:t>
              </a:r>
              <a:endParaRPr lang="en-GB" dirty="0"/>
            </a:p>
          </p:txBody>
        </p:sp>
        <p:cxnSp>
          <p:nvCxnSpPr>
            <p:cNvPr id="34" name="Straight Connector 33"/>
            <p:cNvCxnSpPr/>
            <p:nvPr/>
          </p:nvCxnSpPr>
          <p:spPr>
            <a:xfrm flipV="1">
              <a:off x="2163618" y="2218267"/>
              <a:ext cx="5645828" cy="8743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Group 37"/>
            <p:cNvGrpSpPr/>
            <p:nvPr/>
          </p:nvGrpSpPr>
          <p:grpSpPr>
            <a:xfrm>
              <a:off x="2658533" y="5735638"/>
              <a:ext cx="5181600" cy="76405"/>
              <a:chOff x="2667000" y="5605468"/>
              <a:chExt cx="5181600" cy="200120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 flipV="1">
                <a:off x="7848600" y="5627240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V="1">
                <a:off x="6814456" y="5623605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V="1">
                <a:off x="5780314" y="5616354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4746172" y="5605468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V="1">
                <a:off x="3701143" y="5616354"/>
                <a:ext cx="0" cy="1783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2667000" y="5605468"/>
                <a:ext cx="0" cy="192313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60491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208237"/>
              </p:ext>
            </p:extLst>
          </p:nvPr>
        </p:nvGraphicFramePr>
        <p:xfrm>
          <a:off x="339970" y="491428"/>
          <a:ext cx="8698522" cy="6823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11218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721</TotalTime>
  <Words>241</Words>
  <Application>Microsoft Office PowerPoint</Application>
  <PresentationFormat>On-screen Show (4:3)</PresentationFormat>
  <Paragraphs>54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</dc:title>
  <dc:creator>John Kanis</dc:creator>
  <cp:lastModifiedBy>Karen Drake</cp:lastModifiedBy>
  <cp:revision>37</cp:revision>
  <dcterms:created xsi:type="dcterms:W3CDTF">2014-06-04T16:58:26Z</dcterms:created>
  <dcterms:modified xsi:type="dcterms:W3CDTF">2015-09-29T14:43:57Z</dcterms:modified>
</cp:coreProperties>
</file>