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56413" cy="9750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76263" indent="1209675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154113" indent="2419350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736725" indent="3622675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314575" indent="4833938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7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996633"/>
    <a:srgbClr val="33CC33"/>
    <a:srgbClr val="003300"/>
    <a:srgbClr val="FFFFB7"/>
    <a:srgbClr val="0033CC"/>
    <a:srgbClr val="77C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9290" autoAdjust="0"/>
  </p:normalViewPr>
  <p:slideViewPr>
    <p:cSldViewPr>
      <p:cViewPr>
        <p:scale>
          <a:sx n="50" d="100"/>
          <a:sy n="50" d="100"/>
        </p:scale>
        <p:origin x="-120" y="-306"/>
      </p:cViewPr>
      <p:guideLst>
        <p:guide orient="horz" pos="13484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7" rIns="89675" bIns="44837" numCol="1" anchor="t" anchorCtr="0" compatLnSpc="1">
            <a:prstTxWarp prst="textNoShape">
              <a:avLst/>
            </a:prstTxWarp>
          </a:bodyPr>
          <a:lstStyle>
            <a:lvl1pPr defTabSz="897013">
              <a:defRPr sz="1100"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7" rIns="89675" bIns="44837" numCol="1" anchor="t" anchorCtr="0" compatLnSpc="1">
            <a:prstTxWarp prst="textNoShape">
              <a:avLst/>
            </a:prstTxWarp>
          </a:bodyPr>
          <a:lstStyle>
            <a:lvl1pPr algn="r" defTabSz="897013">
              <a:defRPr sz="1100"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7" rIns="89675" bIns="44837" numCol="1" anchor="b" anchorCtr="0" compatLnSpc="1">
            <a:prstTxWarp prst="textNoShape">
              <a:avLst/>
            </a:prstTxWarp>
          </a:bodyPr>
          <a:lstStyle>
            <a:lvl1pPr defTabSz="897013">
              <a:defRPr sz="1100"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7" rIns="89675" bIns="44837" numCol="1" anchor="b" anchorCtr="0" compatLnSpc="1">
            <a:prstTxWarp prst="textNoShape">
              <a:avLst/>
            </a:prstTxWarp>
          </a:bodyPr>
          <a:lstStyle>
            <a:lvl1pPr algn="r" defTabSz="897013">
              <a:defRPr sz="1100">
                <a:ea typeface="+mn-ea"/>
              </a:defRPr>
            </a:lvl1pPr>
          </a:lstStyle>
          <a:p>
            <a:pPr>
              <a:defRPr/>
            </a:pPr>
            <a:fld id="{DE973A35-F696-40B8-8B6E-2A43178FAB8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204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0" tIns="43775" rIns="87550" bIns="43775" numCol="1" anchor="t" anchorCtr="0" compatLnSpc="1">
            <a:prstTxWarp prst="textNoShape">
              <a:avLst/>
            </a:prstTxWarp>
          </a:bodyPr>
          <a:lstStyle>
            <a:lvl1pPr defTabSz="87571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0" tIns="43775" rIns="87550" bIns="43775" numCol="1" anchor="t" anchorCtr="0" compatLnSpc="1">
            <a:prstTxWarp prst="textNoShape">
              <a:avLst/>
            </a:prstTxWarp>
          </a:bodyPr>
          <a:lstStyle>
            <a:lvl1pPr algn="r" defTabSz="87571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6775" y="731838"/>
            <a:ext cx="2584450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0" tIns="43775" rIns="87550" bIns="43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0" tIns="43775" rIns="87550" bIns="43775" numCol="1" anchor="b" anchorCtr="0" compatLnSpc="1">
            <a:prstTxWarp prst="textNoShape">
              <a:avLst/>
            </a:prstTxWarp>
          </a:bodyPr>
          <a:lstStyle>
            <a:lvl1pPr defTabSz="87571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0" tIns="43775" rIns="87550" bIns="43775" numCol="1" anchor="b" anchorCtr="0" compatLnSpc="1">
            <a:prstTxWarp prst="textNoShape">
              <a:avLst/>
            </a:prstTxWarp>
          </a:bodyPr>
          <a:lstStyle>
            <a:lvl1pPr algn="r" defTabSz="875717">
              <a:defRPr sz="1100">
                <a:ea typeface="+mn-ea"/>
              </a:defRPr>
            </a:lvl1pPr>
          </a:lstStyle>
          <a:p>
            <a:pPr>
              <a:defRPr/>
            </a:pPr>
            <a:fld id="{64DDA2A3-10FC-47E6-80A3-2FB1950C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5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57626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1541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73672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314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898754" algn="l" defTabSz="115950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478507" algn="l" defTabSz="115950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058259" algn="l" defTabSz="115950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638008" algn="l" defTabSz="115950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74292">
              <a:defRPr/>
            </a:pPr>
            <a:fld id="{412FF15B-DFFA-4B79-BDE8-08F41B312937}" type="slidenum">
              <a:rPr lang="en-US" altLang="zh-CN" smtClean="0"/>
              <a:pPr defTabSz="874292">
                <a:defRPr/>
              </a:pPr>
              <a:t>1</a:t>
            </a:fld>
            <a:endParaRPr lang="en-US" altLang="zh-CN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743863" y="2246531"/>
            <a:ext cx="24526780" cy="918956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4743863" y="11548338"/>
            <a:ext cx="24526780" cy="10939957"/>
          </a:xfrm>
        </p:spPr>
        <p:txBody>
          <a:bodyPr tIns="0"/>
          <a:lstStyle>
            <a:lvl1pPr marL="112334" indent="0" algn="l">
              <a:buNone/>
              <a:defRPr sz="10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1872234" indent="0" algn="ctr">
              <a:buNone/>
            </a:lvl2pPr>
            <a:lvl3pPr marL="3744468" indent="0" algn="ctr">
              <a:buNone/>
            </a:lvl3pPr>
            <a:lvl4pPr marL="5616702" indent="0" algn="ctr">
              <a:buNone/>
            </a:lvl4pPr>
            <a:lvl5pPr marL="7488936" indent="0" algn="ctr">
              <a:buNone/>
            </a:lvl5pPr>
            <a:lvl6pPr marL="9361170" indent="0" algn="ctr">
              <a:buNone/>
            </a:lvl6pPr>
            <a:lvl7pPr marL="11233404" indent="0" algn="ctr">
              <a:buNone/>
            </a:lvl7pPr>
            <a:lvl8pPr marL="13105638" indent="0" algn="ctr">
              <a:buNone/>
            </a:lvl8pPr>
            <a:lvl9pPr marL="14977872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8F5E-5E9E-43E1-823C-7EDD74FD3A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BC5F-54E6-45D8-9B94-D25C4EDCEB4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09982" y="1714335"/>
            <a:ext cx="6055995" cy="36525978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4997" y="1714342"/>
            <a:ext cx="18420319" cy="36525978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14F7-F4B3-48E7-AB03-F599CA4D72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1132-D5A1-44BB-92CD-9878C9E4811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0270450" cy="428085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239" y="16231566"/>
            <a:ext cx="21195982" cy="14269508"/>
          </a:xfrm>
        </p:spPr>
        <p:txBody>
          <a:bodyPr anchor="t"/>
          <a:lstStyle>
            <a:lvl1pPr algn="l">
              <a:lnSpc>
                <a:spcPts val="18428"/>
              </a:lnSpc>
              <a:buNone/>
              <a:defRPr sz="164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8239" y="6659105"/>
            <a:ext cx="21195982" cy="9423818"/>
          </a:xfrm>
        </p:spPr>
        <p:txBody>
          <a:bodyPr anchor="b"/>
          <a:lstStyle>
            <a:lvl1pPr marL="74889" indent="0">
              <a:lnSpc>
                <a:spcPts val="9419"/>
              </a:lnSpc>
              <a:spcBef>
                <a:spcPts val="0"/>
              </a:spcBef>
              <a:buNone/>
              <a:defRPr sz="8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2C266-9927-457F-B31B-C444F2F15FF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957" y="1712340"/>
            <a:ext cx="24829580" cy="713475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957" y="9513007"/>
            <a:ext cx="12111990" cy="29109797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71546" y="9513007"/>
            <a:ext cx="12111990" cy="29109797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95EA-8953-4050-8181-68976A02E4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32211485"/>
            <a:ext cx="27251978" cy="7134755"/>
          </a:xfrm>
        </p:spPr>
        <p:txBody>
          <a:bodyPr/>
          <a:lstStyle>
            <a:lvl1pPr algn="ctr">
              <a:defRPr sz="184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2049154"/>
            <a:ext cx="13323189" cy="399546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62113" indent="0" algn="l">
              <a:lnSpc>
                <a:spcPct val="100000"/>
              </a:lnSpc>
              <a:spcBef>
                <a:spcPts val="410"/>
              </a:spcBef>
              <a:buNone/>
              <a:defRPr sz="7800" b="0">
                <a:solidFill>
                  <a:schemeClr val="tx1"/>
                </a:solidFill>
              </a:defRPr>
            </a:lvl1pPr>
            <a:lvl2pPr>
              <a:buNone/>
              <a:defRPr sz="8200" b="1"/>
            </a:lvl2pPr>
            <a:lvl3pPr>
              <a:buNone/>
              <a:defRPr sz="7400" b="1"/>
            </a:lvl3pPr>
            <a:lvl4pPr>
              <a:buNone/>
              <a:defRPr sz="6600" b="1"/>
            </a:lvl4pPr>
            <a:lvl5pPr>
              <a:buNone/>
              <a:defRPr sz="6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442787" y="2049154"/>
            <a:ext cx="13323189" cy="399546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62113" indent="0" algn="l">
              <a:lnSpc>
                <a:spcPct val="100000"/>
              </a:lnSpc>
              <a:spcBef>
                <a:spcPts val="410"/>
              </a:spcBef>
              <a:buNone/>
              <a:defRPr sz="7800" b="0">
                <a:solidFill>
                  <a:schemeClr val="tx1"/>
                </a:solidFill>
              </a:defRPr>
            </a:lvl1pPr>
            <a:lvl2pPr>
              <a:buNone/>
              <a:defRPr sz="8200" b="1"/>
            </a:lvl2pPr>
            <a:lvl3pPr>
              <a:buNone/>
              <a:defRPr sz="7400" b="1"/>
            </a:lvl3pPr>
            <a:lvl4pPr>
              <a:buNone/>
              <a:defRPr sz="6600" b="1"/>
            </a:lvl4pPr>
            <a:lvl5pPr>
              <a:buNone/>
              <a:defRPr sz="6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3999" y="6050722"/>
            <a:ext cx="13323189" cy="2568511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610121" indent="-1123340">
              <a:lnSpc>
                <a:spcPct val="100000"/>
              </a:lnSpc>
              <a:spcBef>
                <a:spcPts val="2867"/>
              </a:spcBef>
              <a:defRPr sz="9800"/>
            </a:lvl1pPr>
            <a:lvl2pPr>
              <a:lnSpc>
                <a:spcPct val="100000"/>
              </a:lnSpc>
              <a:spcBef>
                <a:spcPts val="2867"/>
              </a:spcBef>
              <a:defRPr sz="8200"/>
            </a:lvl2pPr>
            <a:lvl3pPr>
              <a:lnSpc>
                <a:spcPct val="100000"/>
              </a:lnSpc>
              <a:spcBef>
                <a:spcPts val="2867"/>
              </a:spcBef>
              <a:defRPr sz="7400"/>
            </a:lvl3pPr>
            <a:lvl4pPr>
              <a:lnSpc>
                <a:spcPct val="100000"/>
              </a:lnSpc>
              <a:spcBef>
                <a:spcPts val="2867"/>
              </a:spcBef>
              <a:defRPr sz="6600"/>
            </a:lvl4pPr>
            <a:lvl5pPr>
              <a:lnSpc>
                <a:spcPct val="100000"/>
              </a:lnSpc>
              <a:spcBef>
                <a:spcPts val="2867"/>
              </a:spcBef>
              <a:defRPr sz="6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42787" y="6050722"/>
            <a:ext cx="13323189" cy="2568511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610121" indent="-1123340">
              <a:lnSpc>
                <a:spcPct val="100000"/>
              </a:lnSpc>
              <a:spcBef>
                <a:spcPts val="2867"/>
              </a:spcBef>
              <a:defRPr sz="9800"/>
            </a:lvl1pPr>
            <a:lvl2pPr>
              <a:lnSpc>
                <a:spcPct val="100000"/>
              </a:lnSpc>
              <a:spcBef>
                <a:spcPts val="2867"/>
              </a:spcBef>
              <a:defRPr sz="8200"/>
            </a:lvl2pPr>
            <a:lvl3pPr>
              <a:lnSpc>
                <a:spcPct val="100000"/>
              </a:lnSpc>
              <a:spcBef>
                <a:spcPts val="2867"/>
              </a:spcBef>
              <a:defRPr sz="7400"/>
            </a:lvl3pPr>
            <a:lvl4pPr>
              <a:lnSpc>
                <a:spcPct val="100000"/>
              </a:lnSpc>
              <a:spcBef>
                <a:spcPts val="2867"/>
              </a:spcBef>
              <a:defRPr sz="6600"/>
            </a:lvl4pPr>
            <a:lvl5pPr>
              <a:lnSpc>
                <a:spcPct val="100000"/>
              </a:lnSpc>
              <a:spcBef>
                <a:spcPts val="2867"/>
              </a:spcBef>
              <a:defRPr sz="6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8BF4B5-2DFD-4FFB-9F0A-59068D6DA8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957" y="1712340"/>
            <a:ext cx="24829580" cy="713475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AA31-FA7F-4FE8-AE9D-01665C940E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360738" y="0"/>
            <a:ext cx="26919237" cy="428085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3360738" y="0"/>
            <a:ext cx="242887" cy="428085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777BD6-2D6D-42F5-A447-ABCEE70C1AD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353156"/>
            <a:ext cx="12616656" cy="7253667"/>
          </a:xfrm>
          <a:ln>
            <a:noFill/>
          </a:ln>
        </p:spPr>
        <p:txBody>
          <a:bodyPr anchor="b"/>
          <a:lstStyle>
            <a:lvl1pPr algn="l">
              <a:lnSpc>
                <a:spcPts val="8190"/>
              </a:lnSpc>
              <a:buNone/>
              <a:defRPr sz="90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000" y="8782452"/>
            <a:ext cx="12616656" cy="4360127"/>
          </a:xfrm>
        </p:spPr>
        <p:txBody>
          <a:bodyPr/>
          <a:lstStyle>
            <a:lvl1pPr marL="187223" indent="0">
              <a:lnSpc>
                <a:spcPct val="100000"/>
              </a:lnSpc>
              <a:spcBef>
                <a:spcPts val="0"/>
              </a:spcBef>
              <a:buNone/>
              <a:defRPr sz="5700"/>
            </a:lvl1pPr>
            <a:lvl2pPr>
              <a:buNone/>
              <a:defRPr sz="4900"/>
            </a:lvl2pPr>
            <a:lvl3pPr>
              <a:buNone/>
              <a:defRPr sz="4100"/>
            </a:lvl3pPr>
            <a:lvl4pPr>
              <a:buNone/>
              <a:defRPr sz="3700"/>
            </a:lvl4pPr>
            <a:lvl5pPr>
              <a:buNone/>
              <a:defRPr sz="37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14000" y="13318211"/>
            <a:ext cx="26999644" cy="24922096"/>
          </a:xfrm>
        </p:spPr>
        <p:txBody>
          <a:bodyPr/>
          <a:lstStyle>
            <a:lvl1pPr>
              <a:defRPr sz="13100"/>
            </a:lvl1pPr>
            <a:lvl2pPr>
              <a:defRPr sz="11500"/>
            </a:lvl2pPr>
            <a:lvl3pPr>
              <a:defRPr sz="9800"/>
            </a:lvl3pPr>
            <a:lvl4pPr>
              <a:defRPr sz="8200"/>
            </a:lvl4pPr>
            <a:lvl5pPr>
              <a:defRPr sz="8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20F04-BE67-48AF-AE0E-80ADA167406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523332" y="6659103"/>
            <a:ext cx="15139988" cy="28539017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374447" tIns="1123340" rIns="374447" bIns="187223">
            <a:normAutofit/>
          </a:bodyPr>
          <a:lstStyle>
            <a:extLst/>
          </a:lstStyle>
          <a:p>
            <a:pPr indent="-1160785">
              <a:lnSpc>
                <a:spcPts val="12285"/>
              </a:lnSpc>
              <a:spcBef>
                <a:spcPts val="2457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13100">
              <a:latin typeface="+mn-lt"/>
              <a:ea typeface="+mn-ea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1314450" y="5957888"/>
            <a:ext cx="2270125" cy="127476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16568738" y="5846763"/>
            <a:ext cx="2151062" cy="127635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211" y="6659104"/>
            <a:ext cx="9083993" cy="12366907"/>
          </a:xfrm>
        </p:spPr>
        <p:txBody>
          <a:bodyPr anchor="b">
            <a:noAutofit/>
          </a:bodyPr>
          <a:lstStyle>
            <a:lvl1pPr algn="l">
              <a:buNone/>
              <a:defRPr sz="86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5665" y="7134777"/>
            <a:ext cx="14635321" cy="2193815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1123340">
            <a:normAutofit/>
          </a:bodyPr>
          <a:lstStyle>
            <a:lvl1pPr marL="0" indent="0" algn="l" eaLnBrk="1" latinLnBrk="0" hangingPunct="1">
              <a:buNone/>
              <a:defRPr sz="131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5665" y="29965968"/>
            <a:ext cx="14635321" cy="4756502"/>
          </a:xfrm>
        </p:spPr>
        <p:txBody>
          <a:bodyPr anchor="ctr"/>
          <a:lstStyle>
            <a:lvl1pPr marL="0" indent="0" algn="l">
              <a:lnSpc>
                <a:spcPts val="6552"/>
              </a:lnSpc>
              <a:spcBef>
                <a:spcPts val="0"/>
              </a:spcBef>
              <a:buNone/>
              <a:defRPr sz="5700">
                <a:solidFill>
                  <a:srgbClr val="777777"/>
                </a:solidFill>
              </a:defRPr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18A28-5BA5-4ED8-BAB4-A47F7440A7B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30279975" cy="428085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4447" tIns="187223" rIns="374447" bIns="187223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54563" y="1714500"/>
            <a:ext cx="24828500" cy="7134225"/>
          </a:xfrm>
          <a:prstGeom prst="rect">
            <a:avLst/>
          </a:prstGeom>
        </p:spPr>
        <p:txBody>
          <a:bodyPr lIns="374447" tIns="187223" rIns="374447" bIns="187223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754563" y="9037638"/>
            <a:ext cx="24828500" cy="299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4447" tIns="187223" rIns="374447" bIns="187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1860213" y="39360475"/>
            <a:ext cx="7064375" cy="2971800"/>
          </a:xfrm>
          <a:prstGeom prst="rect">
            <a:avLst/>
          </a:prstGeom>
        </p:spPr>
        <p:txBody>
          <a:bodyPr lIns="374447" tIns="187223" rIns="374447" bIns="187223" anchor="b"/>
          <a:lstStyle>
            <a:lvl1pPr algn="r" eaLnBrk="1" latinLnBrk="0" hangingPunct="1">
              <a:defRPr kumimoji="0" sz="49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924588" y="39360475"/>
            <a:ext cx="9588500" cy="2971800"/>
          </a:xfrm>
          <a:prstGeom prst="rect">
            <a:avLst/>
          </a:prstGeom>
        </p:spPr>
        <p:txBody>
          <a:bodyPr lIns="374447" tIns="187223" rIns="374447" bIns="187223" anchor="b"/>
          <a:lstStyle>
            <a:lvl1pPr eaLnBrk="1" latinLnBrk="0" hangingPunct="1">
              <a:defRPr kumimoji="0" sz="4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GB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28524200" y="39360475"/>
            <a:ext cx="1512888" cy="2971800"/>
          </a:xfrm>
          <a:prstGeom prst="rect">
            <a:avLst/>
          </a:prstGeom>
        </p:spPr>
        <p:txBody>
          <a:bodyPr lIns="374447" tIns="187223" rIns="374447" bIns="187223" anchor="b"/>
          <a:lstStyle>
            <a:lvl1pPr algn="ctr" eaLnBrk="1" latinLnBrk="0" hangingPunct="1">
              <a:defRPr kumimoji="0" sz="4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ED7F15-0B2C-4AEA-897B-65FCCACA7D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76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6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1497013" indent="-1160463" algn="l" rtl="0" eaLnBrk="0" fontAlgn="base" hangingPunct="0">
        <a:spcBef>
          <a:spcPts val="24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2620963" indent="-973138" algn="l" rtl="0" eaLnBrk="0" fontAlgn="base" hangingPunct="0">
        <a:spcBef>
          <a:spcPts val="22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30613" indent="-935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4492625" indent="-7112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5316538" indent="-74771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6178372" indent="-74889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7039600" indent="-7488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7863383" indent="-7488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8724610" indent="-74889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72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744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6167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488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361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233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105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977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1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tiff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4.tiff"/><Relationship Id="rId23" Type="http://schemas.openxmlformats.org/officeDocument/2006/relationships/image" Target="../media/image20.png"/><Relationship Id="rId10" Type="http://schemas.openxmlformats.org/officeDocument/2006/relationships/image" Target="../media/image9.tiff"/><Relationship Id="rId19" Type="http://schemas.openxmlformats.org/officeDocument/2006/relationships/image" Target="../media/image16.tiff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tiff"/><Relationship Id="rId2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8274" r="10606"/>
          <a:stretch/>
        </p:blipFill>
        <p:spPr bwMode="auto">
          <a:xfrm>
            <a:off x="22796817" y="8765856"/>
            <a:ext cx="6935153" cy="5005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1" name="Picture 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81200" y="228600"/>
            <a:ext cx="26289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7" name="Rectangle 7"/>
          <p:cNvSpPr>
            <a:spLocks noChangeArrowheads="1"/>
          </p:cNvSpPr>
          <p:nvPr/>
        </p:nvSpPr>
        <p:spPr bwMode="auto">
          <a:xfrm>
            <a:off x="0" y="3344330"/>
            <a:ext cx="30279975" cy="47024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15950" tIns="57977" rIns="115950" bIns="57977" anchor="ctr"/>
          <a:lstStyle/>
          <a:p>
            <a:pPr>
              <a:defRPr/>
            </a:pPr>
            <a:endParaRPr lang="en-US" altLang="zh-CN"/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514350" y="3617913"/>
            <a:ext cx="289321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721" tIns="18860" rIns="37721" bIns="18860">
            <a:spAutoFit/>
          </a:bodyPr>
          <a:lstStyle/>
          <a:p>
            <a:pPr algn="ctr" defTabSz="3690938">
              <a:lnSpc>
                <a:spcPct val="80000"/>
              </a:lnSpc>
            </a:pPr>
            <a:r>
              <a:rPr kumimoji="1" lang="en-IE" altLang="zh-CN" sz="8000" b="1" dirty="0">
                <a:solidFill>
                  <a:schemeClr val="bg1"/>
                </a:solidFill>
                <a:latin typeface="Times New Roman" pitchFamily="18" charset="0"/>
              </a:rPr>
              <a:t>Packaged silica and chalcogenide microspheres and their </a:t>
            </a:r>
            <a:r>
              <a:rPr kumimoji="1" lang="en-IE" altLang="zh-CN" sz="8000" b="1" dirty="0" smtClean="0">
                <a:solidFill>
                  <a:schemeClr val="bg1"/>
                </a:solidFill>
                <a:latin typeface="Times New Roman" pitchFamily="18" charset="0"/>
              </a:rPr>
              <a:t>applications for telecommunications</a:t>
            </a:r>
            <a:endParaRPr kumimoji="1" lang="en-GB" altLang="zh-CN" sz="8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14350" y="5238750"/>
            <a:ext cx="28773438" cy="26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721" tIns="18860" rIns="37721" bIns="18860">
            <a:spAutoFit/>
          </a:bodyPr>
          <a:lstStyle/>
          <a:p>
            <a:pPr algn="ctr" defTabSz="855663"/>
            <a:endParaRPr kumimoji="1" lang="en-US" altLang="zh-CN" sz="39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855663"/>
            <a:r>
              <a:rPr kumimoji="1" lang="en-US" altLang="zh-CN" sz="3900" b="1" dirty="0">
                <a:solidFill>
                  <a:schemeClr val="bg1"/>
                </a:solidFill>
                <a:latin typeface="Times New Roman" pitchFamily="18" charset="0"/>
              </a:rPr>
              <a:t>Pengfei 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Wang*</a:t>
            </a:r>
            <a:r>
              <a:rPr kumimoji="1" lang="en-US" altLang="zh-CN" sz="40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1,2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, Ming Ding</a:t>
            </a:r>
            <a:r>
              <a:rPr kumimoji="1" lang="en-US" altLang="zh-CN" sz="39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kumimoji="1" lang="en-US" altLang="zh-CN" sz="3900" b="1" dirty="0" err="1">
                <a:solidFill>
                  <a:schemeClr val="bg1"/>
                </a:solidFill>
                <a:latin typeface="Times New Roman" pitchFamily="18" charset="0"/>
              </a:rPr>
              <a:t>Ganapathy</a:t>
            </a:r>
            <a:r>
              <a:rPr kumimoji="1" lang="en-US" altLang="zh-CN" sz="39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altLang="zh-CN" sz="3900" b="1" dirty="0" err="1">
                <a:solidFill>
                  <a:schemeClr val="bg1"/>
                </a:solidFill>
                <a:latin typeface="Times New Roman" pitchFamily="18" charset="0"/>
              </a:rPr>
              <a:t>Senthil</a:t>
            </a:r>
            <a:r>
              <a:rPr kumimoji="1" lang="en-US" altLang="zh-CN" sz="39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Murugan</a:t>
            </a:r>
            <a:r>
              <a:rPr kumimoji="1" lang="en-US" altLang="zh-CN" sz="39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kumimoji="1" lang="en-US" altLang="zh-CN" sz="3900" b="1" dirty="0">
                <a:solidFill>
                  <a:schemeClr val="bg1"/>
                </a:solidFill>
                <a:latin typeface="Times New Roman" pitchFamily="18" charset="0"/>
              </a:rPr>
              <a:t>Timothy 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Lee</a:t>
            </a:r>
            <a:r>
              <a:rPr kumimoji="1" lang="en-US" altLang="zh-CN" sz="39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kumimoji="1" lang="en-US" altLang="zh-CN" sz="3900" b="1" dirty="0">
                <a:solidFill>
                  <a:schemeClr val="bg1"/>
                </a:solidFill>
                <a:latin typeface="Times New Roman" pitchFamily="18" charset="0"/>
              </a:rPr>
              <a:t>Dan 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Hewak</a:t>
            </a:r>
            <a:r>
              <a:rPr kumimoji="1" lang="en-US" altLang="zh-CN" sz="39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, Gerald Farrell</a:t>
            </a:r>
            <a:r>
              <a:rPr kumimoji="1" lang="en-US" altLang="zh-CN" sz="40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kumimoji="1" lang="en-US" altLang="zh-CN" sz="4000" b="1" dirty="0" smtClean="0">
                <a:solidFill>
                  <a:schemeClr val="bg1"/>
                </a:solidFill>
                <a:latin typeface="Times New Roman" pitchFamily="18" charset="0"/>
              </a:rPr>
              <a:t>and </a:t>
            </a:r>
            <a:r>
              <a:rPr kumimoji="1" lang="en-US" altLang="zh-CN" sz="3900" b="1" dirty="0" smtClean="0">
                <a:solidFill>
                  <a:schemeClr val="bg1"/>
                </a:solidFill>
                <a:latin typeface="Times New Roman" pitchFamily="18" charset="0"/>
              </a:rPr>
              <a:t>Gilberto Brambilla</a:t>
            </a:r>
            <a:r>
              <a:rPr kumimoji="1" lang="en-US" altLang="zh-CN" sz="40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kumimoji="1" lang="en-US" altLang="zh-CN" sz="3900" b="1" baseline="30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855663"/>
            <a:r>
              <a:rPr kumimoji="1" lang="en-US" altLang="zh-CN" sz="3100" b="1" baseline="30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kumimoji="1" lang="en-US" altLang="zh-CN" sz="3100" b="1" dirty="0">
                <a:solidFill>
                  <a:schemeClr val="bg1"/>
                </a:solidFill>
                <a:latin typeface="Times New Roman" pitchFamily="18" charset="0"/>
              </a:rPr>
              <a:t>Photonics Research Centre, Dublin Institute of Technology, Kevin Street, Dublin, Ireland</a:t>
            </a:r>
          </a:p>
          <a:p>
            <a:pPr algn="ctr" defTabSz="855663"/>
            <a:r>
              <a:rPr kumimoji="1" lang="en-US" altLang="zh-CN" sz="3100" b="1" baseline="30000" dirty="0">
                <a:solidFill>
                  <a:schemeClr val="bg1"/>
                </a:solidFill>
                <a:latin typeface="Times New Roman" pitchFamily="18" charset="0"/>
              </a:rPr>
              <a:t> 2</a:t>
            </a:r>
            <a:r>
              <a:rPr kumimoji="1" lang="en-IE" altLang="zh-CN" sz="3100" b="1" dirty="0">
                <a:solidFill>
                  <a:schemeClr val="bg1"/>
                </a:solidFill>
                <a:latin typeface="Times New Roman" pitchFamily="18" charset="0"/>
              </a:rPr>
              <a:t>Optoelectronics Research Centre, University of Southampton, Southampton SO17 1BJ, United </a:t>
            </a:r>
            <a:r>
              <a:rPr kumimoji="1" lang="en-IE" altLang="zh-CN" sz="3100" b="1" dirty="0" smtClean="0">
                <a:solidFill>
                  <a:schemeClr val="bg1"/>
                </a:solidFill>
                <a:latin typeface="Times New Roman" pitchFamily="18" charset="0"/>
              </a:rPr>
              <a:t>Kingdom</a:t>
            </a:r>
          </a:p>
          <a:p>
            <a:pPr algn="ctr" defTabSz="855663"/>
            <a:r>
              <a:rPr kumimoji="1" lang="en-GB" altLang="zh-CN" sz="31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kumimoji="1" lang="en-IE" altLang="zh-CN" sz="3100" b="1" dirty="0">
                <a:solidFill>
                  <a:schemeClr val="bg1"/>
                </a:solidFill>
                <a:latin typeface="Times New Roman" pitchFamily="18" charset="0"/>
              </a:rPr>
              <a:t>School of Instrumentation Science and </a:t>
            </a:r>
            <a:r>
              <a:rPr kumimoji="1" lang="en-IE" altLang="zh-CN" sz="3100" b="1" dirty="0" err="1" smtClean="0">
                <a:solidFill>
                  <a:schemeClr val="bg1"/>
                </a:solidFill>
                <a:latin typeface="Times New Roman" pitchFamily="18" charset="0"/>
              </a:rPr>
              <a:t>Opto</a:t>
            </a:r>
            <a:r>
              <a:rPr kumimoji="1" lang="en-IE" altLang="zh-CN" sz="3100" b="1" dirty="0" smtClean="0">
                <a:solidFill>
                  <a:schemeClr val="bg1"/>
                </a:solidFill>
                <a:latin typeface="Times New Roman" pitchFamily="18" charset="0"/>
              </a:rPr>
              <a:t>-electronics,</a:t>
            </a:r>
            <a:r>
              <a:rPr kumimoji="1" lang="en-GB" altLang="zh-CN" sz="31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GB" altLang="zh-CN" sz="3100" b="1" dirty="0" err="1" smtClean="0">
                <a:solidFill>
                  <a:schemeClr val="bg1"/>
                </a:solidFill>
                <a:latin typeface="Times New Roman" pitchFamily="18" charset="0"/>
              </a:rPr>
              <a:t>Beihang</a:t>
            </a:r>
            <a:r>
              <a:rPr kumimoji="1" lang="en-GB" altLang="zh-CN" sz="3100" b="1" dirty="0" smtClean="0">
                <a:solidFill>
                  <a:schemeClr val="bg1"/>
                </a:solidFill>
                <a:latin typeface="Times New Roman" pitchFamily="18" charset="0"/>
              </a:rPr>
              <a:t> University, Beijing China</a:t>
            </a:r>
            <a:endParaRPr kumimoji="1" lang="en-GB" altLang="zh-CN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0" y="8047038"/>
            <a:ext cx="1576388" cy="34761487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/>
          <a:lstStyle/>
          <a:p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1638300" y="40630475"/>
            <a:ext cx="109997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6" tIns="41016" rIns="82036" bIns="41016">
            <a:spAutoFit/>
          </a:bodyPr>
          <a:lstStyle/>
          <a:p>
            <a:pPr defTabSz="3741738"/>
            <a:r>
              <a:rPr lang="en-GB" altLang="ja-JP" sz="3100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 Photonics Research Centre</a:t>
            </a:r>
          </a:p>
          <a:p>
            <a:pPr defTabSz="3741738"/>
            <a:r>
              <a:rPr lang="en-GB" altLang="ja-JP" sz="3100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 School of Electrical and Electronics Engineering</a:t>
            </a:r>
          </a:p>
          <a:p>
            <a:pPr defTabSz="3741738"/>
            <a:r>
              <a:rPr lang="en-GB" altLang="ja-JP" sz="3100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 Dublin Institute of Technology, </a:t>
            </a:r>
            <a:r>
              <a:rPr lang="en-US" altLang="ja-JP" sz="3100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Ireland</a:t>
            </a:r>
          </a:p>
          <a:p>
            <a:pPr defTabSz="3741738"/>
            <a:r>
              <a:rPr lang="en-US" altLang="ja-JP" sz="3100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 *Email</a:t>
            </a:r>
            <a:r>
              <a:rPr lang="en-US" altLang="ja-JP" sz="3100" b="1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: </a:t>
            </a:r>
            <a:r>
              <a:rPr lang="en-US" altLang="ja-JP" sz="3100" b="1" dirty="0">
                <a:solidFill>
                  <a:srgbClr val="0D0D0D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pengfei.wang@dit.ie</a:t>
            </a:r>
            <a:r>
              <a:rPr lang="en-US" altLang="ja-JP" sz="3100" b="1" dirty="0">
                <a:latin typeface="Cambria" pitchFamily="18" charset="0"/>
                <a:ea typeface="MS PGothic" pitchFamily="34" charset="-128"/>
                <a:cs typeface="Times New Roman" pitchFamily="18" charset="0"/>
              </a:rPr>
              <a:t> &amp; p.wang@soton.ac.uk</a:t>
            </a:r>
            <a:endParaRPr lang="zh-CN" altLang="en-GB" sz="3100" b="1" dirty="0">
              <a:latin typeface="Cambria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5367" name="Line 257"/>
          <p:cNvSpPr>
            <a:spLocks noChangeShapeType="1"/>
          </p:cNvSpPr>
          <p:nvPr/>
        </p:nvSpPr>
        <p:spPr bwMode="auto">
          <a:xfrm>
            <a:off x="1611313" y="40203438"/>
            <a:ext cx="28506737" cy="66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pic>
        <p:nvPicPr>
          <p:cNvPr id="15368" name="Picture 260" descr="Master PRC Logo Hi-Res 2085 x 7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188" y="228600"/>
            <a:ext cx="59086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266"/>
          <p:cNvSpPr txBox="1">
            <a:spLocks noChangeArrowheads="1"/>
          </p:cNvSpPr>
          <p:nvPr/>
        </p:nvSpPr>
        <p:spPr bwMode="auto">
          <a:xfrm>
            <a:off x="7534275" y="2703513"/>
            <a:ext cx="125872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6" tIns="41016" rIns="82036" bIns="41016">
            <a:spAutoFit/>
          </a:bodyPr>
          <a:lstStyle/>
          <a:p>
            <a:pPr defTabSz="3741738"/>
            <a:r>
              <a:rPr lang="en-IE" altLang="zh-CN" sz="3100">
                <a:solidFill>
                  <a:srgbClr val="993300"/>
                </a:solidFill>
                <a:latin typeface="Century" pitchFamily="18" charset="0"/>
              </a:rPr>
              <a:t>@ T H E  D U B L I N  I N S T I T U T E  O F  T E C H N O L O G Y</a:t>
            </a:r>
            <a:endParaRPr lang="en-US" altLang="zh-CN" sz="3100">
              <a:solidFill>
                <a:srgbClr val="993300"/>
              </a:solidFill>
              <a:latin typeface="Century" pitchFamily="18" charset="0"/>
            </a:endParaRPr>
          </a:p>
        </p:txBody>
      </p:sp>
      <p:sp>
        <p:nvSpPr>
          <p:cNvPr id="15370" name="Line 268"/>
          <p:cNvSpPr>
            <a:spLocks noChangeShapeType="1"/>
          </p:cNvSpPr>
          <p:nvPr/>
        </p:nvSpPr>
        <p:spPr bwMode="auto">
          <a:xfrm>
            <a:off x="434975" y="2970213"/>
            <a:ext cx="1366838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15371" name="Text Box 269"/>
          <p:cNvSpPr txBox="1">
            <a:spLocks noChangeArrowheads="1"/>
          </p:cNvSpPr>
          <p:nvPr/>
        </p:nvSpPr>
        <p:spPr bwMode="auto">
          <a:xfrm>
            <a:off x="2019300" y="2538413"/>
            <a:ext cx="314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6" tIns="41016" rIns="82036" bIns="41016">
            <a:spAutoFit/>
          </a:bodyPr>
          <a:lstStyle/>
          <a:p>
            <a:pPr defTabSz="3741738"/>
            <a:r>
              <a:rPr lang="en-IE" altLang="zh-CN" sz="3500" b="1">
                <a:solidFill>
                  <a:srgbClr val="0066CC"/>
                </a:solidFill>
                <a:latin typeface="Century" pitchFamily="18" charset="0"/>
              </a:rPr>
              <a:t>www.prc.dit.ie</a:t>
            </a:r>
            <a:endParaRPr lang="en-GB" altLang="zh-CN" sz="3500" b="1">
              <a:solidFill>
                <a:srgbClr val="0066CC"/>
              </a:solidFill>
              <a:latin typeface="Century" pitchFamily="18" charset="0"/>
            </a:endParaRPr>
          </a:p>
        </p:txBody>
      </p:sp>
      <p:sp>
        <p:nvSpPr>
          <p:cNvPr id="15372" name="Line 270"/>
          <p:cNvSpPr>
            <a:spLocks noChangeShapeType="1"/>
          </p:cNvSpPr>
          <p:nvPr/>
        </p:nvSpPr>
        <p:spPr bwMode="auto">
          <a:xfrm>
            <a:off x="6056313" y="2970213"/>
            <a:ext cx="122555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15688" name="AutoShape 277"/>
          <p:cNvSpPr>
            <a:spLocks noChangeArrowheads="1"/>
          </p:cNvSpPr>
          <p:nvPr/>
        </p:nvSpPr>
        <p:spPr bwMode="auto">
          <a:xfrm>
            <a:off x="1885950" y="8226425"/>
            <a:ext cx="13671550" cy="248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395" tIns="58192" rIns="116395" bIns="58192" anchor="ctr"/>
          <a:lstStyle/>
          <a:p>
            <a:pPr marL="366119" indent="-366119" algn="ctr" defTabSz="3741845">
              <a:defRPr/>
            </a:pP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Objective</a:t>
            </a:r>
            <a:endParaRPr lang="en-US" altLang="zh-CN" sz="47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366119" indent="-18618" algn="just" defTabSz="3741845">
              <a:defRPr/>
            </a:pP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To investigate,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both </a:t>
            </a: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theoretically </a:t>
            </a: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and </a:t>
            </a: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experimentally,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packaged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silica and chalcogenide microsphere and their potential </a:t>
            </a: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applications in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telecommunication.</a:t>
            </a:r>
            <a:endParaRPr lang="en-IE" altLang="zh-CN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74" name="Rectangle 588"/>
          <p:cNvSpPr>
            <a:spLocks noChangeArrowheads="1"/>
          </p:cNvSpPr>
          <p:nvPr/>
        </p:nvSpPr>
        <p:spPr bwMode="auto">
          <a:xfrm>
            <a:off x="0" y="27230388"/>
            <a:ext cx="2349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zh-CN" altLang="en-US" sz="2300"/>
          </a:p>
        </p:txBody>
      </p:sp>
      <p:sp>
        <p:nvSpPr>
          <p:cNvPr id="15375" name="Rectangle 2"/>
          <p:cNvSpPr>
            <a:spLocks noChangeArrowheads="1"/>
          </p:cNvSpPr>
          <p:nvPr/>
        </p:nvSpPr>
        <p:spPr bwMode="auto">
          <a:xfrm>
            <a:off x="0" y="68263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0" y="68263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78" name="Rectangle 72"/>
          <p:cNvSpPr>
            <a:spLocks noChangeArrowheads="1"/>
          </p:cNvSpPr>
          <p:nvPr/>
        </p:nvSpPr>
        <p:spPr bwMode="auto">
          <a:xfrm>
            <a:off x="0" y="15138400"/>
            <a:ext cx="722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zh-CN" altLang="en-US"/>
          </a:p>
        </p:txBody>
      </p:sp>
      <p:sp>
        <p:nvSpPr>
          <p:cNvPr id="15379" name="Rectangle 74"/>
          <p:cNvSpPr>
            <a:spLocks noChangeArrowheads="1"/>
          </p:cNvSpPr>
          <p:nvPr/>
        </p:nvSpPr>
        <p:spPr bwMode="auto">
          <a:xfrm>
            <a:off x="1149350" y="17540288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zh-CN" altLang="en-US"/>
          </a:p>
        </p:txBody>
      </p:sp>
      <p:sp>
        <p:nvSpPr>
          <p:cNvPr id="15380" name="Rectangle 76"/>
          <p:cNvSpPr>
            <a:spLocks noChangeArrowheads="1"/>
          </p:cNvSpPr>
          <p:nvPr/>
        </p:nvSpPr>
        <p:spPr bwMode="auto">
          <a:xfrm>
            <a:off x="0" y="14150975"/>
            <a:ext cx="722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zh-CN" altLang="en-US"/>
          </a:p>
        </p:txBody>
      </p:sp>
      <p:sp>
        <p:nvSpPr>
          <p:cNvPr id="15738" name="AutoShape 277"/>
          <p:cNvSpPr>
            <a:spLocks noChangeArrowheads="1"/>
          </p:cNvSpPr>
          <p:nvPr/>
        </p:nvSpPr>
        <p:spPr bwMode="auto">
          <a:xfrm>
            <a:off x="1949450" y="11287138"/>
            <a:ext cx="13671550" cy="12542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16395" tIns="58192" rIns="116395" bIns="58192" anchor="ctr"/>
          <a:lstStyle/>
          <a:p>
            <a:pPr marL="366119" indent="-366119" algn="ctr" defTabSz="3741845">
              <a:defRPr/>
            </a:pP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Silica and </a:t>
            </a: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soft glass </a:t>
            </a: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microspheres fabricated to </a:t>
            </a: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date</a:t>
            </a:r>
            <a:endParaRPr lang="en-US" altLang="zh-CN" sz="47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82" name="Rectangle 315"/>
          <p:cNvSpPr>
            <a:spLocks noChangeArrowheads="1"/>
          </p:cNvSpPr>
          <p:nvPr/>
        </p:nvSpPr>
        <p:spPr bwMode="auto">
          <a:xfrm>
            <a:off x="-4892675" y="15055850"/>
            <a:ext cx="72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zh-CN" altLang="en-US"/>
          </a:p>
        </p:txBody>
      </p:sp>
      <p:sp>
        <p:nvSpPr>
          <p:cNvPr id="15741" name="AutoShape 277"/>
          <p:cNvSpPr>
            <a:spLocks noChangeArrowheads="1"/>
          </p:cNvSpPr>
          <p:nvPr/>
        </p:nvSpPr>
        <p:spPr bwMode="auto">
          <a:xfrm>
            <a:off x="15983595" y="31017330"/>
            <a:ext cx="14186182" cy="8882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6395" tIns="58192" rIns="116395" bIns="58192" anchor="ctr"/>
          <a:lstStyle/>
          <a:p>
            <a:pPr marL="366119" indent="-366119" algn="just" defTabSz="3741845">
              <a:defRPr/>
            </a:pP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Conclusion</a:t>
            </a:r>
          </a:p>
          <a:p>
            <a:pPr marL="366119" indent="-366119" algn="just" defTabSz="3741845">
              <a:defRPr/>
            </a:pP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endParaRPr lang="en-IE" altLang="zh-CN" sz="47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366119" indent="-366119" algn="just" defTabSz="3741845">
              <a:lnSpc>
                <a:spcPts val="3720"/>
              </a:lnSpc>
              <a:spcAft>
                <a:spcPts val="1200"/>
              </a:spcAft>
              <a:buSzPct val="50000"/>
              <a:buFont typeface="Wingdings" pitchFamily="2" charset="2"/>
              <a:buChar char="n"/>
              <a:defRPr/>
            </a:pP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compact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packaged silica microsphere based add-drop filter with a Q-factor of 0.9 X 10</a:t>
            </a:r>
            <a:r>
              <a:rPr lang="en-IE" altLang="zh-CN" sz="3600" baseline="30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 presented . </a:t>
            </a:r>
            <a:endParaRPr lang="en-IE" altLang="zh-CN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6119" indent="-366119" algn="just" defTabSz="3741845">
              <a:lnSpc>
                <a:spcPts val="3720"/>
              </a:lnSpc>
              <a:spcAft>
                <a:spcPts val="1200"/>
              </a:spcAft>
              <a:buSzPct val="50000"/>
              <a:buFont typeface="Wingdings" pitchFamily="2" charset="2"/>
              <a:buChar char="n"/>
              <a:defRPr/>
            </a:pP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transmission spectral responses of the add and drop channels demonstrate the add–drop potential of the filter for very closely spaced DWDM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channels.</a:t>
            </a:r>
            <a:endParaRPr lang="en-IE" altLang="zh-CN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6119" indent="-366119" algn="just" defTabSz="3741845">
              <a:lnSpc>
                <a:spcPts val="3720"/>
              </a:lnSpc>
              <a:spcAft>
                <a:spcPts val="1200"/>
              </a:spcAft>
              <a:buSzPct val="50000"/>
              <a:buFont typeface="Wingdings" pitchFamily="2" charset="2"/>
              <a:buChar char="n"/>
              <a:defRPr/>
            </a:pP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photosensitivity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packaged chalcogenide microsphere device with a Q-factor of 1.8 </a:t>
            </a: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IE" altLang="zh-CN" sz="3600" baseline="30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 405 nm laser radiation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 presented. </a:t>
            </a:r>
          </a:p>
          <a:p>
            <a:pPr marL="366119" indent="-366119" algn="just" defTabSz="3741845">
              <a:lnSpc>
                <a:spcPts val="3720"/>
              </a:lnSpc>
              <a:spcAft>
                <a:spcPts val="1200"/>
              </a:spcAft>
              <a:buSzPct val="50000"/>
              <a:buFont typeface="Wingdings" pitchFamily="2" charset="2"/>
              <a:buChar char="n"/>
              <a:defRPr/>
            </a:pP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two packaged devices are promising candidates </a:t>
            </a:r>
            <a:r>
              <a:rPr lang="en-IE" altLang="zh-CN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E" altLang="zh-CN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photonic 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building-blocks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several 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 applications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add-drop filters, highly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optical switches, modulators, ultra small optical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tunable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filters and integrated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microlasers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altLang="zh-CN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4" name="Rectangle 504"/>
          <p:cNvSpPr>
            <a:spLocks noChangeArrowheads="1"/>
          </p:cNvSpPr>
          <p:nvPr/>
        </p:nvSpPr>
        <p:spPr bwMode="auto">
          <a:xfrm>
            <a:off x="0" y="20069175"/>
            <a:ext cx="2349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85" name="Rectangle 506"/>
          <p:cNvSpPr>
            <a:spLocks noChangeArrowheads="1"/>
          </p:cNvSpPr>
          <p:nvPr/>
        </p:nvSpPr>
        <p:spPr bwMode="auto">
          <a:xfrm>
            <a:off x="0" y="20035838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86" name="Rectangle 508"/>
          <p:cNvSpPr>
            <a:spLocks noChangeArrowheads="1"/>
          </p:cNvSpPr>
          <p:nvPr/>
        </p:nvSpPr>
        <p:spPr bwMode="auto">
          <a:xfrm>
            <a:off x="0" y="19864388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87" name="Rectangle 510"/>
          <p:cNvSpPr>
            <a:spLocks noChangeArrowheads="1"/>
          </p:cNvSpPr>
          <p:nvPr/>
        </p:nvSpPr>
        <p:spPr bwMode="auto">
          <a:xfrm>
            <a:off x="0" y="20083463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88" name="Rectangle 577"/>
          <p:cNvSpPr>
            <a:spLocks noChangeArrowheads="1"/>
          </p:cNvSpPr>
          <p:nvPr/>
        </p:nvSpPr>
        <p:spPr bwMode="auto">
          <a:xfrm>
            <a:off x="0" y="20151725"/>
            <a:ext cx="2349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89" name="Rectangle 584"/>
          <p:cNvSpPr>
            <a:spLocks noChangeArrowheads="1"/>
          </p:cNvSpPr>
          <p:nvPr/>
        </p:nvSpPr>
        <p:spPr bwMode="auto">
          <a:xfrm>
            <a:off x="0" y="15679738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90" name="Rectangle 693"/>
          <p:cNvSpPr>
            <a:spLocks noChangeArrowheads="1"/>
          </p:cNvSpPr>
          <p:nvPr/>
        </p:nvSpPr>
        <p:spPr bwMode="auto">
          <a:xfrm>
            <a:off x="0" y="15041563"/>
            <a:ext cx="2349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endParaRPr lang="en-US" altLang="zh-CN"/>
          </a:p>
        </p:txBody>
      </p:sp>
      <p:sp>
        <p:nvSpPr>
          <p:cNvPr id="15391" name="Rectangle 586"/>
          <p:cNvSpPr>
            <a:spLocks noChangeArrowheads="1"/>
          </p:cNvSpPr>
          <p:nvPr/>
        </p:nvSpPr>
        <p:spPr bwMode="auto">
          <a:xfrm>
            <a:off x="15487650" y="19270663"/>
            <a:ext cx="2730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pPr algn="ctr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300">
              <a:cs typeface="Times New Roman" pitchFamily="18" charset="0"/>
            </a:endParaRPr>
          </a:p>
        </p:txBody>
      </p:sp>
      <p:sp>
        <p:nvSpPr>
          <p:cNvPr id="15392" name="Rectangle 587"/>
          <p:cNvSpPr>
            <a:spLocks noChangeArrowheads="1"/>
          </p:cNvSpPr>
          <p:nvPr/>
        </p:nvSpPr>
        <p:spPr bwMode="auto">
          <a:xfrm>
            <a:off x="15487650" y="22255163"/>
            <a:ext cx="2730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pPr algn="ctr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300">
              <a:cs typeface="Times New Roman" pitchFamily="18" charset="0"/>
            </a:endParaRPr>
          </a:p>
        </p:txBody>
      </p:sp>
      <p:sp>
        <p:nvSpPr>
          <p:cNvPr id="15393" name="Rectangle 694"/>
          <p:cNvSpPr>
            <a:spLocks noChangeArrowheads="1"/>
          </p:cNvSpPr>
          <p:nvPr/>
        </p:nvSpPr>
        <p:spPr bwMode="auto">
          <a:xfrm>
            <a:off x="15487650" y="15792450"/>
            <a:ext cx="2730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pPr algn="ctr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300">
              <a:cs typeface="Times New Roman" pitchFamily="18" charset="0"/>
            </a:endParaRPr>
          </a:p>
        </p:txBody>
      </p:sp>
      <p:sp>
        <p:nvSpPr>
          <p:cNvPr id="15394" name="Rectangle 696"/>
          <p:cNvSpPr>
            <a:spLocks noChangeArrowheads="1"/>
          </p:cNvSpPr>
          <p:nvPr/>
        </p:nvSpPr>
        <p:spPr bwMode="auto">
          <a:xfrm>
            <a:off x="15487650" y="22426613"/>
            <a:ext cx="2730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950" tIns="57977" rIns="115950" bIns="57977" anchor="ctr">
            <a:spAutoFit/>
          </a:bodyPr>
          <a:lstStyle/>
          <a:p>
            <a:pPr algn="ctr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300">
              <a:cs typeface="Times New Roman" pitchFamily="18" charset="0"/>
            </a:endParaRPr>
          </a:p>
        </p:txBody>
      </p:sp>
      <p:pic>
        <p:nvPicPr>
          <p:cNvPr id="1539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95600" y="19386550"/>
            <a:ext cx="555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Text Box 373"/>
          <p:cNvSpPr txBox="1">
            <a:spLocks noChangeArrowheads="1"/>
          </p:cNvSpPr>
          <p:nvPr/>
        </p:nvSpPr>
        <p:spPr bwMode="auto">
          <a:xfrm>
            <a:off x="2285988" y="26295350"/>
            <a:ext cx="12717463" cy="14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430" tIns="178715" rIns="357430" bIns="178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electric field distribution for a silica microsphere coupled with two tapered fibers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</a:t>
            </a:r>
            <a:endParaRPr lang="en-US" altLang="zh-CN" sz="36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Line 257"/>
          <p:cNvSpPr>
            <a:spLocks noChangeShapeType="1"/>
          </p:cNvSpPr>
          <p:nvPr/>
        </p:nvSpPr>
        <p:spPr bwMode="auto">
          <a:xfrm rot="5400000">
            <a:off x="-53182" y="24214932"/>
            <a:ext cx="31977013" cy="0"/>
          </a:xfrm>
          <a:prstGeom prst="line">
            <a:avLst/>
          </a:prstGeom>
          <a:noFill/>
          <a:ln w="19050">
            <a:solidFill>
              <a:srgbClr val="77C1C7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15399" name="Line 257"/>
          <p:cNvSpPr>
            <a:spLocks noChangeShapeType="1"/>
          </p:cNvSpPr>
          <p:nvPr/>
        </p:nvSpPr>
        <p:spPr bwMode="auto">
          <a:xfrm flipV="1">
            <a:off x="1762125" y="11071114"/>
            <a:ext cx="13998575" cy="0"/>
          </a:xfrm>
          <a:prstGeom prst="line">
            <a:avLst/>
          </a:prstGeom>
          <a:noFill/>
          <a:ln w="19050">
            <a:solidFill>
              <a:srgbClr val="77C1C7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15400" name="Line 257"/>
          <p:cNvSpPr>
            <a:spLocks noChangeShapeType="1"/>
          </p:cNvSpPr>
          <p:nvPr/>
        </p:nvSpPr>
        <p:spPr bwMode="auto">
          <a:xfrm flipV="1">
            <a:off x="16094075" y="30765302"/>
            <a:ext cx="14060488" cy="0"/>
          </a:xfrm>
          <a:prstGeom prst="line">
            <a:avLst/>
          </a:prstGeom>
          <a:noFill/>
          <a:ln w="19050">
            <a:solidFill>
              <a:srgbClr val="77C1C7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15401" name="Rectangle 316"/>
          <p:cNvSpPr>
            <a:spLocks noChangeArrowheads="1"/>
          </p:cNvSpPr>
          <p:nvPr/>
        </p:nvSpPr>
        <p:spPr bwMode="auto">
          <a:xfrm>
            <a:off x="0" y="-749300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en-US" altLang="zh-CN"/>
          </a:p>
        </p:txBody>
      </p:sp>
      <p:sp>
        <p:nvSpPr>
          <p:cNvPr id="15402" name="Rectangle 341"/>
          <p:cNvSpPr>
            <a:spLocks noChangeArrowheads="1"/>
          </p:cNvSpPr>
          <p:nvPr/>
        </p:nvSpPr>
        <p:spPr bwMode="auto">
          <a:xfrm>
            <a:off x="0" y="-749300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en-US" altLang="zh-CN"/>
          </a:p>
        </p:txBody>
      </p:sp>
      <p:sp>
        <p:nvSpPr>
          <p:cNvPr id="15403" name="Rectangle 343"/>
          <p:cNvSpPr>
            <a:spLocks noChangeArrowheads="1"/>
          </p:cNvSpPr>
          <p:nvPr/>
        </p:nvSpPr>
        <p:spPr bwMode="auto">
          <a:xfrm>
            <a:off x="0" y="-749300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en-US" altLang="zh-CN"/>
          </a:p>
        </p:txBody>
      </p:sp>
      <p:sp>
        <p:nvSpPr>
          <p:cNvPr id="15404" name="Rectangle 345"/>
          <p:cNvSpPr>
            <a:spLocks noChangeArrowheads="1"/>
          </p:cNvSpPr>
          <p:nvPr/>
        </p:nvSpPr>
        <p:spPr bwMode="auto">
          <a:xfrm>
            <a:off x="0" y="-749300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en-US" altLang="zh-CN"/>
          </a:p>
        </p:txBody>
      </p:sp>
      <p:sp>
        <p:nvSpPr>
          <p:cNvPr id="15405" name="Rectangle 347"/>
          <p:cNvSpPr>
            <a:spLocks noChangeArrowheads="1"/>
          </p:cNvSpPr>
          <p:nvPr/>
        </p:nvSpPr>
        <p:spPr bwMode="auto">
          <a:xfrm>
            <a:off x="0" y="-749300"/>
            <a:ext cx="7223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430" tIns="178715" rIns="357430" bIns="178715" anchor="ctr">
            <a:spAutoFit/>
          </a:bodyPr>
          <a:lstStyle/>
          <a:p>
            <a:endParaRPr lang="en-US" altLang="zh-CN"/>
          </a:p>
        </p:txBody>
      </p:sp>
      <p:pic>
        <p:nvPicPr>
          <p:cNvPr id="15406" name="Picture 4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33677" y="15031554"/>
            <a:ext cx="14006513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0" name="Text Box 373"/>
          <p:cNvSpPr txBox="1">
            <a:spLocks noChangeArrowheads="1"/>
          </p:cNvSpPr>
          <p:nvPr/>
        </p:nvSpPr>
        <p:spPr bwMode="auto">
          <a:xfrm>
            <a:off x="1762125" y="38923392"/>
            <a:ext cx="12820650" cy="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430" tIns="178715" rIns="357430" bIns="178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altLang="zh-CN" sz="3600" b="1" dirty="0" smtClean="0">
                <a:latin typeface="Times New Roman" pitchFamily="18" charset="0"/>
              </a:rPr>
              <a:t>Fabrication process</a:t>
            </a:r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5415" name="Rectangle 5"/>
          <p:cNvSpPr>
            <a:spLocks noChangeArrowheads="1"/>
          </p:cNvSpPr>
          <p:nvPr/>
        </p:nvSpPr>
        <p:spPr bwMode="auto">
          <a:xfrm>
            <a:off x="15892463" y="13815577"/>
            <a:ext cx="7618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altLang="zh-CN" sz="3600" b="1" dirty="0" smtClean="0">
                <a:latin typeface="Times New Roman" pitchFamily="18" charset="0"/>
              </a:rPr>
              <a:t>Output spectra </a:t>
            </a:r>
            <a:r>
              <a:rPr lang="en-IE" altLang="zh-CN" sz="3600" b="1" dirty="0" smtClean="0">
                <a:latin typeface="Times New Roman" pitchFamily="18" charset="0"/>
              </a:rPr>
              <a:t>from </a:t>
            </a:r>
            <a:r>
              <a:rPr lang="en-IE" altLang="zh-CN" sz="3600" b="1" dirty="0">
                <a:latin typeface="Times New Roman" pitchFamily="18" charset="0"/>
              </a:rPr>
              <a:t>the through </a:t>
            </a:r>
            <a:endParaRPr lang="en-IE" altLang="zh-CN" sz="3600" b="1" dirty="0" smtClean="0">
              <a:latin typeface="Times New Roman" pitchFamily="18" charset="0"/>
            </a:endParaRPr>
          </a:p>
          <a:p>
            <a:pPr algn="ctr"/>
            <a:r>
              <a:rPr lang="en-IE" altLang="zh-CN" sz="3600" b="1" dirty="0" smtClean="0">
                <a:latin typeface="Times New Roman" pitchFamily="18" charset="0"/>
              </a:rPr>
              <a:t>and </a:t>
            </a:r>
            <a:r>
              <a:rPr lang="en-IE" altLang="zh-CN" sz="3600" b="1" dirty="0">
                <a:latin typeface="Times New Roman" pitchFamily="18" charset="0"/>
              </a:rPr>
              <a:t>the drop </a:t>
            </a:r>
            <a:r>
              <a:rPr lang="en-IE" altLang="zh-CN" sz="3600" b="1" dirty="0" smtClean="0">
                <a:latin typeface="Times New Roman" pitchFamily="18" charset="0"/>
              </a:rPr>
              <a:t>ports</a:t>
            </a:r>
            <a:endParaRPr lang="en-IE" altLang="zh-CN" sz="3600" b="1" dirty="0">
              <a:latin typeface="Times New Roman" pitchFamily="18" charset="0"/>
            </a:endParaRPr>
          </a:p>
        </p:txBody>
      </p:sp>
      <p:sp>
        <p:nvSpPr>
          <p:cNvPr id="15417" name="Rectangle 7"/>
          <p:cNvSpPr>
            <a:spLocks noChangeArrowheads="1"/>
          </p:cNvSpPr>
          <p:nvPr/>
        </p:nvSpPr>
        <p:spPr bwMode="auto">
          <a:xfrm>
            <a:off x="23052088" y="14079538"/>
            <a:ext cx="680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altLang="zh-CN" sz="3600" b="1" dirty="0">
                <a:latin typeface="Times New Roman" pitchFamily="18" charset="0"/>
              </a:rPr>
              <a:t>Temperature dependence </a:t>
            </a:r>
          </a:p>
        </p:txBody>
      </p:sp>
      <p:sp>
        <p:nvSpPr>
          <p:cNvPr id="15422" name="Rectangle 11"/>
          <p:cNvSpPr>
            <a:spLocks noChangeArrowheads="1"/>
          </p:cNvSpPr>
          <p:nvPr/>
        </p:nvSpPr>
        <p:spPr bwMode="auto">
          <a:xfrm>
            <a:off x="24868916" y="9524283"/>
            <a:ext cx="2471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100" b="1" dirty="0" smtClean="0">
                <a:latin typeface="Times New Roman" pitchFamily="18" charset="0"/>
              </a:rPr>
              <a:t>~15.1 pm/</a:t>
            </a:r>
            <a:r>
              <a:rPr lang="en-US" altLang="zh-CN" sz="3100" b="1" baseline="30000" dirty="0" err="1" smtClean="0">
                <a:latin typeface="Times New Roman" pitchFamily="18" charset="0"/>
              </a:rPr>
              <a:t>o</a:t>
            </a:r>
            <a:r>
              <a:rPr lang="en-US" altLang="zh-CN" sz="3100" b="1" dirty="0" err="1" smtClean="0">
                <a:latin typeface="Times New Roman" pitchFamily="18" charset="0"/>
              </a:rPr>
              <a:t>C</a:t>
            </a:r>
            <a:r>
              <a:rPr lang="en-US" altLang="zh-CN" sz="3100" b="1" dirty="0" smtClean="0">
                <a:latin typeface="Times New Roman" pitchFamily="18" charset="0"/>
              </a:rPr>
              <a:t> </a:t>
            </a:r>
            <a:endParaRPr lang="en-IE" altLang="zh-CN" sz="3100" b="1" dirty="0">
              <a:latin typeface="Times New Roman" pitchFamily="18" charset="0"/>
            </a:endParaRPr>
          </a:p>
        </p:txBody>
      </p:sp>
      <p:sp>
        <p:nvSpPr>
          <p:cNvPr id="94" name="AutoShape 277"/>
          <p:cNvSpPr>
            <a:spLocks noChangeArrowheads="1"/>
          </p:cNvSpPr>
          <p:nvPr/>
        </p:nvSpPr>
        <p:spPr bwMode="auto">
          <a:xfrm>
            <a:off x="16125740" y="15176016"/>
            <a:ext cx="13906500" cy="1244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16395" tIns="58192" rIns="116395" bIns="58192" anchor="ctr"/>
          <a:lstStyle/>
          <a:p>
            <a:pPr marL="366119" indent="-366119" algn="ctr" defTabSz="3741845">
              <a:defRPr/>
            </a:pPr>
            <a:r>
              <a:rPr lang="en-US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Packaged chalcogenide microsphere</a:t>
            </a:r>
            <a:endParaRPr lang="en-US" altLang="zh-CN" sz="47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426" name="Rectangle 12"/>
          <p:cNvSpPr>
            <a:spLocks noChangeArrowheads="1"/>
          </p:cNvSpPr>
          <p:nvPr/>
        </p:nvSpPr>
        <p:spPr bwMode="auto">
          <a:xfrm>
            <a:off x="16183769" y="29230638"/>
            <a:ext cx="72016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altLang="zh-CN" sz="3600" b="1" dirty="0" smtClean="0">
                <a:latin typeface="Times New Roman" pitchFamily="18" charset="0"/>
              </a:rPr>
              <a:t>Transmission spectra over </a:t>
            </a:r>
            <a:r>
              <a:rPr lang="en-IE" altLang="zh-CN" sz="3600" b="1" dirty="0">
                <a:latin typeface="Times New Roman" pitchFamily="18" charset="0"/>
              </a:rPr>
              <a:t>the wavelength ranges </a:t>
            </a:r>
            <a:r>
              <a:rPr lang="en-IE" altLang="zh-CN" sz="3600" b="1" dirty="0" smtClean="0">
                <a:latin typeface="Times New Roman" pitchFamily="18" charset="0"/>
              </a:rPr>
              <a:t>1540-1560 </a:t>
            </a:r>
            <a:r>
              <a:rPr lang="en-IE" altLang="zh-CN" sz="3600" b="1" dirty="0">
                <a:latin typeface="Times New Roman" pitchFamily="18" charset="0"/>
              </a:rPr>
              <a:t>nm </a:t>
            </a:r>
          </a:p>
        </p:txBody>
      </p:sp>
      <p:sp>
        <p:nvSpPr>
          <p:cNvPr id="15427" name="Rectangle 13"/>
          <p:cNvSpPr>
            <a:spLocks noChangeArrowheads="1"/>
          </p:cNvSpPr>
          <p:nvPr/>
        </p:nvSpPr>
        <p:spPr bwMode="auto">
          <a:xfrm>
            <a:off x="23510875" y="29230638"/>
            <a:ext cx="644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altLang="zh-CN" sz="3600" b="1" dirty="0">
                <a:latin typeface="Times New Roman" pitchFamily="18" charset="0"/>
              </a:rPr>
              <a:t>Peak shift as a function of exposure time</a:t>
            </a:r>
          </a:p>
        </p:txBody>
      </p:sp>
      <p:pic>
        <p:nvPicPr>
          <p:cNvPr id="15429" name="Picture 71" descr="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39763" y="557213"/>
            <a:ext cx="568801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88810" y="41577419"/>
            <a:ext cx="5341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ONNA 2015</a:t>
            </a: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Dell desktop at DIT\E\Report in DIT\Poster in ONNA 2015\Microsphere resonators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03" y="12755005"/>
            <a:ext cx="13968512" cy="53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Line 257"/>
          <p:cNvSpPr>
            <a:spLocks noChangeShapeType="1"/>
          </p:cNvSpPr>
          <p:nvPr/>
        </p:nvSpPr>
        <p:spPr bwMode="auto">
          <a:xfrm flipV="1">
            <a:off x="1762125" y="18271914"/>
            <a:ext cx="13998575" cy="0"/>
          </a:xfrm>
          <a:prstGeom prst="line">
            <a:avLst/>
          </a:prstGeom>
          <a:noFill/>
          <a:ln w="19050">
            <a:solidFill>
              <a:srgbClr val="77C1C7"/>
            </a:solidFill>
            <a:round/>
            <a:headEnd/>
            <a:tailEnd/>
          </a:ln>
        </p:spPr>
        <p:txBody>
          <a:bodyPr lIns="115950" tIns="57977" rIns="115950" bIns="57977"/>
          <a:lstStyle/>
          <a:p>
            <a:endParaRPr lang="zh-CN" altLang="en-US"/>
          </a:p>
        </p:txBody>
      </p:sp>
      <p:sp>
        <p:nvSpPr>
          <p:cNvPr id="71" name="AutoShape 277"/>
          <p:cNvSpPr>
            <a:spLocks noChangeArrowheads="1"/>
          </p:cNvSpPr>
          <p:nvPr/>
        </p:nvSpPr>
        <p:spPr bwMode="auto">
          <a:xfrm>
            <a:off x="1979613" y="18491848"/>
            <a:ext cx="13671550" cy="12542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16395" tIns="58192" rIns="116395" bIns="58192" anchor="ctr"/>
          <a:lstStyle/>
          <a:p>
            <a:pPr marL="366119" indent="-366119" algn="ctr" defTabSz="3741845">
              <a:defRPr/>
            </a:pPr>
            <a:r>
              <a:rPr lang="en-IE" altLang="zh-CN" sz="47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Packaged silica microsphere</a:t>
            </a:r>
            <a:endParaRPr lang="en-US" altLang="zh-CN" sz="47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83" y="20224432"/>
            <a:ext cx="7534786" cy="6001385"/>
          </a:xfrm>
          <a:prstGeom prst="rect">
            <a:avLst/>
          </a:prstGeom>
        </p:spPr>
      </p:pic>
      <p:pic>
        <p:nvPicPr>
          <p:cNvPr id="73" name="Picture 7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27" y="20252052"/>
            <a:ext cx="7581898" cy="59407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65043" y="28043230"/>
            <a:ext cx="11763375" cy="10678956"/>
            <a:chOff x="2465043" y="27790932"/>
            <a:chExt cx="11763375" cy="10678956"/>
          </a:xfrm>
        </p:grpSpPr>
        <p:pic>
          <p:nvPicPr>
            <p:cNvPr id="75" name="Picture 74" descr="E:\My papers\Paper for microsphere add-drop filter\results\Figures\add-drop filter_2.tif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480" y="27790932"/>
              <a:ext cx="6196938" cy="5432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5" descr="E:\My papers\Paper for microsphere add-drop filter\results\Figures\add-drop filter_3.tif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043" y="33223734"/>
              <a:ext cx="5957887" cy="5246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6" descr="E:\My papers\Paper for microsphere add-drop filter\results\Figures\add-drop filter_4.tif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215" y="33223734"/>
              <a:ext cx="6037203" cy="5246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3" descr="E:\My papers\Paper for microsphere add-drop filter\results\Figures\add-drop filter_1.tif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043" y="27790932"/>
              <a:ext cx="5957887" cy="543280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14827"/>
              </p:ext>
            </p:extLst>
          </p:nvPr>
        </p:nvGraphicFramePr>
        <p:xfrm>
          <a:off x="16115925" y="8558523"/>
          <a:ext cx="7155763" cy="502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ph" r:id="rId17" imgW="4132800" imgH="2901600" progId="Origin50.Graph">
                  <p:embed/>
                </p:oleObj>
              </mc:Choice>
              <mc:Fallback>
                <p:oleObj name="Graph" r:id="rId17" imgW="4132800" imgH="29016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5925" y="8558523"/>
                        <a:ext cx="7155763" cy="5025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80" descr="E:\My papers\Paper for chalcogenide microsphere\results\packaged microsphere\Package S1_down_20X5.tif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454" y="16744669"/>
            <a:ext cx="6049006" cy="528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Description: Description: 19072011123"/>
          <p:cNvPicPr/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309757" y="16734472"/>
            <a:ext cx="6637022" cy="52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19027775" y="22426613"/>
            <a:ext cx="8178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itchFamily="18" charset="0"/>
              </a:rPr>
              <a:t>Packaged chalcogenide microsphere</a:t>
            </a:r>
            <a:endParaRPr lang="en-IE" altLang="zh-CN" sz="3600" b="1" dirty="0">
              <a:latin typeface="Times New Roman" pitchFamily="18" charset="0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983595" y="23647681"/>
            <a:ext cx="7401868" cy="58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817" y="23647681"/>
            <a:ext cx="7413599" cy="5821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04183" y="17949619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Tapered fibre</a:t>
            </a:r>
            <a:endParaRPr lang="en-I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164323" y="18604864"/>
            <a:ext cx="216024" cy="86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52" name="Picture 28" descr="https://encrypted-tbn1.gstatic.com/images?q=tbn:ANd9GcQp6YZB8kMHLU3k4Lc_GcNa63V1MKdnWtYpQt9_cABSe_fwF_Y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079" y="40507448"/>
            <a:ext cx="3721895" cy="2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groups.oist.jp/sites/default/files/imce/u1231/seadide_main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75" y="40291327"/>
            <a:ext cx="8491444" cy="24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333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Solstice</vt:lpstr>
      <vt:lpstr>Graph</vt:lpstr>
      <vt:lpstr>PowerPoint Presentation</vt:lpstr>
    </vt:vector>
  </TitlesOfParts>
  <Company>Dublin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DIT</dc:creator>
  <cp:lastModifiedBy>Brambilla G.</cp:lastModifiedBy>
  <cp:revision>504</cp:revision>
  <dcterms:created xsi:type="dcterms:W3CDTF">2008-06-03T14:29:40Z</dcterms:created>
  <dcterms:modified xsi:type="dcterms:W3CDTF">2015-05-21T08:33:31Z</dcterms:modified>
</cp:coreProperties>
</file>