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8" r:id="rId1"/>
    <p:sldMasterId id="2147483895" r:id="rId2"/>
    <p:sldMasterId id="2147483908" r:id="rId3"/>
    <p:sldMasterId id="2147483650" r:id="rId4"/>
    <p:sldMasterId id="2147483653" r:id="rId5"/>
  </p:sldMasterIdLst>
  <p:notesMasterIdLst>
    <p:notesMasterId r:id="rId30"/>
  </p:notesMasterIdLst>
  <p:handoutMasterIdLst>
    <p:handoutMasterId r:id="rId31"/>
  </p:handoutMasterIdLst>
  <p:sldIdLst>
    <p:sldId id="256" r:id="rId6"/>
    <p:sldId id="326" r:id="rId7"/>
    <p:sldId id="365" r:id="rId8"/>
    <p:sldId id="387" r:id="rId9"/>
    <p:sldId id="372" r:id="rId10"/>
    <p:sldId id="368" r:id="rId11"/>
    <p:sldId id="369" r:id="rId12"/>
    <p:sldId id="370" r:id="rId13"/>
    <p:sldId id="378" r:id="rId14"/>
    <p:sldId id="379" r:id="rId15"/>
    <p:sldId id="380" r:id="rId16"/>
    <p:sldId id="382" r:id="rId17"/>
    <p:sldId id="383" r:id="rId18"/>
    <p:sldId id="384" r:id="rId19"/>
    <p:sldId id="376" r:id="rId20"/>
    <p:sldId id="385" r:id="rId21"/>
    <p:sldId id="392" r:id="rId22"/>
    <p:sldId id="395" r:id="rId23"/>
    <p:sldId id="394" r:id="rId24"/>
    <p:sldId id="391" r:id="rId25"/>
    <p:sldId id="397" r:id="rId26"/>
    <p:sldId id="398" r:id="rId27"/>
    <p:sldId id="377" r:id="rId28"/>
    <p:sldId id="352" r:id="rId29"/>
  </p:sldIdLst>
  <p:sldSz cx="9144000" cy="6858000" type="screen4x3"/>
  <p:notesSz cx="6669088" cy="9926638"/>
  <p:defaultTextStyle>
    <a:defPPr>
      <a:defRPr lang="en-GB"/>
    </a:defPPr>
    <a:lvl1pPr algn="ctr" rtl="0" eaLnBrk="0" fontAlgn="base" hangingPunct="0">
      <a:spcBef>
        <a:spcPct val="0"/>
      </a:spcBef>
      <a:spcAft>
        <a:spcPct val="0"/>
      </a:spcAft>
      <a:defRPr sz="1200" kern="1200">
        <a:solidFill>
          <a:schemeClr val="tx1"/>
        </a:solidFill>
        <a:latin typeface="Lucida Sans" pitchFamily="34" charset="0"/>
        <a:ea typeface="MS PGothic" pitchFamily="34" charset="-128"/>
        <a:cs typeface="+mn-cs"/>
      </a:defRPr>
    </a:lvl1pPr>
    <a:lvl2pPr marL="457200" algn="ctr" rtl="0" eaLnBrk="0" fontAlgn="base" hangingPunct="0">
      <a:spcBef>
        <a:spcPct val="0"/>
      </a:spcBef>
      <a:spcAft>
        <a:spcPct val="0"/>
      </a:spcAft>
      <a:defRPr sz="1200" kern="1200">
        <a:solidFill>
          <a:schemeClr val="tx1"/>
        </a:solidFill>
        <a:latin typeface="Lucida Sans" pitchFamily="34" charset="0"/>
        <a:ea typeface="MS PGothic" pitchFamily="34" charset="-128"/>
        <a:cs typeface="+mn-cs"/>
      </a:defRPr>
    </a:lvl2pPr>
    <a:lvl3pPr marL="914400" algn="ctr" rtl="0" eaLnBrk="0" fontAlgn="base" hangingPunct="0">
      <a:spcBef>
        <a:spcPct val="0"/>
      </a:spcBef>
      <a:spcAft>
        <a:spcPct val="0"/>
      </a:spcAft>
      <a:defRPr sz="1200" kern="1200">
        <a:solidFill>
          <a:schemeClr val="tx1"/>
        </a:solidFill>
        <a:latin typeface="Lucida Sans" pitchFamily="34" charset="0"/>
        <a:ea typeface="MS PGothic" pitchFamily="34" charset="-128"/>
        <a:cs typeface="+mn-cs"/>
      </a:defRPr>
    </a:lvl3pPr>
    <a:lvl4pPr marL="1371600" algn="ctr" rtl="0" eaLnBrk="0" fontAlgn="base" hangingPunct="0">
      <a:spcBef>
        <a:spcPct val="0"/>
      </a:spcBef>
      <a:spcAft>
        <a:spcPct val="0"/>
      </a:spcAft>
      <a:defRPr sz="1200" kern="1200">
        <a:solidFill>
          <a:schemeClr val="tx1"/>
        </a:solidFill>
        <a:latin typeface="Lucida Sans" pitchFamily="34" charset="0"/>
        <a:ea typeface="MS PGothic" pitchFamily="34" charset="-128"/>
        <a:cs typeface="+mn-cs"/>
      </a:defRPr>
    </a:lvl4pPr>
    <a:lvl5pPr marL="1828800" algn="ctr" rtl="0" eaLnBrk="0" fontAlgn="base" hangingPunct="0">
      <a:spcBef>
        <a:spcPct val="0"/>
      </a:spcBef>
      <a:spcAft>
        <a:spcPct val="0"/>
      </a:spcAft>
      <a:defRPr sz="1200" kern="1200">
        <a:solidFill>
          <a:schemeClr val="tx1"/>
        </a:solidFill>
        <a:latin typeface="Lucida Sans" pitchFamily="34" charset="0"/>
        <a:ea typeface="MS PGothic" pitchFamily="34" charset="-128"/>
        <a:cs typeface="+mn-cs"/>
      </a:defRPr>
    </a:lvl5pPr>
    <a:lvl6pPr marL="2286000" algn="l" defTabSz="914400" rtl="0" eaLnBrk="1" latinLnBrk="0" hangingPunct="1">
      <a:defRPr sz="1200" kern="1200">
        <a:solidFill>
          <a:schemeClr val="tx1"/>
        </a:solidFill>
        <a:latin typeface="Lucida Sans" pitchFamily="34" charset="0"/>
        <a:ea typeface="MS PGothic" pitchFamily="34" charset="-128"/>
        <a:cs typeface="+mn-cs"/>
      </a:defRPr>
    </a:lvl6pPr>
    <a:lvl7pPr marL="2743200" algn="l" defTabSz="914400" rtl="0" eaLnBrk="1" latinLnBrk="0" hangingPunct="1">
      <a:defRPr sz="1200" kern="1200">
        <a:solidFill>
          <a:schemeClr val="tx1"/>
        </a:solidFill>
        <a:latin typeface="Lucida Sans" pitchFamily="34" charset="0"/>
        <a:ea typeface="MS PGothic" pitchFamily="34" charset="-128"/>
        <a:cs typeface="+mn-cs"/>
      </a:defRPr>
    </a:lvl7pPr>
    <a:lvl8pPr marL="3200400" algn="l" defTabSz="914400" rtl="0" eaLnBrk="1" latinLnBrk="0" hangingPunct="1">
      <a:defRPr sz="1200" kern="1200">
        <a:solidFill>
          <a:schemeClr val="tx1"/>
        </a:solidFill>
        <a:latin typeface="Lucida Sans" pitchFamily="34" charset="0"/>
        <a:ea typeface="MS PGothic" pitchFamily="34" charset="-128"/>
        <a:cs typeface="+mn-cs"/>
      </a:defRPr>
    </a:lvl8pPr>
    <a:lvl9pPr marL="3657600" algn="l" defTabSz="914400" rtl="0" eaLnBrk="1" latinLnBrk="0" hangingPunct="1">
      <a:defRPr sz="1200" kern="1200">
        <a:solidFill>
          <a:schemeClr val="tx1"/>
        </a:solidFill>
        <a:latin typeface="Lucida Sans"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D99385"/>
    <a:srgbClr val="F00F2C"/>
    <a:srgbClr val="FFB300"/>
    <a:srgbClr val="CCDA86"/>
    <a:srgbClr val="FE3E14"/>
    <a:srgbClr val="A6D85F"/>
    <a:srgbClr val="615A20"/>
    <a:srgbClr val="8A412B"/>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06" autoAdjust="0"/>
    <p:restoredTop sz="86509" autoAdjust="0"/>
  </p:normalViewPr>
  <p:slideViewPr>
    <p:cSldViewPr>
      <p:cViewPr>
        <p:scale>
          <a:sx n="66" d="100"/>
          <a:sy n="66" d="100"/>
        </p:scale>
        <p:origin x="-1644" y="-27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6" d="100"/>
          <a:sy n="66" d="100"/>
        </p:scale>
        <p:origin x="0" y="0"/>
      </p:cViewPr>
      <p:guideLst/>
    </p:cSldViewPr>
  </p:notesViewPr>
  <p:gridSpacing cx="45005" cy="45005"/>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1" y="0"/>
            <a:ext cx="2889635" cy="497268"/>
          </a:xfrm>
          <a:prstGeom prst="rect">
            <a:avLst/>
          </a:prstGeom>
          <a:noFill/>
          <a:ln w="9525">
            <a:noFill/>
            <a:miter lim="800000"/>
            <a:headEnd/>
            <a:tailEnd/>
          </a:ln>
          <a:effectLst/>
        </p:spPr>
        <p:txBody>
          <a:bodyPr vert="horz" wrap="square" lIns="91419" tIns="45709" rIns="91419" bIns="45709" numCol="1" anchor="t" anchorCtr="0" compatLnSpc="1">
            <a:prstTxWarp prst="textNoShape">
              <a:avLst/>
            </a:prstTxWarp>
          </a:bodyPr>
          <a:lstStyle>
            <a:lvl1pPr algn="l" defTabSz="914558">
              <a:defRPr>
                <a:latin typeface="Arial" charset="0"/>
                <a:ea typeface="ＭＳ Ｐゴシック" pitchFamily="16" charset="-128"/>
                <a:cs typeface="+mn-cs"/>
              </a:defRPr>
            </a:lvl1pPr>
          </a:lstStyle>
          <a:p>
            <a:pPr>
              <a:defRPr/>
            </a:pPr>
            <a:endParaRPr lang="en-GB"/>
          </a:p>
        </p:txBody>
      </p:sp>
      <p:sp>
        <p:nvSpPr>
          <p:cNvPr id="20483" name="Rectangle 3"/>
          <p:cNvSpPr>
            <a:spLocks noGrp="1" noChangeArrowheads="1"/>
          </p:cNvSpPr>
          <p:nvPr>
            <p:ph type="dt" sz="quarter" idx="1"/>
          </p:nvPr>
        </p:nvSpPr>
        <p:spPr bwMode="auto">
          <a:xfrm>
            <a:off x="3777936" y="0"/>
            <a:ext cx="2889635" cy="497268"/>
          </a:xfrm>
          <a:prstGeom prst="rect">
            <a:avLst/>
          </a:prstGeom>
          <a:noFill/>
          <a:ln w="9525">
            <a:noFill/>
            <a:miter lim="800000"/>
            <a:headEnd/>
            <a:tailEnd/>
          </a:ln>
          <a:effectLst/>
        </p:spPr>
        <p:txBody>
          <a:bodyPr vert="horz" wrap="square" lIns="91419" tIns="45709" rIns="91419" bIns="45709" numCol="1" anchor="t" anchorCtr="0" compatLnSpc="1">
            <a:prstTxWarp prst="textNoShape">
              <a:avLst/>
            </a:prstTxWarp>
          </a:bodyPr>
          <a:lstStyle>
            <a:lvl1pPr algn="r" defTabSz="914558">
              <a:defRPr>
                <a:latin typeface="Arial" charset="0"/>
                <a:ea typeface="ＭＳ Ｐゴシック" pitchFamily="16" charset="-128"/>
                <a:cs typeface="+mn-cs"/>
              </a:defRPr>
            </a:lvl1pPr>
          </a:lstStyle>
          <a:p>
            <a:pPr>
              <a:defRPr/>
            </a:pPr>
            <a:endParaRPr lang="en-GB"/>
          </a:p>
        </p:txBody>
      </p:sp>
      <p:sp>
        <p:nvSpPr>
          <p:cNvPr id="20484" name="Rectangle 4"/>
          <p:cNvSpPr>
            <a:spLocks noGrp="1" noChangeArrowheads="1"/>
          </p:cNvSpPr>
          <p:nvPr>
            <p:ph type="ftr" sz="quarter" idx="2"/>
          </p:nvPr>
        </p:nvSpPr>
        <p:spPr bwMode="auto">
          <a:xfrm>
            <a:off x="1" y="9427812"/>
            <a:ext cx="2889635" cy="497268"/>
          </a:xfrm>
          <a:prstGeom prst="rect">
            <a:avLst/>
          </a:prstGeom>
          <a:noFill/>
          <a:ln w="9525">
            <a:noFill/>
            <a:miter lim="800000"/>
            <a:headEnd/>
            <a:tailEnd/>
          </a:ln>
          <a:effectLst/>
        </p:spPr>
        <p:txBody>
          <a:bodyPr vert="horz" wrap="square" lIns="91419" tIns="45709" rIns="91419" bIns="45709" numCol="1" anchor="b" anchorCtr="0" compatLnSpc="1">
            <a:prstTxWarp prst="textNoShape">
              <a:avLst/>
            </a:prstTxWarp>
          </a:bodyPr>
          <a:lstStyle>
            <a:lvl1pPr algn="l" defTabSz="914558">
              <a:defRPr>
                <a:latin typeface="Arial" charset="0"/>
                <a:ea typeface="ＭＳ Ｐゴシック" pitchFamily="16" charset="-128"/>
                <a:cs typeface="+mn-cs"/>
              </a:defRPr>
            </a:lvl1pPr>
          </a:lstStyle>
          <a:p>
            <a:pPr>
              <a:defRPr/>
            </a:pPr>
            <a:endParaRPr lang="en-GB"/>
          </a:p>
        </p:txBody>
      </p:sp>
      <p:sp>
        <p:nvSpPr>
          <p:cNvPr id="20485" name="Rectangle 5"/>
          <p:cNvSpPr>
            <a:spLocks noGrp="1" noChangeArrowheads="1"/>
          </p:cNvSpPr>
          <p:nvPr>
            <p:ph type="sldNum" sz="quarter" idx="3"/>
          </p:nvPr>
        </p:nvSpPr>
        <p:spPr bwMode="auto">
          <a:xfrm>
            <a:off x="3777936" y="9427812"/>
            <a:ext cx="2889635" cy="497268"/>
          </a:xfrm>
          <a:prstGeom prst="rect">
            <a:avLst/>
          </a:prstGeom>
          <a:noFill/>
          <a:ln w="9525">
            <a:noFill/>
            <a:miter lim="800000"/>
            <a:headEnd/>
            <a:tailEnd/>
          </a:ln>
          <a:effectLst/>
        </p:spPr>
        <p:txBody>
          <a:bodyPr vert="horz" wrap="square" lIns="91419" tIns="45709" rIns="91419" bIns="45709" numCol="1" anchor="b" anchorCtr="0" compatLnSpc="1">
            <a:prstTxWarp prst="textNoShape">
              <a:avLst/>
            </a:prstTxWarp>
          </a:bodyPr>
          <a:lstStyle>
            <a:lvl1pPr algn="r" defTabSz="914558">
              <a:defRPr>
                <a:latin typeface="Arial" pitchFamily="34" charset="0"/>
              </a:defRPr>
            </a:lvl1pPr>
          </a:lstStyle>
          <a:p>
            <a:pPr>
              <a:defRPr/>
            </a:pPr>
            <a:fld id="{9188FC20-0F14-4F1C-8844-9A2E828839A8}" type="slidenum">
              <a:rPr lang="en-GB"/>
              <a:pPr>
                <a:defRPr/>
              </a:pPr>
              <a:t>‹#›</a:t>
            </a:fld>
            <a:endParaRPr lang="en-GB"/>
          </a:p>
        </p:txBody>
      </p:sp>
    </p:spTree>
    <p:extLst>
      <p:ext uri="{BB962C8B-B14F-4D97-AF65-F5344CB8AC3E}">
        <p14:creationId xmlns:p14="http://schemas.microsoft.com/office/powerpoint/2010/main" val="511380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1" y="0"/>
            <a:ext cx="2889635" cy="497268"/>
          </a:xfrm>
          <a:prstGeom prst="rect">
            <a:avLst/>
          </a:prstGeom>
          <a:noFill/>
          <a:ln w="9525">
            <a:noFill/>
            <a:miter lim="800000"/>
            <a:headEnd/>
            <a:tailEnd/>
          </a:ln>
        </p:spPr>
        <p:txBody>
          <a:bodyPr vert="horz" wrap="square" lIns="91419" tIns="45709" rIns="91419" bIns="45709" numCol="1" anchor="t" anchorCtr="0" compatLnSpc="1">
            <a:prstTxWarp prst="textNoShape">
              <a:avLst/>
            </a:prstTxWarp>
          </a:bodyPr>
          <a:lstStyle>
            <a:lvl1pPr algn="l" defTabSz="914558">
              <a:defRPr>
                <a:latin typeface="Arial" charset="0"/>
                <a:ea typeface="ＭＳ Ｐゴシック" pitchFamily="16" charset="-128"/>
                <a:cs typeface="+mn-cs"/>
              </a:defRPr>
            </a:lvl1pPr>
          </a:lstStyle>
          <a:p>
            <a:pPr>
              <a:defRPr/>
            </a:pPr>
            <a:endParaRPr lang="en-GB"/>
          </a:p>
        </p:txBody>
      </p:sp>
      <p:sp>
        <p:nvSpPr>
          <p:cNvPr id="6147" name="Rectangle 3"/>
          <p:cNvSpPr>
            <a:spLocks noGrp="1" noChangeArrowheads="1"/>
          </p:cNvSpPr>
          <p:nvPr>
            <p:ph type="dt" idx="1"/>
          </p:nvPr>
        </p:nvSpPr>
        <p:spPr bwMode="auto">
          <a:xfrm>
            <a:off x="3779455" y="0"/>
            <a:ext cx="2889634" cy="497268"/>
          </a:xfrm>
          <a:prstGeom prst="rect">
            <a:avLst/>
          </a:prstGeom>
          <a:noFill/>
          <a:ln w="9525">
            <a:noFill/>
            <a:miter lim="800000"/>
            <a:headEnd/>
            <a:tailEnd/>
          </a:ln>
        </p:spPr>
        <p:txBody>
          <a:bodyPr vert="horz" wrap="square" lIns="91419" tIns="45709" rIns="91419" bIns="45709" numCol="1" anchor="t" anchorCtr="0" compatLnSpc="1">
            <a:prstTxWarp prst="textNoShape">
              <a:avLst/>
            </a:prstTxWarp>
          </a:bodyPr>
          <a:lstStyle>
            <a:lvl1pPr algn="r" defTabSz="914558">
              <a:defRPr>
                <a:latin typeface="Arial" charset="0"/>
                <a:ea typeface="ＭＳ Ｐゴシック" pitchFamily="16" charset="-128"/>
                <a:cs typeface="+mn-cs"/>
              </a:defRPr>
            </a:lvl1pPr>
          </a:lstStyle>
          <a:p>
            <a:pPr>
              <a:defRPr/>
            </a:pPr>
            <a:endParaRPr lang="en-GB"/>
          </a:p>
        </p:txBody>
      </p:sp>
      <p:sp>
        <p:nvSpPr>
          <p:cNvPr id="17412" name="Rectangle 4"/>
          <p:cNvSpPr>
            <a:spLocks noGrp="1" noRot="1" noChangeAspect="1" noChangeArrowheads="1" noTextEdit="1"/>
          </p:cNvSpPr>
          <p:nvPr>
            <p:ph type="sldImg" idx="2"/>
          </p:nvPr>
        </p:nvSpPr>
        <p:spPr bwMode="auto">
          <a:xfrm>
            <a:off x="854075" y="744538"/>
            <a:ext cx="4960938" cy="37211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888302" y="4715467"/>
            <a:ext cx="4892487" cy="4466051"/>
          </a:xfrm>
          <a:prstGeom prst="rect">
            <a:avLst/>
          </a:prstGeom>
          <a:noFill/>
          <a:ln w="9525">
            <a:noFill/>
            <a:miter lim="800000"/>
            <a:headEnd/>
            <a:tailEnd/>
          </a:ln>
        </p:spPr>
        <p:txBody>
          <a:bodyPr vert="horz" wrap="square" lIns="91419" tIns="45709" rIns="91419" bIns="45709"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6150" name="Rectangle 6"/>
          <p:cNvSpPr>
            <a:spLocks noGrp="1" noChangeArrowheads="1"/>
          </p:cNvSpPr>
          <p:nvPr>
            <p:ph type="ftr" sz="quarter" idx="4"/>
          </p:nvPr>
        </p:nvSpPr>
        <p:spPr bwMode="auto">
          <a:xfrm>
            <a:off x="1" y="9429372"/>
            <a:ext cx="2889635" cy="497267"/>
          </a:xfrm>
          <a:prstGeom prst="rect">
            <a:avLst/>
          </a:prstGeom>
          <a:noFill/>
          <a:ln w="9525">
            <a:noFill/>
            <a:miter lim="800000"/>
            <a:headEnd/>
            <a:tailEnd/>
          </a:ln>
        </p:spPr>
        <p:txBody>
          <a:bodyPr vert="horz" wrap="square" lIns="91419" tIns="45709" rIns="91419" bIns="45709" numCol="1" anchor="b" anchorCtr="0" compatLnSpc="1">
            <a:prstTxWarp prst="textNoShape">
              <a:avLst/>
            </a:prstTxWarp>
          </a:bodyPr>
          <a:lstStyle>
            <a:lvl1pPr algn="l" defTabSz="914558">
              <a:defRPr>
                <a:latin typeface="Arial" charset="0"/>
                <a:ea typeface="ＭＳ Ｐゴシック" pitchFamily="16" charset="-128"/>
                <a:cs typeface="+mn-cs"/>
              </a:defRPr>
            </a:lvl1pPr>
          </a:lstStyle>
          <a:p>
            <a:pPr>
              <a:defRPr/>
            </a:pPr>
            <a:endParaRPr lang="en-GB"/>
          </a:p>
        </p:txBody>
      </p:sp>
      <p:sp>
        <p:nvSpPr>
          <p:cNvPr id="6151" name="Rectangle 7"/>
          <p:cNvSpPr>
            <a:spLocks noGrp="1" noChangeArrowheads="1"/>
          </p:cNvSpPr>
          <p:nvPr>
            <p:ph type="sldNum" sz="quarter" idx="5"/>
          </p:nvPr>
        </p:nvSpPr>
        <p:spPr bwMode="auto">
          <a:xfrm>
            <a:off x="3779455" y="9429372"/>
            <a:ext cx="2889634" cy="497267"/>
          </a:xfrm>
          <a:prstGeom prst="rect">
            <a:avLst/>
          </a:prstGeom>
          <a:noFill/>
          <a:ln w="9525">
            <a:noFill/>
            <a:miter lim="800000"/>
            <a:headEnd/>
            <a:tailEnd/>
          </a:ln>
        </p:spPr>
        <p:txBody>
          <a:bodyPr vert="horz" wrap="square" lIns="91419" tIns="45709" rIns="91419" bIns="45709" numCol="1" anchor="b" anchorCtr="0" compatLnSpc="1">
            <a:prstTxWarp prst="textNoShape">
              <a:avLst/>
            </a:prstTxWarp>
          </a:bodyPr>
          <a:lstStyle>
            <a:lvl1pPr algn="r" defTabSz="914558">
              <a:defRPr>
                <a:latin typeface="Arial" pitchFamily="34" charset="0"/>
              </a:defRPr>
            </a:lvl1pPr>
          </a:lstStyle>
          <a:p>
            <a:pPr>
              <a:defRPr/>
            </a:pPr>
            <a:fld id="{C4BEDA8E-DFB6-4E4D-BB18-B8982B0EBF87}" type="slidenum">
              <a:rPr lang="en-GB"/>
              <a:pPr>
                <a:defRPr/>
              </a:pPr>
              <a:t>‹#›</a:t>
            </a:fld>
            <a:endParaRPr lang="en-GB"/>
          </a:p>
        </p:txBody>
      </p:sp>
    </p:spTree>
    <p:extLst>
      <p:ext uri="{BB962C8B-B14F-4D97-AF65-F5344CB8AC3E}">
        <p14:creationId xmlns:p14="http://schemas.microsoft.com/office/powerpoint/2010/main" val="1881919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576C9B37-BC0F-4E9E-9B1D-B4DFC09E22A8}" type="slidenum">
              <a:rPr lang="en-GB" smtClean="0">
                <a:latin typeface="Arial" charset="0"/>
              </a:rPr>
              <a:pPr/>
              <a:t>1</a:t>
            </a:fld>
            <a:endParaRPr lang="en-GB" smtClean="0">
              <a:latin typeface="Arial" charset="0"/>
            </a:endParaRPr>
          </a:p>
        </p:txBody>
      </p:sp>
      <p:sp>
        <p:nvSpPr>
          <p:cNvPr id="18435" name="Rectangle 2"/>
          <p:cNvSpPr>
            <a:spLocks noGrp="1" noRot="1" noChangeAspect="1" noChangeArrowheads="1" noTextEdit="1"/>
          </p:cNvSpPr>
          <p:nvPr>
            <p:ph type="sldImg"/>
          </p:nvPr>
        </p:nvSpPr>
        <p:spPr>
          <a:xfrm>
            <a:off x="854075" y="744538"/>
            <a:ext cx="4960938" cy="3721100"/>
          </a:xfrm>
          <a:ln/>
        </p:spPr>
      </p:sp>
      <p:sp>
        <p:nvSpPr>
          <p:cNvPr id="184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583F9E05-BCAE-4342-B002-322491FB90F0}" type="slidenum">
              <a:rPr lang="en-GB" smtClean="0">
                <a:latin typeface="Arial" charset="0"/>
              </a:rPr>
              <a:pPr/>
              <a:t>10</a:t>
            </a:fld>
            <a:endParaRPr lang="en-GB" smtClean="0">
              <a:latin typeface="Arial" charset="0"/>
            </a:endParaRPr>
          </a:p>
        </p:txBody>
      </p:sp>
      <p:sp>
        <p:nvSpPr>
          <p:cNvPr id="21507" name="Rectangle 2"/>
          <p:cNvSpPr>
            <a:spLocks noGrp="1" noRot="1" noChangeAspect="1" noChangeArrowheads="1" noTextEdit="1"/>
          </p:cNvSpPr>
          <p:nvPr>
            <p:ph type="sldImg"/>
          </p:nvPr>
        </p:nvSpPr>
        <p:spPr>
          <a:xfrm>
            <a:off x="854075" y="744538"/>
            <a:ext cx="4960938" cy="37211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583F9E05-BCAE-4342-B002-322491FB90F0}" type="slidenum">
              <a:rPr lang="en-GB" smtClean="0">
                <a:latin typeface="Arial" charset="0"/>
              </a:rPr>
              <a:pPr/>
              <a:t>11</a:t>
            </a:fld>
            <a:endParaRPr lang="en-GB" smtClean="0">
              <a:latin typeface="Arial" charset="0"/>
            </a:endParaRPr>
          </a:p>
        </p:txBody>
      </p:sp>
      <p:sp>
        <p:nvSpPr>
          <p:cNvPr id="21507" name="Rectangle 2"/>
          <p:cNvSpPr>
            <a:spLocks noGrp="1" noRot="1" noChangeAspect="1" noChangeArrowheads="1" noTextEdit="1"/>
          </p:cNvSpPr>
          <p:nvPr>
            <p:ph type="sldImg"/>
          </p:nvPr>
        </p:nvSpPr>
        <p:spPr>
          <a:xfrm>
            <a:off x="854075" y="744538"/>
            <a:ext cx="4960938" cy="37211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583F9E05-BCAE-4342-B002-322491FB90F0}" type="slidenum">
              <a:rPr lang="en-GB" smtClean="0">
                <a:latin typeface="Arial" charset="0"/>
              </a:rPr>
              <a:pPr/>
              <a:t>12</a:t>
            </a:fld>
            <a:endParaRPr lang="en-GB" smtClean="0">
              <a:latin typeface="Arial" charset="0"/>
            </a:endParaRPr>
          </a:p>
        </p:txBody>
      </p:sp>
      <p:sp>
        <p:nvSpPr>
          <p:cNvPr id="21507" name="Rectangle 2"/>
          <p:cNvSpPr>
            <a:spLocks noGrp="1" noRot="1" noChangeAspect="1" noChangeArrowheads="1" noTextEdit="1"/>
          </p:cNvSpPr>
          <p:nvPr>
            <p:ph type="sldImg"/>
          </p:nvPr>
        </p:nvSpPr>
        <p:spPr>
          <a:xfrm>
            <a:off x="854075" y="744538"/>
            <a:ext cx="4960938" cy="37211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583F9E05-BCAE-4342-B002-322491FB90F0}" type="slidenum">
              <a:rPr lang="en-GB" smtClean="0">
                <a:latin typeface="Arial" charset="0"/>
              </a:rPr>
              <a:pPr/>
              <a:t>13</a:t>
            </a:fld>
            <a:endParaRPr lang="en-GB" smtClean="0">
              <a:latin typeface="Arial" charset="0"/>
            </a:endParaRPr>
          </a:p>
        </p:txBody>
      </p:sp>
      <p:sp>
        <p:nvSpPr>
          <p:cNvPr id="21507" name="Rectangle 2"/>
          <p:cNvSpPr>
            <a:spLocks noGrp="1" noRot="1" noChangeAspect="1" noChangeArrowheads="1" noTextEdit="1"/>
          </p:cNvSpPr>
          <p:nvPr>
            <p:ph type="sldImg"/>
          </p:nvPr>
        </p:nvSpPr>
        <p:spPr>
          <a:xfrm>
            <a:off x="854075" y="744538"/>
            <a:ext cx="4960938" cy="37211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583F9E05-BCAE-4342-B002-322491FB90F0}" type="slidenum">
              <a:rPr lang="en-GB" smtClean="0">
                <a:latin typeface="Arial" charset="0"/>
              </a:rPr>
              <a:pPr/>
              <a:t>14</a:t>
            </a:fld>
            <a:endParaRPr lang="en-GB" smtClean="0">
              <a:latin typeface="Arial" charset="0"/>
            </a:endParaRPr>
          </a:p>
        </p:txBody>
      </p:sp>
      <p:sp>
        <p:nvSpPr>
          <p:cNvPr id="21507" name="Rectangle 2"/>
          <p:cNvSpPr>
            <a:spLocks noGrp="1" noRot="1" noChangeAspect="1" noChangeArrowheads="1" noTextEdit="1"/>
          </p:cNvSpPr>
          <p:nvPr>
            <p:ph type="sldImg"/>
          </p:nvPr>
        </p:nvSpPr>
        <p:spPr>
          <a:xfrm>
            <a:off x="854075" y="744538"/>
            <a:ext cx="4960938" cy="37211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583F9E05-BCAE-4342-B002-322491FB90F0}" type="slidenum">
              <a:rPr lang="en-GB" smtClean="0">
                <a:latin typeface="Arial" charset="0"/>
              </a:rPr>
              <a:pPr/>
              <a:t>15</a:t>
            </a:fld>
            <a:endParaRPr lang="en-GB" smtClean="0">
              <a:latin typeface="Arial" charset="0"/>
            </a:endParaRPr>
          </a:p>
        </p:txBody>
      </p:sp>
      <p:sp>
        <p:nvSpPr>
          <p:cNvPr id="21507" name="Rectangle 2"/>
          <p:cNvSpPr>
            <a:spLocks noGrp="1" noRot="1" noChangeAspect="1" noChangeArrowheads="1" noTextEdit="1"/>
          </p:cNvSpPr>
          <p:nvPr>
            <p:ph type="sldImg"/>
          </p:nvPr>
        </p:nvSpPr>
        <p:spPr>
          <a:xfrm>
            <a:off x="854075" y="744538"/>
            <a:ext cx="4960938" cy="37211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583F9E05-BCAE-4342-B002-322491FB90F0}" type="slidenum">
              <a:rPr lang="en-GB" smtClean="0">
                <a:latin typeface="Arial" charset="0"/>
              </a:rPr>
              <a:pPr/>
              <a:t>16</a:t>
            </a:fld>
            <a:endParaRPr lang="en-GB" smtClean="0">
              <a:latin typeface="Arial" charset="0"/>
            </a:endParaRPr>
          </a:p>
        </p:txBody>
      </p:sp>
      <p:sp>
        <p:nvSpPr>
          <p:cNvPr id="21507" name="Rectangle 2"/>
          <p:cNvSpPr>
            <a:spLocks noGrp="1" noRot="1" noChangeAspect="1" noChangeArrowheads="1" noTextEdit="1"/>
          </p:cNvSpPr>
          <p:nvPr>
            <p:ph type="sldImg"/>
          </p:nvPr>
        </p:nvSpPr>
        <p:spPr>
          <a:xfrm>
            <a:off x="854075" y="744538"/>
            <a:ext cx="4960938" cy="37211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583F9E05-BCAE-4342-B002-322491FB90F0}" type="slidenum">
              <a:rPr lang="en-GB" smtClean="0">
                <a:latin typeface="Arial" charset="0"/>
              </a:rPr>
              <a:pPr/>
              <a:t>17</a:t>
            </a:fld>
            <a:endParaRPr lang="en-GB" smtClean="0">
              <a:latin typeface="Arial" charset="0"/>
            </a:endParaRPr>
          </a:p>
        </p:txBody>
      </p:sp>
      <p:sp>
        <p:nvSpPr>
          <p:cNvPr id="21507" name="Rectangle 2"/>
          <p:cNvSpPr>
            <a:spLocks noGrp="1" noRot="1" noChangeAspect="1" noChangeArrowheads="1" noTextEdit="1"/>
          </p:cNvSpPr>
          <p:nvPr>
            <p:ph type="sldImg"/>
          </p:nvPr>
        </p:nvSpPr>
        <p:spPr>
          <a:xfrm>
            <a:off x="854075" y="744538"/>
            <a:ext cx="4960938" cy="37211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583F9E05-BCAE-4342-B002-322491FB90F0}" type="slidenum">
              <a:rPr lang="en-GB" smtClean="0">
                <a:latin typeface="Arial" charset="0"/>
              </a:rPr>
              <a:pPr/>
              <a:t>18</a:t>
            </a:fld>
            <a:endParaRPr lang="en-GB" smtClean="0">
              <a:latin typeface="Arial" charset="0"/>
            </a:endParaRPr>
          </a:p>
        </p:txBody>
      </p:sp>
      <p:sp>
        <p:nvSpPr>
          <p:cNvPr id="21507" name="Rectangle 2"/>
          <p:cNvSpPr>
            <a:spLocks noGrp="1" noRot="1" noChangeAspect="1" noChangeArrowheads="1" noTextEdit="1"/>
          </p:cNvSpPr>
          <p:nvPr>
            <p:ph type="sldImg"/>
          </p:nvPr>
        </p:nvSpPr>
        <p:spPr>
          <a:xfrm>
            <a:off x="854075" y="744538"/>
            <a:ext cx="4960938" cy="37211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583F9E05-BCAE-4342-B002-322491FB90F0}" type="slidenum">
              <a:rPr lang="en-GB" smtClean="0">
                <a:latin typeface="Arial" charset="0"/>
              </a:rPr>
              <a:pPr/>
              <a:t>19</a:t>
            </a:fld>
            <a:endParaRPr lang="en-GB" smtClean="0">
              <a:latin typeface="Arial" charset="0"/>
            </a:endParaRPr>
          </a:p>
        </p:txBody>
      </p:sp>
      <p:sp>
        <p:nvSpPr>
          <p:cNvPr id="21507" name="Rectangle 2"/>
          <p:cNvSpPr>
            <a:spLocks noGrp="1" noRot="1" noChangeAspect="1" noChangeArrowheads="1" noTextEdit="1"/>
          </p:cNvSpPr>
          <p:nvPr>
            <p:ph type="sldImg"/>
          </p:nvPr>
        </p:nvSpPr>
        <p:spPr>
          <a:xfrm>
            <a:off x="854075" y="744538"/>
            <a:ext cx="4960938" cy="37211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A7F4F9FD-EE2B-490F-95EA-662749E185F1}" type="slidenum">
              <a:rPr lang="en-GB" smtClean="0">
                <a:latin typeface="Arial" charset="0"/>
              </a:rPr>
              <a:pPr/>
              <a:t>2</a:t>
            </a:fld>
            <a:endParaRPr lang="en-GB" smtClean="0">
              <a:latin typeface="Arial" charset="0"/>
            </a:endParaRPr>
          </a:p>
        </p:txBody>
      </p:sp>
      <p:sp>
        <p:nvSpPr>
          <p:cNvPr id="19459" name="Rectangle 2"/>
          <p:cNvSpPr>
            <a:spLocks noGrp="1" noRot="1" noChangeAspect="1" noChangeArrowheads="1" noTextEdit="1"/>
          </p:cNvSpPr>
          <p:nvPr>
            <p:ph type="sldImg"/>
          </p:nvPr>
        </p:nvSpPr>
        <p:spPr>
          <a:xfrm>
            <a:off x="854075" y="744538"/>
            <a:ext cx="4960938" cy="3721100"/>
          </a:xfrm>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583F9E05-BCAE-4342-B002-322491FB90F0}" type="slidenum">
              <a:rPr lang="en-GB" smtClean="0">
                <a:latin typeface="Arial" charset="0"/>
              </a:rPr>
              <a:pPr/>
              <a:t>20</a:t>
            </a:fld>
            <a:endParaRPr lang="en-GB" smtClean="0">
              <a:latin typeface="Arial" charset="0"/>
            </a:endParaRPr>
          </a:p>
        </p:txBody>
      </p:sp>
      <p:sp>
        <p:nvSpPr>
          <p:cNvPr id="21507" name="Rectangle 2"/>
          <p:cNvSpPr>
            <a:spLocks noGrp="1" noRot="1" noChangeAspect="1" noChangeArrowheads="1" noTextEdit="1"/>
          </p:cNvSpPr>
          <p:nvPr>
            <p:ph type="sldImg"/>
          </p:nvPr>
        </p:nvSpPr>
        <p:spPr>
          <a:xfrm>
            <a:off x="854075" y="744538"/>
            <a:ext cx="4960938" cy="37211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583F9E05-BCAE-4342-B002-322491FB90F0}" type="slidenum">
              <a:rPr lang="en-GB" smtClean="0">
                <a:latin typeface="Arial" charset="0"/>
              </a:rPr>
              <a:pPr/>
              <a:t>21</a:t>
            </a:fld>
            <a:endParaRPr lang="en-GB" smtClean="0">
              <a:latin typeface="Arial" charset="0"/>
            </a:endParaRPr>
          </a:p>
        </p:txBody>
      </p:sp>
      <p:sp>
        <p:nvSpPr>
          <p:cNvPr id="21507" name="Rectangle 2"/>
          <p:cNvSpPr>
            <a:spLocks noGrp="1" noRot="1" noChangeAspect="1" noChangeArrowheads="1" noTextEdit="1"/>
          </p:cNvSpPr>
          <p:nvPr>
            <p:ph type="sldImg"/>
          </p:nvPr>
        </p:nvSpPr>
        <p:spPr>
          <a:xfrm>
            <a:off x="854075" y="744538"/>
            <a:ext cx="4960938" cy="37211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583F9E05-BCAE-4342-B002-322491FB90F0}" type="slidenum">
              <a:rPr lang="en-GB" smtClean="0">
                <a:latin typeface="Arial" charset="0"/>
              </a:rPr>
              <a:pPr/>
              <a:t>22</a:t>
            </a:fld>
            <a:endParaRPr lang="en-GB" smtClean="0">
              <a:latin typeface="Arial" charset="0"/>
            </a:endParaRPr>
          </a:p>
        </p:txBody>
      </p:sp>
      <p:sp>
        <p:nvSpPr>
          <p:cNvPr id="21507" name="Rectangle 2"/>
          <p:cNvSpPr>
            <a:spLocks noGrp="1" noRot="1" noChangeAspect="1" noChangeArrowheads="1" noTextEdit="1"/>
          </p:cNvSpPr>
          <p:nvPr>
            <p:ph type="sldImg"/>
          </p:nvPr>
        </p:nvSpPr>
        <p:spPr>
          <a:xfrm>
            <a:off x="854075" y="744538"/>
            <a:ext cx="4960938" cy="37211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583F9E05-BCAE-4342-B002-322491FB90F0}" type="slidenum">
              <a:rPr lang="en-GB" smtClean="0">
                <a:latin typeface="Arial" charset="0"/>
              </a:rPr>
              <a:pPr/>
              <a:t>23</a:t>
            </a:fld>
            <a:endParaRPr lang="en-GB" smtClean="0">
              <a:latin typeface="Arial" charset="0"/>
            </a:endParaRPr>
          </a:p>
        </p:txBody>
      </p:sp>
      <p:sp>
        <p:nvSpPr>
          <p:cNvPr id="21507" name="Rectangle 2"/>
          <p:cNvSpPr>
            <a:spLocks noGrp="1" noRot="1" noChangeAspect="1" noChangeArrowheads="1" noTextEdit="1"/>
          </p:cNvSpPr>
          <p:nvPr>
            <p:ph type="sldImg"/>
          </p:nvPr>
        </p:nvSpPr>
        <p:spPr>
          <a:xfrm>
            <a:off x="854075" y="744538"/>
            <a:ext cx="4960938" cy="37211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B25238C8-B6C7-4AD3-B1AB-B4D6D63394DE}" type="slidenum">
              <a:rPr lang="en-GB" smtClean="0">
                <a:latin typeface="Arial" charset="0"/>
              </a:rPr>
              <a:pPr/>
              <a:t>24</a:t>
            </a:fld>
            <a:endParaRPr lang="en-GB" smtClean="0">
              <a:latin typeface="Arial" charset="0"/>
            </a:endParaRPr>
          </a:p>
        </p:txBody>
      </p:sp>
      <p:sp>
        <p:nvSpPr>
          <p:cNvPr id="22531" name="Rectangle 2"/>
          <p:cNvSpPr>
            <a:spLocks noGrp="1" noRot="1" noChangeAspect="1" noChangeArrowheads="1" noTextEdit="1"/>
          </p:cNvSpPr>
          <p:nvPr>
            <p:ph type="sldImg"/>
          </p:nvPr>
        </p:nvSpPr>
        <p:spPr>
          <a:xfrm>
            <a:off x="854075" y="744538"/>
            <a:ext cx="4960938" cy="3721100"/>
          </a:xfrm>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A7F4F9FD-EE2B-490F-95EA-662749E185F1}" type="slidenum">
              <a:rPr lang="en-GB" smtClean="0">
                <a:latin typeface="Arial" charset="0"/>
              </a:rPr>
              <a:pPr/>
              <a:t>3</a:t>
            </a:fld>
            <a:endParaRPr lang="en-GB" smtClean="0">
              <a:latin typeface="Arial" charset="0"/>
            </a:endParaRPr>
          </a:p>
        </p:txBody>
      </p:sp>
      <p:sp>
        <p:nvSpPr>
          <p:cNvPr id="19459" name="Rectangle 2"/>
          <p:cNvSpPr>
            <a:spLocks noGrp="1" noRot="1" noChangeAspect="1" noChangeArrowheads="1" noTextEdit="1"/>
          </p:cNvSpPr>
          <p:nvPr>
            <p:ph type="sldImg"/>
          </p:nvPr>
        </p:nvSpPr>
        <p:spPr>
          <a:xfrm>
            <a:off x="854075" y="744538"/>
            <a:ext cx="4960938" cy="3721100"/>
          </a:xfrm>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A7F4F9FD-EE2B-490F-95EA-662749E185F1}" type="slidenum">
              <a:rPr lang="en-GB" smtClean="0">
                <a:latin typeface="Arial" charset="0"/>
              </a:rPr>
              <a:pPr/>
              <a:t>4</a:t>
            </a:fld>
            <a:endParaRPr lang="en-GB" smtClean="0">
              <a:latin typeface="Arial" charset="0"/>
            </a:endParaRPr>
          </a:p>
        </p:txBody>
      </p:sp>
      <p:sp>
        <p:nvSpPr>
          <p:cNvPr id="19459" name="Rectangle 2"/>
          <p:cNvSpPr>
            <a:spLocks noGrp="1" noRot="1" noChangeAspect="1" noChangeArrowheads="1" noTextEdit="1"/>
          </p:cNvSpPr>
          <p:nvPr>
            <p:ph type="sldImg"/>
          </p:nvPr>
        </p:nvSpPr>
        <p:spPr>
          <a:xfrm>
            <a:off x="854075" y="744538"/>
            <a:ext cx="4960938" cy="3721100"/>
          </a:xfrm>
          <a:ln/>
        </p:spPr>
      </p:sp>
      <p:sp>
        <p:nvSpPr>
          <p:cNvPr id="194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583F9E05-BCAE-4342-B002-322491FB90F0}" type="slidenum">
              <a:rPr lang="en-GB" smtClean="0">
                <a:latin typeface="Arial" charset="0"/>
              </a:rPr>
              <a:pPr/>
              <a:t>5</a:t>
            </a:fld>
            <a:endParaRPr lang="en-GB" smtClean="0">
              <a:latin typeface="Arial" charset="0"/>
            </a:endParaRPr>
          </a:p>
        </p:txBody>
      </p:sp>
      <p:sp>
        <p:nvSpPr>
          <p:cNvPr id="21507" name="Rectangle 2"/>
          <p:cNvSpPr>
            <a:spLocks noGrp="1" noRot="1" noChangeAspect="1" noChangeArrowheads="1" noTextEdit="1"/>
          </p:cNvSpPr>
          <p:nvPr>
            <p:ph type="sldImg"/>
          </p:nvPr>
        </p:nvSpPr>
        <p:spPr>
          <a:xfrm>
            <a:off x="854075" y="744538"/>
            <a:ext cx="4960938" cy="37211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583F9E05-BCAE-4342-B002-322491FB90F0}" type="slidenum">
              <a:rPr lang="en-GB" smtClean="0">
                <a:latin typeface="Arial" charset="0"/>
              </a:rPr>
              <a:pPr/>
              <a:t>6</a:t>
            </a:fld>
            <a:endParaRPr lang="en-GB" smtClean="0">
              <a:latin typeface="Arial" charset="0"/>
            </a:endParaRPr>
          </a:p>
        </p:txBody>
      </p:sp>
      <p:sp>
        <p:nvSpPr>
          <p:cNvPr id="21507" name="Rectangle 2"/>
          <p:cNvSpPr>
            <a:spLocks noGrp="1" noRot="1" noChangeAspect="1" noChangeArrowheads="1" noTextEdit="1"/>
          </p:cNvSpPr>
          <p:nvPr>
            <p:ph type="sldImg"/>
          </p:nvPr>
        </p:nvSpPr>
        <p:spPr>
          <a:xfrm>
            <a:off x="854075" y="744538"/>
            <a:ext cx="4960938" cy="37211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583F9E05-BCAE-4342-B002-322491FB90F0}" type="slidenum">
              <a:rPr lang="en-GB" smtClean="0">
                <a:latin typeface="Arial" charset="0"/>
              </a:rPr>
              <a:pPr/>
              <a:t>7</a:t>
            </a:fld>
            <a:endParaRPr lang="en-GB" smtClean="0">
              <a:latin typeface="Arial" charset="0"/>
            </a:endParaRPr>
          </a:p>
        </p:txBody>
      </p:sp>
      <p:sp>
        <p:nvSpPr>
          <p:cNvPr id="21507" name="Rectangle 2"/>
          <p:cNvSpPr>
            <a:spLocks noGrp="1" noRot="1" noChangeAspect="1" noChangeArrowheads="1" noTextEdit="1"/>
          </p:cNvSpPr>
          <p:nvPr>
            <p:ph type="sldImg"/>
          </p:nvPr>
        </p:nvSpPr>
        <p:spPr>
          <a:xfrm>
            <a:off x="854075" y="744538"/>
            <a:ext cx="4960938" cy="37211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583F9E05-BCAE-4342-B002-322491FB90F0}" type="slidenum">
              <a:rPr lang="en-GB" smtClean="0">
                <a:latin typeface="Arial" charset="0"/>
              </a:rPr>
              <a:pPr/>
              <a:t>8</a:t>
            </a:fld>
            <a:endParaRPr lang="en-GB" smtClean="0">
              <a:latin typeface="Arial" charset="0"/>
            </a:endParaRPr>
          </a:p>
        </p:txBody>
      </p:sp>
      <p:sp>
        <p:nvSpPr>
          <p:cNvPr id="21507" name="Rectangle 2"/>
          <p:cNvSpPr>
            <a:spLocks noGrp="1" noRot="1" noChangeAspect="1" noChangeArrowheads="1" noTextEdit="1"/>
          </p:cNvSpPr>
          <p:nvPr>
            <p:ph type="sldImg"/>
          </p:nvPr>
        </p:nvSpPr>
        <p:spPr>
          <a:xfrm>
            <a:off x="854075" y="744538"/>
            <a:ext cx="4960938" cy="37211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4558">
              <a:defRPr sz="1200">
                <a:solidFill>
                  <a:schemeClr val="tx1"/>
                </a:solidFill>
                <a:latin typeface="Lucida Sans" pitchFamily="34" charset="0"/>
                <a:ea typeface="MS PGothic" pitchFamily="34" charset="-128"/>
              </a:defRPr>
            </a:lvl1pPr>
            <a:lvl2pPr marL="721776" indent="-277606" defTabSz="914558">
              <a:defRPr sz="1200">
                <a:solidFill>
                  <a:schemeClr val="tx1"/>
                </a:solidFill>
                <a:latin typeface="Lucida Sans" pitchFamily="34" charset="0"/>
                <a:ea typeface="MS PGothic" pitchFamily="34" charset="-128"/>
              </a:defRPr>
            </a:lvl2pPr>
            <a:lvl3pPr marL="1110425" indent="-222085" defTabSz="914558">
              <a:defRPr sz="1200">
                <a:solidFill>
                  <a:schemeClr val="tx1"/>
                </a:solidFill>
                <a:latin typeface="Lucida Sans" pitchFamily="34" charset="0"/>
                <a:ea typeface="MS PGothic" pitchFamily="34" charset="-128"/>
              </a:defRPr>
            </a:lvl3pPr>
            <a:lvl4pPr marL="1554594" indent="-222085" defTabSz="914558">
              <a:defRPr sz="1200">
                <a:solidFill>
                  <a:schemeClr val="tx1"/>
                </a:solidFill>
                <a:latin typeface="Lucida Sans" pitchFamily="34" charset="0"/>
                <a:ea typeface="MS PGothic" pitchFamily="34" charset="-128"/>
              </a:defRPr>
            </a:lvl4pPr>
            <a:lvl5pPr marL="1998764" indent="-222085" defTabSz="914558">
              <a:defRPr sz="1200">
                <a:solidFill>
                  <a:schemeClr val="tx1"/>
                </a:solidFill>
                <a:latin typeface="Lucida Sans" pitchFamily="34" charset="0"/>
                <a:ea typeface="MS PGothic" pitchFamily="34" charset="-128"/>
              </a:defRPr>
            </a:lvl5pPr>
            <a:lvl6pPr marL="244293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6pPr>
            <a:lvl7pPr marL="288710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7pPr>
            <a:lvl8pPr marL="3331274"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8pPr>
            <a:lvl9pPr marL="3775443" indent="-222085" algn="ctr" defTabSz="914558" eaLnBrk="0" fontAlgn="base" hangingPunct="0">
              <a:spcBef>
                <a:spcPct val="0"/>
              </a:spcBef>
              <a:spcAft>
                <a:spcPct val="0"/>
              </a:spcAft>
              <a:defRPr sz="1200">
                <a:solidFill>
                  <a:schemeClr val="tx1"/>
                </a:solidFill>
                <a:latin typeface="Lucida Sans" pitchFamily="34" charset="0"/>
                <a:ea typeface="MS PGothic" pitchFamily="34" charset="-128"/>
              </a:defRPr>
            </a:lvl9pPr>
          </a:lstStyle>
          <a:p>
            <a:fld id="{583F9E05-BCAE-4342-B002-322491FB90F0}" type="slidenum">
              <a:rPr lang="en-GB" smtClean="0">
                <a:latin typeface="Arial" charset="0"/>
              </a:rPr>
              <a:pPr/>
              <a:t>9</a:t>
            </a:fld>
            <a:endParaRPr lang="en-GB" smtClean="0">
              <a:latin typeface="Arial" charset="0"/>
            </a:endParaRPr>
          </a:p>
        </p:txBody>
      </p:sp>
      <p:sp>
        <p:nvSpPr>
          <p:cNvPr id="21507" name="Rectangle 2"/>
          <p:cNvSpPr>
            <a:spLocks noGrp="1" noRot="1" noChangeAspect="1" noChangeArrowheads="1" noTextEdit="1"/>
          </p:cNvSpPr>
          <p:nvPr>
            <p:ph type="sldImg"/>
          </p:nvPr>
        </p:nvSpPr>
        <p:spPr>
          <a:xfrm>
            <a:off x="854075" y="744538"/>
            <a:ext cx="4960938" cy="3721100"/>
          </a:xfrm>
          <a:ln/>
        </p:spPr>
      </p:sp>
      <p:sp>
        <p:nvSpPr>
          <p:cNvPr id="215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031"/>
          <p:cNvSpPr>
            <a:spLocks noChangeArrowheads="1"/>
          </p:cNvSpPr>
          <p:nvPr/>
        </p:nvSpPr>
        <p:spPr bwMode="auto">
          <a:xfrm>
            <a:off x="-79375" y="3200400"/>
            <a:ext cx="9223375" cy="3657600"/>
          </a:xfrm>
          <a:prstGeom prst="rect">
            <a:avLst/>
          </a:prstGeom>
          <a:gradFill rotWithShape="0">
            <a:gsLst>
              <a:gs pos="0">
                <a:srgbClr val="014359"/>
              </a:gs>
              <a:gs pos="100000">
                <a:srgbClr val="007275"/>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 name="Rectangle 1032"/>
          <p:cNvSpPr>
            <a:spLocks noChangeArrowheads="1"/>
          </p:cNvSpPr>
          <p:nvPr/>
        </p:nvSpPr>
        <p:spPr bwMode="auto">
          <a:xfrm>
            <a:off x="-73025" y="0"/>
            <a:ext cx="9223375" cy="3276600"/>
          </a:xfrm>
          <a:prstGeom prst="rect">
            <a:avLst/>
          </a:prstGeom>
          <a:solidFill>
            <a:srgbClr val="01435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2400">
              <a:latin typeface="Arial" charset="0"/>
            </a:endParaRPr>
          </a:p>
        </p:txBody>
      </p:sp>
      <p:grpSp>
        <p:nvGrpSpPr>
          <p:cNvPr id="6" name="Group 9"/>
          <p:cNvGrpSpPr>
            <a:grpSpLocks/>
          </p:cNvGrpSpPr>
          <p:nvPr userDrawn="1"/>
        </p:nvGrpSpPr>
        <p:grpSpPr bwMode="auto">
          <a:xfrm>
            <a:off x="5921375" y="381000"/>
            <a:ext cx="2927350" cy="1089025"/>
            <a:chOff x="5921375" y="381000"/>
            <a:chExt cx="2927350" cy="1089025"/>
          </a:xfrm>
        </p:grpSpPr>
        <p:pic>
          <p:nvPicPr>
            <p:cNvPr id="7" name="Picture 1038" descr="electronics"/>
            <p:cNvPicPr>
              <a:picLocks noChangeAspect="1" noChangeArrowheads="1"/>
            </p:cNvPicPr>
            <p:nvPr/>
          </p:nvPicPr>
          <p:blipFill>
            <a:blip r:embed="rId2" cstate="print">
              <a:extLst>
                <a:ext uri="{28A0092B-C50C-407E-A947-70E740481C1C}">
                  <a14:useLocalDpi xmlns:a14="http://schemas.microsoft.com/office/drawing/2010/main" val="0"/>
                </a:ext>
              </a:extLst>
            </a:blip>
            <a:srcRect b="42052"/>
            <a:stretch>
              <a:fillRect/>
            </a:stretch>
          </p:blipFill>
          <p:spPr bwMode="auto">
            <a:xfrm>
              <a:off x="6011863" y="381000"/>
              <a:ext cx="2771775"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1039"/>
            <p:cNvSpPr txBox="1">
              <a:spLocks noChangeArrowheads="1"/>
            </p:cNvSpPr>
            <p:nvPr userDrawn="1"/>
          </p:nvSpPr>
          <p:spPr bwMode="auto">
            <a:xfrm>
              <a:off x="5921375" y="958850"/>
              <a:ext cx="2655888" cy="29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bIns="0">
              <a:spAutoFit/>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r">
                <a:spcBef>
                  <a:spcPct val="50000"/>
                </a:spcBef>
                <a:defRPr/>
              </a:pPr>
              <a:r>
                <a:rPr lang="en-GB" sz="1600" smtClean="0">
                  <a:solidFill>
                    <a:schemeClr val="bg1"/>
                  </a:solidFill>
                  <a:latin typeface="Georgia" pitchFamily="18" charset="0"/>
                </a:rPr>
                <a:t>Institute for Complex</a:t>
              </a:r>
            </a:p>
          </p:txBody>
        </p:sp>
        <p:sp>
          <p:nvSpPr>
            <p:cNvPr id="9" name="Text Box 1040"/>
            <p:cNvSpPr txBox="1">
              <a:spLocks noChangeArrowheads="1"/>
            </p:cNvSpPr>
            <p:nvPr userDrawn="1"/>
          </p:nvSpPr>
          <p:spPr bwMode="auto">
            <a:xfrm>
              <a:off x="6597650" y="1179513"/>
              <a:ext cx="2251075" cy="29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bIns="0">
              <a:spAutoFit/>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r">
                <a:spcBef>
                  <a:spcPct val="50000"/>
                </a:spcBef>
                <a:defRPr/>
              </a:pPr>
              <a:r>
                <a:rPr lang="en-GB" sz="1600" smtClean="0">
                  <a:solidFill>
                    <a:schemeClr val="bg1"/>
                  </a:solidFill>
                  <a:latin typeface="Georgia" pitchFamily="18" charset="0"/>
                </a:rPr>
                <a:t>Systems Simulation</a:t>
              </a:r>
            </a:p>
          </p:txBody>
        </p:sp>
      </p:grpSp>
      <p:sp>
        <p:nvSpPr>
          <p:cNvPr id="10242" name="Rectangle 1026"/>
          <p:cNvSpPr>
            <a:spLocks noGrp="1" noChangeArrowheads="1"/>
          </p:cNvSpPr>
          <p:nvPr>
            <p:ph type="ctrTitle"/>
          </p:nvPr>
        </p:nvSpPr>
        <p:spPr>
          <a:xfrm>
            <a:off x="323850" y="1700213"/>
            <a:ext cx="8496300" cy="2160587"/>
          </a:xfrm>
        </p:spPr>
        <p:txBody>
          <a:bodyPr lIns="91440"/>
          <a:lstStyle>
            <a:lvl1pPr>
              <a:defRPr sz="7500">
                <a:solidFill>
                  <a:schemeClr val="bg1"/>
                </a:solidFill>
              </a:defRPr>
            </a:lvl1pPr>
          </a:lstStyle>
          <a:p>
            <a:r>
              <a:rPr lang="en-GB"/>
              <a:t>Click to edit Master title style</a:t>
            </a:r>
          </a:p>
        </p:txBody>
      </p:sp>
      <p:sp>
        <p:nvSpPr>
          <p:cNvPr id="10243" name="Rectangle 1027"/>
          <p:cNvSpPr>
            <a:spLocks noGrp="1" noChangeArrowheads="1"/>
          </p:cNvSpPr>
          <p:nvPr>
            <p:ph type="subTitle" idx="1"/>
          </p:nvPr>
        </p:nvSpPr>
        <p:spPr>
          <a:xfrm>
            <a:off x="323850" y="3933825"/>
            <a:ext cx="8496300" cy="1752600"/>
          </a:xfrm>
        </p:spPr>
        <p:txBody>
          <a:bodyPr lIns="91440"/>
          <a:lstStyle>
            <a:lvl1pPr marL="0" indent="0">
              <a:buFontTx/>
              <a:buNone/>
              <a:defRPr sz="3500">
                <a:solidFill>
                  <a:schemeClr val="accent1"/>
                </a:solidFill>
              </a:defRPr>
            </a:lvl1pPr>
          </a:lstStyle>
          <a:p>
            <a:r>
              <a:rPr lang="en-GB"/>
              <a:t>Click to edit Master subtitle style</a:t>
            </a:r>
          </a:p>
        </p:txBody>
      </p:sp>
      <p:sp>
        <p:nvSpPr>
          <p:cNvPr id="10" name="Rectangle 1030"/>
          <p:cNvSpPr>
            <a:spLocks noGrp="1" noChangeArrowheads="1"/>
          </p:cNvSpPr>
          <p:nvPr>
            <p:ph type="sldNum" sz="quarter" idx="10"/>
          </p:nvPr>
        </p:nvSpPr>
        <p:spPr>
          <a:xfrm>
            <a:off x="6553200" y="6245225"/>
            <a:ext cx="2133600" cy="476250"/>
          </a:xfrm>
        </p:spPr>
        <p:txBody>
          <a:bodyPr rIns="91440"/>
          <a:lstStyle>
            <a:lvl1pPr>
              <a:defRPr>
                <a:latin typeface="Arial" pitchFamily="34" charset="0"/>
              </a:defRPr>
            </a:lvl1pPr>
          </a:lstStyle>
          <a:p>
            <a:pPr>
              <a:defRPr/>
            </a:pPr>
            <a:fld id="{E796C469-40F9-4F15-A785-9BF275C42702}" type="slidenum">
              <a:rPr lang="en-GB"/>
              <a:pPr>
                <a:defRPr/>
              </a:pPr>
              <a:t>‹#›</a:t>
            </a:fld>
            <a:endParaRPr lang="en-GB"/>
          </a:p>
        </p:txBody>
      </p:sp>
    </p:spTree>
    <p:extLst>
      <p:ext uri="{BB962C8B-B14F-4D97-AF65-F5344CB8AC3E}">
        <p14:creationId xmlns:p14="http://schemas.microsoft.com/office/powerpoint/2010/main" val="21674053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C3594E6-6202-4786-83EE-08B29CFBA778}" type="slidenum">
              <a:rPr lang="en-GB"/>
              <a:pPr>
                <a:defRPr/>
              </a:pPr>
              <a:t>‹#›</a:t>
            </a:fld>
            <a:endParaRPr lang="en-GB"/>
          </a:p>
        </p:txBody>
      </p:sp>
    </p:spTree>
    <p:extLst>
      <p:ext uri="{BB962C8B-B14F-4D97-AF65-F5344CB8AC3E}">
        <p14:creationId xmlns:p14="http://schemas.microsoft.com/office/powerpoint/2010/main" val="2331535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075" y="908050"/>
            <a:ext cx="2124075" cy="4906963"/>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23850" y="908050"/>
            <a:ext cx="6219825" cy="4906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5D243940-9AD0-457F-9BE6-D40A1B488C4A}" type="slidenum">
              <a:rPr lang="en-GB"/>
              <a:pPr>
                <a:defRPr/>
              </a:pPr>
              <a:t>‹#›</a:t>
            </a:fld>
            <a:endParaRPr lang="en-GB"/>
          </a:p>
        </p:txBody>
      </p:sp>
    </p:spTree>
    <p:extLst>
      <p:ext uri="{BB962C8B-B14F-4D97-AF65-F5344CB8AC3E}">
        <p14:creationId xmlns:p14="http://schemas.microsoft.com/office/powerpoint/2010/main" val="34387399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69169837-283E-4EC6-87AB-569CFFF3B3D8}" type="datetimeFigureOut">
              <a:rPr lang="en-GB"/>
              <a:pPr>
                <a:defRPr/>
              </a:pPr>
              <a:t>18/06/2014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824ADA15-D583-400F-B891-A85F413A3E48}" type="slidenum">
              <a:rPr lang="en-GB"/>
              <a:pPr>
                <a:defRPr/>
              </a:pPr>
              <a:t>‹#›</a:t>
            </a:fld>
            <a:endParaRPr lang="en-GB"/>
          </a:p>
        </p:txBody>
      </p:sp>
    </p:spTree>
    <p:extLst>
      <p:ext uri="{BB962C8B-B14F-4D97-AF65-F5344CB8AC3E}">
        <p14:creationId xmlns:p14="http://schemas.microsoft.com/office/powerpoint/2010/main" val="2416264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33C7D87-F9E5-4A5B-9E08-63C76BA884E7}" type="datetimeFigureOut">
              <a:rPr lang="en-GB"/>
              <a:pPr>
                <a:defRPr/>
              </a:pPr>
              <a:t>18/06/2014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C103BFE-16BA-4553-A2DC-B40ECE66B5DD}" type="slidenum">
              <a:rPr lang="en-GB"/>
              <a:pPr>
                <a:defRPr/>
              </a:pPr>
              <a:t>‹#›</a:t>
            </a:fld>
            <a:endParaRPr lang="en-GB"/>
          </a:p>
        </p:txBody>
      </p:sp>
    </p:spTree>
    <p:extLst>
      <p:ext uri="{BB962C8B-B14F-4D97-AF65-F5344CB8AC3E}">
        <p14:creationId xmlns:p14="http://schemas.microsoft.com/office/powerpoint/2010/main" val="20575458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F37325D-D61C-403B-AD94-E0053882091E}" type="datetimeFigureOut">
              <a:rPr lang="en-GB"/>
              <a:pPr>
                <a:defRPr/>
              </a:pPr>
              <a:t>18/06/2014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A32DFA8-0407-4BF6-85CB-DD631585E56E}" type="slidenum">
              <a:rPr lang="en-GB"/>
              <a:pPr>
                <a:defRPr/>
              </a:pPr>
              <a:t>‹#›</a:t>
            </a:fld>
            <a:endParaRPr lang="en-GB"/>
          </a:p>
        </p:txBody>
      </p:sp>
    </p:spTree>
    <p:extLst>
      <p:ext uri="{BB962C8B-B14F-4D97-AF65-F5344CB8AC3E}">
        <p14:creationId xmlns:p14="http://schemas.microsoft.com/office/powerpoint/2010/main" val="37182830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543A96F6-4F5B-472D-B614-48BD7E63B879}" type="datetimeFigureOut">
              <a:rPr lang="en-GB"/>
              <a:pPr>
                <a:defRPr/>
              </a:pPr>
              <a:t>18/06/2014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8A80A2F8-C241-4F24-8C6E-0A9599F63863}" type="slidenum">
              <a:rPr lang="en-GB"/>
              <a:pPr>
                <a:defRPr/>
              </a:pPr>
              <a:t>‹#›</a:t>
            </a:fld>
            <a:endParaRPr lang="en-GB"/>
          </a:p>
        </p:txBody>
      </p:sp>
    </p:spTree>
    <p:extLst>
      <p:ext uri="{BB962C8B-B14F-4D97-AF65-F5344CB8AC3E}">
        <p14:creationId xmlns:p14="http://schemas.microsoft.com/office/powerpoint/2010/main" val="42228436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5E4BA3CA-D382-4217-A88D-C0D4A8FBED88}" type="datetimeFigureOut">
              <a:rPr lang="en-GB"/>
              <a:pPr>
                <a:defRPr/>
              </a:pPr>
              <a:t>18/06/2014</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39CC30A0-DFF6-4C6D-AADD-69166F7B2DC3}" type="slidenum">
              <a:rPr lang="en-GB"/>
              <a:pPr>
                <a:defRPr/>
              </a:pPr>
              <a:t>‹#›</a:t>
            </a:fld>
            <a:endParaRPr lang="en-GB"/>
          </a:p>
        </p:txBody>
      </p:sp>
    </p:spTree>
    <p:extLst>
      <p:ext uri="{BB962C8B-B14F-4D97-AF65-F5344CB8AC3E}">
        <p14:creationId xmlns:p14="http://schemas.microsoft.com/office/powerpoint/2010/main" val="36411350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ACC97547-3C25-4F97-8B95-4BC5AF334198}" type="datetimeFigureOut">
              <a:rPr lang="en-GB"/>
              <a:pPr>
                <a:defRPr/>
              </a:pPr>
              <a:t>18/06/2014</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F854CCDC-9185-405D-BEC0-82CBCBE6CD40}" type="slidenum">
              <a:rPr lang="en-GB"/>
              <a:pPr>
                <a:defRPr/>
              </a:pPr>
              <a:t>‹#›</a:t>
            </a:fld>
            <a:endParaRPr lang="en-GB"/>
          </a:p>
        </p:txBody>
      </p:sp>
    </p:spTree>
    <p:extLst>
      <p:ext uri="{BB962C8B-B14F-4D97-AF65-F5344CB8AC3E}">
        <p14:creationId xmlns:p14="http://schemas.microsoft.com/office/powerpoint/2010/main" val="401034198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D786CA6-7112-4DB2-B72F-99432E0C50D1}" type="datetimeFigureOut">
              <a:rPr lang="en-GB"/>
              <a:pPr>
                <a:defRPr/>
              </a:pPr>
              <a:t>18/06/2014</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1F2665F1-8726-4062-9769-A81B19E1F150}" type="slidenum">
              <a:rPr lang="en-GB"/>
              <a:pPr>
                <a:defRPr/>
              </a:pPr>
              <a:t>‹#›</a:t>
            </a:fld>
            <a:endParaRPr lang="en-GB"/>
          </a:p>
        </p:txBody>
      </p:sp>
    </p:spTree>
    <p:extLst>
      <p:ext uri="{BB962C8B-B14F-4D97-AF65-F5344CB8AC3E}">
        <p14:creationId xmlns:p14="http://schemas.microsoft.com/office/powerpoint/2010/main" val="36350631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8081548-D973-40FC-BDFE-81C11B3DB728}" type="datetimeFigureOut">
              <a:rPr lang="en-GB"/>
              <a:pPr>
                <a:defRPr/>
              </a:pPr>
              <a:t>18/06/2014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BF48740D-038C-43D2-8E70-350F6AA2079F}" type="slidenum">
              <a:rPr lang="en-GB"/>
              <a:pPr>
                <a:defRPr/>
              </a:pPr>
              <a:t>‹#›</a:t>
            </a:fld>
            <a:endParaRPr lang="en-GB"/>
          </a:p>
        </p:txBody>
      </p:sp>
    </p:spTree>
    <p:extLst>
      <p:ext uri="{BB962C8B-B14F-4D97-AF65-F5344CB8AC3E}">
        <p14:creationId xmlns:p14="http://schemas.microsoft.com/office/powerpoint/2010/main" val="2882633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624ED1C5-344F-4F3D-988B-6C009077B2E8}" type="slidenum">
              <a:rPr lang="en-GB"/>
              <a:pPr>
                <a:defRPr/>
              </a:pPr>
              <a:t>‹#›</a:t>
            </a:fld>
            <a:endParaRPr lang="en-GB"/>
          </a:p>
        </p:txBody>
      </p:sp>
    </p:spTree>
    <p:extLst>
      <p:ext uri="{BB962C8B-B14F-4D97-AF65-F5344CB8AC3E}">
        <p14:creationId xmlns:p14="http://schemas.microsoft.com/office/powerpoint/2010/main" val="13192428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47FC90A-5DC7-4D6E-AC7A-10F3CD380CFF}" type="datetimeFigureOut">
              <a:rPr lang="en-GB"/>
              <a:pPr>
                <a:defRPr/>
              </a:pPr>
              <a:t>18/06/2014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77C3C187-53BE-48D1-9976-F797B4B1A295}" type="slidenum">
              <a:rPr lang="en-GB"/>
              <a:pPr>
                <a:defRPr/>
              </a:pPr>
              <a:t>‹#›</a:t>
            </a:fld>
            <a:endParaRPr lang="en-GB"/>
          </a:p>
        </p:txBody>
      </p:sp>
    </p:spTree>
    <p:extLst>
      <p:ext uri="{BB962C8B-B14F-4D97-AF65-F5344CB8AC3E}">
        <p14:creationId xmlns:p14="http://schemas.microsoft.com/office/powerpoint/2010/main" val="40932878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AB65916-728F-454C-B96F-AC9B1A8272C0}" type="datetimeFigureOut">
              <a:rPr lang="en-GB"/>
              <a:pPr>
                <a:defRPr/>
              </a:pPr>
              <a:t>18/06/2014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007DD83-A15A-4B56-888B-943F57E2032B}" type="slidenum">
              <a:rPr lang="en-GB"/>
              <a:pPr>
                <a:defRPr/>
              </a:pPr>
              <a:t>‹#›</a:t>
            </a:fld>
            <a:endParaRPr lang="en-GB"/>
          </a:p>
        </p:txBody>
      </p:sp>
    </p:spTree>
    <p:extLst>
      <p:ext uri="{BB962C8B-B14F-4D97-AF65-F5344CB8AC3E}">
        <p14:creationId xmlns:p14="http://schemas.microsoft.com/office/powerpoint/2010/main" val="9765164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C196B7CA-D35C-43CD-A3B7-82A947CAA9FF}" type="datetimeFigureOut">
              <a:rPr lang="en-GB"/>
              <a:pPr>
                <a:defRPr/>
              </a:pPr>
              <a:t>18/06/2014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11CA8D7-11C6-4C9E-87B4-9B5EB834C2FC}" type="slidenum">
              <a:rPr lang="en-GB"/>
              <a:pPr>
                <a:defRPr/>
              </a:pPr>
              <a:t>‹#›</a:t>
            </a:fld>
            <a:endParaRPr lang="en-GB"/>
          </a:p>
        </p:txBody>
      </p:sp>
    </p:spTree>
    <p:extLst>
      <p:ext uri="{BB962C8B-B14F-4D97-AF65-F5344CB8AC3E}">
        <p14:creationId xmlns:p14="http://schemas.microsoft.com/office/powerpoint/2010/main" val="1971548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53EDCA48-3D52-4521-835A-7137CCA6E4D0}" type="datetimeFigureOut">
              <a:rPr lang="en-GB"/>
              <a:pPr>
                <a:defRPr/>
              </a:pPr>
              <a:t>18/06/2014</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0BD11988-BB69-4364-A6C1-B1D9346306A2}" type="slidenum">
              <a:rPr lang="en-GB"/>
              <a:pPr>
                <a:defRPr/>
              </a:pPr>
              <a:t>‹#›</a:t>
            </a:fld>
            <a:endParaRPr lang="en-GB"/>
          </a:p>
        </p:txBody>
      </p:sp>
    </p:spTree>
    <p:extLst>
      <p:ext uri="{BB962C8B-B14F-4D97-AF65-F5344CB8AC3E}">
        <p14:creationId xmlns:p14="http://schemas.microsoft.com/office/powerpoint/2010/main" val="1847164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8B9D33C2-E620-4918-BC6D-7D356DC05FA3}" type="datetimeFigureOut">
              <a:rPr lang="en-GB"/>
              <a:pPr>
                <a:defRPr/>
              </a:pPr>
              <a:t>18/06/2014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C95C193-3EAB-4127-BFD6-647D51243E72}" type="slidenum">
              <a:rPr lang="en-GB"/>
              <a:pPr>
                <a:defRPr/>
              </a:pPr>
              <a:t>‹#›</a:t>
            </a:fld>
            <a:endParaRPr lang="en-GB"/>
          </a:p>
        </p:txBody>
      </p:sp>
    </p:spTree>
    <p:extLst>
      <p:ext uri="{BB962C8B-B14F-4D97-AF65-F5344CB8AC3E}">
        <p14:creationId xmlns:p14="http://schemas.microsoft.com/office/powerpoint/2010/main" val="25723930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E93D7B20-A5CE-496A-AB05-CC1F668018F2}" type="datetimeFigureOut">
              <a:rPr lang="en-GB"/>
              <a:pPr>
                <a:defRPr/>
              </a:pPr>
              <a:t>18/06/2014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2E447672-1359-469A-A67E-7DD0F367F21E}" type="slidenum">
              <a:rPr lang="en-GB"/>
              <a:pPr>
                <a:defRPr/>
              </a:pPr>
              <a:t>‹#›</a:t>
            </a:fld>
            <a:endParaRPr lang="en-GB"/>
          </a:p>
        </p:txBody>
      </p:sp>
    </p:spTree>
    <p:extLst>
      <p:ext uri="{BB962C8B-B14F-4D97-AF65-F5344CB8AC3E}">
        <p14:creationId xmlns:p14="http://schemas.microsoft.com/office/powerpoint/2010/main" val="2767594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948B089B-1320-45C2-816A-85E4ECD6337E}" type="datetimeFigureOut">
              <a:rPr lang="en-GB"/>
              <a:pPr>
                <a:defRPr/>
              </a:pPr>
              <a:t>18/06/2014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A4177EA-6FD6-4954-BF35-E78D1314390E}" type="slidenum">
              <a:rPr lang="en-GB"/>
              <a:pPr>
                <a:defRPr/>
              </a:pPr>
              <a:t>‹#›</a:t>
            </a:fld>
            <a:endParaRPr lang="en-GB"/>
          </a:p>
        </p:txBody>
      </p:sp>
    </p:spTree>
    <p:extLst>
      <p:ext uri="{BB962C8B-B14F-4D97-AF65-F5344CB8AC3E}">
        <p14:creationId xmlns:p14="http://schemas.microsoft.com/office/powerpoint/2010/main" val="74906722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05ECB052-ECCF-46E3-AA25-ABFC322D079E}" type="datetimeFigureOut">
              <a:rPr lang="en-GB"/>
              <a:pPr>
                <a:defRPr/>
              </a:pPr>
              <a:t>18/06/2014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D1118498-BADD-4CE2-A47D-D0DFBA2450D4}" type="slidenum">
              <a:rPr lang="en-GB"/>
              <a:pPr>
                <a:defRPr/>
              </a:pPr>
              <a:t>‹#›</a:t>
            </a:fld>
            <a:endParaRPr lang="en-GB"/>
          </a:p>
        </p:txBody>
      </p:sp>
    </p:spTree>
    <p:extLst>
      <p:ext uri="{BB962C8B-B14F-4D97-AF65-F5344CB8AC3E}">
        <p14:creationId xmlns:p14="http://schemas.microsoft.com/office/powerpoint/2010/main" val="9103301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AB7BE1F4-4F32-4C3B-BE42-151CF4AA0754}" type="datetimeFigureOut">
              <a:rPr lang="en-GB"/>
              <a:pPr>
                <a:defRPr/>
              </a:pPr>
              <a:t>18/06/2014</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292F789E-0E50-4682-9682-86841E450210}" type="slidenum">
              <a:rPr lang="en-GB"/>
              <a:pPr>
                <a:defRPr/>
              </a:pPr>
              <a:t>‹#›</a:t>
            </a:fld>
            <a:endParaRPr lang="en-GB"/>
          </a:p>
        </p:txBody>
      </p:sp>
    </p:spTree>
    <p:extLst>
      <p:ext uri="{BB962C8B-B14F-4D97-AF65-F5344CB8AC3E}">
        <p14:creationId xmlns:p14="http://schemas.microsoft.com/office/powerpoint/2010/main" val="306218443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B5668C87-D508-401F-A61B-52F61CEE050D}" type="datetimeFigureOut">
              <a:rPr lang="en-GB"/>
              <a:pPr>
                <a:defRPr/>
              </a:pPr>
              <a:t>18/06/2014</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11B9AE1B-FA99-4796-944E-4E2F92D11926}" type="slidenum">
              <a:rPr lang="en-GB"/>
              <a:pPr>
                <a:defRPr/>
              </a:pPr>
              <a:t>‹#›</a:t>
            </a:fld>
            <a:endParaRPr lang="en-GB"/>
          </a:p>
        </p:txBody>
      </p:sp>
    </p:spTree>
    <p:extLst>
      <p:ext uri="{BB962C8B-B14F-4D97-AF65-F5344CB8AC3E}">
        <p14:creationId xmlns:p14="http://schemas.microsoft.com/office/powerpoint/2010/main" val="3484814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C95434A4-F3FF-4243-B575-BA6198237DD7}" type="slidenum">
              <a:rPr lang="en-GB"/>
              <a:pPr>
                <a:defRPr/>
              </a:pPr>
              <a:t>‹#›</a:t>
            </a:fld>
            <a:endParaRPr lang="en-GB"/>
          </a:p>
        </p:txBody>
      </p:sp>
    </p:spTree>
    <p:extLst>
      <p:ext uri="{BB962C8B-B14F-4D97-AF65-F5344CB8AC3E}">
        <p14:creationId xmlns:p14="http://schemas.microsoft.com/office/powerpoint/2010/main" val="89707005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8ED7D23-B3C0-480A-BA81-E2854CD1479C}" type="datetimeFigureOut">
              <a:rPr lang="en-GB"/>
              <a:pPr>
                <a:defRPr/>
              </a:pPr>
              <a:t>18/06/2014</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FE6EFDE9-01B5-45D6-8AF2-4D099A787B78}" type="slidenum">
              <a:rPr lang="en-GB"/>
              <a:pPr>
                <a:defRPr/>
              </a:pPr>
              <a:t>‹#›</a:t>
            </a:fld>
            <a:endParaRPr lang="en-GB"/>
          </a:p>
        </p:txBody>
      </p:sp>
    </p:spTree>
    <p:extLst>
      <p:ext uri="{BB962C8B-B14F-4D97-AF65-F5344CB8AC3E}">
        <p14:creationId xmlns:p14="http://schemas.microsoft.com/office/powerpoint/2010/main" val="27464877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93D194F-3382-402F-99A4-CCEFD7FF812D}" type="datetimeFigureOut">
              <a:rPr lang="en-GB"/>
              <a:pPr>
                <a:defRPr/>
              </a:pPr>
              <a:t>18/06/2014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AD2DD9E8-3074-474C-A379-7341BE233B6C}" type="slidenum">
              <a:rPr lang="en-GB"/>
              <a:pPr>
                <a:defRPr/>
              </a:pPr>
              <a:t>‹#›</a:t>
            </a:fld>
            <a:endParaRPr lang="en-GB"/>
          </a:p>
        </p:txBody>
      </p:sp>
    </p:spTree>
    <p:extLst>
      <p:ext uri="{BB962C8B-B14F-4D97-AF65-F5344CB8AC3E}">
        <p14:creationId xmlns:p14="http://schemas.microsoft.com/office/powerpoint/2010/main" val="211092559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164227B-2C8F-41F3-AB10-EDC43CC23BEF}" type="datetimeFigureOut">
              <a:rPr lang="en-GB"/>
              <a:pPr>
                <a:defRPr/>
              </a:pPr>
              <a:t>18/06/2014</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E217B57A-1E7E-49C7-BE82-E4E08357E2BE}" type="slidenum">
              <a:rPr lang="en-GB"/>
              <a:pPr>
                <a:defRPr/>
              </a:pPr>
              <a:t>‹#›</a:t>
            </a:fld>
            <a:endParaRPr lang="en-GB"/>
          </a:p>
        </p:txBody>
      </p:sp>
    </p:spTree>
    <p:extLst>
      <p:ext uri="{BB962C8B-B14F-4D97-AF65-F5344CB8AC3E}">
        <p14:creationId xmlns:p14="http://schemas.microsoft.com/office/powerpoint/2010/main" val="15033484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C1B6DEF5-2443-4C76-8D38-36DA2F2413CD}" type="datetimeFigureOut">
              <a:rPr lang="en-GB"/>
              <a:pPr>
                <a:defRPr/>
              </a:pPr>
              <a:t>18/06/2014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6FD2C57-1A7D-43D7-9026-58EE0F6F4A3B}" type="slidenum">
              <a:rPr lang="en-GB"/>
              <a:pPr>
                <a:defRPr/>
              </a:pPr>
              <a:t>‹#›</a:t>
            </a:fld>
            <a:endParaRPr lang="en-GB"/>
          </a:p>
        </p:txBody>
      </p:sp>
    </p:spTree>
    <p:extLst>
      <p:ext uri="{BB962C8B-B14F-4D97-AF65-F5344CB8AC3E}">
        <p14:creationId xmlns:p14="http://schemas.microsoft.com/office/powerpoint/2010/main" val="382097330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B65881F-247E-4D94-BB8E-8AECA3BC1D5E}" type="datetimeFigureOut">
              <a:rPr lang="en-GB"/>
              <a:pPr>
                <a:defRPr/>
              </a:pPr>
              <a:t>18/06/2014</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7121CEBC-1265-4955-B224-7BC5C4AC9087}" type="slidenum">
              <a:rPr lang="en-GB"/>
              <a:pPr>
                <a:defRPr/>
              </a:pPr>
              <a:t>‹#›</a:t>
            </a:fld>
            <a:endParaRPr lang="en-GB"/>
          </a:p>
        </p:txBody>
      </p:sp>
    </p:spTree>
    <p:extLst>
      <p:ext uri="{BB962C8B-B14F-4D97-AF65-F5344CB8AC3E}">
        <p14:creationId xmlns:p14="http://schemas.microsoft.com/office/powerpoint/2010/main" val="16742993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031"/>
          <p:cNvSpPr>
            <a:spLocks noChangeArrowheads="1"/>
          </p:cNvSpPr>
          <p:nvPr/>
        </p:nvSpPr>
        <p:spPr bwMode="auto">
          <a:xfrm>
            <a:off x="-90488" y="3200400"/>
            <a:ext cx="9234488" cy="3657600"/>
          </a:xfrm>
          <a:prstGeom prst="rect">
            <a:avLst/>
          </a:prstGeom>
          <a:gradFill rotWithShape="0">
            <a:gsLst>
              <a:gs pos="0">
                <a:srgbClr val="007275"/>
              </a:gs>
              <a:gs pos="100000">
                <a:srgbClr val="008CAC"/>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5" name="Rectangle 1032"/>
          <p:cNvSpPr>
            <a:spLocks noChangeArrowheads="1"/>
          </p:cNvSpPr>
          <p:nvPr/>
        </p:nvSpPr>
        <p:spPr bwMode="auto">
          <a:xfrm>
            <a:off x="-90488" y="0"/>
            <a:ext cx="9234488" cy="3276600"/>
          </a:xfrm>
          <a:prstGeom prst="rect">
            <a:avLst/>
          </a:prstGeom>
          <a:solidFill>
            <a:srgbClr val="007275"/>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2400">
              <a:latin typeface="Arial" charset="0"/>
            </a:endParaRPr>
          </a:p>
        </p:txBody>
      </p:sp>
      <p:pic>
        <p:nvPicPr>
          <p:cNvPr id="6" name="Picture 1036" descr="electronic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11863" y="381000"/>
            <a:ext cx="2771775" cy="110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0" name="Rectangle 1026"/>
          <p:cNvSpPr>
            <a:spLocks noGrp="1" noChangeArrowheads="1"/>
          </p:cNvSpPr>
          <p:nvPr>
            <p:ph type="ctrTitle"/>
          </p:nvPr>
        </p:nvSpPr>
        <p:spPr>
          <a:xfrm>
            <a:off x="323850" y="1700213"/>
            <a:ext cx="8496300" cy="4105275"/>
          </a:xfrm>
        </p:spPr>
        <p:txBody>
          <a:bodyPr lIns="91440"/>
          <a:lstStyle>
            <a:lvl1pPr algn="r">
              <a:defRPr sz="7500">
                <a:solidFill>
                  <a:schemeClr val="bg1"/>
                </a:solidFill>
              </a:defRPr>
            </a:lvl1pPr>
          </a:lstStyle>
          <a:p>
            <a:r>
              <a:rPr lang="en-GB"/>
              <a:t>Click to edit Master title style</a:t>
            </a:r>
          </a:p>
        </p:txBody>
      </p:sp>
      <p:sp>
        <p:nvSpPr>
          <p:cNvPr id="12291" name="Rectangle 1027"/>
          <p:cNvSpPr>
            <a:spLocks noGrp="1" noChangeArrowheads="1"/>
          </p:cNvSpPr>
          <p:nvPr>
            <p:ph type="subTitle" idx="1"/>
          </p:nvPr>
        </p:nvSpPr>
        <p:spPr>
          <a:xfrm>
            <a:off x="-69850" y="7461250"/>
            <a:ext cx="69850" cy="69850"/>
          </a:xfrm>
        </p:spPr>
        <p:txBody>
          <a:bodyPr lIns="91440"/>
          <a:lstStyle>
            <a:lvl1pPr marL="0" indent="0" algn="ctr">
              <a:buFontTx/>
              <a:buNone/>
              <a:defRPr/>
            </a:lvl1pPr>
          </a:lstStyle>
          <a:p>
            <a:r>
              <a:rPr lang="en-GB"/>
              <a:t>Click to edit Master subtitle style</a:t>
            </a:r>
          </a:p>
        </p:txBody>
      </p:sp>
    </p:spTree>
    <p:extLst>
      <p:ext uri="{BB962C8B-B14F-4D97-AF65-F5344CB8AC3E}">
        <p14:creationId xmlns:p14="http://schemas.microsoft.com/office/powerpoint/2010/main" val="345432469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A9E0A65A-8F5E-49C2-BD2D-B035050489A0}" type="slidenum">
              <a:rPr lang="en-GB"/>
              <a:pPr>
                <a:defRPr/>
              </a:pPr>
              <a:t>‹#›</a:t>
            </a:fld>
            <a:endParaRPr lang="en-GB"/>
          </a:p>
        </p:txBody>
      </p:sp>
    </p:spTree>
    <p:extLst>
      <p:ext uri="{BB962C8B-B14F-4D97-AF65-F5344CB8AC3E}">
        <p14:creationId xmlns:p14="http://schemas.microsoft.com/office/powerpoint/2010/main" val="195207396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939CB1F7-A40C-4CFA-8FB7-31D541BD7BF9}" type="slidenum">
              <a:rPr lang="en-GB"/>
              <a:pPr>
                <a:defRPr/>
              </a:pPr>
              <a:t>‹#›</a:t>
            </a:fld>
            <a:endParaRPr lang="en-GB"/>
          </a:p>
        </p:txBody>
      </p:sp>
    </p:spTree>
    <p:extLst>
      <p:ext uri="{BB962C8B-B14F-4D97-AF65-F5344CB8AC3E}">
        <p14:creationId xmlns:p14="http://schemas.microsoft.com/office/powerpoint/2010/main" val="146934588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23850" y="1700213"/>
            <a:ext cx="417195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700213"/>
            <a:ext cx="417195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40E08210-A562-4D7A-B714-DB033D567A7C}" type="slidenum">
              <a:rPr lang="en-GB"/>
              <a:pPr>
                <a:defRPr/>
              </a:pPr>
              <a:t>‹#›</a:t>
            </a:fld>
            <a:endParaRPr lang="en-GB"/>
          </a:p>
        </p:txBody>
      </p:sp>
    </p:spTree>
    <p:extLst>
      <p:ext uri="{BB962C8B-B14F-4D97-AF65-F5344CB8AC3E}">
        <p14:creationId xmlns:p14="http://schemas.microsoft.com/office/powerpoint/2010/main" val="287812063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D48EB3FA-E79E-4AD1-B4CB-D27ED9C57F17}" type="slidenum">
              <a:rPr lang="en-GB"/>
              <a:pPr>
                <a:defRPr/>
              </a:pPr>
              <a:t>‹#›</a:t>
            </a:fld>
            <a:endParaRPr lang="en-GB"/>
          </a:p>
        </p:txBody>
      </p:sp>
    </p:spTree>
    <p:extLst>
      <p:ext uri="{BB962C8B-B14F-4D97-AF65-F5344CB8AC3E}">
        <p14:creationId xmlns:p14="http://schemas.microsoft.com/office/powerpoint/2010/main" val="1281334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23850" y="1700213"/>
            <a:ext cx="41719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700213"/>
            <a:ext cx="41719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B467F3C0-E91C-4839-8308-4DA7DB6DF066}" type="slidenum">
              <a:rPr lang="en-GB"/>
              <a:pPr>
                <a:defRPr/>
              </a:pPr>
              <a:t>‹#›</a:t>
            </a:fld>
            <a:endParaRPr lang="en-GB"/>
          </a:p>
        </p:txBody>
      </p:sp>
    </p:spTree>
    <p:extLst>
      <p:ext uri="{BB962C8B-B14F-4D97-AF65-F5344CB8AC3E}">
        <p14:creationId xmlns:p14="http://schemas.microsoft.com/office/powerpoint/2010/main" val="14230307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5782DA83-9841-4014-8F77-106604A16341}" type="slidenum">
              <a:rPr lang="en-GB"/>
              <a:pPr>
                <a:defRPr/>
              </a:pPr>
              <a:t>‹#›</a:t>
            </a:fld>
            <a:endParaRPr lang="en-GB"/>
          </a:p>
        </p:txBody>
      </p:sp>
    </p:spTree>
    <p:extLst>
      <p:ext uri="{BB962C8B-B14F-4D97-AF65-F5344CB8AC3E}">
        <p14:creationId xmlns:p14="http://schemas.microsoft.com/office/powerpoint/2010/main" val="345063425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81B41DC6-12DC-4FC2-B0AE-E1DEA06C3617}" type="slidenum">
              <a:rPr lang="en-GB"/>
              <a:pPr>
                <a:defRPr/>
              </a:pPr>
              <a:t>‹#›</a:t>
            </a:fld>
            <a:endParaRPr lang="en-GB"/>
          </a:p>
        </p:txBody>
      </p:sp>
    </p:spTree>
    <p:extLst>
      <p:ext uri="{BB962C8B-B14F-4D97-AF65-F5344CB8AC3E}">
        <p14:creationId xmlns:p14="http://schemas.microsoft.com/office/powerpoint/2010/main" val="250615541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87ACF114-88AF-4327-A227-7FD1C6287939}" type="slidenum">
              <a:rPr lang="en-GB"/>
              <a:pPr>
                <a:defRPr/>
              </a:pPr>
              <a:t>‹#›</a:t>
            </a:fld>
            <a:endParaRPr lang="en-GB"/>
          </a:p>
        </p:txBody>
      </p:sp>
    </p:spTree>
    <p:extLst>
      <p:ext uri="{BB962C8B-B14F-4D97-AF65-F5344CB8AC3E}">
        <p14:creationId xmlns:p14="http://schemas.microsoft.com/office/powerpoint/2010/main" val="13684662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24F3ACF8-7C0D-411A-A4FA-4138A24410C8}" type="slidenum">
              <a:rPr lang="en-GB"/>
              <a:pPr>
                <a:defRPr/>
              </a:pPr>
              <a:t>‹#›</a:t>
            </a:fld>
            <a:endParaRPr lang="en-GB"/>
          </a:p>
        </p:txBody>
      </p:sp>
    </p:spTree>
    <p:extLst>
      <p:ext uri="{BB962C8B-B14F-4D97-AF65-F5344CB8AC3E}">
        <p14:creationId xmlns:p14="http://schemas.microsoft.com/office/powerpoint/2010/main" val="301947835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7EE132E-C3C4-4777-B1F0-C40D1A42962A}" type="slidenum">
              <a:rPr lang="en-GB"/>
              <a:pPr>
                <a:defRPr/>
              </a:pPr>
              <a:t>‹#›</a:t>
            </a:fld>
            <a:endParaRPr lang="en-GB"/>
          </a:p>
        </p:txBody>
      </p:sp>
    </p:spTree>
    <p:extLst>
      <p:ext uri="{BB962C8B-B14F-4D97-AF65-F5344CB8AC3E}">
        <p14:creationId xmlns:p14="http://schemas.microsoft.com/office/powerpoint/2010/main" val="411438519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075" y="908050"/>
            <a:ext cx="2124075" cy="5318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23850" y="908050"/>
            <a:ext cx="6219825" cy="5318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69078A8-7A45-45F7-B2AE-48CE2C2FD948}" type="slidenum">
              <a:rPr lang="en-GB"/>
              <a:pPr>
                <a:defRPr/>
              </a:pPr>
              <a:t>‹#›</a:t>
            </a:fld>
            <a:endParaRPr lang="en-GB"/>
          </a:p>
        </p:txBody>
      </p:sp>
    </p:spTree>
    <p:extLst>
      <p:ext uri="{BB962C8B-B14F-4D97-AF65-F5344CB8AC3E}">
        <p14:creationId xmlns:p14="http://schemas.microsoft.com/office/powerpoint/2010/main" val="213397087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389547357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1978537022"/>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43961018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323850" y="1700213"/>
            <a:ext cx="417195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700213"/>
            <a:ext cx="417195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3065655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1D9CEAE1-09C9-4480-BEB9-8DB7BC7D5A88}" type="slidenum">
              <a:rPr lang="en-GB"/>
              <a:pPr>
                <a:defRPr/>
              </a:pPr>
              <a:t>‹#›</a:t>
            </a:fld>
            <a:endParaRPr lang="en-GB"/>
          </a:p>
        </p:txBody>
      </p:sp>
    </p:spTree>
    <p:extLst>
      <p:ext uri="{BB962C8B-B14F-4D97-AF65-F5344CB8AC3E}">
        <p14:creationId xmlns:p14="http://schemas.microsoft.com/office/powerpoint/2010/main" val="139560748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396945973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358995219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250908355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135406635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278750230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42769716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075" y="908050"/>
            <a:ext cx="2124075" cy="5318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323850" y="908050"/>
            <a:ext cx="6219825" cy="5318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Tree>
    <p:extLst>
      <p:ext uri="{BB962C8B-B14F-4D97-AF65-F5344CB8AC3E}">
        <p14:creationId xmlns:p14="http://schemas.microsoft.com/office/powerpoint/2010/main" val="3649477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6C06DC85-7F93-4770-9D1F-A269B67561EF}" type="slidenum">
              <a:rPr lang="en-GB"/>
              <a:pPr>
                <a:defRPr/>
              </a:pPr>
              <a:t>‹#›</a:t>
            </a:fld>
            <a:endParaRPr lang="en-GB"/>
          </a:p>
        </p:txBody>
      </p:sp>
    </p:spTree>
    <p:extLst>
      <p:ext uri="{BB962C8B-B14F-4D97-AF65-F5344CB8AC3E}">
        <p14:creationId xmlns:p14="http://schemas.microsoft.com/office/powerpoint/2010/main" val="512478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452FAB1B-1B16-4318-82BA-04A9D8D5119D}" type="slidenum">
              <a:rPr lang="en-GB"/>
              <a:pPr>
                <a:defRPr/>
              </a:pPr>
              <a:t>‹#›</a:t>
            </a:fld>
            <a:endParaRPr lang="en-GB"/>
          </a:p>
        </p:txBody>
      </p:sp>
    </p:spTree>
    <p:extLst>
      <p:ext uri="{BB962C8B-B14F-4D97-AF65-F5344CB8AC3E}">
        <p14:creationId xmlns:p14="http://schemas.microsoft.com/office/powerpoint/2010/main" val="39682613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4E0E916-9A43-480D-9208-C18C25D6D0C5}" type="slidenum">
              <a:rPr lang="en-GB"/>
              <a:pPr>
                <a:defRPr/>
              </a:pPr>
              <a:t>‹#›</a:t>
            </a:fld>
            <a:endParaRPr lang="en-GB"/>
          </a:p>
        </p:txBody>
      </p:sp>
    </p:spTree>
    <p:extLst>
      <p:ext uri="{BB962C8B-B14F-4D97-AF65-F5344CB8AC3E}">
        <p14:creationId xmlns:p14="http://schemas.microsoft.com/office/powerpoint/2010/main" val="3804413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2468C953-E971-42DA-9DF1-10271691155A}" type="slidenum">
              <a:rPr lang="en-GB"/>
              <a:pPr>
                <a:defRPr/>
              </a:pPr>
              <a:t>‹#›</a:t>
            </a:fld>
            <a:endParaRPr lang="en-GB"/>
          </a:p>
        </p:txBody>
      </p:sp>
    </p:spTree>
    <p:extLst>
      <p:ext uri="{BB962C8B-B14F-4D97-AF65-F5344CB8AC3E}">
        <p14:creationId xmlns:p14="http://schemas.microsoft.com/office/powerpoint/2010/main" val="3883036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image" Target="../media/image1.png"/><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8"/>
          <p:cNvSpPr>
            <a:spLocks noChangeArrowheads="1"/>
          </p:cNvSpPr>
          <p:nvPr/>
        </p:nvSpPr>
        <p:spPr bwMode="auto">
          <a:xfrm>
            <a:off x="-79375" y="0"/>
            <a:ext cx="9223375" cy="3810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2400">
              <a:latin typeface="Arial" charset="0"/>
            </a:endParaRPr>
          </a:p>
        </p:txBody>
      </p:sp>
      <p:sp>
        <p:nvSpPr>
          <p:cNvPr id="1027" name="Rectangle 9"/>
          <p:cNvSpPr>
            <a:spLocks noChangeArrowheads="1"/>
          </p:cNvSpPr>
          <p:nvPr/>
        </p:nvSpPr>
        <p:spPr bwMode="auto">
          <a:xfrm>
            <a:off x="-79375" y="3048000"/>
            <a:ext cx="9223375" cy="3810000"/>
          </a:xfrm>
          <a:prstGeom prst="rect">
            <a:avLst/>
          </a:prstGeom>
          <a:gradFill rotWithShape="0">
            <a:gsLst>
              <a:gs pos="0">
                <a:schemeClr val="bg1"/>
              </a:gs>
              <a:gs pos="100000">
                <a:srgbClr val="DCDEDE"/>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028" name="Rectangle 2"/>
          <p:cNvSpPr>
            <a:spLocks noGrp="1" noChangeArrowheads="1"/>
          </p:cNvSpPr>
          <p:nvPr>
            <p:ph type="title"/>
          </p:nvPr>
        </p:nvSpPr>
        <p:spPr bwMode="auto">
          <a:xfrm>
            <a:off x="323850" y="908050"/>
            <a:ext cx="84963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t" anchorCtr="0" compatLnSpc="1">
            <a:prstTxWarp prst="textNoShape">
              <a:avLst/>
            </a:prstTxWarp>
          </a:bodyPr>
          <a:lstStyle/>
          <a:p>
            <a:pPr lvl="0"/>
            <a:r>
              <a:rPr lang="en-GB" smtClean="0"/>
              <a:t>Click to edit Master title style</a:t>
            </a:r>
          </a:p>
        </p:txBody>
      </p:sp>
      <p:sp>
        <p:nvSpPr>
          <p:cNvPr id="1029" name="Rectangle 3"/>
          <p:cNvSpPr>
            <a:spLocks noGrp="1" noChangeArrowheads="1"/>
          </p:cNvSpPr>
          <p:nvPr>
            <p:ph type="body" idx="1"/>
          </p:nvPr>
        </p:nvSpPr>
        <p:spPr bwMode="auto">
          <a:xfrm>
            <a:off x="323850" y="1700213"/>
            <a:ext cx="84963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2"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16" charset="-128"/>
                <a:cs typeface="+mn-cs"/>
              </a:defRPr>
            </a:lvl1pPr>
          </a:lstStyle>
          <a:p>
            <a:pPr>
              <a:defRPr/>
            </a:pPr>
            <a:endParaRPr lang="en-GB"/>
          </a:p>
        </p:txBody>
      </p:sp>
      <p:sp>
        <p:nvSpPr>
          <p:cNvPr id="3"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atin typeface="Arial" charset="0"/>
                <a:ea typeface="ＭＳ Ｐゴシック" pitchFamily="16" charset="-128"/>
                <a:cs typeface="+mn-cs"/>
              </a:defRPr>
            </a:lvl1pPr>
          </a:lstStyle>
          <a:p>
            <a:pPr>
              <a:defRPr/>
            </a:pPr>
            <a:endParaRPr lang="en-GB"/>
          </a:p>
        </p:txBody>
      </p:sp>
      <p:sp>
        <p:nvSpPr>
          <p:cNvPr id="1030" name="Rectangle 6"/>
          <p:cNvSpPr>
            <a:spLocks noGrp="1" noChangeArrowheads="1"/>
          </p:cNvSpPr>
          <p:nvPr>
            <p:ph type="sldNum" sz="quarter" idx="4"/>
          </p:nvPr>
        </p:nvSpPr>
        <p:spPr bwMode="auto">
          <a:xfrm>
            <a:off x="6877050" y="6308725"/>
            <a:ext cx="1905000" cy="457200"/>
          </a:xfrm>
          <a:prstGeom prst="rect">
            <a:avLst/>
          </a:prstGeom>
          <a:noFill/>
          <a:ln w="9525">
            <a:noFill/>
            <a:miter lim="800000"/>
            <a:headEnd/>
            <a:tailEnd/>
          </a:ln>
        </p:spPr>
        <p:txBody>
          <a:bodyPr vert="horz" wrap="square" lIns="91440" tIns="45720" rIns="0" bIns="45720" numCol="1" anchor="t" anchorCtr="0" compatLnSpc="1">
            <a:prstTxWarp prst="textNoShape">
              <a:avLst/>
            </a:prstTxWarp>
          </a:bodyPr>
          <a:lstStyle>
            <a:lvl1pPr algn="r">
              <a:defRPr sz="1400">
                <a:latin typeface="Georgia" pitchFamily="18" charset="0"/>
              </a:defRPr>
            </a:lvl1pPr>
          </a:lstStyle>
          <a:p>
            <a:pPr>
              <a:defRPr/>
            </a:pPr>
            <a:fld id="{A8F450C3-8C37-406E-9F13-577F75D66A55}" type="slidenum">
              <a:rPr lang="en-GB"/>
              <a:pPr>
                <a:defRPr/>
              </a:pPr>
              <a:t>‹#›</a:t>
            </a:fld>
            <a:endParaRPr lang="en-GB"/>
          </a:p>
        </p:txBody>
      </p:sp>
      <p:pic>
        <p:nvPicPr>
          <p:cNvPr id="1033" name="Picture 11" descr="electronics"/>
          <p:cNvPicPr>
            <a:picLocks noChangeAspect="1" noChangeArrowheads="1"/>
          </p:cNvPicPr>
          <p:nvPr/>
        </p:nvPicPr>
        <p:blipFill>
          <a:blip r:embed="rId13" cstate="print">
            <a:extLst>
              <a:ext uri="{28A0092B-C50C-407E-A947-70E740481C1C}">
                <a14:useLocalDpi xmlns:a14="http://schemas.microsoft.com/office/drawing/2010/main" val="0"/>
              </a:ext>
            </a:extLst>
          </a:blip>
          <a:srcRect b="42052"/>
          <a:stretch>
            <a:fillRect/>
          </a:stretch>
        </p:blipFill>
        <p:spPr bwMode="auto">
          <a:xfrm>
            <a:off x="6588125" y="260350"/>
            <a:ext cx="2166938"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 Box 12"/>
          <p:cNvSpPr txBox="1">
            <a:spLocks noChangeArrowheads="1"/>
          </p:cNvSpPr>
          <p:nvPr/>
        </p:nvSpPr>
        <p:spPr bwMode="auto">
          <a:xfrm>
            <a:off x="5965825" y="684213"/>
            <a:ext cx="265588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bIns="0">
            <a:spAutoFit/>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r">
              <a:spcBef>
                <a:spcPct val="50000"/>
              </a:spcBef>
              <a:defRPr/>
            </a:pPr>
            <a:r>
              <a:rPr lang="en-GB" sz="1300" smtClean="0">
                <a:solidFill>
                  <a:schemeClr val="tx2"/>
                </a:solidFill>
                <a:latin typeface="Georgia" pitchFamily="18" charset="0"/>
              </a:rPr>
              <a:t>Institute for Complex</a:t>
            </a:r>
          </a:p>
        </p:txBody>
      </p:sp>
      <p:sp>
        <p:nvSpPr>
          <p:cNvPr id="1035" name="Text Box 13"/>
          <p:cNvSpPr txBox="1">
            <a:spLocks noChangeArrowheads="1"/>
          </p:cNvSpPr>
          <p:nvPr/>
        </p:nvSpPr>
        <p:spPr bwMode="auto">
          <a:xfrm>
            <a:off x="6597650" y="863600"/>
            <a:ext cx="22510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bIns="0">
            <a:spAutoFit/>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r">
              <a:spcBef>
                <a:spcPct val="50000"/>
              </a:spcBef>
              <a:defRPr/>
            </a:pPr>
            <a:r>
              <a:rPr lang="en-GB" sz="1300" smtClean="0">
                <a:solidFill>
                  <a:schemeClr val="tx2"/>
                </a:solidFill>
                <a:latin typeface="Georgia" pitchFamily="18" charset="0"/>
              </a:rPr>
              <a:t>Systems Simulation</a:t>
            </a:r>
          </a:p>
        </p:txBody>
      </p:sp>
    </p:spTree>
  </p:cSld>
  <p:clrMap bg1="lt1" tx1="dk1" bg2="lt2" tx2="dk2" accent1="accent1" accent2="accent2" accent3="accent3" accent4="accent4" accent5="accent5" accent6="accent6" hlink="hlink" folHlink="folHlink"/>
  <p:sldLayoutIdLst>
    <p:sldLayoutId id="2147484382" r:id="rId1"/>
    <p:sldLayoutId id="2147484328" r:id="rId2"/>
    <p:sldLayoutId id="2147484329" r:id="rId3"/>
    <p:sldLayoutId id="2147484330" r:id="rId4"/>
    <p:sldLayoutId id="2147484331" r:id="rId5"/>
    <p:sldLayoutId id="2147484332" r:id="rId6"/>
    <p:sldLayoutId id="2147484333" r:id="rId7"/>
    <p:sldLayoutId id="2147484334" r:id="rId8"/>
    <p:sldLayoutId id="2147484335" r:id="rId9"/>
    <p:sldLayoutId id="2147484336" r:id="rId10"/>
    <p:sldLayoutId id="2147484337" r:id="rId11"/>
  </p:sldLayoutIdLst>
  <p:hf hdr="0" ftr="0" dt="0"/>
  <p:txStyles>
    <p:titleStyle>
      <a:lvl1pPr algn="l" rtl="0" eaLnBrk="0" fontAlgn="base" hangingPunct="0">
        <a:spcBef>
          <a:spcPct val="0"/>
        </a:spcBef>
        <a:spcAft>
          <a:spcPct val="0"/>
        </a:spcAft>
        <a:defRPr sz="3500">
          <a:solidFill>
            <a:schemeClr val="tx2"/>
          </a:solidFill>
          <a:latin typeface="+mj-lt"/>
          <a:ea typeface="MS PGothic" pitchFamily="34" charset="-128"/>
          <a:cs typeface="ＭＳ Ｐゴシック" charset="0"/>
        </a:defRPr>
      </a:lvl1pPr>
      <a:lvl2pPr algn="l" rtl="0" eaLnBrk="0" fontAlgn="base" hangingPunct="0">
        <a:spcBef>
          <a:spcPct val="0"/>
        </a:spcBef>
        <a:spcAft>
          <a:spcPct val="0"/>
        </a:spcAft>
        <a:defRPr sz="3500">
          <a:solidFill>
            <a:schemeClr val="tx2"/>
          </a:solidFill>
          <a:latin typeface="Georgia" pitchFamily="18" charset="0"/>
          <a:ea typeface="MS PGothic" pitchFamily="34" charset="-128"/>
          <a:cs typeface="ＭＳ Ｐゴシック" charset="0"/>
        </a:defRPr>
      </a:lvl2pPr>
      <a:lvl3pPr algn="l" rtl="0" eaLnBrk="0" fontAlgn="base" hangingPunct="0">
        <a:spcBef>
          <a:spcPct val="0"/>
        </a:spcBef>
        <a:spcAft>
          <a:spcPct val="0"/>
        </a:spcAft>
        <a:defRPr sz="3500">
          <a:solidFill>
            <a:schemeClr val="tx2"/>
          </a:solidFill>
          <a:latin typeface="Georgia" pitchFamily="18" charset="0"/>
          <a:ea typeface="MS PGothic" pitchFamily="34" charset="-128"/>
          <a:cs typeface="ＭＳ Ｐゴシック" charset="0"/>
        </a:defRPr>
      </a:lvl3pPr>
      <a:lvl4pPr algn="l" rtl="0" eaLnBrk="0" fontAlgn="base" hangingPunct="0">
        <a:spcBef>
          <a:spcPct val="0"/>
        </a:spcBef>
        <a:spcAft>
          <a:spcPct val="0"/>
        </a:spcAft>
        <a:defRPr sz="3500">
          <a:solidFill>
            <a:schemeClr val="tx2"/>
          </a:solidFill>
          <a:latin typeface="Georgia" pitchFamily="18" charset="0"/>
          <a:ea typeface="MS PGothic" pitchFamily="34" charset="-128"/>
          <a:cs typeface="ＭＳ Ｐゴシック" charset="0"/>
        </a:defRPr>
      </a:lvl4pPr>
      <a:lvl5pPr algn="l" rtl="0" eaLnBrk="0" fontAlgn="base" hangingPunct="0">
        <a:spcBef>
          <a:spcPct val="0"/>
        </a:spcBef>
        <a:spcAft>
          <a:spcPct val="0"/>
        </a:spcAft>
        <a:defRPr sz="3500">
          <a:solidFill>
            <a:schemeClr val="tx2"/>
          </a:solidFill>
          <a:latin typeface="Georgia" pitchFamily="18" charset="0"/>
          <a:ea typeface="MS PGothic" pitchFamily="34" charset="-128"/>
          <a:cs typeface="ＭＳ Ｐゴシック" charset="0"/>
        </a:defRPr>
      </a:lvl5pPr>
      <a:lvl6pPr marL="457200" algn="l" rtl="0" fontAlgn="base">
        <a:spcBef>
          <a:spcPct val="0"/>
        </a:spcBef>
        <a:spcAft>
          <a:spcPct val="0"/>
        </a:spcAft>
        <a:defRPr sz="3500">
          <a:solidFill>
            <a:schemeClr val="tx2"/>
          </a:solidFill>
          <a:latin typeface="Georgia" pitchFamily="18" charset="0"/>
          <a:ea typeface="ＭＳ Ｐゴシック" pitchFamily="16" charset="-128"/>
        </a:defRPr>
      </a:lvl6pPr>
      <a:lvl7pPr marL="914400" algn="l" rtl="0" fontAlgn="base">
        <a:spcBef>
          <a:spcPct val="0"/>
        </a:spcBef>
        <a:spcAft>
          <a:spcPct val="0"/>
        </a:spcAft>
        <a:defRPr sz="3500">
          <a:solidFill>
            <a:schemeClr val="tx2"/>
          </a:solidFill>
          <a:latin typeface="Georgia" pitchFamily="18" charset="0"/>
          <a:ea typeface="ＭＳ Ｐゴシック" pitchFamily="16" charset="-128"/>
        </a:defRPr>
      </a:lvl7pPr>
      <a:lvl8pPr marL="1371600" algn="l" rtl="0" fontAlgn="base">
        <a:spcBef>
          <a:spcPct val="0"/>
        </a:spcBef>
        <a:spcAft>
          <a:spcPct val="0"/>
        </a:spcAft>
        <a:defRPr sz="3500">
          <a:solidFill>
            <a:schemeClr val="tx2"/>
          </a:solidFill>
          <a:latin typeface="Georgia" pitchFamily="18" charset="0"/>
          <a:ea typeface="ＭＳ Ｐゴシック" pitchFamily="16" charset="-128"/>
        </a:defRPr>
      </a:lvl8pPr>
      <a:lvl9pPr marL="1828800" algn="l" rtl="0" fontAlgn="base">
        <a:spcBef>
          <a:spcPct val="0"/>
        </a:spcBef>
        <a:spcAft>
          <a:spcPct val="0"/>
        </a:spcAft>
        <a:defRPr sz="3500">
          <a:solidFill>
            <a:schemeClr val="tx2"/>
          </a:solidFill>
          <a:latin typeface="Georgia" pitchFamily="18" charset="0"/>
          <a:ea typeface="ＭＳ Ｐゴシック" pitchFamily="16" charset="-128"/>
        </a:defRPr>
      </a:lvl9pPr>
    </p:titleStyle>
    <p:bodyStyle>
      <a:lvl1pPr marL="342900" indent="-342900" algn="l" rtl="0" eaLnBrk="0" fontAlgn="base" hangingPunct="0">
        <a:spcBef>
          <a:spcPct val="0"/>
        </a:spcBef>
        <a:spcAft>
          <a:spcPct val="70000"/>
        </a:spcAft>
        <a:buChar char="•"/>
        <a:defRPr sz="2400">
          <a:solidFill>
            <a:schemeClr val="tx1"/>
          </a:solidFill>
          <a:latin typeface="+mn-lt"/>
          <a:ea typeface="MS PGothic" pitchFamily="34" charset="-128"/>
          <a:cs typeface="ＭＳ Ｐゴシック" charset="0"/>
        </a:defRPr>
      </a:lvl1pPr>
      <a:lvl2pPr marL="811213" indent="-288925" algn="l" rtl="0" eaLnBrk="0" fontAlgn="base" hangingPunct="0">
        <a:lnSpc>
          <a:spcPct val="90000"/>
        </a:lnSpc>
        <a:spcBef>
          <a:spcPct val="0"/>
        </a:spcBef>
        <a:spcAft>
          <a:spcPct val="50000"/>
        </a:spcAft>
        <a:buChar char="–"/>
        <a:defRPr sz="2400">
          <a:solidFill>
            <a:schemeClr val="tx1"/>
          </a:solidFill>
          <a:latin typeface="+mn-lt"/>
          <a:ea typeface="MS PGothic" pitchFamily="34" charset="-128"/>
        </a:defRPr>
      </a:lvl2pPr>
      <a:lvl3pPr marL="1219200" indent="-228600" algn="l" rtl="0" eaLnBrk="0" fontAlgn="base" hangingPunct="0">
        <a:lnSpc>
          <a:spcPct val="90000"/>
        </a:lnSpc>
        <a:spcBef>
          <a:spcPct val="20000"/>
        </a:spcBef>
        <a:spcAft>
          <a:spcPct val="0"/>
        </a:spcAft>
        <a:buChar char="•"/>
        <a:defRPr sz="2400">
          <a:solidFill>
            <a:schemeClr val="tx1"/>
          </a:solidFill>
          <a:latin typeface="+mn-lt"/>
          <a:ea typeface="MS PGothic" pitchFamily="34" charset="-128"/>
        </a:defRPr>
      </a:lvl3pPr>
      <a:lvl4pPr marL="1627188" indent="-228600" algn="l" rtl="0" eaLnBrk="0" fontAlgn="base" hangingPunct="0">
        <a:lnSpc>
          <a:spcPct val="90000"/>
        </a:lnSpc>
        <a:spcBef>
          <a:spcPct val="20000"/>
        </a:spcBef>
        <a:spcAft>
          <a:spcPct val="0"/>
        </a:spcAft>
        <a:buChar char="–"/>
        <a:defRPr sz="2400">
          <a:solidFill>
            <a:schemeClr val="tx1"/>
          </a:solidFill>
          <a:latin typeface="+mn-lt"/>
          <a:ea typeface="MS PGothic" pitchFamily="34" charset="-128"/>
        </a:defRPr>
      </a:lvl4pPr>
      <a:lvl5pPr marL="2057400" indent="-228600" algn="l" rtl="0" eaLnBrk="0" fontAlgn="base" hangingPunct="0">
        <a:lnSpc>
          <a:spcPct val="90000"/>
        </a:lnSpc>
        <a:spcBef>
          <a:spcPct val="20000"/>
        </a:spcBef>
        <a:spcAft>
          <a:spcPct val="0"/>
        </a:spcAft>
        <a:buChar char="»"/>
        <a:defRPr sz="2400">
          <a:solidFill>
            <a:schemeClr val="tx1"/>
          </a:solidFill>
          <a:latin typeface="+mn-lt"/>
          <a:ea typeface="MS PGothic" pitchFamily="34" charset="-128"/>
        </a:defRPr>
      </a:lvl5pPr>
      <a:lvl6pPr marL="2514600" indent="-228600" algn="l" rtl="0" fontAlgn="base">
        <a:lnSpc>
          <a:spcPct val="90000"/>
        </a:lnSpc>
        <a:spcBef>
          <a:spcPct val="20000"/>
        </a:spcBef>
        <a:spcAft>
          <a:spcPct val="0"/>
        </a:spcAft>
        <a:buChar char="»"/>
        <a:defRPr sz="2400">
          <a:solidFill>
            <a:schemeClr val="tx1"/>
          </a:solidFill>
          <a:latin typeface="+mn-lt"/>
          <a:ea typeface="+mn-ea"/>
        </a:defRPr>
      </a:lvl6pPr>
      <a:lvl7pPr marL="2971800" indent="-228600" algn="l" rtl="0" fontAlgn="base">
        <a:lnSpc>
          <a:spcPct val="90000"/>
        </a:lnSpc>
        <a:spcBef>
          <a:spcPct val="20000"/>
        </a:spcBef>
        <a:spcAft>
          <a:spcPct val="0"/>
        </a:spcAft>
        <a:buChar char="»"/>
        <a:defRPr sz="2400">
          <a:solidFill>
            <a:schemeClr val="tx1"/>
          </a:solidFill>
          <a:latin typeface="+mn-lt"/>
          <a:ea typeface="+mn-ea"/>
        </a:defRPr>
      </a:lvl7pPr>
      <a:lvl8pPr marL="3429000" indent="-228600" algn="l" rtl="0" fontAlgn="base">
        <a:lnSpc>
          <a:spcPct val="90000"/>
        </a:lnSpc>
        <a:spcBef>
          <a:spcPct val="20000"/>
        </a:spcBef>
        <a:spcAft>
          <a:spcPct val="0"/>
        </a:spcAft>
        <a:buChar char="»"/>
        <a:defRPr sz="2400">
          <a:solidFill>
            <a:schemeClr val="tx1"/>
          </a:solidFill>
          <a:latin typeface="+mn-lt"/>
          <a:ea typeface="+mn-ea"/>
        </a:defRPr>
      </a:lvl8pPr>
      <a:lvl9pPr marL="3886200" indent="-228600" algn="l" rtl="0" fontAlgn="base">
        <a:lnSpc>
          <a:spcPct val="90000"/>
        </a:lnSpc>
        <a:spcBef>
          <a:spcPct val="20000"/>
        </a:spcBef>
        <a:spcAft>
          <a:spcPct val="0"/>
        </a:spcAft>
        <a:buChar char="»"/>
        <a:defRPr sz="2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l">
              <a:defRPr>
                <a:solidFill>
                  <a:srgbClr val="898989"/>
                </a:solidFill>
              </a:defRPr>
            </a:lvl1pPr>
          </a:lstStyle>
          <a:p>
            <a:pPr>
              <a:defRPr/>
            </a:pPr>
            <a:fld id="{60EAE4E6-CE6D-4FDC-88F3-339BB20E0A30}" type="datetimeFigureOut">
              <a:rPr lang="en-GB"/>
              <a:pPr>
                <a:defRPr/>
              </a:pPr>
              <a:t>18/06/2014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Lucida Sans" pitchFamily="16" charset="0"/>
                <a:ea typeface="ＭＳ Ｐゴシック" pitchFamily="16" charset="-128"/>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a:solidFill>
                  <a:srgbClr val="898989"/>
                </a:solidFill>
              </a:defRPr>
            </a:lvl1pPr>
          </a:lstStyle>
          <a:p>
            <a:pPr>
              <a:defRPr/>
            </a:pPr>
            <a:fld id="{5C2EB5C5-2F36-47F5-B38E-E571EEF7328A}"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4338" r:id="rId1"/>
    <p:sldLayoutId id="2147484339" r:id="rId2"/>
    <p:sldLayoutId id="2147484340" r:id="rId3"/>
    <p:sldLayoutId id="2147484341" r:id="rId4"/>
    <p:sldLayoutId id="2147484342" r:id="rId5"/>
    <p:sldLayoutId id="2147484343" r:id="rId6"/>
    <p:sldLayoutId id="2147484344" r:id="rId7"/>
    <p:sldLayoutId id="2147484345" r:id="rId8"/>
    <p:sldLayoutId id="2147484346" r:id="rId9"/>
    <p:sldLayoutId id="2147484347" r:id="rId10"/>
    <p:sldLayoutId id="2147484348" r:id="rId11"/>
    <p:sldLayoutId id="2147484349" r:id="rId12"/>
  </p:sldLayoutIdLst>
  <p:txStyles>
    <p:titleStyle>
      <a:lvl1pPr algn="ctr" rtl="0" eaLnBrk="0" fontAlgn="base" hangingPunct="0">
        <a:spcBef>
          <a:spcPct val="0"/>
        </a:spcBef>
        <a:spcAft>
          <a:spcPct val="0"/>
        </a:spcAft>
        <a:defRPr sz="4400" kern="1200">
          <a:solidFill>
            <a:schemeClr val="tx1"/>
          </a:solidFill>
          <a:latin typeface="+mj-lt"/>
          <a:ea typeface="MS PGothic" pitchFamily="34" charset="-128"/>
          <a:cs typeface="+mj-cs"/>
        </a:defRPr>
      </a:lvl1pPr>
      <a:lvl2pPr algn="ctr" rtl="0" eaLnBrk="0" fontAlgn="base" hangingPunct="0">
        <a:spcBef>
          <a:spcPct val="0"/>
        </a:spcBef>
        <a:spcAft>
          <a:spcPct val="0"/>
        </a:spcAft>
        <a:defRPr sz="4400">
          <a:solidFill>
            <a:schemeClr val="tx1"/>
          </a:solidFill>
          <a:latin typeface="Calibri" charset="0"/>
          <a:ea typeface="MS PGothic" pitchFamily="34" charset="-128"/>
        </a:defRPr>
      </a:lvl2pPr>
      <a:lvl3pPr algn="ctr" rtl="0" eaLnBrk="0" fontAlgn="base" hangingPunct="0">
        <a:spcBef>
          <a:spcPct val="0"/>
        </a:spcBef>
        <a:spcAft>
          <a:spcPct val="0"/>
        </a:spcAft>
        <a:defRPr sz="4400">
          <a:solidFill>
            <a:schemeClr val="tx1"/>
          </a:solidFill>
          <a:latin typeface="Calibri" charset="0"/>
          <a:ea typeface="MS PGothic" pitchFamily="34" charset="-128"/>
        </a:defRPr>
      </a:lvl3pPr>
      <a:lvl4pPr algn="ctr" rtl="0" eaLnBrk="0" fontAlgn="base" hangingPunct="0">
        <a:spcBef>
          <a:spcPct val="0"/>
        </a:spcBef>
        <a:spcAft>
          <a:spcPct val="0"/>
        </a:spcAft>
        <a:defRPr sz="4400">
          <a:solidFill>
            <a:schemeClr val="tx1"/>
          </a:solidFill>
          <a:latin typeface="Calibri" charset="0"/>
          <a:ea typeface="MS PGothic" pitchFamily="34" charset="-128"/>
        </a:defRPr>
      </a:lvl4pPr>
      <a:lvl5pPr algn="ctr" rtl="0" eaLnBrk="0" fontAlgn="base" hangingPunct="0">
        <a:spcBef>
          <a:spcPct val="0"/>
        </a:spcBef>
        <a:spcAft>
          <a:spcPct val="0"/>
        </a:spcAft>
        <a:defRPr sz="4400">
          <a:solidFill>
            <a:schemeClr val="tx1"/>
          </a:solidFill>
          <a:latin typeface="Calibri" charset="0"/>
          <a:ea typeface="MS PGothic" pitchFamily="34" charset="-128"/>
        </a:defRPr>
      </a:lvl5pPr>
      <a:lvl6pPr marL="457200" algn="ctr" rtl="0" fontAlgn="base">
        <a:spcBef>
          <a:spcPct val="0"/>
        </a:spcBef>
        <a:spcAft>
          <a:spcPct val="0"/>
        </a:spcAft>
        <a:defRPr sz="4400">
          <a:solidFill>
            <a:schemeClr val="tx1"/>
          </a:solidFill>
          <a:latin typeface="Calibri" charset="0"/>
          <a:ea typeface="ＭＳ Ｐゴシック" charset="0"/>
        </a:defRPr>
      </a:lvl6pPr>
      <a:lvl7pPr marL="914400" algn="ctr" rtl="0" fontAlgn="base">
        <a:spcBef>
          <a:spcPct val="0"/>
        </a:spcBef>
        <a:spcAft>
          <a:spcPct val="0"/>
        </a:spcAft>
        <a:defRPr sz="4400">
          <a:solidFill>
            <a:schemeClr val="tx1"/>
          </a:solidFill>
          <a:latin typeface="Calibri" charset="0"/>
          <a:ea typeface="ＭＳ Ｐゴシック" charset="0"/>
        </a:defRPr>
      </a:lvl7pPr>
      <a:lvl8pPr marL="1371600" algn="ctr" rtl="0" fontAlgn="base">
        <a:spcBef>
          <a:spcPct val="0"/>
        </a:spcBef>
        <a:spcAft>
          <a:spcPct val="0"/>
        </a:spcAft>
        <a:defRPr sz="4400">
          <a:solidFill>
            <a:schemeClr val="tx1"/>
          </a:solidFill>
          <a:latin typeface="Calibri" charset="0"/>
          <a:ea typeface="ＭＳ Ｐゴシック" charset="0"/>
        </a:defRPr>
      </a:lvl8pPr>
      <a:lvl9pPr marL="1828800" algn="ctr"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307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l">
              <a:defRPr>
                <a:solidFill>
                  <a:srgbClr val="898989"/>
                </a:solidFill>
              </a:defRPr>
            </a:lvl1pPr>
          </a:lstStyle>
          <a:p>
            <a:pPr>
              <a:defRPr/>
            </a:pPr>
            <a:fld id="{83FC4E20-93B9-4A6F-9332-EFAAFC80A9A5}" type="datetimeFigureOut">
              <a:rPr lang="en-GB"/>
              <a:pPr>
                <a:defRPr/>
              </a:pPr>
              <a:t>18/06/2014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Lucida Sans" pitchFamily="16" charset="0"/>
                <a:ea typeface="ＭＳ Ｐゴシック" pitchFamily="16" charset="-128"/>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a:solidFill>
                  <a:srgbClr val="898989"/>
                </a:solidFill>
              </a:defRPr>
            </a:lvl1pPr>
          </a:lstStyle>
          <a:p>
            <a:pPr>
              <a:defRPr/>
            </a:pPr>
            <a:fld id="{11A5AACB-B067-4B28-8F96-8EE9A5EA1BB4}"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4350" r:id="rId1"/>
    <p:sldLayoutId id="2147484351" r:id="rId2"/>
    <p:sldLayoutId id="2147484352" r:id="rId3"/>
    <p:sldLayoutId id="2147484353" r:id="rId4"/>
    <p:sldLayoutId id="2147484354" r:id="rId5"/>
    <p:sldLayoutId id="2147484355" r:id="rId6"/>
    <p:sldLayoutId id="2147484356" r:id="rId7"/>
    <p:sldLayoutId id="2147484357" r:id="rId8"/>
    <p:sldLayoutId id="2147484358" r:id="rId9"/>
    <p:sldLayoutId id="2147484359" r:id="rId10"/>
    <p:sldLayoutId id="2147484360" r:id="rId11"/>
  </p:sldLayoutIdLst>
  <p:txStyles>
    <p:titleStyle>
      <a:lvl1pPr algn="ctr" rtl="0" eaLnBrk="0" fontAlgn="base" hangingPunct="0">
        <a:spcBef>
          <a:spcPct val="0"/>
        </a:spcBef>
        <a:spcAft>
          <a:spcPct val="0"/>
        </a:spcAft>
        <a:defRPr sz="4400" kern="1200">
          <a:solidFill>
            <a:schemeClr val="tx1"/>
          </a:solidFill>
          <a:latin typeface="+mj-lt"/>
          <a:ea typeface="MS PGothic" pitchFamily="34" charset="-128"/>
          <a:cs typeface="+mj-cs"/>
        </a:defRPr>
      </a:lvl1pPr>
      <a:lvl2pPr algn="ctr" rtl="0" eaLnBrk="0" fontAlgn="base" hangingPunct="0">
        <a:spcBef>
          <a:spcPct val="0"/>
        </a:spcBef>
        <a:spcAft>
          <a:spcPct val="0"/>
        </a:spcAft>
        <a:defRPr sz="4400">
          <a:solidFill>
            <a:schemeClr val="tx1"/>
          </a:solidFill>
          <a:latin typeface="Calibri" charset="0"/>
          <a:ea typeface="MS PGothic" pitchFamily="34" charset="-128"/>
        </a:defRPr>
      </a:lvl2pPr>
      <a:lvl3pPr algn="ctr" rtl="0" eaLnBrk="0" fontAlgn="base" hangingPunct="0">
        <a:spcBef>
          <a:spcPct val="0"/>
        </a:spcBef>
        <a:spcAft>
          <a:spcPct val="0"/>
        </a:spcAft>
        <a:defRPr sz="4400">
          <a:solidFill>
            <a:schemeClr val="tx1"/>
          </a:solidFill>
          <a:latin typeface="Calibri" charset="0"/>
          <a:ea typeface="MS PGothic" pitchFamily="34" charset="-128"/>
        </a:defRPr>
      </a:lvl3pPr>
      <a:lvl4pPr algn="ctr" rtl="0" eaLnBrk="0" fontAlgn="base" hangingPunct="0">
        <a:spcBef>
          <a:spcPct val="0"/>
        </a:spcBef>
        <a:spcAft>
          <a:spcPct val="0"/>
        </a:spcAft>
        <a:defRPr sz="4400">
          <a:solidFill>
            <a:schemeClr val="tx1"/>
          </a:solidFill>
          <a:latin typeface="Calibri" charset="0"/>
          <a:ea typeface="MS PGothic" pitchFamily="34" charset="-128"/>
        </a:defRPr>
      </a:lvl4pPr>
      <a:lvl5pPr algn="ctr" rtl="0" eaLnBrk="0" fontAlgn="base" hangingPunct="0">
        <a:spcBef>
          <a:spcPct val="0"/>
        </a:spcBef>
        <a:spcAft>
          <a:spcPct val="0"/>
        </a:spcAft>
        <a:defRPr sz="4400">
          <a:solidFill>
            <a:schemeClr val="tx1"/>
          </a:solidFill>
          <a:latin typeface="Calibri" charset="0"/>
          <a:ea typeface="MS PGothic" pitchFamily="34" charset="-128"/>
        </a:defRPr>
      </a:lvl5pPr>
      <a:lvl6pPr marL="457200" algn="ctr" rtl="0" fontAlgn="base">
        <a:spcBef>
          <a:spcPct val="0"/>
        </a:spcBef>
        <a:spcAft>
          <a:spcPct val="0"/>
        </a:spcAft>
        <a:defRPr sz="4400">
          <a:solidFill>
            <a:schemeClr val="tx1"/>
          </a:solidFill>
          <a:latin typeface="Calibri" charset="0"/>
          <a:ea typeface="ＭＳ Ｐゴシック" charset="0"/>
        </a:defRPr>
      </a:lvl6pPr>
      <a:lvl7pPr marL="914400" algn="ctr" rtl="0" fontAlgn="base">
        <a:spcBef>
          <a:spcPct val="0"/>
        </a:spcBef>
        <a:spcAft>
          <a:spcPct val="0"/>
        </a:spcAft>
        <a:defRPr sz="4400">
          <a:solidFill>
            <a:schemeClr val="tx1"/>
          </a:solidFill>
          <a:latin typeface="Calibri" charset="0"/>
          <a:ea typeface="ＭＳ Ｐゴシック" charset="0"/>
        </a:defRPr>
      </a:lvl7pPr>
      <a:lvl8pPr marL="1371600" algn="ctr" rtl="0" fontAlgn="base">
        <a:spcBef>
          <a:spcPct val="0"/>
        </a:spcBef>
        <a:spcAft>
          <a:spcPct val="0"/>
        </a:spcAft>
        <a:defRPr sz="4400">
          <a:solidFill>
            <a:schemeClr val="tx1"/>
          </a:solidFill>
          <a:latin typeface="Calibri" charset="0"/>
          <a:ea typeface="ＭＳ Ｐゴシック" charset="0"/>
        </a:defRPr>
      </a:lvl8pPr>
      <a:lvl9pPr marL="1828800" algn="ctr"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323850" y="908050"/>
            <a:ext cx="84963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ctr" anchorCtr="0" compatLnSpc="1">
            <a:prstTxWarp prst="textNoShape">
              <a:avLst/>
            </a:prstTxWarp>
          </a:bodyPr>
          <a:lstStyle/>
          <a:p>
            <a:pPr lvl="0"/>
            <a:r>
              <a:rPr lang="en-GB" smtClean="0"/>
              <a:t>Click to edit Master title style</a:t>
            </a:r>
          </a:p>
        </p:txBody>
      </p:sp>
      <p:sp>
        <p:nvSpPr>
          <p:cNvPr id="4099" name="Rectangle 3"/>
          <p:cNvSpPr>
            <a:spLocks noGrp="1" noChangeArrowheads="1"/>
          </p:cNvSpPr>
          <p:nvPr>
            <p:ph type="body" idx="1"/>
          </p:nvPr>
        </p:nvSpPr>
        <p:spPr bwMode="auto">
          <a:xfrm>
            <a:off x="323850" y="1700213"/>
            <a:ext cx="84963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126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16" charset="-128"/>
                <a:cs typeface="+mn-cs"/>
              </a:defRPr>
            </a:lvl1pPr>
          </a:lstStyle>
          <a:p>
            <a:pPr>
              <a:defRPr/>
            </a:pPr>
            <a:endParaRPr lang="en-GB"/>
          </a:p>
        </p:txBody>
      </p:sp>
      <p:sp>
        <p:nvSpPr>
          <p:cNvPr id="1126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ea typeface="ＭＳ Ｐゴシック" pitchFamily="16" charset="-128"/>
                <a:cs typeface="+mn-cs"/>
              </a:defRPr>
            </a:lvl1pPr>
          </a:lstStyle>
          <a:p>
            <a:pPr>
              <a:defRPr/>
            </a:pPr>
            <a:endParaRPr lang="en-GB"/>
          </a:p>
        </p:txBody>
      </p:sp>
      <p:sp>
        <p:nvSpPr>
          <p:cNvPr id="11270" name="Rectangle 6"/>
          <p:cNvSpPr>
            <a:spLocks noGrp="1" noChangeArrowheads="1"/>
          </p:cNvSpPr>
          <p:nvPr>
            <p:ph type="sldNum" sz="quarter" idx="4"/>
          </p:nvPr>
        </p:nvSpPr>
        <p:spPr bwMode="auto">
          <a:xfrm>
            <a:off x="6642100" y="6308725"/>
            <a:ext cx="2133600" cy="476250"/>
          </a:xfrm>
          <a:prstGeom prst="rect">
            <a:avLst/>
          </a:prstGeom>
          <a:noFill/>
          <a:ln w="9525">
            <a:noFill/>
            <a:miter lim="800000"/>
            <a:headEnd/>
            <a:tailEnd/>
          </a:ln>
          <a:effectLst/>
        </p:spPr>
        <p:txBody>
          <a:bodyPr vert="horz" wrap="square" lIns="91440" tIns="45720" rIns="0" bIns="45720" numCol="1" anchor="t" anchorCtr="0" compatLnSpc="1">
            <a:prstTxWarp prst="textNoShape">
              <a:avLst/>
            </a:prstTxWarp>
          </a:bodyPr>
          <a:lstStyle>
            <a:lvl1pPr algn="r">
              <a:defRPr sz="1400">
                <a:latin typeface="Georgia" pitchFamily="18" charset="0"/>
              </a:defRPr>
            </a:lvl1pPr>
          </a:lstStyle>
          <a:p>
            <a:pPr>
              <a:defRPr/>
            </a:pPr>
            <a:fld id="{AACE6497-A3CA-4D0B-B227-FC678FCC42A8}" type="slidenum">
              <a:rPr lang="en-GB"/>
              <a:pPr>
                <a:defRPr/>
              </a:pPr>
              <a:t>‹#›</a:t>
            </a:fld>
            <a:endParaRPr lang="en-GB"/>
          </a:p>
        </p:txBody>
      </p:sp>
      <p:pic>
        <p:nvPicPr>
          <p:cNvPr id="4103" name="Picture 12" descr="electronics"/>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588125" y="260350"/>
            <a:ext cx="2166938"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20" name="Text Box 13"/>
          <p:cNvSpPr txBox="1">
            <a:spLocks noChangeArrowheads="1"/>
          </p:cNvSpPr>
          <p:nvPr/>
        </p:nvSpPr>
        <p:spPr bwMode="auto">
          <a:xfrm>
            <a:off x="5965825" y="684213"/>
            <a:ext cx="2655888"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bIns="0">
            <a:spAutoFit/>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r">
              <a:spcBef>
                <a:spcPct val="50000"/>
              </a:spcBef>
              <a:defRPr/>
            </a:pPr>
            <a:r>
              <a:rPr lang="en-GB" sz="1300" smtClean="0">
                <a:solidFill>
                  <a:schemeClr val="tx2"/>
                </a:solidFill>
                <a:latin typeface="Georgia" pitchFamily="18" charset="0"/>
              </a:rPr>
              <a:t>Institute for Complex</a:t>
            </a:r>
          </a:p>
        </p:txBody>
      </p:sp>
      <p:sp>
        <p:nvSpPr>
          <p:cNvPr id="38921" name="Text Box 14"/>
          <p:cNvSpPr txBox="1">
            <a:spLocks noChangeArrowheads="1"/>
          </p:cNvSpPr>
          <p:nvPr/>
        </p:nvSpPr>
        <p:spPr bwMode="auto">
          <a:xfrm>
            <a:off x="6597650" y="863600"/>
            <a:ext cx="225107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bIns="0">
            <a:spAutoFit/>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r">
              <a:spcBef>
                <a:spcPct val="50000"/>
              </a:spcBef>
              <a:defRPr/>
            </a:pPr>
            <a:r>
              <a:rPr lang="en-GB" sz="1300" smtClean="0">
                <a:solidFill>
                  <a:schemeClr val="tx2"/>
                </a:solidFill>
                <a:latin typeface="Georgia" pitchFamily="18" charset="0"/>
              </a:rPr>
              <a:t>Systems Simulation</a:t>
            </a:r>
          </a:p>
        </p:txBody>
      </p:sp>
    </p:spTree>
  </p:cSld>
  <p:clrMap bg1="lt1" tx1="dk1" bg2="lt2" tx2="dk2" accent1="accent1" accent2="accent2" accent3="accent3" accent4="accent4" accent5="accent5" accent6="accent6" hlink="hlink" folHlink="folHlink"/>
  <p:sldLayoutIdLst>
    <p:sldLayoutId id="2147484383" r:id="rId1"/>
    <p:sldLayoutId id="2147484361" r:id="rId2"/>
    <p:sldLayoutId id="2147484362" r:id="rId3"/>
    <p:sldLayoutId id="2147484363" r:id="rId4"/>
    <p:sldLayoutId id="2147484364" r:id="rId5"/>
    <p:sldLayoutId id="2147484365" r:id="rId6"/>
    <p:sldLayoutId id="2147484366" r:id="rId7"/>
    <p:sldLayoutId id="2147484367" r:id="rId8"/>
    <p:sldLayoutId id="2147484368" r:id="rId9"/>
    <p:sldLayoutId id="2147484369" r:id="rId10"/>
    <p:sldLayoutId id="2147484370" r:id="rId11"/>
  </p:sldLayoutIdLst>
  <p:hf hdr="0" ftr="0" dt="0"/>
  <p:txStyles>
    <p:titleStyle>
      <a:lvl1pPr algn="l" rtl="0" eaLnBrk="0" fontAlgn="base" hangingPunct="0">
        <a:spcBef>
          <a:spcPct val="0"/>
        </a:spcBef>
        <a:spcAft>
          <a:spcPct val="0"/>
        </a:spcAft>
        <a:defRPr sz="3500">
          <a:solidFill>
            <a:schemeClr val="tx2"/>
          </a:solidFill>
          <a:latin typeface="+mj-lt"/>
          <a:ea typeface="MS PGothic" pitchFamily="34" charset="-128"/>
          <a:cs typeface="+mj-cs"/>
        </a:defRPr>
      </a:lvl1pPr>
      <a:lvl2pPr algn="l" rtl="0" eaLnBrk="0" fontAlgn="base" hangingPunct="0">
        <a:spcBef>
          <a:spcPct val="0"/>
        </a:spcBef>
        <a:spcAft>
          <a:spcPct val="0"/>
        </a:spcAft>
        <a:defRPr sz="3500">
          <a:solidFill>
            <a:schemeClr val="tx2"/>
          </a:solidFill>
          <a:latin typeface="Georgia" pitchFamily="18" charset="0"/>
          <a:ea typeface="MS PGothic" pitchFamily="34" charset="-128"/>
        </a:defRPr>
      </a:lvl2pPr>
      <a:lvl3pPr algn="l" rtl="0" eaLnBrk="0" fontAlgn="base" hangingPunct="0">
        <a:spcBef>
          <a:spcPct val="0"/>
        </a:spcBef>
        <a:spcAft>
          <a:spcPct val="0"/>
        </a:spcAft>
        <a:defRPr sz="3500">
          <a:solidFill>
            <a:schemeClr val="tx2"/>
          </a:solidFill>
          <a:latin typeface="Georgia" pitchFamily="18" charset="0"/>
          <a:ea typeface="MS PGothic" pitchFamily="34" charset="-128"/>
        </a:defRPr>
      </a:lvl3pPr>
      <a:lvl4pPr algn="l" rtl="0" eaLnBrk="0" fontAlgn="base" hangingPunct="0">
        <a:spcBef>
          <a:spcPct val="0"/>
        </a:spcBef>
        <a:spcAft>
          <a:spcPct val="0"/>
        </a:spcAft>
        <a:defRPr sz="3500">
          <a:solidFill>
            <a:schemeClr val="tx2"/>
          </a:solidFill>
          <a:latin typeface="Georgia" pitchFamily="18" charset="0"/>
          <a:ea typeface="MS PGothic" pitchFamily="34" charset="-128"/>
        </a:defRPr>
      </a:lvl4pPr>
      <a:lvl5pPr algn="l" rtl="0" eaLnBrk="0" fontAlgn="base" hangingPunct="0">
        <a:spcBef>
          <a:spcPct val="0"/>
        </a:spcBef>
        <a:spcAft>
          <a:spcPct val="0"/>
        </a:spcAft>
        <a:defRPr sz="3500">
          <a:solidFill>
            <a:schemeClr val="tx2"/>
          </a:solidFill>
          <a:latin typeface="Georgia" pitchFamily="18" charset="0"/>
          <a:ea typeface="MS PGothic" pitchFamily="34" charset="-128"/>
        </a:defRPr>
      </a:lvl5pPr>
      <a:lvl6pPr marL="457200" algn="l" rtl="0" fontAlgn="base">
        <a:spcBef>
          <a:spcPct val="0"/>
        </a:spcBef>
        <a:spcAft>
          <a:spcPct val="0"/>
        </a:spcAft>
        <a:defRPr sz="3500">
          <a:solidFill>
            <a:schemeClr val="tx2"/>
          </a:solidFill>
          <a:latin typeface="Georgia" pitchFamily="18" charset="0"/>
        </a:defRPr>
      </a:lvl6pPr>
      <a:lvl7pPr marL="914400" algn="l" rtl="0" fontAlgn="base">
        <a:spcBef>
          <a:spcPct val="0"/>
        </a:spcBef>
        <a:spcAft>
          <a:spcPct val="0"/>
        </a:spcAft>
        <a:defRPr sz="3500">
          <a:solidFill>
            <a:schemeClr val="tx2"/>
          </a:solidFill>
          <a:latin typeface="Georgia" pitchFamily="18" charset="0"/>
        </a:defRPr>
      </a:lvl7pPr>
      <a:lvl8pPr marL="1371600" algn="l" rtl="0" fontAlgn="base">
        <a:spcBef>
          <a:spcPct val="0"/>
        </a:spcBef>
        <a:spcAft>
          <a:spcPct val="0"/>
        </a:spcAft>
        <a:defRPr sz="3500">
          <a:solidFill>
            <a:schemeClr val="tx2"/>
          </a:solidFill>
          <a:latin typeface="Georgia" pitchFamily="18" charset="0"/>
        </a:defRPr>
      </a:lvl8pPr>
      <a:lvl9pPr marL="1828800" algn="l" rtl="0" fontAlgn="base">
        <a:spcBef>
          <a:spcPct val="0"/>
        </a:spcBef>
        <a:spcAft>
          <a:spcPct val="0"/>
        </a:spcAft>
        <a:defRPr sz="3500">
          <a:solidFill>
            <a:schemeClr val="tx2"/>
          </a:solidFill>
          <a:latin typeface="Georgia" pitchFamily="18" charset="0"/>
        </a:defRPr>
      </a:lvl9pPr>
    </p:titleStyle>
    <p:bodyStyle>
      <a:lvl1pPr marL="342900" indent="-342900" algn="l" rtl="0" eaLnBrk="0" fontAlgn="base" hangingPunct="0">
        <a:spcBef>
          <a:spcPct val="0"/>
        </a:spcBef>
        <a:spcAft>
          <a:spcPct val="70000"/>
        </a:spcAft>
        <a:buChar char="•"/>
        <a:defRPr sz="2400">
          <a:solidFill>
            <a:schemeClr val="tx1"/>
          </a:solidFill>
          <a:latin typeface="+mn-lt"/>
          <a:ea typeface="MS PGothic" pitchFamily="34" charset="-128"/>
          <a:cs typeface="+mn-cs"/>
        </a:defRPr>
      </a:lvl1pPr>
      <a:lvl2pPr marL="742950" indent="-285750" algn="l" rtl="0" eaLnBrk="0" fontAlgn="base" hangingPunct="0">
        <a:lnSpc>
          <a:spcPct val="90000"/>
        </a:lnSpc>
        <a:spcBef>
          <a:spcPct val="0"/>
        </a:spcBef>
        <a:spcAft>
          <a:spcPct val="50000"/>
        </a:spcAft>
        <a:buChar char="–"/>
        <a:defRPr sz="2400">
          <a:solidFill>
            <a:schemeClr val="tx1"/>
          </a:solidFill>
          <a:latin typeface="+mn-lt"/>
          <a:ea typeface="MS PGothic" pitchFamily="34" charset="-128"/>
        </a:defRPr>
      </a:lvl2pPr>
      <a:lvl3pPr marL="1143000" indent="-228600" algn="l" rtl="0" eaLnBrk="0" fontAlgn="base" hangingPunct="0">
        <a:spcBef>
          <a:spcPct val="20000"/>
        </a:spcBef>
        <a:spcAft>
          <a:spcPct val="50000"/>
        </a:spcAft>
        <a:buChar char="•"/>
        <a:defRPr sz="2400">
          <a:solidFill>
            <a:schemeClr val="tx1"/>
          </a:solidFill>
          <a:latin typeface="+mn-lt"/>
          <a:ea typeface="MS PGothic" pitchFamily="34" charset="-128"/>
        </a:defRPr>
      </a:lvl3pPr>
      <a:lvl4pPr marL="1600200" indent="-228600" algn="l" rtl="0" eaLnBrk="0" fontAlgn="base" hangingPunct="0">
        <a:spcBef>
          <a:spcPct val="20000"/>
        </a:spcBef>
        <a:spcAft>
          <a:spcPct val="50000"/>
        </a:spcAft>
        <a:buChar char="–"/>
        <a:defRPr sz="2400">
          <a:solidFill>
            <a:schemeClr val="tx1"/>
          </a:solidFill>
          <a:latin typeface="+mn-lt"/>
          <a:ea typeface="MS PGothic" pitchFamily="34" charset="-128"/>
        </a:defRPr>
      </a:lvl4pPr>
      <a:lvl5pPr marL="2057400" indent="-228600" algn="l" rtl="0" eaLnBrk="0" fontAlgn="base" hangingPunct="0">
        <a:spcBef>
          <a:spcPct val="20000"/>
        </a:spcBef>
        <a:spcAft>
          <a:spcPct val="50000"/>
        </a:spcAft>
        <a:buChar char="»"/>
        <a:defRPr sz="2400">
          <a:solidFill>
            <a:schemeClr val="tx1"/>
          </a:solidFill>
          <a:latin typeface="+mn-lt"/>
          <a:ea typeface="MS PGothic" pitchFamily="34" charset="-128"/>
        </a:defRPr>
      </a:lvl5pPr>
      <a:lvl6pPr marL="2514600" indent="-228600" algn="l" rtl="0" fontAlgn="base">
        <a:spcBef>
          <a:spcPct val="20000"/>
        </a:spcBef>
        <a:spcAft>
          <a:spcPct val="50000"/>
        </a:spcAft>
        <a:buChar char="»"/>
        <a:defRPr sz="2400">
          <a:solidFill>
            <a:schemeClr val="tx1"/>
          </a:solidFill>
          <a:latin typeface="+mn-lt"/>
        </a:defRPr>
      </a:lvl6pPr>
      <a:lvl7pPr marL="2971800" indent="-228600" algn="l" rtl="0" fontAlgn="base">
        <a:spcBef>
          <a:spcPct val="20000"/>
        </a:spcBef>
        <a:spcAft>
          <a:spcPct val="50000"/>
        </a:spcAft>
        <a:buChar char="»"/>
        <a:defRPr sz="2400">
          <a:solidFill>
            <a:schemeClr val="tx1"/>
          </a:solidFill>
          <a:latin typeface="+mn-lt"/>
        </a:defRPr>
      </a:lvl7pPr>
      <a:lvl8pPr marL="3429000" indent="-228600" algn="l" rtl="0" fontAlgn="base">
        <a:spcBef>
          <a:spcPct val="20000"/>
        </a:spcBef>
        <a:spcAft>
          <a:spcPct val="50000"/>
        </a:spcAft>
        <a:buChar char="»"/>
        <a:defRPr sz="2400">
          <a:solidFill>
            <a:schemeClr val="tx1"/>
          </a:solidFill>
          <a:latin typeface="+mn-lt"/>
        </a:defRPr>
      </a:lvl8pPr>
      <a:lvl9pPr marL="3886200" indent="-228600" algn="l" rtl="0" fontAlgn="base">
        <a:spcBef>
          <a:spcPct val="20000"/>
        </a:spcBef>
        <a:spcAft>
          <a:spcPct val="5000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323850" y="908050"/>
            <a:ext cx="8496300"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ctr" anchorCtr="0" compatLnSpc="1">
            <a:prstTxWarp prst="textNoShape">
              <a:avLst/>
            </a:prstTxWarp>
          </a:bodyPr>
          <a:lstStyle/>
          <a:p>
            <a:pPr lvl="0"/>
            <a:r>
              <a:rPr lang="en-GB" smtClean="0"/>
              <a:t>Click to edit Master title style</a:t>
            </a:r>
          </a:p>
        </p:txBody>
      </p:sp>
      <p:sp>
        <p:nvSpPr>
          <p:cNvPr id="5123" name="Rectangle 3"/>
          <p:cNvSpPr>
            <a:spLocks noGrp="1" noChangeArrowheads="1"/>
          </p:cNvSpPr>
          <p:nvPr>
            <p:ph type="body" idx="1"/>
          </p:nvPr>
        </p:nvSpPr>
        <p:spPr bwMode="auto">
          <a:xfrm>
            <a:off x="323850" y="1700213"/>
            <a:ext cx="84963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9523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16" charset="-128"/>
                <a:cs typeface="+mn-cs"/>
              </a:defRPr>
            </a:lvl1pPr>
          </a:lstStyle>
          <a:p>
            <a:pPr>
              <a:defRPr/>
            </a:pPr>
            <a:endParaRPr lang="en-GB"/>
          </a:p>
        </p:txBody>
      </p:sp>
      <p:sp>
        <p:nvSpPr>
          <p:cNvPr id="952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ea typeface="ＭＳ Ｐゴシック" pitchFamily="16" charset="-128"/>
                <a:cs typeface="+mn-cs"/>
              </a:defRPr>
            </a:lvl1pPr>
          </a:lstStyle>
          <a:p>
            <a:pPr>
              <a:defRPr/>
            </a:pPr>
            <a:endParaRPr lang="en-GB"/>
          </a:p>
        </p:txBody>
      </p:sp>
    </p:spTree>
  </p:cSld>
  <p:clrMap bg1="lt1" tx1="dk1" bg2="lt2" tx2="dk2" accent1="accent1" accent2="accent2" accent3="accent3" accent4="accent4" accent5="accent5" accent6="accent6" hlink="hlink" folHlink="folHlink"/>
  <p:sldLayoutIdLst>
    <p:sldLayoutId id="2147484371" r:id="rId1"/>
    <p:sldLayoutId id="2147484372" r:id="rId2"/>
    <p:sldLayoutId id="2147484373" r:id="rId3"/>
    <p:sldLayoutId id="2147484374" r:id="rId4"/>
    <p:sldLayoutId id="2147484375" r:id="rId5"/>
    <p:sldLayoutId id="2147484376" r:id="rId6"/>
    <p:sldLayoutId id="2147484377" r:id="rId7"/>
    <p:sldLayoutId id="2147484378" r:id="rId8"/>
    <p:sldLayoutId id="2147484379" r:id="rId9"/>
    <p:sldLayoutId id="2147484380" r:id="rId10"/>
    <p:sldLayoutId id="2147484381" r:id="rId11"/>
  </p:sldLayoutIdLst>
  <p:txStyles>
    <p:titleStyle>
      <a:lvl1pPr algn="l" rtl="0" eaLnBrk="0" fontAlgn="base" hangingPunct="0">
        <a:spcBef>
          <a:spcPct val="0"/>
        </a:spcBef>
        <a:spcAft>
          <a:spcPct val="0"/>
        </a:spcAft>
        <a:defRPr sz="3500">
          <a:solidFill>
            <a:schemeClr val="tx2"/>
          </a:solidFill>
          <a:latin typeface="+mj-lt"/>
          <a:ea typeface="MS PGothic" pitchFamily="34" charset="-128"/>
          <a:cs typeface="+mj-cs"/>
        </a:defRPr>
      </a:lvl1pPr>
      <a:lvl2pPr algn="l" rtl="0" eaLnBrk="0" fontAlgn="base" hangingPunct="0">
        <a:spcBef>
          <a:spcPct val="0"/>
        </a:spcBef>
        <a:spcAft>
          <a:spcPct val="0"/>
        </a:spcAft>
        <a:defRPr sz="3500">
          <a:solidFill>
            <a:schemeClr val="tx2"/>
          </a:solidFill>
          <a:latin typeface="Georgia" pitchFamily="18" charset="0"/>
          <a:ea typeface="MS PGothic" pitchFamily="34" charset="-128"/>
        </a:defRPr>
      </a:lvl2pPr>
      <a:lvl3pPr algn="l" rtl="0" eaLnBrk="0" fontAlgn="base" hangingPunct="0">
        <a:spcBef>
          <a:spcPct val="0"/>
        </a:spcBef>
        <a:spcAft>
          <a:spcPct val="0"/>
        </a:spcAft>
        <a:defRPr sz="3500">
          <a:solidFill>
            <a:schemeClr val="tx2"/>
          </a:solidFill>
          <a:latin typeface="Georgia" pitchFamily="18" charset="0"/>
          <a:ea typeface="MS PGothic" pitchFamily="34" charset="-128"/>
        </a:defRPr>
      </a:lvl3pPr>
      <a:lvl4pPr algn="l" rtl="0" eaLnBrk="0" fontAlgn="base" hangingPunct="0">
        <a:spcBef>
          <a:spcPct val="0"/>
        </a:spcBef>
        <a:spcAft>
          <a:spcPct val="0"/>
        </a:spcAft>
        <a:defRPr sz="3500">
          <a:solidFill>
            <a:schemeClr val="tx2"/>
          </a:solidFill>
          <a:latin typeface="Georgia" pitchFamily="18" charset="0"/>
          <a:ea typeface="MS PGothic" pitchFamily="34" charset="-128"/>
        </a:defRPr>
      </a:lvl4pPr>
      <a:lvl5pPr algn="l" rtl="0" eaLnBrk="0" fontAlgn="base" hangingPunct="0">
        <a:spcBef>
          <a:spcPct val="0"/>
        </a:spcBef>
        <a:spcAft>
          <a:spcPct val="0"/>
        </a:spcAft>
        <a:defRPr sz="3500">
          <a:solidFill>
            <a:schemeClr val="tx2"/>
          </a:solidFill>
          <a:latin typeface="Georgia" pitchFamily="18" charset="0"/>
          <a:ea typeface="MS PGothic" pitchFamily="34" charset="-128"/>
        </a:defRPr>
      </a:lvl5pPr>
      <a:lvl6pPr marL="457200" algn="l" rtl="0" fontAlgn="base">
        <a:spcBef>
          <a:spcPct val="0"/>
        </a:spcBef>
        <a:spcAft>
          <a:spcPct val="0"/>
        </a:spcAft>
        <a:defRPr sz="3500">
          <a:solidFill>
            <a:schemeClr val="tx2"/>
          </a:solidFill>
          <a:latin typeface="Georgia" pitchFamily="18" charset="0"/>
        </a:defRPr>
      </a:lvl6pPr>
      <a:lvl7pPr marL="914400" algn="l" rtl="0" fontAlgn="base">
        <a:spcBef>
          <a:spcPct val="0"/>
        </a:spcBef>
        <a:spcAft>
          <a:spcPct val="0"/>
        </a:spcAft>
        <a:defRPr sz="3500">
          <a:solidFill>
            <a:schemeClr val="tx2"/>
          </a:solidFill>
          <a:latin typeface="Georgia" pitchFamily="18" charset="0"/>
        </a:defRPr>
      </a:lvl7pPr>
      <a:lvl8pPr marL="1371600" algn="l" rtl="0" fontAlgn="base">
        <a:spcBef>
          <a:spcPct val="0"/>
        </a:spcBef>
        <a:spcAft>
          <a:spcPct val="0"/>
        </a:spcAft>
        <a:defRPr sz="3500">
          <a:solidFill>
            <a:schemeClr val="tx2"/>
          </a:solidFill>
          <a:latin typeface="Georgia" pitchFamily="18" charset="0"/>
        </a:defRPr>
      </a:lvl8pPr>
      <a:lvl9pPr marL="1828800" algn="l" rtl="0" fontAlgn="base">
        <a:spcBef>
          <a:spcPct val="0"/>
        </a:spcBef>
        <a:spcAft>
          <a:spcPct val="0"/>
        </a:spcAft>
        <a:defRPr sz="3500">
          <a:solidFill>
            <a:schemeClr val="tx2"/>
          </a:solidFill>
          <a:latin typeface="Georgia" pitchFamily="18" charset="0"/>
        </a:defRPr>
      </a:lvl9pPr>
    </p:titleStyle>
    <p:bodyStyle>
      <a:lvl1pPr marL="342900" indent="-342900" algn="l" rtl="0" eaLnBrk="0" fontAlgn="base" hangingPunct="0">
        <a:spcBef>
          <a:spcPct val="0"/>
        </a:spcBef>
        <a:spcAft>
          <a:spcPct val="70000"/>
        </a:spcAft>
        <a:buChar char="•"/>
        <a:defRPr sz="2400">
          <a:solidFill>
            <a:schemeClr val="tx1"/>
          </a:solidFill>
          <a:latin typeface="+mn-lt"/>
          <a:ea typeface="MS PGothic" pitchFamily="34" charset="-128"/>
          <a:cs typeface="+mn-cs"/>
        </a:defRPr>
      </a:lvl1pPr>
      <a:lvl2pPr marL="742950" indent="-285750" algn="l" rtl="0" eaLnBrk="0" fontAlgn="base" hangingPunct="0">
        <a:lnSpc>
          <a:spcPct val="90000"/>
        </a:lnSpc>
        <a:spcBef>
          <a:spcPct val="0"/>
        </a:spcBef>
        <a:spcAft>
          <a:spcPct val="50000"/>
        </a:spcAft>
        <a:buChar char="–"/>
        <a:defRPr sz="2400">
          <a:solidFill>
            <a:schemeClr val="tx1"/>
          </a:solidFill>
          <a:latin typeface="+mn-lt"/>
          <a:ea typeface="MS PGothic" pitchFamily="34" charset="-128"/>
        </a:defRPr>
      </a:lvl2pPr>
      <a:lvl3pPr marL="1143000" indent="-228600" algn="l" rtl="0" eaLnBrk="0" fontAlgn="base" hangingPunct="0">
        <a:spcBef>
          <a:spcPct val="20000"/>
        </a:spcBef>
        <a:spcAft>
          <a:spcPct val="50000"/>
        </a:spcAft>
        <a:buChar char="•"/>
        <a:defRPr sz="2400">
          <a:solidFill>
            <a:schemeClr val="tx1"/>
          </a:solidFill>
          <a:latin typeface="+mn-lt"/>
          <a:ea typeface="MS PGothic" pitchFamily="34" charset="-128"/>
        </a:defRPr>
      </a:lvl3pPr>
      <a:lvl4pPr marL="1600200" indent="-228600" algn="l" rtl="0" eaLnBrk="0" fontAlgn="base" hangingPunct="0">
        <a:spcBef>
          <a:spcPct val="20000"/>
        </a:spcBef>
        <a:spcAft>
          <a:spcPct val="50000"/>
        </a:spcAft>
        <a:buChar char="–"/>
        <a:defRPr sz="2400">
          <a:solidFill>
            <a:schemeClr val="tx1"/>
          </a:solidFill>
          <a:latin typeface="+mn-lt"/>
          <a:ea typeface="MS PGothic" pitchFamily="34" charset="-128"/>
        </a:defRPr>
      </a:lvl4pPr>
      <a:lvl5pPr marL="2057400" indent="-228600" algn="l" rtl="0" eaLnBrk="0" fontAlgn="base" hangingPunct="0">
        <a:spcBef>
          <a:spcPct val="20000"/>
        </a:spcBef>
        <a:spcAft>
          <a:spcPct val="50000"/>
        </a:spcAft>
        <a:buChar char="»"/>
        <a:defRPr sz="2400">
          <a:solidFill>
            <a:schemeClr val="tx1"/>
          </a:solidFill>
          <a:latin typeface="+mn-lt"/>
          <a:ea typeface="MS PGothic" pitchFamily="34" charset="-128"/>
        </a:defRPr>
      </a:lvl5pPr>
      <a:lvl6pPr marL="2514600" indent="-228600" algn="l" rtl="0" fontAlgn="base">
        <a:spcBef>
          <a:spcPct val="20000"/>
        </a:spcBef>
        <a:spcAft>
          <a:spcPct val="50000"/>
        </a:spcAft>
        <a:buChar char="»"/>
        <a:defRPr sz="2400">
          <a:solidFill>
            <a:schemeClr val="tx1"/>
          </a:solidFill>
          <a:latin typeface="+mn-lt"/>
        </a:defRPr>
      </a:lvl6pPr>
      <a:lvl7pPr marL="2971800" indent="-228600" algn="l" rtl="0" fontAlgn="base">
        <a:spcBef>
          <a:spcPct val="20000"/>
        </a:spcBef>
        <a:spcAft>
          <a:spcPct val="50000"/>
        </a:spcAft>
        <a:buChar char="»"/>
        <a:defRPr sz="2400">
          <a:solidFill>
            <a:schemeClr val="tx1"/>
          </a:solidFill>
          <a:latin typeface="+mn-lt"/>
        </a:defRPr>
      </a:lvl7pPr>
      <a:lvl8pPr marL="3429000" indent="-228600" algn="l" rtl="0" fontAlgn="base">
        <a:spcBef>
          <a:spcPct val="20000"/>
        </a:spcBef>
        <a:spcAft>
          <a:spcPct val="50000"/>
        </a:spcAft>
        <a:buChar char="»"/>
        <a:defRPr sz="2400">
          <a:solidFill>
            <a:schemeClr val="tx1"/>
          </a:solidFill>
          <a:latin typeface="+mn-lt"/>
        </a:defRPr>
      </a:lvl8pPr>
      <a:lvl9pPr marL="3886200" indent="-228600" algn="l" rtl="0" fontAlgn="base">
        <a:spcBef>
          <a:spcPct val="20000"/>
        </a:spcBef>
        <a:spcAft>
          <a:spcPct val="50000"/>
        </a:spcAft>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3.png"/><Relationship Id="rId7"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4.png"/><Relationship Id="rId9" Type="http://schemas.openxmlformats.org/officeDocument/2006/relationships/image" Target="../media/image12.png"/></Relationships>
</file>

<file path=ppt/slides/_rels/slide18.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3.png"/><Relationship Id="rId7" Type="http://schemas.openxmlformats.org/officeDocument/2006/relationships/image" Target="../media/image15.pn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4.png"/><Relationship Id="rId9" Type="http://schemas.openxmlformats.org/officeDocument/2006/relationships/image" Target="../media/image17.png"/></Relationships>
</file>

<file path=ppt/slides/_rels/slide19.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3.png"/><Relationship Id="rId7" Type="http://schemas.openxmlformats.org/officeDocument/2006/relationships/image" Target="../media/image20.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8" Type="http://schemas.openxmlformats.org/officeDocument/2006/relationships/image" Target="../media/image25.png"/><Relationship Id="rId3" Type="http://schemas.openxmlformats.org/officeDocument/2006/relationships/image" Target="../media/image3.png"/><Relationship Id="rId7" Type="http://schemas.openxmlformats.org/officeDocument/2006/relationships/image" Target="../media/image24.pn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4.png"/><Relationship Id="rId9" Type="http://schemas.openxmlformats.org/officeDocument/2006/relationships/image" Target="../media/image26.png"/></Relationships>
</file>

<file path=ppt/slides/_rels/slide21.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3.png"/><Relationship Id="rId7" Type="http://schemas.openxmlformats.org/officeDocument/2006/relationships/image" Target="../media/image10.png"/><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4.png"/><Relationship Id="rId9" Type="http://schemas.openxmlformats.org/officeDocument/2006/relationships/image" Target="../media/image12.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image" Target="../media/image27.png"/><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5"/>
          <p:cNvSpPr txBox="1">
            <a:spLocks noChangeArrowheads="1"/>
          </p:cNvSpPr>
          <p:nvPr/>
        </p:nvSpPr>
        <p:spPr bwMode="auto">
          <a:xfrm>
            <a:off x="381000" y="5851525"/>
            <a:ext cx="6477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lnSpc>
                <a:spcPts val="2400"/>
              </a:lnSpc>
            </a:pPr>
            <a:endParaRPr lang="en-US" sz="2000">
              <a:solidFill>
                <a:srgbClr val="B2D5D5"/>
              </a:solidFill>
              <a:latin typeface="Georgia" pitchFamily="18" charset="0"/>
            </a:endParaRPr>
          </a:p>
        </p:txBody>
      </p:sp>
      <p:sp>
        <p:nvSpPr>
          <p:cNvPr id="8195" name="Title 4"/>
          <p:cNvSpPr>
            <a:spLocks noGrp="1"/>
          </p:cNvSpPr>
          <p:nvPr>
            <p:ph type="ctrTitle"/>
          </p:nvPr>
        </p:nvSpPr>
        <p:spPr>
          <a:xfrm>
            <a:off x="746575" y="2303875"/>
            <a:ext cx="7335815" cy="1935782"/>
          </a:xfrm>
        </p:spPr>
        <p:txBody>
          <a:bodyPr/>
          <a:lstStyle/>
          <a:p>
            <a:r>
              <a:rPr lang="en-GB" sz="4000" dirty="0" smtClean="0"/>
              <a:t>An </a:t>
            </a:r>
            <a:r>
              <a:rPr lang="en-GB" sz="4000" dirty="0"/>
              <a:t>agent-based framework for analysing </a:t>
            </a:r>
            <a:r>
              <a:rPr lang="en-GB" sz="4000" dirty="0" smtClean="0"/>
              <a:t>insolvency </a:t>
            </a:r>
            <a:r>
              <a:rPr lang="en-GB" sz="4000" dirty="0"/>
              <a:t>resolution mechanisms for banks</a:t>
            </a:r>
            <a:endParaRPr lang="en-GB" sz="4000" dirty="0" smtClean="0"/>
          </a:p>
        </p:txBody>
      </p:sp>
      <p:sp>
        <p:nvSpPr>
          <p:cNvPr id="8196" name="Subtitle 5"/>
          <p:cNvSpPr>
            <a:spLocks noGrp="1"/>
          </p:cNvSpPr>
          <p:nvPr>
            <p:ph type="subTitle" idx="1"/>
          </p:nvPr>
        </p:nvSpPr>
        <p:spPr>
          <a:xfrm>
            <a:off x="746574" y="4869160"/>
            <a:ext cx="8145906" cy="810090"/>
          </a:xfrm>
        </p:spPr>
        <p:txBody>
          <a:bodyPr/>
          <a:lstStyle/>
          <a:p>
            <a:r>
              <a:rPr lang="en-GB" sz="2800" dirty="0" smtClean="0">
                <a:solidFill>
                  <a:schemeClr val="bg1"/>
                </a:solidFill>
              </a:rPr>
              <a:t>Bob De Caux, Markus Brede and Frank McGroarty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4"/>
          <p:cNvSpPr txBox="1">
            <a:spLocks noChangeArrowheads="1"/>
          </p:cNvSpPr>
          <p:nvPr/>
        </p:nvSpPr>
        <p:spPr bwMode="auto">
          <a:xfrm>
            <a:off x="323850" y="908050"/>
            <a:ext cx="6227763"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Simulating a day’s activity</a:t>
            </a:r>
            <a:endParaRPr lang="en-GB" sz="3500" dirty="0">
              <a:solidFill>
                <a:schemeClr val="bg1"/>
              </a:solidFill>
              <a:latin typeface="Georgia" pitchFamily="18" charset="0"/>
            </a:endParaRPr>
          </a:p>
        </p:txBody>
      </p:sp>
      <p:pic>
        <p:nvPicPr>
          <p:cNvPr id="14"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7155" y="278650"/>
            <a:ext cx="2880320"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Text Box 7"/>
          <p:cNvSpPr txBox="1">
            <a:spLocks noChangeArrowheads="1"/>
          </p:cNvSpPr>
          <p:nvPr/>
        </p:nvSpPr>
        <p:spPr bwMode="auto">
          <a:xfrm>
            <a:off x="386535" y="1718810"/>
            <a:ext cx="4005444" cy="3870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marL="457200" indent="-457200" algn="l">
              <a:lnSpc>
                <a:spcPct val="150000"/>
              </a:lnSpc>
              <a:buAutoNum type="arabicParenR"/>
              <a:defRPr/>
            </a:pPr>
            <a:r>
              <a:rPr lang="en-US" sz="2000" dirty="0" smtClean="0">
                <a:solidFill>
                  <a:schemeClr val="bg1">
                    <a:lumMod val="50000"/>
                  </a:schemeClr>
                </a:solidFill>
                <a:latin typeface="Georgia" pitchFamily="18" charset="0"/>
              </a:rPr>
              <a:t>Deposit and asset price shock</a:t>
            </a:r>
          </a:p>
          <a:p>
            <a:pPr marL="457200" indent="-457200" algn="l">
              <a:lnSpc>
                <a:spcPct val="150000"/>
              </a:lnSpc>
              <a:buAutoNum type="arabicParenR"/>
              <a:defRPr/>
            </a:pPr>
            <a:r>
              <a:rPr lang="en-US" sz="2000" dirty="0" smtClean="0">
                <a:solidFill>
                  <a:schemeClr val="bg1"/>
                </a:solidFill>
                <a:latin typeface="Georgia" pitchFamily="18" charset="0"/>
              </a:rPr>
              <a:t>Adjust portfolio</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Set and match loan orders</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Resolve flows/insolvency</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Adjust portfolio</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Update strategy</a:t>
            </a:r>
            <a:endParaRPr lang="en-US" sz="2000" dirty="0">
              <a:solidFill>
                <a:schemeClr val="bg1">
                  <a:lumMod val="50000"/>
                </a:schemeClr>
              </a:solidFill>
              <a:latin typeface="Georgia" pitchFamily="18" charset="0"/>
            </a:endParaRPr>
          </a:p>
        </p:txBody>
      </p:sp>
      <p:sp>
        <p:nvSpPr>
          <p:cNvPr id="25" name="Rectangle 2"/>
          <p:cNvSpPr>
            <a:spLocks noChangeArrowheads="1"/>
          </p:cNvSpPr>
          <p:nvPr/>
        </p:nvSpPr>
        <p:spPr bwMode="auto">
          <a:xfrm>
            <a:off x="5067055" y="1763815"/>
            <a:ext cx="1080120" cy="600164"/>
          </a:xfrm>
          <a:prstGeom prst="rect">
            <a:avLst/>
          </a:prstGeom>
          <a:solidFill>
            <a:schemeClr val="bg1">
              <a:lumMod val="50000"/>
            </a:schemeClr>
          </a:solidFill>
          <a:ln w="12700" algn="ctr">
            <a:solidFill>
              <a:schemeClr val="bg1">
                <a:lumMod val="50000"/>
              </a:schemeClr>
            </a:solidFill>
            <a:round/>
            <a:headEnd/>
            <a:tailEnd/>
          </a:ln>
        </p:spPr>
        <p:txBody>
          <a:bodyPr wrap="square" bIns="0" anchor="t">
            <a:spAutoFit/>
          </a:bodyPr>
          <a:lstStyle/>
          <a:p>
            <a:endParaRPr lang="en-GB" dirty="0"/>
          </a:p>
          <a:p>
            <a:r>
              <a:rPr lang="en-GB" dirty="0"/>
              <a:t>Bank</a:t>
            </a:r>
          </a:p>
          <a:p>
            <a:endParaRPr lang="en-GB" dirty="0"/>
          </a:p>
        </p:txBody>
      </p:sp>
      <p:sp>
        <p:nvSpPr>
          <p:cNvPr id="31" name="Rectangle 2"/>
          <p:cNvSpPr>
            <a:spLocks noChangeArrowheads="1"/>
          </p:cNvSpPr>
          <p:nvPr/>
        </p:nvSpPr>
        <p:spPr bwMode="auto">
          <a:xfrm>
            <a:off x="7455994" y="3548915"/>
            <a:ext cx="1025716" cy="507831"/>
          </a:xfrm>
          <a:prstGeom prst="rect">
            <a:avLst/>
          </a:prstGeom>
          <a:solidFill>
            <a:srgbClr val="D99385"/>
          </a:solidFill>
          <a:ln w="12700" algn="ctr">
            <a:solidFill>
              <a:srgbClr val="FF0000"/>
            </a:solidFill>
            <a:round/>
            <a:headEnd/>
            <a:tailEnd/>
          </a:ln>
        </p:spPr>
        <p:txBody>
          <a:bodyPr wrap="square" bIns="0" anchor="ctr">
            <a:spAutoFit/>
          </a:bodyPr>
          <a:lstStyle/>
          <a:p>
            <a:endParaRPr lang="en-GB" sz="400" dirty="0" smtClean="0"/>
          </a:p>
          <a:p>
            <a:r>
              <a:rPr lang="en-GB" sz="1800" b="1" dirty="0" smtClean="0"/>
              <a:t>Asset</a:t>
            </a:r>
            <a:endParaRPr lang="en-GB" sz="1500" b="1" i="1" dirty="0" smtClean="0">
              <a:latin typeface="+mj-lt"/>
            </a:endParaRPr>
          </a:p>
          <a:p>
            <a:endParaRPr lang="en-GB" sz="400" dirty="0"/>
          </a:p>
          <a:p>
            <a:endParaRPr lang="en-GB" sz="400" dirty="0"/>
          </a:p>
        </p:txBody>
      </p:sp>
      <p:sp>
        <p:nvSpPr>
          <p:cNvPr id="17" name="Rectangle 2"/>
          <p:cNvSpPr>
            <a:spLocks noChangeArrowheads="1"/>
          </p:cNvSpPr>
          <p:nvPr/>
        </p:nvSpPr>
        <p:spPr bwMode="auto">
          <a:xfrm>
            <a:off x="6375874" y="1763815"/>
            <a:ext cx="1080120" cy="600164"/>
          </a:xfrm>
          <a:prstGeom prst="rect">
            <a:avLst/>
          </a:prstGeom>
          <a:solidFill>
            <a:schemeClr val="bg1">
              <a:lumMod val="50000"/>
            </a:schemeClr>
          </a:solidFill>
          <a:ln w="12700" algn="ctr">
            <a:solidFill>
              <a:schemeClr val="bg1">
                <a:lumMod val="50000"/>
              </a:schemeClr>
            </a:solidFill>
            <a:round/>
            <a:headEnd/>
            <a:tailEnd/>
          </a:ln>
        </p:spPr>
        <p:txBody>
          <a:bodyPr wrap="square" bIns="0" anchor="t">
            <a:spAutoFit/>
          </a:bodyPr>
          <a:lstStyle/>
          <a:p>
            <a:endParaRPr lang="en-GB" dirty="0" smtClean="0"/>
          </a:p>
          <a:p>
            <a:r>
              <a:rPr lang="en-GB" dirty="0" smtClean="0"/>
              <a:t>Bank</a:t>
            </a:r>
          </a:p>
          <a:p>
            <a:endParaRPr lang="en-GB" dirty="0"/>
          </a:p>
        </p:txBody>
      </p:sp>
      <p:sp>
        <p:nvSpPr>
          <p:cNvPr id="20" name="Rectangle 2"/>
          <p:cNvSpPr>
            <a:spLocks noChangeArrowheads="1"/>
          </p:cNvSpPr>
          <p:nvPr/>
        </p:nvSpPr>
        <p:spPr bwMode="auto">
          <a:xfrm>
            <a:off x="4902797" y="3318084"/>
            <a:ext cx="1424398" cy="969496"/>
          </a:xfrm>
          <a:prstGeom prst="rect">
            <a:avLst/>
          </a:prstGeom>
          <a:solidFill>
            <a:schemeClr val="accent6">
              <a:lumMod val="40000"/>
              <a:lumOff val="60000"/>
            </a:schemeClr>
          </a:solidFill>
          <a:ln w="12700" algn="ctr">
            <a:solidFill>
              <a:srgbClr val="FF0000"/>
            </a:solidFill>
            <a:round/>
            <a:headEnd/>
            <a:tailEnd/>
          </a:ln>
        </p:spPr>
        <p:txBody>
          <a:bodyPr wrap="square" bIns="0" anchor="ctr">
            <a:spAutoFit/>
          </a:bodyPr>
          <a:lstStyle/>
          <a:p>
            <a:endParaRPr lang="en-GB" sz="1000" dirty="0" smtClean="0"/>
          </a:p>
          <a:p>
            <a:r>
              <a:rPr lang="en-GB" sz="1800" b="1" dirty="0" smtClean="0"/>
              <a:t>Active Bank</a:t>
            </a:r>
          </a:p>
          <a:p>
            <a:endParaRPr lang="en-GB" sz="1000" dirty="0"/>
          </a:p>
          <a:p>
            <a:endParaRPr lang="en-GB" sz="400" dirty="0"/>
          </a:p>
        </p:txBody>
      </p:sp>
      <p:sp>
        <p:nvSpPr>
          <p:cNvPr id="19" name="Rectangle 2"/>
          <p:cNvSpPr>
            <a:spLocks noChangeArrowheads="1"/>
          </p:cNvSpPr>
          <p:nvPr/>
        </p:nvSpPr>
        <p:spPr bwMode="auto">
          <a:xfrm>
            <a:off x="7695764" y="1763815"/>
            <a:ext cx="1080120" cy="600164"/>
          </a:xfrm>
          <a:prstGeom prst="rect">
            <a:avLst/>
          </a:prstGeom>
          <a:solidFill>
            <a:schemeClr val="bg1">
              <a:lumMod val="50000"/>
            </a:schemeClr>
          </a:solidFill>
          <a:ln w="12700" algn="ctr">
            <a:solidFill>
              <a:schemeClr val="bg1">
                <a:lumMod val="50000"/>
              </a:schemeClr>
            </a:solidFill>
            <a:round/>
            <a:headEnd/>
            <a:tailEnd/>
          </a:ln>
        </p:spPr>
        <p:txBody>
          <a:bodyPr wrap="square" bIns="0" anchor="t">
            <a:spAutoFit/>
          </a:bodyPr>
          <a:lstStyle/>
          <a:p>
            <a:endParaRPr lang="en-GB" dirty="0" smtClean="0"/>
          </a:p>
          <a:p>
            <a:r>
              <a:rPr lang="en-GB" dirty="0" smtClean="0"/>
              <a:t>Cent. Bank</a:t>
            </a:r>
          </a:p>
          <a:p>
            <a:endParaRPr lang="en-GB" dirty="0"/>
          </a:p>
        </p:txBody>
      </p:sp>
      <p:cxnSp>
        <p:nvCxnSpPr>
          <p:cNvPr id="27" name="Straight Arrow Connector 26"/>
          <p:cNvCxnSpPr/>
          <p:nvPr/>
        </p:nvCxnSpPr>
        <p:spPr bwMode="auto">
          <a:xfrm flipH="1">
            <a:off x="6327195" y="3802831"/>
            <a:ext cx="1128799" cy="1"/>
          </a:xfrm>
          <a:prstGeom prst="straightConnector1">
            <a:avLst/>
          </a:prstGeom>
          <a:solidFill>
            <a:schemeClr val="accent1"/>
          </a:solidFill>
          <a:ln w="25400" cap="flat" cmpd="sng" algn="ctr">
            <a:solidFill>
              <a:schemeClr val="bg1"/>
            </a:solidFill>
            <a:prstDash val="solid"/>
            <a:round/>
            <a:headEnd type="triangle" w="lg" len="med"/>
            <a:tailEnd type="triangle" w="lg" len="med"/>
          </a:ln>
          <a:effectLst/>
        </p:spPr>
      </p:cxnSp>
      <p:sp>
        <p:nvSpPr>
          <p:cNvPr id="28" name="Text Box 7"/>
          <p:cNvSpPr txBox="1">
            <a:spLocks noChangeArrowheads="1"/>
          </p:cNvSpPr>
          <p:nvPr/>
        </p:nvSpPr>
        <p:spPr bwMode="auto">
          <a:xfrm>
            <a:off x="6462210" y="3190185"/>
            <a:ext cx="824341" cy="358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nSpc>
                <a:spcPct val="150000"/>
              </a:lnSpc>
              <a:defRPr/>
            </a:pPr>
            <a:r>
              <a:rPr lang="en-US" dirty="0" smtClean="0">
                <a:solidFill>
                  <a:schemeClr val="bg1"/>
                </a:solidFill>
                <a:latin typeface="Georgia" pitchFamily="18" charset="0"/>
              </a:rPr>
              <a:t>Buy/sell </a:t>
            </a:r>
          </a:p>
          <a:p>
            <a:pPr>
              <a:lnSpc>
                <a:spcPct val="150000"/>
              </a:lnSpc>
              <a:defRPr/>
            </a:pPr>
            <a:r>
              <a:rPr lang="en-US" dirty="0" smtClean="0">
                <a:solidFill>
                  <a:schemeClr val="bg1"/>
                </a:solidFill>
                <a:latin typeface="Georgia" pitchFamily="18" charset="0"/>
              </a:rPr>
              <a:t>assets </a:t>
            </a:r>
          </a:p>
        </p:txBody>
      </p:sp>
      <p:cxnSp>
        <p:nvCxnSpPr>
          <p:cNvPr id="29" name="Straight Arrow Connector 28"/>
          <p:cNvCxnSpPr/>
          <p:nvPr/>
        </p:nvCxnSpPr>
        <p:spPr bwMode="auto">
          <a:xfrm>
            <a:off x="6327195" y="3955232"/>
            <a:ext cx="1128799" cy="0"/>
          </a:xfrm>
          <a:prstGeom prst="straightConnector1">
            <a:avLst/>
          </a:prstGeom>
          <a:solidFill>
            <a:schemeClr val="accent1"/>
          </a:solidFill>
          <a:ln w="25400" cap="flat" cmpd="sng" algn="ctr">
            <a:solidFill>
              <a:schemeClr val="bg1"/>
            </a:solidFill>
            <a:prstDash val="solid"/>
            <a:round/>
            <a:headEnd type="triangle" w="lg" len="med"/>
            <a:tailEnd type="triangle" w="lg" len="med"/>
          </a:ln>
          <a:effectLst/>
        </p:spPr>
      </p:cxnSp>
      <p:sp>
        <p:nvSpPr>
          <p:cNvPr id="30" name="Text Box 7"/>
          <p:cNvSpPr txBox="1">
            <a:spLocks noChangeArrowheads="1"/>
          </p:cNvSpPr>
          <p:nvPr/>
        </p:nvSpPr>
        <p:spPr bwMode="auto">
          <a:xfrm>
            <a:off x="6687235" y="4013879"/>
            <a:ext cx="592190" cy="360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lnSpc>
                <a:spcPct val="150000"/>
              </a:lnSpc>
              <a:defRPr/>
            </a:pPr>
            <a:r>
              <a:rPr lang="en-US" dirty="0" smtClean="0">
                <a:solidFill>
                  <a:schemeClr val="bg1"/>
                </a:solidFill>
                <a:latin typeface="Georgia" pitchFamily="18" charset="0"/>
              </a:rPr>
              <a:t>Cash</a:t>
            </a:r>
          </a:p>
        </p:txBody>
      </p:sp>
      <p:sp>
        <p:nvSpPr>
          <p:cNvPr id="32" name="Text Box 7"/>
          <p:cNvSpPr txBox="1">
            <a:spLocks noChangeArrowheads="1"/>
          </p:cNvSpPr>
          <p:nvPr/>
        </p:nvSpPr>
        <p:spPr bwMode="auto">
          <a:xfrm>
            <a:off x="3041830" y="4689141"/>
            <a:ext cx="5880708" cy="1959068"/>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marL="342900" indent="-342900" algn="l">
              <a:lnSpc>
                <a:spcPct val="120000"/>
              </a:lnSpc>
              <a:buFont typeface="Arial" panose="020B0604020202020204" pitchFamily="34" charset="0"/>
              <a:buChar char="•"/>
              <a:defRPr/>
            </a:pPr>
            <a:r>
              <a:rPr lang="en-US" sz="2000" dirty="0" smtClean="0">
                <a:solidFill>
                  <a:schemeClr val="bg1"/>
                </a:solidFill>
                <a:latin typeface="Georgia" pitchFamily="18" charset="0"/>
              </a:rPr>
              <a:t>Banks adjust their portfolio by buying/selling </a:t>
            </a:r>
            <a:r>
              <a:rPr lang="en-US" sz="2000" i="1" dirty="0" smtClean="0">
                <a:solidFill>
                  <a:schemeClr val="bg1"/>
                </a:solidFill>
                <a:latin typeface="Georgia" pitchFamily="18" charset="0"/>
              </a:rPr>
              <a:t>r</a:t>
            </a:r>
            <a:r>
              <a:rPr lang="en-US" sz="2000" dirty="0" smtClean="0">
                <a:solidFill>
                  <a:schemeClr val="bg1"/>
                </a:solidFill>
                <a:latin typeface="Georgia" pitchFamily="18" charset="0"/>
              </a:rPr>
              <a:t> units so that their asset portfolio equals</a:t>
            </a:r>
            <a:r>
              <a:rPr lang="en-US" sz="2000" i="1" dirty="0" smtClean="0">
                <a:solidFill>
                  <a:schemeClr val="bg1"/>
                </a:solidFill>
                <a:latin typeface="Georgia" pitchFamily="18" charset="0"/>
              </a:rPr>
              <a:t> Ab</a:t>
            </a:r>
            <a:endParaRPr lang="en-US" sz="2000" i="1" baseline="-25000" dirty="0" smtClean="0">
              <a:solidFill>
                <a:schemeClr val="bg1"/>
              </a:solidFill>
              <a:latin typeface="Georgia" pitchFamily="18" charset="0"/>
            </a:endParaRPr>
          </a:p>
          <a:p>
            <a:pPr marL="342900" indent="-342900" algn="l">
              <a:lnSpc>
                <a:spcPct val="120000"/>
              </a:lnSpc>
              <a:buFont typeface="Arial" panose="020B0604020202020204" pitchFamily="34" charset="0"/>
              <a:buChar char="•"/>
              <a:defRPr/>
            </a:pPr>
            <a:r>
              <a:rPr lang="en-US" sz="2000" dirty="0" smtClean="0">
                <a:solidFill>
                  <a:schemeClr val="bg1"/>
                </a:solidFill>
                <a:latin typeface="Georgia" pitchFamily="18" charset="0"/>
              </a:rPr>
              <a:t>Activity moves asset price </a:t>
            </a:r>
            <a:r>
              <a:rPr lang="en-US" sz="2000" i="1" dirty="0" smtClean="0">
                <a:solidFill>
                  <a:schemeClr val="bg1"/>
                </a:solidFill>
                <a:latin typeface="Georgia" pitchFamily="18" charset="0"/>
              </a:rPr>
              <a:t>- a</a:t>
            </a:r>
            <a:r>
              <a:rPr lang="en-US" sz="2000" i="1" baseline="-25000" dirty="0" smtClean="0">
                <a:solidFill>
                  <a:schemeClr val="bg1"/>
                </a:solidFill>
                <a:latin typeface="Georgia" pitchFamily="18" charset="0"/>
              </a:rPr>
              <a:t>t</a:t>
            </a:r>
            <a:r>
              <a:rPr lang="en-US" sz="2000" i="1" dirty="0" smtClean="0">
                <a:solidFill>
                  <a:schemeClr val="bg1"/>
                </a:solidFill>
                <a:latin typeface="Georgia" pitchFamily="18" charset="0"/>
              </a:rPr>
              <a:t> = a</a:t>
            </a:r>
            <a:r>
              <a:rPr lang="en-US" sz="2000" i="1" baseline="-25000" dirty="0">
                <a:solidFill>
                  <a:schemeClr val="bg1"/>
                </a:solidFill>
                <a:latin typeface="Georgia" pitchFamily="18" charset="0"/>
              </a:rPr>
              <a:t>t-1</a:t>
            </a:r>
            <a:r>
              <a:rPr lang="en-US" sz="2000" i="1" dirty="0" smtClean="0">
                <a:solidFill>
                  <a:schemeClr val="bg1"/>
                </a:solidFill>
                <a:latin typeface="Georgia" pitchFamily="18" charset="0"/>
              </a:rPr>
              <a:t>e</a:t>
            </a:r>
            <a:r>
              <a:rPr lang="el-GR" sz="2000" i="1" baseline="30000" dirty="0" smtClean="0">
                <a:solidFill>
                  <a:schemeClr val="bg1"/>
                </a:solidFill>
                <a:latin typeface="Georgia" pitchFamily="18" charset="0"/>
              </a:rPr>
              <a:t>λ</a:t>
            </a:r>
            <a:r>
              <a:rPr lang="en-GB" sz="2000" i="1" baseline="30000" dirty="0" smtClean="0">
                <a:solidFill>
                  <a:schemeClr val="bg1"/>
                </a:solidFill>
                <a:latin typeface="Georgia" pitchFamily="18" charset="0"/>
              </a:rPr>
              <a:t>r  </a:t>
            </a:r>
          </a:p>
          <a:p>
            <a:pPr marL="342900" indent="-342900" algn="l">
              <a:lnSpc>
                <a:spcPct val="120000"/>
              </a:lnSpc>
              <a:buFont typeface="Arial" panose="020B0604020202020204" pitchFamily="34" charset="0"/>
              <a:buChar char="•"/>
              <a:defRPr/>
            </a:pPr>
            <a:r>
              <a:rPr lang="en-US" sz="2000" dirty="0" smtClean="0">
                <a:solidFill>
                  <a:schemeClr val="bg1"/>
                </a:solidFill>
                <a:latin typeface="Georgia" pitchFamily="18" charset="0"/>
              </a:rPr>
              <a:t>Banks must include their impact on the market (</a:t>
            </a:r>
            <a:r>
              <a:rPr lang="en-US" sz="2000" i="1" dirty="0">
                <a:solidFill>
                  <a:schemeClr val="bg1"/>
                </a:solidFill>
                <a:latin typeface="Georgia" pitchFamily="18" charset="0"/>
              </a:rPr>
              <a:t>b</a:t>
            </a:r>
            <a:r>
              <a:rPr lang="en-US" sz="2000" dirty="0" smtClean="0">
                <a:solidFill>
                  <a:schemeClr val="bg1"/>
                </a:solidFill>
                <a:latin typeface="Georgia" pitchFamily="18" charset="0"/>
              </a:rPr>
              <a:t> changes with buying/selling)</a:t>
            </a:r>
          </a:p>
          <a:p>
            <a:pPr marL="342900" indent="-342900" algn="l">
              <a:buFont typeface="Arial" panose="020B0604020202020204" pitchFamily="34" charset="0"/>
              <a:buChar char="•"/>
              <a:defRPr/>
            </a:pPr>
            <a:endParaRPr lang="en-US" sz="2000" dirty="0">
              <a:solidFill>
                <a:schemeClr val="bg1"/>
              </a:solidFill>
              <a:latin typeface="Georgia" pitchFamily="18" charset="0"/>
            </a:endParaRPr>
          </a:p>
        </p:txBody>
      </p:sp>
    </p:spTree>
    <p:extLst>
      <p:ext uri="{BB962C8B-B14F-4D97-AF65-F5344CB8AC3E}">
        <p14:creationId xmlns:p14="http://schemas.microsoft.com/office/powerpoint/2010/main" val="9875758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4"/>
          <p:cNvSpPr txBox="1">
            <a:spLocks noChangeArrowheads="1"/>
          </p:cNvSpPr>
          <p:nvPr/>
        </p:nvSpPr>
        <p:spPr bwMode="auto">
          <a:xfrm>
            <a:off x="323850" y="908050"/>
            <a:ext cx="6227763"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Simulating a day’s activity</a:t>
            </a:r>
            <a:endParaRPr lang="en-GB" sz="3500" dirty="0">
              <a:solidFill>
                <a:schemeClr val="bg1"/>
              </a:solidFill>
              <a:latin typeface="Georgia" pitchFamily="18" charset="0"/>
            </a:endParaRPr>
          </a:p>
        </p:txBody>
      </p:sp>
      <p:pic>
        <p:nvPicPr>
          <p:cNvPr id="14"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7155" y="278650"/>
            <a:ext cx="2880320"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Text Box 7"/>
          <p:cNvSpPr txBox="1">
            <a:spLocks noChangeArrowheads="1"/>
          </p:cNvSpPr>
          <p:nvPr/>
        </p:nvSpPr>
        <p:spPr bwMode="auto">
          <a:xfrm>
            <a:off x="386535" y="1718810"/>
            <a:ext cx="4005444" cy="3870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marL="457200" indent="-457200" algn="l">
              <a:lnSpc>
                <a:spcPct val="150000"/>
              </a:lnSpc>
              <a:buAutoNum type="arabicParenR"/>
              <a:defRPr/>
            </a:pPr>
            <a:r>
              <a:rPr lang="en-US" sz="2000" dirty="0" smtClean="0">
                <a:solidFill>
                  <a:schemeClr val="bg1">
                    <a:lumMod val="50000"/>
                  </a:schemeClr>
                </a:solidFill>
                <a:latin typeface="Georgia" pitchFamily="18" charset="0"/>
              </a:rPr>
              <a:t>Deposit and asset price shock</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Adjust portfolio</a:t>
            </a:r>
          </a:p>
          <a:p>
            <a:pPr marL="457200" indent="-457200" algn="l">
              <a:lnSpc>
                <a:spcPct val="150000"/>
              </a:lnSpc>
              <a:buAutoNum type="arabicParenR"/>
              <a:defRPr/>
            </a:pPr>
            <a:r>
              <a:rPr lang="en-US" sz="2000" dirty="0" smtClean="0">
                <a:solidFill>
                  <a:schemeClr val="bg1"/>
                </a:solidFill>
                <a:latin typeface="Georgia" pitchFamily="18" charset="0"/>
              </a:rPr>
              <a:t>Set and match loan orders</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Resolve flows/insolvency</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Adjust portfolio</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Update strategy</a:t>
            </a:r>
            <a:endParaRPr lang="en-US" sz="2000" dirty="0">
              <a:solidFill>
                <a:schemeClr val="bg1">
                  <a:lumMod val="50000"/>
                </a:schemeClr>
              </a:solidFill>
              <a:latin typeface="Georgia" pitchFamily="18" charset="0"/>
            </a:endParaRPr>
          </a:p>
        </p:txBody>
      </p:sp>
      <p:sp>
        <p:nvSpPr>
          <p:cNvPr id="25" name="Rectangle 2"/>
          <p:cNvSpPr>
            <a:spLocks noChangeArrowheads="1"/>
          </p:cNvSpPr>
          <p:nvPr/>
        </p:nvSpPr>
        <p:spPr bwMode="auto">
          <a:xfrm>
            <a:off x="5067055" y="1763815"/>
            <a:ext cx="1080120" cy="600164"/>
          </a:xfrm>
          <a:prstGeom prst="rect">
            <a:avLst/>
          </a:prstGeom>
          <a:solidFill>
            <a:schemeClr val="accent6">
              <a:lumMod val="40000"/>
              <a:lumOff val="60000"/>
            </a:schemeClr>
          </a:solidFill>
          <a:ln w="12700" algn="ctr">
            <a:solidFill>
              <a:srgbClr val="FF0000"/>
            </a:solidFill>
            <a:round/>
            <a:headEnd/>
            <a:tailEnd/>
          </a:ln>
        </p:spPr>
        <p:txBody>
          <a:bodyPr wrap="square" bIns="0" anchor="t">
            <a:spAutoFit/>
          </a:bodyPr>
          <a:lstStyle/>
          <a:p>
            <a:endParaRPr lang="en-GB" dirty="0"/>
          </a:p>
          <a:p>
            <a:r>
              <a:rPr lang="en-GB" dirty="0"/>
              <a:t>Bank</a:t>
            </a:r>
          </a:p>
          <a:p>
            <a:endParaRPr lang="en-GB" dirty="0"/>
          </a:p>
        </p:txBody>
      </p:sp>
      <p:cxnSp>
        <p:nvCxnSpPr>
          <p:cNvPr id="4" name="Straight Arrow Connector 3"/>
          <p:cNvCxnSpPr>
            <a:stCxn id="21" idx="2"/>
          </p:cNvCxnSpPr>
          <p:nvPr/>
        </p:nvCxnSpPr>
        <p:spPr bwMode="auto">
          <a:xfrm flipH="1">
            <a:off x="6327195" y="2363979"/>
            <a:ext cx="1908629" cy="1290046"/>
          </a:xfrm>
          <a:prstGeom prst="straightConnector1">
            <a:avLst/>
          </a:prstGeom>
          <a:solidFill>
            <a:schemeClr val="accent1"/>
          </a:solidFill>
          <a:ln w="25400" cap="flat" cmpd="sng" algn="ctr">
            <a:solidFill>
              <a:schemeClr val="bg1"/>
            </a:solidFill>
            <a:prstDash val="solid"/>
            <a:round/>
            <a:headEnd type="none" w="med" len="med"/>
            <a:tailEnd type="triangle" w="lg" len="med"/>
          </a:ln>
          <a:effectLst/>
        </p:spPr>
      </p:cxnSp>
      <p:sp>
        <p:nvSpPr>
          <p:cNvPr id="17" name="Rectangle 2"/>
          <p:cNvSpPr>
            <a:spLocks noChangeArrowheads="1"/>
          </p:cNvSpPr>
          <p:nvPr/>
        </p:nvSpPr>
        <p:spPr bwMode="auto">
          <a:xfrm>
            <a:off x="6375874" y="1763815"/>
            <a:ext cx="1080120" cy="600164"/>
          </a:xfrm>
          <a:prstGeom prst="rect">
            <a:avLst/>
          </a:prstGeom>
          <a:solidFill>
            <a:schemeClr val="bg1">
              <a:lumMod val="50000"/>
            </a:schemeClr>
          </a:solidFill>
          <a:ln w="12700" algn="ctr">
            <a:solidFill>
              <a:schemeClr val="bg1">
                <a:lumMod val="50000"/>
              </a:schemeClr>
            </a:solidFill>
            <a:round/>
            <a:headEnd/>
            <a:tailEnd/>
          </a:ln>
        </p:spPr>
        <p:txBody>
          <a:bodyPr wrap="square" bIns="0" anchor="t">
            <a:spAutoFit/>
          </a:bodyPr>
          <a:lstStyle/>
          <a:p>
            <a:endParaRPr lang="en-GB" dirty="0"/>
          </a:p>
          <a:p>
            <a:r>
              <a:rPr lang="en-GB" dirty="0"/>
              <a:t>Bank</a:t>
            </a:r>
          </a:p>
          <a:p>
            <a:endParaRPr lang="en-GB" dirty="0"/>
          </a:p>
        </p:txBody>
      </p:sp>
      <p:sp>
        <p:nvSpPr>
          <p:cNvPr id="20" name="Rectangle 2"/>
          <p:cNvSpPr>
            <a:spLocks noChangeArrowheads="1"/>
          </p:cNvSpPr>
          <p:nvPr/>
        </p:nvSpPr>
        <p:spPr bwMode="auto">
          <a:xfrm>
            <a:off x="4902797" y="3318084"/>
            <a:ext cx="1424398" cy="969496"/>
          </a:xfrm>
          <a:prstGeom prst="rect">
            <a:avLst/>
          </a:prstGeom>
          <a:solidFill>
            <a:schemeClr val="accent6">
              <a:lumMod val="40000"/>
              <a:lumOff val="60000"/>
            </a:schemeClr>
          </a:solidFill>
          <a:ln w="12700" algn="ctr">
            <a:solidFill>
              <a:srgbClr val="FF0000"/>
            </a:solidFill>
            <a:round/>
            <a:headEnd/>
            <a:tailEnd/>
          </a:ln>
        </p:spPr>
        <p:txBody>
          <a:bodyPr wrap="square" bIns="0" anchor="ctr">
            <a:spAutoFit/>
          </a:bodyPr>
          <a:lstStyle/>
          <a:p>
            <a:endParaRPr lang="en-GB" sz="1000" dirty="0" smtClean="0"/>
          </a:p>
          <a:p>
            <a:r>
              <a:rPr lang="en-GB" sz="1800" b="1" dirty="0" smtClean="0"/>
              <a:t>Active Bank</a:t>
            </a:r>
          </a:p>
          <a:p>
            <a:endParaRPr lang="en-GB" sz="1000" dirty="0"/>
          </a:p>
          <a:p>
            <a:endParaRPr lang="en-GB" sz="400" dirty="0"/>
          </a:p>
        </p:txBody>
      </p:sp>
      <p:sp>
        <p:nvSpPr>
          <p:cNvPr id="22" name="Text Box 7"/>
          <p:cNvSpPr txBox="1">
            <a:spLocks noChangeArrowheads="1"/>
          </p:cNvSpPr>
          <p:nvPr/>
        </p:nvSpPr>
        <p:spPr bwMode="auto">
          <a:xfrm>
            <a:off x="4796794" y="2438890"/>
            <a:ext cx="818202" cy="7204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lnSpc>
                <a:spcPct val="150000"/>
              </a:lnSpc>
              <a:defRPr/>
            </a:pPr>
            <a:r>
              <a:rPr lang="en-US" dirty="0" smtClean="0">
                <a:solidFill>
                  <a:schemeClr val="bg1"/>
                </a:solidFill>
                <a:latin typeface="Georgia" pitchFamily="18" charset="0"/>
              </a:rPr>
              <a:t>Get new interbank </a:t>
            </a:r>
          </a:p>
          <a:p>
            <a:pPr algn="l">
              <a:lnSpc>
                <a:spcPct val="150000"/>
              </a:lnSpc>
              <a:defRPr/>
            </a:pPr>
            <a:r>
              <a:rPr lang="en-US" dirty="0" smtClean="0">
                <a:solidFill>
                  <a:schemeClr val="bg1"/>
                </a:solidFill>
                <a:latin typeface="Georgia" pitchFamily="18" charset="0"/>
              </a:rPr>
              <a:t>loans</a:t>
            </a:r>
          </a:p>
        </p:txBody>
      </p:sp>
      <p:cxnSp>
        <p:nvCxnSpPr>
          <p:cNvPr id="19" name="Straight Arrow Connector 18"/>
          <p:cNvCxnSpPr>
            <a:stCxn id="25" idx="2"/>
            <a:endCxn id="20" idx="0"/>
          </p:cNvCxnSpPr>
          <p:nvPr/>
        </p:nvCxnSpPr>
        <p:spPr bwMode="auto">
          <a:xfrm>
            <a:off x="5607115" y="2363979"/>
            <a:ext cx="7881" cy="954105"/>
          </a:xfrm>
          <a:prstGeom prst="straightConnector1">
            <a:avLst/>
          </a:prstGeom>
          <a:solidFill>
            <a:schemeClr val="accent1"/>
          </a:solidFill>
          <a:ln w="25400" cap="flat" cmpd="sng" algn="ctr">
            <a:solidFill>
              <a:schemeClr val="bg1"/>
            </a:solidFill>
            <a:prstDash val="solid"/>
            <a:round/>
            <a:headEnd type="none" w="med" len="med"/>
            <a:tailEnd type="triangle" w="lg" len="med"/>
          </a:ln>
          <a:effectLst/>
        </p:spPr>
      </p:cxnSp>
      <p:sp>
        <p:nvSpPr>
          <p:cNvPr id="21" name="Rectangle 2"/>
          <p:cNvSpPr>
            <a:spLocks noChangeArrowheads="1"/>
          </p:cNvSpPr>
          <p:nvPr/>
        </p:nvSpPr>
        <p:spPr bwMode="auto">
          <a:xfrm>
            <a:off x="7695764" y="1763815"/>
            <a:ext cx="1080120" cy="600164"/>
          </a:xfrm>
          <a:prstGeom prst="rect">
            <a:avLst/>
          </a:prstGeom>
          <a:solidFill>
            <a:schemeClr val="accent6">
              <a:lumMod val="40000"/>
              <a:lumOff val="60000"/>
            </a:schemeClr>
          </a:solidFill>
          <a:ln w="12700" algn="ctr">
            <a:solidFill>
              <a:srgbClr val="FF0000"/>
            </a:solidFill>
            <a:round/>
            <a:headEnd/>
            <a:tailEnd/>
          </a:ln>
        </p:spPr>
        <p:txBody>
          <a:bodyPr wrap="square" bIns="0" anchor="t">
            <a:spAutoFit/>
          </a:bodyPr>
          <a:lstStyle/>
          <a:p>
            <a:endParaRPr lang="en-GB" dirty="0"/>
          </a:p>
          <a:p>
            <a:r>
              <a:rPr lang="en-GB" dirty="0"/>
              <a:t>Cent. Bank</a:t>
            </a:r>
          </a:p>
          <a:p>
            <a:endParaRPr lang="en-GB" dirty="0"/>
          </a:p>
        </p:txBody>
      </p:sp>
      <p:cxnSp>
        <p:nvCxnSpPr>
          <p:cNvPr id="24" name="Straight Arrow Connector 23"/>
          <p:cNvCxnSpPr>
            <a:stCxn id="20" idx="3"/>
            <a:endCxn id="33" idx="1"/>
          </p:cNvCxnSpPr>
          <p:nvPr/>
        </p:nvCxnSpPr>
        <p:spPr bwMode="auto">
          <a:xfrm flipV="1">
            <a:off x="6327195" y="3802831"/>
            <a:ext cx="1128799" cy="1"/>
          </a:xfrm>
          <a:prstGeom prst="straightConnector1">
            <a:avLst/>
          </a:prstGeom>
          <a:solidFill>
            <a:schemeClr val="accent1"/>
          </a:solidFill>
          <a:ln w="25400" cap="flat" cmpd="sng" algn="ctr">
            <a:solidFill>
              <a:schemeClr val="bg1"/>
            </a:solidFill>
            <a:prstDash val="dash"/>
            <a:round/>
            <a:headEnd type="none" w="med" len="med"/>
            <a:tailEnd type="none" w="lg" len="med"/>
          </a:ln>
          <a:effectLst/>
        </p:spPr>
      </p:cxnSp>
      <p:cxnSp>
        <p:nvCxnSpPr>
          <p:cNvPr id="28" name="Straight Arrow Connector 27"/>
          <p:cNvCxnSpPr>
            <a:stCxn id="33" idx="0"/>
            <a:endCxn id="21" idx="2"/>
          </p:cNvCxnSpPr>
          <p:nvPr/>
        </p:nvCxnSpPr>
        <p:spPr bwMode="auto">
          <a:xfrm flipV="1">
            <a:off x="7968852" y="2363979"/>
            <a:ext cx="266972" cy="1184936"/>
          </a:xfrm>
          <a:prstGeom prst="straightConnector1">
            <a:avLst/>
          </a:prstGeom>
          <a:solidFill>
            <a:schemeClr val="accent1"/>
          </a:solidFill>
          <a:ln w="25400" cap="flat" cmpd="sng" algn="ctr">
            <a:solidFill>
              <a:schemeClr val="bg1"/>
            </a:solidFill>
            <a:prstDash val="dash"/>
            <a:round/>
            <a:headEnd type="none" w="med" len="med"/>
            <a:tailEnd type="triangle" w="lg" len="med"/>
          </a:ln>
          <a:effectLst/>
        </p:spPr>
      </p:cxnSp>
      <p:sp>
        <p:nvSpPr>
          <p:cNvPr id="32" name="Text Box 7"/>
          <p:cNvSpPr txBox="1">
            <a:spLocks noChangeArrowheads="1"/>
          </p:cNvSpPr>
          <p:nvPr/>
        </p:nvSpPr>
        <p:spPr bwMode="auto">
          <a:xfrm>
            <a:off x="6499103" y="2528900"/>
            <a:ext cx="818202" cy="7204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lnSpc>
                <a:spcPct val="150000"/>
              </a:lnSpc>
              <a:defRPr/>
            </a:pPr>
            <a:r>
              <a:rPr lang="en-US" dirty="0" smtClean="0">
                <a:solidFill>
                  <a:schemeClr val="bg1"/>
                </a:solidFill>
                <a:latin typeface="Georgia" pitchFamily="18" charset="0"/>
              </a:rPr>
              <a:t>Get loan from CB</a:t>
            </a:r>
          </a:p>
        </p:txBody>
      </p:sp>
      <p:sp>
        <p:nvSpPr>
          <p:cNvPr id="33" name="Rectangle 2"/>
          <p:cNvSpPr>
            <a:spLocks noChangeArrowheads="1"/>
          </p:cNvSpPr>
          <p:nvPr/>
        </p:nvSpPr>
        <p:spPr bwMode="auto">
          <a:xfrm>
            <a:off x="7455994" y="3548915"/>
            <a:ext cx="1025716" cy="507831"/>
          </a:xfrm>
          <a:prstGeom prst="rect">
            <a:avLst/>
          </a:prstGeom>
          <a:solidFill>
            <a:srgbClr val="D99385"/>
          </a:solidFill>
          <a:ln w="12700" algn="ctr">
            <a:solidFill>
              <a:srgbClr val="FF0000"/>
            </a:solidFill>
            <a:round/>
            <a:headEnd/>
            <a:tailEnd/>
          </a:ln>
        </p:spPr>
        <p:txBody>
          <a:bodyPr wrap="square" bIns="0" anchor="ctr">
            <a:spAutoFit/>
          </a:bodyPr>
          <a:lstStyle/>
          <a:p>
            <a:endParaRPr lang="en-GB" sz="400" dirty="0" smtClean="0"/>
          </a:p>
          <a:p>
            <a:r>
              <a:rPr lang="en-GB" sz="1800" b="1" dirty="0" smtClean="0"/>
              <a:t>Asset</a:t>
            </a:r>
            <a:endParaRPr lang="en-GB" sz="1500" b="1" i="1" dirty="0" smtClean="0">
              <a:latin typeface="+mj-lt"/>
            </a:endParaRPr>
          </a:p>
          <a:p>
            <a:endParaRPr lang="en-GB" sz="400" dirty="0"/>
          </a:p>
          <a:p>
            <a:endParaRPr lang="en-GB" sz="400" dirty="0"/>
          </a:p>
        </p:txBody>
      </p:sp>
      <p:sp>
        <p:nvSpPr>
          <p:cNvPr id="35" name="Text Box 7"/>
          <p:cNvSpPr txBox="1">
            <a:spLocks noChangeArrowheads="1"/>
          </p:cNvSpPr>
          <p:nvPr/>
        </p:nvSpPr>
        <p:spPr bwMode="auto">
          <a:xfrm>
            <a:off x="7047275" y="3203789"/>
            <a:ext cx="1184381" cy="360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lnSpc>
                <a:spcPct val="150000"/>
              </a:lnSpc>
              <a:defRPr/>
            </a:pPr>
            <a:r>
              <a:rPr lang="en-US" dirty="0" err="1" smtClean="0">
                <a:solidFill>
                  <a:schemeClr val="bg1"/>
                </a:solidFill>
                <a:latin typeface="Georgia" pitchFamily="18" charset="0"/>
              </a:rPr>
              <a:t>Collateralise</a:t>
            </a:r>
            <a:endParaRPr lang="en-US" dirty="0" smtClean="0">
              <a:solidFill>
                <a:schemeClr val="bg1"/>
              </a:solidFill>
              <a:latin typeface="Georgia" pitchFamily="18" charset="0"/>
            </a:endParaRPr>
          </a:p>
        </p:txBody>
      </p:sp>
      <p:sp>
        <p:nvSpPr>
          <p:cNvPr id="36" name="Text Box 7"/>
          <p:cNvSpPr txBox="1">
            <a:spLocks noChangeArrowheads="1"/>
          </p:cNvSpPr>
          <p:nvPr/>
        </p:nvSpPr>
        <p:spPr bwMode="auto">
          <a:xfrm>
            <a:off x="3041830" y="4689141"/>
            <a:ext cx="5880708" cy="1959068"/>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marL="342900" indent="-342900" algn="l">
              <a:lnSpc>
                <a:spcPct val="120000"/>
              </a:lnSpc>
              <a:buFont typeface="Arial" panose="020B0604020202020204" pitchFamily="34" charset="0"/>
              <a:buChar char="•"/>
              <a:defRPr/>
            </a:pPr>
            <a:r>
              <a:rPr lang="en-US" sz="2000" dirty="0" smtClean="0">
                <a:solidFill>
                  <a:schemeClr val="bg1"/>
                </a:solidFill>
                <a:latin typeface="Georgia" pitchFamily="18" charset="0"/>
              </a:rPr>
              <a:t>Banks </a:t>
            </a:r>
            <a:r>
              <a:rPr lang="en-GB" sz="2000" dirty="0" smtClean="0">
                <a:solidFill>
                  <a:schemeClr val="bg1"/>
                </a:solidFill>
                <a:latin typeface="Georgia" pitchFamily="18" charset="0"/>
              </a:rPr>
              <a:t>place loan orders based on liquidity needs</a:t>
            </a:r>
          </a:p>
          <a:p>
            <a:pPr marL="342900" indent="-342900" algn="l">
              <a:lnSpc>
                <a:spcPct val="120000"/>
              </a:lnSpc>
              <a:buFont typeface="Arial" panose="020B0604020202020204" pitchFamily="34" charset="0"/>
              <a:buChar char="•"/>
              <a:defRPr/>
            </a:pPr>
            <a:r>
              <a:rPr lang="en-GB" sz="2000" dirty="0" smtClean="0">
                <a:solidFill>
                  <a:schemeClr val="bg1"/>
                </a:solidFill>
                <a:latin typeface="Georgia" pitchFamily="18" charset="0"/>
              </a:rPr>
              <a:t>Deposits and loans are matched, loan rate dependent on borrower Capital Adequacy Ratio</a:t>
            </a:r>
          </a:p>
          <a:p>
            <a:pPr marL="342900" indent="-342900" algn="l">
              <a:lnSpc>
                <a:spcPct val="120000"/>
              </a:lnSpc>
              <a:buFont typeface="Arial" panose="020B0604020202020204" pitchFamily="34" charset="0"/>
              <a:buChar char="•"/>
              <a:defRPr/>
            </a:pPr>
            <a:r>
              <a:rPr lang="en-GB" sz="2000" dirty="0" smtClean="0">
                <a:solidFill>
                  <a:schemeClr val="bg1"/>
                </a:solidFill>
                <a:latin typeface="Georgia" pitchFamily="18" charset="0"/>
              </a:rPr>
              <a:t>If CAR&lt;3%, bank can no longer borrow</a:t>
            </a:r>
          </a:p>
          <a:p>
            <a:pPr marL="342900" indent="-342900" algn="l">
              <a:lnSpc>
                <a:spcPct val="120000"/>
              </a:lnSpc>
              <a:buFont typeface="Arial" panose="020B0604020202020204" pitchFamily="34" charset="0"/>
              <a:buChar char="•"/>
              <a:defRPr/>
            </a:pPr>
            <a:r>
              <a:rPr lang="en-GB" sz="2000" dirty="0" smtClean="0">
                <a:solidFill>
                  <a:schemeClr val="bg1"/>
                </a:solidFill>
                <a:latin typeface="Georgia" pitchFamily="18" charset="0"/>
              </a:rPr>
              <a:t>CB loans must be collateralised with assets</a:t>
            </a:r>
            <a:endParaRPr lang="en-US" sz="2000" dirty="0" smtClean="0">
              <a:solidFill>
                <a:schemeClr val="bg1"/>
              </a:solidFill>
              <a:latin typeface="Georgia" pitchFamily="18" charset="0"/>
            </a:endParaRPr>
          </a:p>
          <a:p>
            <a:pPr marL="342900" indent="-342900" algn="l">
              <a:buFont typeface="Arial" panose="020B0604020202020204" pitchFamily="34" charset="0"/>
              <a:buChar char="•"/>
              <a:defRPr/>
            </a:pPr>
            <a:endParaRPr lang="en-US" sz="2000" dirty="0">
              <a:solidFill>
                <a:schemeClr val="bg1"/>
              </a:solidFill>
              <a:latin typeface="Georgia" pitchFamily="18" charset="0"/>
            </a:endParaRPr>
          </a:p>
        </p:txBody>
      </p:sp>
    </p:spTree>
    <p:extLst>
      <p:ext uri="{BB962C8B-B14F-4D97-AF65-F5344CB8AC3E}">
        <p14:creationId xmlns:p14="http://schemas.microsoft.com/office/powerpoint/2010/main" val="36442959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4"/>
          <p:cNvSpPr txBox="1">
            <a:spLocks noChangeArrowheads="1"/>
          </p:cNvSpPr>
          <p:nvPr/>
        </p:nvSpPr>
        <p:spPr bwMode="auto">
          <a:xfrm>
            <a:off x="323850" y="908050"/>
            <a:ext cx="6227763"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Simulating a day’s activity</a:t>
            </a:r>
            <a:endParaRPr lang="en-GB" sz="3500" dirty="0">
              <a:solidFill>
                <a:schemeClr val="bg1"/>
              </a:solidFill>
              <a:latin typeface="Georgia" pitchFamily="18" charset="0"/>
            </a:endParaRPr>
          </a:p>
        </p:txBody>
      </p:sp>
      <p:pic>
        <p:nvPicPr>
          <p:cNvPr id="14"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7155" y="278650"/>
            <a:ext cx="2880320"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Text Box 7"/>
          <p:cNvSpPr txBox="1">
            <a:spLocks noChangeArrowheads="1"/>
          </p:cNvSpPr>
          <p:nvPr/>
        </p:nvSpPr>
        <p:spPr bwMode="auto">
          <a:xfrm>
            <a:off x="386535" y="1718810"/>
            <a:ext cx="4005444" cy="3870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marL="457200" indent="-457200" algn="l">
              <a:lnSpc>
                <a:spcPct val="150000"/>
              </a:lnSpc>
              <a:buAutoNum type="arabicParenR"/>
              <a:defRPr/>
            </a:pPr>
            <a:r>
              <a:rPr lang="en-US" sz="2000" dirty="0" smtClean="0">
                <a:solidFill>
                  <a:schemeClr val="bg1">
                    <a:lumMod val="50000"/>
                  </a:schemeClr>
                </a:solidFill>
                <a:latin typeface="Georgia" pitchFamily="18" charset="0"/>
              </a:rPr>
              <a:t>Deposit and asset price shock</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Adjust portfolio</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Set and match loan orders</a:t>
            </a:r>
          </a:p>
          <a:p>
            <a:pPr marL="457200" indent="-457200" algn="l">
              <a:lnSpc>
                <a:spcPct val="150000"/>
              </a:lnSpc>
              <a:buAutoNum type="arabicParenR"/>
              <a:defRPr/>
            </a:pPr>
            <a:r>
              <a:rPr lang="en-US" sz="2000" dirty="0" smtClean="0">
                <a:solidFill>
                  <a:schemeClr val="bg1"/>
                </a:solidFill>
                <a:latin typeface="Georgia" pitchFamily="18" charset="0"/>
              </a:rPr>
              <a:t>Resolve flows/insolvency</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Adjust portfolio</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Update strategy</a:t>
            </a:r>
            <a:endParaRPr lang="en-US" sz="2000" dirty="0">
              <a:solidFill>
                <a:schemeClr val="bg1">
                  <a:lumMod val="50000"/>
                </a:schemeClr>
              </a:solidFill>
              <a:latin typeface="Georgia" pitchFamily="18" charset="0"/>
            </a:endParaRPr>
          </a:p>
        </p:txBody>
      </p:sp>
      <p:sp>
        <p:nvSpPr>
          <p:cNvPr id="20" name="Rectangle 2"/>
          <p:cNvSpPr>
            <a:spLocks noChangeArrowheads="1"/>
          </p:cNvSpPr>
          <p:nvPr/>
        </p:nvSpPr>
        <p:spPr bwMode="auto">
          <a:xfrm>
            <a:off x="4902797" y="3318084"/>
            <a:ext cx="1424398" cy="969496"/>
          </a:xfrm>
          <a:prstGeom prst="rect">
            <a:avLst/>
          </a:prstGeom>
          <a:solidFill>
            <a:schemeClr val="accent6">
              <a:lumMod val="40000"/>
              <a:lumOff val="60000"/>
            </a:schemeClr>
          </a:solidFill>
          <a:ln w="12700" algn="ctr">
            <a:solidFill>
              <a:srgbClr val="FF0000"/>
            </a:solidFill>
            <a:round/>
            <a:headEnd/>
            <a:tailEnd/>
          </a:ln>
        </p:spPr>
        <p:txBody>
          <a:bodyPr wrap="square" bIns="0" anchor="ctr">
            <a:spAutoFit/>
          </a:bodyPr>
          <a:lstStyle/>
          <a:p>
            <a:endParaRPr lang="en-GB" sz="1000" dirty="0" smtClean="0"/>
          </a:p>
          <a:p>
            <a:r>
              <a:rPr lang="en-GB" sz="1800" b="1" dirty="0" smtClean="0"/>
              <a:t>Active Bank</a:t>
            </a:r>
          </a:p>
          <a:p>
            <a:endParaRPr lang="en-GB" sz="1000" dirty="0"/>
          </a:p>
          <a:p>
            <a:endParaRPr lang="en-GB" sz="400" dirty="0"/>
          </a:p>
        </p:txBody>
      </p:sp>
      <p:sp>
        <p:nvSpPr>
          <p:cNvPr id="33" name="Rectangle 2"/>
          <p:cNvSpPr>
            <a:spLocks noChangeArrowheads="1"/>
          </p:cNvSpPr>
          <p:nvPr/>
        </p:nvSpPr>
        <p:spPr bwMode="auto">
          <a:xfrm>
            <a:off x="7455994" y="3548915"/>
            <a:ext cx="1025716" cy="507831"/>
          </a:xfrm>
          <a:prstGeom prst="rect">
            <a:avLst/>
          </a:prstGeom>
          <a:solidFill>
            <a:schemeClr val="bg1">
              <a:lumMod val="50000"/>
            </a:schemeClr>
          </a:solidFill>
          <a:ln w="12700" algn="ctr">
            <a:solidFill>
              <a:schemeClr val="bg1">
                <a:lumMod val="50000"/>
              </a:schemeClr>
            </a:solidFill>
            <a:round/>
            <a:headEnd/>
            <a:tailEnd/>
          </a:ln>
        </p:spPr>
        <p:txBody>
          <a:bodyPr wrap="square" bIns="0" anchor="ctr">
            <a:spAutoFit/>
          </a:bodyPr>
          <a:lstStyle/>
          <a:p>
            <a:endParaRPr lang="en-GB" sz="400" dirty="0" smtClean="0"/>
          </a:p>
          <a:p>
            <a:r>
              <a:rPr lang="en-GB" sz="1800" b="1" dirty="0" smtClean="0"/>
              <a:t>Asset</a:t>
            </a:r>
            <a:endParaRPr lang="en-GB" sz="1500" b="1" i="1" dirty="0" smtClean="0">
              <a:latin typeface="+mj-lt"/>
            </a:endParaRPr>
          </a:p>
          <a:p>
            <a:endParaRPr lang="en-GB" sz="400" dirty="0"/>
          </a:p>
          <a:p>
            <a:endParaRPr lang="en-GB" sz="400" dirty="0"/>
          </a:p>
        </p:txBody>
      </p:sp>
      <p:cxnSp>
        <p:nvCxnSpPr>
          <p:cNvPr id="18" name="Straight Arrow Connector 17"/>
          <p:cNvCxnSpPr>
            <a:endCxn id="22" idx="2"/>
          </p:cNvCxnSpPr>
          <p:nvPr/>
        </p:nvCxnSpPr>
        <p:spPr bwMode="auto">
          <a:xfrm flipV="1">
            <a:off x="5832140" y="2363979"/>
            <a:ext cx="1083794" cy="954105"/>
          </a:xfrm>
          <a:prstGeom prst="straightConnector1">
            <a:avLst/>
          </a:prstGeom>
          <a:solidFill>
            <a:schemeClr val="accent1"/>
          </a:solidFill>
          <a:ln w="25400" cap="flat" cmpd="sng" algn="ctr">
            <a:solidFill>
              <a:schemeClr val="bg1"/>
            </a:solidFill>
            <a:prstDash val="solid"/>
            <a:round/>
            <a:headEnd type="none" w="med" len="med"/>
            <a:tailEnd type="triangle" w="lg" len="med"/>
          </a:ln>
          <a:effectLst/>
        </p:spPr>
      </p:cxnSp>
      <p:sp>
        <p:nvSpPr>
          <p:cNvPr id="19" name="Text Box 7"/>
          <p:cNvSpPr txBox="1">
            <a:spLocks noChangeArrowheads="1"/>
          </p:cNvSpPr>
          <p:nvPr/>
        </p:nvSpPr>
        <p:spPr bwMode="auto">
          <a:xfrm>
            <a:off x="6567350" y="2676618"/>
            <a:ext cx="659945" cy="328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lnSpc>
                <a:spcPct val="150000"/>
              </a:lnSpc>
              <a:defRPr/>
            </a:pPr>
            <a:r>
              <a:rPr lang="en-US" dirty="0" smtClean="0">
                <a:solidFill>
                  <a:schemeClr val="bg1"/>
                </a:solidFill>
                <a:latin typeface="Georgia" pitchFamily="18" charset="0"/>
              </a:rPr>
              <a:t>Cash</a:t>
            </a:r>
          </a:p>
        </p:txBody>
      </p:sp>
      <p:sp>
        <p:nvSpPr>
          <p:cNvPr id="22" name="Rectangle 2"/>
          <p:cNvSpPr>
            <a:spLocks noChangeArrowheads="1"/>
          </p:cNvSpPr>
          <p:nvPr/>
        </p:nvSpPr>
        <p:spPr bwMode="auto">
          <a:xfrm>
            <a:off x="6375874" y="1763815"/>
            <a:ext cx="1080120" cy="600164"/>
          </a:xfrm>
          <a:prstGeom prst="rect">
            <a:avLst/>
          </a:prstGeom>
          <a:solidFill>
            <a:schemeClr val="accent6">
              <a:lumMod val="40000"/>
              <a:lumOff val="60000"/>
            </a:schemeClr>
          </a:solidFill>
          <a:ln w="12700" algn="ctr">
            <a:solidFill>
              <a:srgbClr val="FF0000"/>
            </a:solidFill>
            <a:round/>
            <a:headEnd/>
            <a:tailEnd/>
          </a:ln>
        </p:spPr>
        <p:txBody>
          <a:bodyPr wrap="square" bIns="0" anchor="t">
            <a:spAutoFit/>
          </a:bodyPr>
          <a:lstStyle/>
          <a:p>
            <a:endParaRPr lang="en-GB" dirty="0"/>
          </a:p>
          <a:p>
            <a:r>
              <a:rPr lang="en-GB" dirty="0"/>
              <a:t>Bank</a:t>
            </a:r>
          </a:p>
          <a:p>
            <a:endParaRPr lang="en-GB" dirty="0"/>
          </a:p>
        </p:txBody>
      </p:sp>
      <p:sp>
        <p:nvSpPr>
          <p:cNvPr id="24" name="Rectangle 2"/>
          <p:cNvSpPr>
            <a:spLocks noChangeArrowheads="1"/>
          </p:cNvSpPr>
          <p:nvPr/>
        </p:nvSpPr>
        <p:spPr bwMode="auto">
          <a:xfrm>
            <a:off x="5067055" y="1763815"/>
            <a:ext cx="1080120" cy="600164"/>
          </a:xfrm>
          <a:prstGeom prst="rect">
            <a:avLst/>
          </a:prstGeom>
          <a:solidFill>
            <a:schemeClr val="accent6">
              <a:lumMod val="40000"/>
              <a:lumOff val="60000"/>
            </a:schemeClr>
          </a:solidFill>
          <a:ln w="12700" algn="ctr">
            <a:solidFill>
              <a:srgbClr val="FF0000"/>
            </a:solidFill>
            <a:round/>
            <a:headEnd/>
            <a:tailEnd/>
          </a:ln>
        </p:spPr>
        <p:txBody>
          <a:bodyPr wrap="square" bIns="0" anchor="t">
            <a:spAutoFit/>
          </a:bodyPr>
          <a:lstStyle/>
          <a:p>
            <a:endParaRPr lang="en-GB" dirty="0"/>
          </a:p>
          <a:p>
            <a:r>
              <a:rPr lang="en-GB" dirty="0"/>
              <a:t>Bank</a:t>
            </a:r>
          </a:p>
          <a:p>
            <a:endParaRPr lang="en-GB" dirty="0"/>
          </a:p>
        </p:txBody>
      </p:sp>
      <p:cxnSp>
        <p:nvCxnSpPr>
          <p:cNvPr id="26" name="Straight Arrow Connector 25"/>
          <p:cNvCxnSpPr>
            <a:stCxn id="28" idx="2"/>
          </p:cNvCxnSpPr>
          <p:nvPr/>
        </p:nvCxnSpPr>
        <p:spPr bwMode="auto">
          <a:xfrm flipH="1">
            <a:off x="6327195" y="2363979"/>
            <a:ext cx="1908629" cy="1290046"/>
          </a:xfrm>
          <a:prstGeom prst="straightConnector1">
            <a:avLst/>
          </a:prstGeom>
          <a:solidFill>
            <a:schemeClr val="accent1"/>
          </a:solidFill>
          <a:ln w="25400" cap="flat" cmpd="sng" algn="ctr">
            <a:solidFill>
              <a:schemeClr val="bg1"/>
            </a:solidFill>
            <a:prstDash val="solid"/>
            <a:round/>
            <a:headEnd type="none" w="med" len="med"/>
            <a:tailEnd type="triangle" w="lg" len="med"/>
          </a:ln>
          <a:effectLst/>
        </p:spPr>
      </p:cxnSp>
      <p:cxnSp>
        <p:nvCxnSpPr>
          <p:cNvPr id="27" name="Straight Arrow Connector 26"/>
          <p:cNvCxnSpPr>
            <a:stCxn id="24" idx="2"/>
          </p:cNvCxnSpPr>
          <p:nvPr/>
        </p:nvCxnSpPr>
        <p:spPr bwMode="auto">
          <a:xfrm>
            <a:off x="5607115" y="2363979"/>
            <a:ext cx="7881" cy="954105"/>
          </a:xfrm>
          <a:prstGeom prst="straightConnector1">
            <a:avLst/>
          </a:prstGeom>
          <a:solidFill>
            <a:schemeClr val="accent1"/>
          </a:solidFill>
          <a:ln w="25400" cap="flat" cmpd="sng" algn="ctr">
            <a:solidFill>
              <a:schemeClr val="bg1"/>
            </a:solidFill>
            <a:prstDash val="solid"/>
            <a:round/>
            <a:headEnd type="none" w="med" len="med"/>
            <a:tailEnd type="triangle" w="lg" len="med"/>
          </a:ln>
          <a:effectLst/>
        </p:spPr>
      </p:cxnSp>
      <p:sp>
        <p:nvSpPr>
          <p:cNvPr id="28" name="Rectangle 2"/>
          <p:cNvSpPr>
            <a:spLocks noChangeArrowheads="1"/>
          </p:cNvSpPr>
          <p:nvPr/>
        </p:nvSpPr>
        <p:spPr bwMode="auto">
          <a:xfrm>
            <a:off x="7695764" y="1763815"/>
            <a:ext cx="1080120" cy="600164"/>
          </a:xfrm>
          <a:prstGeom prst="rect">
            <a:avLst/>
          </a:prstGeom>
          <a:solidFill>
            <a:schemeClr val="accent6">
              <a:lumMod val="40000"/>
              <a:lumOff val="60000"/>
            </a:schemeClr>
          </a:solidFill>
          <a:ln w="12700" algn="ctr">
            <a:solidFill>
              <a:srgbClr val="FF0000"/>
            </a:solidFill>
            <a:round/>
            <a:headEnd/>
            <a:tailEnd/>
          </a:ln>
        </p:spPr>
        <p:txBody>
          <a:bodyPr wrap="square" bIns="0" anchor="t">
            <a:spAutoFit/>
          </a:bodyPr>
          <a:lstStyle/>
          <a:p>
            <a:endParaRPr lang="en-GB" dirty="0"/>
          </a:p>
          <a:p>
            <a:r>
              <a:rPr lang="en-GB" dirty="0"/>
              <a:t>Cent. Bank</a:t>
            </a:r>
          </a:p>
          <a:p>
            <a:endParaRPr lang="en-GB" dirty="0"/>
          </a:p>
        </p:txBody>
      </p:sp>
      <p:sp>
        <p:nvSpPr>
          <p:cNvPr id="29" name="Text Box 7"/>
          <p:cNvSpPr txBox="1">
            <a:spLocks noChangeArrowheads="1"/>
          </p:cNvSpPr>
          <p:nvPr/>
        </p:nvSpPr>
        <p:spPr bwMode="auto">
          <a:xfrm>
            <a:off x="7697023" y="2720779"/>
            <a:ext cx="659945" cy="328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lnSpc>
                <a:spcPct val="150000"/>
              </a:lnSpc>
              <a:defRPr/>
            </a:pPr>
            <a:r>
              <a:rPr lang="en-US" dirty="0" smtClean="0">
                <a:solidFill>
                  <a:schemeClr val="bg1"/>
                </a:solidFill>
                <a:latin typeface="Georgia" pitchFamily="18" charset="0"/>
              </a:rPr>
              <a:t>Cash</a:t>
            </a:r>
          </a:p>
        </p:txBody>
      </p:sp>
      <p:sp>
        <p:nvSpPr>
          <p:cNvPr id="30" name="Text Box 7"/>
          <p:cNvSpPr txBox="1">
            <a:spLocks noChangeArrowheads="1"/>
          </p:cNvSpPr>
          <p:nvPr/>
        </p:nvSpPr>
        <p:spPr bwMode="auto">
          <a:xfrm>
            <a:off x="5172195" y="2573905"/>
            <a:ext cx="659945" cy="328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lnSpc>
                <a:spcPct val="150000"/>
              </a:lnSpc>
              <a:defRPr/>
            </a:pPr>
            <a:r>
              <a:rPr lang="en-US" dirty="0" smtClean="0">
                <a:solidFill>
                  <a:schemeClr val="bg1"/>
                </a:solidFill>
                <a:latin typeface="Georgia" pitchFamily="18" charset="0"/>
              </a:rPr>
              <a:t>Cash</a:t>
            </a:r>
          </a:p>
        </p:txBody>
      </p:sp>
      <p:sp>
        <p:nvSpPr>
          <p:cNvPr id="31" name="Text Box 7"/>
          <p:cNvSpPr txBox="1">
            <a:spLocks noChangeArrowheads="1"/>
          </p:cNvSpPr>
          <p:nvPr/>
        </p:nvSpPr>
        <p:spPr bwMode="auto">
          <a:xfrm>
            <a:off x="3041830" y="4689141"/>
            <a:ext cx="5880708" cy="1959068"/>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marL="342900" indent="-342900" algn="l">
              <a:lnSpc>
                <a:spcPct val="120000"/>
              </a:lnSpc>
              <a:buFont typeface="Arial" panose="020B0604020202020204" pitchFamily="34" charset="0"/>
              <a:buChar char="•"/>
              <a:defRPr/>
            </a:pPr>
            <a:r>
              <a:rPr lang="en-GB" sz="2000" dirty="0" smtClean="0">
                <a:solidFill>
                  <a:schemeClr val="bg1"/>
                </a:solidFill>
                <a:latin typeface="Georgia" pitchFamily="18" charset="0"/>
              </a:rPr>
              <a:t>Try to net settle the accumulated payables and receivable incurred throughout the day</a:t>
            </a:r>
          </a:p>
          <a:p>
            <a:pPr marL="342900" indent="-342900" algn="l">
              <a:lnSpc>
                <a:spcPct val="120000"/>
              </a:lnSpc>
              <a:buFont typeface="Arial" panose="020B0604020202020204" pitchFamily="34" charset="0"/>
              <a:buChar char="•"/>
              <a:defRPr/>
            </a:pPr>
            <a:r>
              <a:rPr lang="en-GB" sz="2000" dirty="0" smtClean="0">
                <a:solidFill>
                  <a:schemeClr val="bg1"/>
                </a:solidFill>
                <a:latin typeface="Georgia" pitchFamily="18" charset="0"/>
              </a:rPr>
              <a:t>If a bank does not have sufficient liquidity to do so, it is </a:t>
            </a:r>
            <a:r>
              <a:rPr lang="en-GB" sz="2000" b="1" dirty="0" smtClean="0">
                <a:solidFill>
                  <a:schemeClr val="bg1"/>
                </a:solidFill>
                <a:latin typeface="Georgia" pitchFamily="18" charset="0"/>
              </a:rPr>
              <a:t>cash flow insolvent</a:t>
            </a:r>
          </a:p>
          <a:p>
            <a:pPr marL="342900" indent="-342900" algn="l">
              <a:lnSpc>
                <a:spcPct val="120000"/>
              </a:lnSpc>
              <a:buFont typeface="Arial" panose="020B0604020202020204" pitchFamily="34" charset="0"/>
              <a:buChar char="•"/>
              <a:defRPr/>
            </a:pPr>
            <a:r>
              <a:rPr lang="en-GB" sz="2000" dirty="0" smtClean="0">
                <a:solidFill>
                  <a:schemeClr val="bg1"/>
                </a:solidFill>
                <a:latin typeface="Georgia" pitchFamily="18" charset="0"/>
              </a:rPr>
              <a:t>If it has no reserves left, it is </a:t>
            </a:r>
            <a:r>
              <a:rPr lang="en-GB" sz="2000" b="1" dirty="0" smtClean="0">
                <a:solidFill>
                  <a:schemeClr val="bg1"/>
                </a:solidFill>
                <a:latin typeface="Georgia" pitchFamily="18" charset="0"/>
              </a:rPr>
              <a:t>equity insolvent</a:t>
            </a:r>
            <a:endParaRPr lang="en-US" sz="2000" b="1" dirty="0" smtClean="0">
              <a:solidFill>
                <a:schemeClr val="bg1"/>
              </a:solidFill>
              <a:latin typeface="Georgia" pitchFamily="18" charset="0"/>
            </a:endParaRPr>
          </a:p>
          <a:p>
            <a:pPr marL="342900" indent="-342900" algn="l">
              <a:buFont typeface="Arial" panose="020B0604020202020204" pitchFamily="34" charset="0"/>
              <a:buChar char="•"/>
              <a:defRPr/>
            </a:pPr>
            <a:endParaRPr lang="en-US" sz="2000" dirty="0">
              <a:solidFill>
                <a:schemeClr val="bg1"/>
              </a:solidFill>
              <a:latin typeface="Georgia" pitchFamily="18" charset="0"/>
            </a:endParaRPr>
          </a:p>
        </p:txBody>
      </p:sp>
    </p:spTree>
    <p:extLst>
      <p:ext uri="{BB962C8B-B14F-4D97-AF65-F5344CB8AC3E}">
        <p14:creationId xmlns:p14="http://schemas.microsoft.com/office/powerpoint/2010/main" val="23838131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4"/>
          <p:cNvSpPr txBox="1">
            <a:spLocks noChangeArrowheads="1"/>
          </p:cNvSpPr>
          <p:nvPr/>
        </p:nvSpPr>
        <p:spPr bwMode="auto">
          <a:xfrm>
            <a:off x="323850" y="908050"/>
            <a:ext cx="6227763"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Simulating a day’s activity</a:t>
            </a:r>
            <a:endParaRPr lang="en-GB" sz="3500" dirty="0">
              <a:solidFill>
                <a:schemeClr val="bg1"/>
              </a:solidFill>
              <a:latin typeface="Georgia" pitchFamily="18" charset="0"/>
            </a:endParaRPr>
          </a:p>
        </p:txBody>
      </p:sp>
      <p:pic>
        <p:nvPicPr>
          <p:cNvPr id="14"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7155" y="278650"/>
            <a:ext cx="2880320"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Text Box 7"/>
          <p:cNvSpPr txBox="1">
            <a:spLocks noChangeArrowheads="1"/>
          </p:cNvSpPr>
          <p:nvPr/>
        </p:nvSpPr>
        <p:spPr bwMode="auto">
          <a:xfrm>
            <a:off x="386535" y="1718810"/>
            <a:ext cx="4005444" cy="3870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marL="457200" indent="-457200" algn="l">
              <a:lnSpc>
                <a:spcPct val="150000"/>
              </a:lnSpc>
              <a:buAutoNum type="arabicParenR"/>
              <a:defRPr/>
            </a:pPr>
            <a:r>
              <a:rPr lang="en-US" sz="2000" dirty="0" smtClean="0">
                <a:solidFill>
                  <a:schemeClr val="bg1">
                    <a:lumMod val="50000"/>
                  </a:schemeClr>
                </a:solidFill>
                <a:latin typeface="Georgia" pitchFamily="18" charset="0"/>
              </a:rPr>
              <a:t>Deposit and asset price shock</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Adjust portfolio</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Set and match loan orders</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Resolve flows/insolvency</a:t>
            </a:r>
          </a:p>
          <a:p>
            <a:pPr marL="457200" indent="-457200" algn="l">
              <a:lnSpc>
                <a:spcPct val="150000"/>
              </a:lnSpc>
              <a:buAutoNum type="arabicParenR"/>
              <a:defRPr/>
            </a:pPr>
            <a:r>
              <a:rPr lang="en-US" sz="2000" dirty="0" smtClean="0">
                <a:solidFill>
                  <a:schemeClr val="bg1"/>
                </a:solidFill>
                <a:latin typeface="Georgia" pitchFamily="18" charset="0"/>
              </a:rPr>
              <a:t>Adjust portfolio</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Update strategy</a:t>
            </a:r>
            <a:endParaRPr lang="en-US" sz="2000" dirty="0">
              <a:solidFill>
                <a:schemeClr val="bg1">
                  <a:lumMod val="50000"/>
                </a:schemeClr>
              </a:solidFill>
              <a:latin typeface="Georgia" pitchFamily="18" charset="0"/>
            </a:endParaRPr>
          </a:p>
        </p:txBody>
      </p:sp>
      <p:sp>
        <p:nvSpPr>
          <p:cNvPr id="20" name="Rectangle 2"/>
          <p:cNvSpPr>
            <a:spLocks noChangeArrowheads="1"/>
          </p:cNvSpPr>
          <p:nvPr/>
        </p:nvSpPr>
        <p:spPr bwMode="auto">
          <a:xfrm>
            <a:off x="4902797" y="3318084"/>
            <a:ext cx="1424398" cy="969496"/>
          </a:xfrm>
          <a:prstGeom prst="rect">
            <a:avLst/>
          </a:prstGeom>
          <a:solidFill>
            <a:schemeClr val="accent6">
              <a:lumMod val="40000"/>
              <a:lumOff val="60000"/>
            </a:schemeClr>
          </a:solidFill>
          <a:ln w="12700" algn="ctr">
            <a:solidFill>
              <a:srgbClr val="FF0000"/>
            </a:solidFill>
            <a:round/>
            <a:headEnd/>
            <a:tailEnd/>
          </a:ln>
        </p:spPr>
        <p:txBody>
          <a:bodyPr wrap="square" bIns="0" anchor="ctr">
            <a:spAutoFit/>
          </a:bodyPr>
          <a:lstStyle/>
          <a:p>
            <a:endParaRPr lang="en-GB" sz="1000" dirty="0" smtClean="0"/>
          </a:p>
          <a:p>
            <a:r>
              <a:rPr lang="en-GB" sz="1800" b="1" dirty="0" smtClean="0"/>
              <a:t>Active Bank</a:t>
            </a:r>
          </a:p>
          <a:p>
            <a:endParaRPr lang="en-GB" sz="1000" dirty="0"/>
          </a:p>
          <a:p>
            <a:endParaRPr lang="en-GB" sz="400" dirty="0"/>
          </a:p>
        </p:txBody>
      </p:sp>
      <p:cxnSp>
        <p:nvCxnSpPr>
          <p:cNvPr id="21" name="Straight Arrow Connector 20"/>
          <p:cNvCxnSpPr>
            <a:stCxn id="25" idx="1"/>
          </p:cNvCxnSpPr>
          <p:nvPr/>
        </p:nvCxnSpPr>
        <p:spPr bwMode="auto">
          <a:xfrm flipH="1">
            <a:off x="6327195" y="3802831"/>
            <a:ext cx="1128799" cy="1"/>
          </a:xfrm>
          <a:prstGeom prst="straightConnector1">
            <a:avLst/>
          </a:prstGeom>
          <a:solidFill>
            <a:schemeClr val="accent1"/>
          </a:solidFill>
          <a:ln w="25400" cap="flat" cmpd="sng" algn="ctr">
            <a:solidFill>
              <a:schemeClr val="bg1"/>
            </a:solidFill>
            <a:prstDash val="solid"/>
            <a:round/>
            <a:headEnd type="triangle" w="lg" len="med"/>
            <a:tailEnd type="triangle" w="lg" len="med"/>
          </a:ln>
          <a:effectLst/>
        </p:spPr>
      </p:cxnSp>
      <p:sp>
        <p:nvSpPr>
          <p:cNvPr id="25" name="Rectangle 2"/>
          <p:cNvSpPr>
            <a:spLocks noChangeArrowheads="1"/>
          </p:cNvSpPr>
          <p:nvPr/>
        </p:nvSpPr>
        <p:spPr bwMode="auto">
          <a:xfrm>
            <a:off x="7455994" y="3548915"/>
            <a:ext cx="1025716" cy="507831"/>
          </a:xfrm>
          <a:prstGeom prst="rect">
            <a:avLst/>
          </a:prstGeom>
          <a:solidFill>
            <a:srgbClr val="D99385"/>
          </a:solidFill>
          <a:ln w="12700" algn="ctr">
            <a:solidFill>
              <a:srgbClr val="FF0000"/>
            </a:solidFill>
            <a:round/>
            <a:headEnd/>
            <a:tailEnd/>
          </a:ln>
        </p:spPr>
        <p:txBody>
          <a:bodyPr wrap="square" bIns="0" anchor="ctr">
            <a:spAutoFit/>
          </a:bodyPr>
          <a:lstStyle/>
          <a:p>
            <a:endParaRPr lang="en-GB" sz="400" dirty="0" smtClean="0"/>
          </a:p>
          <a:p>
            <a:r>
              <a:rPr lang="en-GB" sz="1800" b="1" dirty="0" smtClean="0"/>
              <a:t>Asset</a:t>
            </a:r>
            <a:endParaRPr lang="en-GB" sz="1500" b="1" i="1" dirty="0" smtClean="0">
              <a:latin typeface="+mj-lt"/>
            </a:endParaRPr>
          </a:p>
          <a:p>
            <a:endParaRPr lang="en-GB" sz="400" dirty="0"/>
          </a:p>
          <a:p>
            <a:endParaRPr lang="en-GB" sz="400" dirty="0"/>
          </a:p>
        </p:txBody>
      </p:sp>
      <p:sp>
        <p:nvSpPr>
          <p:cNvPr id="31" name="Text Box 7"/>
          <p:cNvSpPr txBox="1">
            <a:spLocks noChangeArrowheads="1"/>
          </p:cNvSpPr>
          <p:nvPr/>
        </p:nvSpPr>
        <p:spPr bwMode="auto">
          <a:xfrm>
            <a:off x="6462210" y="3190185"/>
            <a:ext cx="824341" cy="358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nSpc>
                <a:spcPct val="150000"/>
              </a:lnSpc>
              <a:defRPr/>
            </a:pPr>
            <a:r>
              <a:rPr lang="en-US" dirty="0" smtClean="0">
                <a:solidFill>
                  <a:schemeClr val="bg1"/>
                </a:solidFill>
                <a:latin typeface="Georgia" pitchFamily="18" charset="0"/>
              </a:rPr>
              <a:t>Buy/sell </a:t>
            </a:r>
          </a:p>
          <a:p>
            <a:pPr>
              <a:lnSpc>
                <a:spcPct val="150000"/>
              </a:lnSpc>
              <a:defRPr/>
            </a:pPr>
            <a:r>
              <a:rPr lang="en-US" dirty="0" smtClean="0">
                <a:solidFill>
                  <a:schemeClr val="bg1"/>
                </a:solidFill>
                <a:latin typeface="Georgia" pitchFamily="18" charset="0"/>
              </a:rPr>
              <a:t>assets </a:t>
            </a:r>
          </a:p>
        </p:txBody>
      </p:sp>
      <p:cxnSp>
        <p:nvCxnSpPr>
          <p:cNvPr id="32" name="Straight Arrow Connector 31"/>
          <p:cNvCxnSpPr/>
          <p:nvPr/>
        </p:nvCxnSpPr>
        <p:spPr bwMode="auto">
          <a:xfrm>
            <a:off x="6327195" y="3955232"/>
            <a:ext cx="1128799" cy="0"/>
          </a:xfrm>
          <a:prstGeom prst="straightConnector1">
            <a:avLst/>
          </a:prstGeom>
          <a:solidFill>
            <a:schemeClr val="accent1"/>
          </a:solidFill>
          <a:ln w="25400" cap="flat" cmpd="sng" algn="ctr">
            <a:solidFill>
              <a:schemeClr val="bg1"/>
            </a:solidFill>
            <a:prstDash val="solid"/>
            <a:round/>
            <a:headEnd type="triangle" w="lg" len="med"/>
            <a:tailEnd type="triangle" w="lg" len="med"/>
          </a:ln>
          <a:effectLst/>
        </p:spPr>
      </p:cxnSp>
      <p:sp>
        <p:nvSpPr>
          <p:cNvPr id="34" name="Text Box 7"/>
          <p:cNvSpPr txBox="1">
            <a:spLocks noChangeArrowheads="1"/>
          </p:cNvSpPr>
          <p:nvPr/>
        </p:nvSpPr>
        <p:spPr bwMode="auto">
          <a:xfrm>
            <a:off x="6687235" y="4013879"/>
            <a:ext cx="592190" cy="360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lnSpc>
                <a:spcPct val="150000"/>
              </a:lnSpc>
              <a:defRPr/>
            </a:pPr>
            <a:r>
              <a:rPr lang="en-US" dirty="0" smtClean="0">
                <a:solidFill>
                  <a:schemeClr val="bg1"/>
                </a:solidFill>
                <a:latin typeface="Georgia" pitchFamily="18" charset="0"/>
              </a:rPr>
              <a:t>Cash</a:t>
            </a:r>
          </a:p>
        </p:txBody>
      </p:sp>
      <p:sp>
        <p:nvSpPr>
          <p:cNvPr id="35" name="Rectangle 2"/>
          <p:cNvSpPr>
            <a:spLocks noChangeArrowheads="1"/>
          </p:cNvSpPr>
          <p:nvPr/>
        </p:nvSpPr>
        <p:spPr bwMode="auto">
          <a:xfrm>
            <a:off x="5067055" y="1763815"/>
            <a:ext cx="1080120" cy="600164"/>
          </a:xfrm>
          <a:prstGeom prst="rect">
            <a:avLst/>
          </a:prstGeom>
          <a:solidFill>
            <a:schemeClr val="bg1">
              <a:lumMod val="50000"/>
            </a:schemeClr>
          </a:solidFill>
          <a:ln w="12700" algn="ctr">
            <a:solidFill>
              <a:schemeClr val="bg1">
                <a:lumMod val="50000"/>
              </a:schemeClr>
            </a:solidFill>
            <a:round/>
            <a:headEnd/>
            <a:tailEnd/>
          </a:ln>
        </p:spPr>
        <p:txBody>
          <a:bodyPr wrap="square" bIns="0" anchor="t">
            <a:spAutoFit/>
          </a:bodyPr>
          <a:lstStyle/>
          <a:p>
            <a:endParaRPr lang="en-GB" dirty="0"/>
          </a:p>
          <a:p>
            <a:r>
              <a:rPr lang="en-GB" dirty="0"/>
              <a:t>Bank</a:t>
            </a:r>
          </a:p>
          <a:p>
            <a:endParaRPr lang="en-GB" dirty="0"/>
          </a:p>
        </p:txBody>
      </p:sp>
      <p:sp>
        <p:nvSpPr>
          <p:cNvPr id="36" name="Rectangle 2"/>
          <p:cNvSpPr>
            <a:spLocks noChangeArrowheads="1"/>
          </p:cNvSpPr>
          <p:nvPr/>
        </p:nvSpPr>
        <p:spPr bwMode="auto">
          <a:xfrm>
            <a:off x="6375874" y="1763815"/>
            <a:ext cx="1080120" cy="600164"/>
          </a:xfrm>
          <a:prstGeom prst="rect">
            <a:avLst/>
          </a:prstGeom>
          <a:solidFill>
            <a:schemeClr val="bg1">
              <a:lumMod val="50000"/>
            </a:schemeClr>
          </a:solidFill>
          <a:ln w="12700" algn="ctr">
            <a:solidFill>
              <a:schemeClr val="bg1">
                <a:lumMod val="50000"/>
              </a:schemeClr>
            </a:solidFill>
            <a:round/>
            <a:headEnd/>
            <a:tailEnd/>
          </a:ln>
        </p:spPr>
        <p:txBody>
          <a:bodyPr wrap="square" bIns="0" anchor="t">
            <a:spAutoFit/>
          </a:bodyPr>
          <a:lstStyle/>
          <a:p>
            <a:endParaRPr lang="en-GB" dirty="0"/>
          </a:p>
          <a:p>
            <a:r>
              <a:rPr lang="en-GB" dirty="0"/>
              <a:t>Bank</a:t>
            </a:r>
          </a:p>
          <a:p>
            <a:endParaRPr lang="en-GB" dirty="0"/>
          </a:p>
        </p:txBody>
      </p:sp>
      <p:sp>
        <p:nvSpPr>
          <p:cNvPr id="37" name="Rectangle 2"/>
          <p:cNvSpPr>
            <a:spLocks noChangeArrowheads="1"/>
          </p:cNvSpPr>
          <p:nvPr/>
        </p:nvSpPr>
        <p:spPr bwMode="auto">
          <a:xfrm>
            <a:off x="7695764" y="1763815"/>
            <a:ext cx="1080120" cy="600164"/>
          </a:xfrm>
          <a:prstGeom prst="rect">
            <a:avLst/>
          </a:prstGeom>
          <a:solidFill>
            <a:schemeClr val="bg1">
              <a:lumMod val="50000"/>
            </a:schemeClr>
          </a:solidFill>
          <a:ln w="12700" algn="ctr">
            <a:solidFill>
              <a:schemeClr val="bg1">
                <a:lumMod val="50000"/>
              </a:schemeClr>
            </a:solidFill>
            <a:round/>
            <a:headEnd/>
            <a:tailEnd/>
          </a:ln>
        </p:spPr>
        <p:txBody>
          <a:bodyPr wrap="square" bIns="0" anchor="t">
            <a:spAutoFit/>
          </a:bodyPr>
          <a:lstStyle/>
          <a:p>
            <a:endParaRPr lang="en-GB" dirty="0"/>
          </a:p>
          <a:p>
            <a:r>
              <a:rPr lang="en-GB" dirty="0"/>
              <a:t>Cent. Bank</a:t>
            </a:r>
          </a:p>
          <a:p>
            <a:endParaRPr lang="en-GB" dirty="0"/>
          </a:p>
        </p:txBody>
      </p:sp>
      <p:sp>
        <p:nvSpPr>
          <p:cNvPr id="42" name="Text Box 7"/>
          <p:cNvSpPr txBox="1">
            <a:spLocks noChangeArrowheads="1"/>
          </p:cNvSpPr>
          <p:nvPr/>
        </p:nvSpPr>
        <p:spPr bwMode="auto">
          <a:xfrm>
            <a:off x="3041830" y="4689141"/>
            <a:ext cx="5880708" cy="1959068"/>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marL="342900" indent="-342900" algn="l">
              <a:lnSpc>
                <a:spcPct val="120000"/>
              </a:lnSpc>
              <a:buFont typeface="Arial" panose="020B0604020202020204" pitchFamily="34" charset="0"/>
              <a:buChar char="•"/>
              <a:defRPr/>
            </a:pPr>
            <a:r>
              <a:rPr lang="en-US" sz="2000" dirty="0" smtClean="0">
                <a:solidFill>
                  <a:schemeClr val="bg1"/>
                </a:solidFill>
                <a:latin typeface="Georgia" pitchFamily="18" charset="0"/>
              </a:rPr>
              <a:t>Banks adjust their portfolio by buying/selling units so that their liquidity equals</a:t>
            </a:r>
            <a:r>
              <a:rPr lang="en-US" sz="2000" i="1" dirty="0" smtClean="0">
                <a:solidFill>
                  <a:schemeClr val="bg1"/>
                </a:solidFill>
                <a:latin typeface="Georgia" pitchFamily="18" charset="0"/>
              </a:rPr>
              <a:t> </a:t>
            </a:r>
            <a:r>
              <a:rPr lang="en-US" sz="2000" i="1" dirty="0" err="1" smtClean="0">
                <a:solidFill>
                  <a:schemeClr val="bg1"/>
                </a:solidFill>
                <a:latin typeface="Georgia" pitchFamily="18" charset="0"/>
              </a:rPr>
              <a:t>L</a:t>
            </a:r>
            <a:r>
              <a:rPr lang="en-US" sz="2000" i="1" dirty="0" err="1">
                <a:solidFill>
                  <a:schemeClr val="bg1"/>
                </a:solidFill>
                <a:latin typeface="Georgia" pitchFamily="18" charset="0"/>
              </a:rPr>
              <a:t>b</a:t>
            </a:r>
            <a:endParaRPr lang="en-US" sz="2000" i="1" baseline="-25000" dirty="0" smtClean="0">
              <a:solidFill>
                <a:schemeClr val="bg1"/>
              </a:solidFill>
              <a:latin typeface="Georgia" pitchFamily="18" charset="0"/>
            </a:endParaRPr>
          </a:p>
          <a:p>
            <a:pPr marL="342900" indent="-342900" algn="l">
              <a:lnSpc>
                <a:spcPct val="120000"/>
              </a:lnSpc>
              <a:buFont typeface="Arial" panose="020B0604020202020204" pitchFamily="34" charset="0"/>
              <a:buChar char="•"/>
              <a:defRPr/>
            </a:pPr>
            <a:r>
              <a:rPr lang="en-GB" sz="2000" dirty="0" smtClean="0">
                <a:solidFill>
                  <a:schemeClr val="bg1"/>
                </a:solidFill>
                <a:latin typeface="Georgia" pitchFamily="18" charset="0"/>
              </a:rPr>
              <a:t>Excess liquidity is </a:t>
            </a:r>
            <a:r>
              <a:rPr lang="en-GB" sz="2000" b="1" dirty="0" smtClean="0">
                <a:solidFill>
                  <a:schemeClr val="bg1"/>
                </a:solidFill>
                <a:latin typeface="Georgia" pitchFamily="18" charset="0"/>
              </a:rPr>
              <a:t>not</a:t>
            </a:r>
            <a:r>
              <a:rPr lang="en-GB" sz="2000" dirty="0" smtClean="0">
                <a:solidFill>
                  <a:schemeClr val="bg1"/>
                </a:solidFill>
                <a:latin typeface="Georgia" pitchFamily="18" charset="0"/>
              </a:rPr>
              <a:t> invested in assets</a:t>
            </a:r>
            <a:endParaRPr lang="en-US" sz="2000" dirty="0" smtClean="0">
              <a:solidFill>
                <a:schemeClr val="bg1"/>
              </a:solidFill>
              <a:latin typeface="Georgia" pitchFamily="18" charset="0"/>
            </a:endParaRPr>
          </a:p>
          <a:p>
            <a:pPr marL="342900" indent="-342900" algn="l">
              <a:buFont typeface="Arial" panose="020B0604020202020204" pitchFamily="34" charset="0"/>
              <a:buChar char="•"/>
              <a:defRPr/>
            </a:pPr>
            <a:endParaRPr lang="en-US" sz="2000" dirty="0">
              <a:solidFill>
                <a:schemeClr val="bg1"/>
              </a:solidFill>
              <a:latin typeface="Georgia" pitchFamily="18" charset="0"/>
            </a:endParaRPr>
          </a:p>
        </p:txBody>
      </p:sp>
    </p:spTree>
    <p:extLst>
      <p:ext uri="{BB962C8B-B14F-4D97-AF65-F5344CB8AC3E}">
        <p14:creationId xmlns:p14="http://schemas.microsoft.com/office/powerpoint/2010/main" val="30684412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4"/>
          <p:cNvSpPr txBox="1">
            <a:spLocks noChangeArrowheads="1"/>
          </p:cNvSpPr>
          <p:nvPr/>
        </p:nvSpPr>
        <p:spPr bwMode="auto">
          <a:xfrm>
            <a:off x="323850" y="908050"/>
            <a:ext cx="6227763"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Simulating a day’s activity</a:t>
            </a:r>
            <a:endParaRPr lang="en-GB" sz="3500" dirty="0">
              <a:solidFill>
                <a:schemeClr val="bg1"/>
              </a:solidFill>
              <a:latin typeface="Georgia" pitchFamily="18" charset="0"/>
            </a:endParaRPr>
          </a:p>
        </p:txBody>
      </p:sp>
      <p:pic>
        <p:nvPicPr>
          <p:cNvPr id="14"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7155" y="278650"/>
            <a:ext cx="2880320"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Text Box 7"/>
          <p:cNvSpPr txBox="1">
            <a:spLocks noChangeArrowheads="1"/>
          </p:cNvSpPr>
          <p:nvPr/>
        </p:nvSpPr>
        <p:spPr bwMode="auto">
          <a:xfrm>
            <a:off x="386535" y="1718810"/>
            <a:ext cx="4005444" cy="3870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marL="457200" indent="-457200" algn="l">
              <a:lnSpc>
                <a:spcPct val="150000"/>
              </a:lnSpc>
              <a:buAutoNum type="arabicParenR"/>
              <a:defRPr/>
            </a:pPr>
            <a:r>
              <a:rPr lang="en-US" sz="2000" dirty="0" smtClean="0">
                <a:solidFill>
                  <a:schemeClr val="bg1">
                    <a:lumMod val="50000"/>
                  </a:schemeClr>
                </a:solidFill>
                <a:latin typeface="Georgia" pitchFamily="18" charset="0"/>
              </a:rPr>
              <a:t>Deposit and asset price shock</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Adjust portfolio</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Set and match loan orders</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Resolve flows/insolvency</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Adjust portfolio</a:t>
            </a:r>
          </a:p>
          <a:p>
            <a:pPr marL="457200" indent="-457200" algn="l">
              <a:lnSpc>
                <a:spcPct val="150000"/>
              </a:lnSpc>
              <a:buAutoNum type="arabicParenR"/>
              <a:defRPr/>
            </a:pPr>
            <a:r>
              <a:rPr lang="en-US" sz="2000" dirty="0" smtClean="0">
                <a:solidFill>
                  <a:schemeClr val="bg1"/>
                </a:solidFill>
                <a:latin typeface="Georgia" pitchFamily="18" charset="0"/>
              </a:rPr>
              <a:t>Update strategy</a:t>
            </a:r>
            <a:endParaRPr lang="en-US" sz="2000" dirty="0">
              <a:solidFill>
                <a:schemeClr val="bg1"/>
              </a:solidFill>
              <a:latin typeface="Georgia" pitchFamily="18" charset="0"/>
            </a:endParaRPr>
          </a:p>
        </p:txBody>
      </p:sp>
      <p:sp>
        <p:nvSpPr>
          <p:cNvPr id="20" name="Rectangle 2"/>
          <p:cNvSpPr>
            <a:spLocks noChangeArrowheads="1"/>
          </p:cNvSpPr>
          <p:nvPr/>
        </p:nvSpPr>
        <p:spPr bwMode="auto">
          <a:xfrm>
            <a:off x="4902797" y="3318084"/>
            <a:ext cx="1424398" cy="969496"/>
          </a:xfrm>
          <a:prstGeom prst="rect">
            <a:avLst/>
          </a:prstGeom>
          <a:solidFill>
            <a:schemeClr val="accent6">
              <a:lumMod val="40000"/>
              <a:lumOff val="60000"/>
            </a:schemeClr>
          </a:solidFill>
          <a:ln w="12700" algn="ctr">
            <a:solidFill>
              <a:srgbClr val="FF0000"/>
            </a:solidFill>
            <a:round/>
            <a:headEnd/>
            <a:tailEnd/>
          </a:ln>
        </p:spPr>
        <p:txBody>
          <a:bodyPr wrap="square" bIns="0" anchor="ctr">
            <a:spAutoFit/>
          </a:bodyPr>
          <a:lstStyle/>
          <a:p>
            <a:endParaRPr lang="en-GB" sz="1000" dirty="0" smtClean="0"/>
          </a:p>
          <a:p>
            <a:r>
              <a:rPr lang="en-GB" sz="1800" b="1" dirty="0" smtClean="0"/>
              <a:t>Active Bank</a:t>
            </a:r>
          </a:p>
          <a:p>
            <a:endParaRPr lang="en-GB" sz="1000" dirty="0"/>
          </a:p>
          <a:p>
            <a:endParaRPr lang="en-GB" sz="400" dirty="0"/>
          </a:p>
        </p:txBody>
      </p:sp>
      <p:sp>
        <p:nvSpPr>
          <p:cNvPr id="35" name="Rectangle 2"/>
          <p:cNvSpPr>
            <a:spLocks noChangeArrowheads="1"/>
          </p:cNvSpPr>
          <p:nvPr/>
        </p:nvSpPr>
        <p:spPr bwMode="auto">
          <a:xfrm>
            <a:off x="5067055" y="1763815"/>
            <a:ext cx="1080120" cy="600164"/>
          </a:xfrm>
          <a:prstGeom prst="rect">
            <a:avLst/>
          </a:prstGeom>
          <a:solidFill>
            <a:schemeClr val="bg1">
              <a:lumMod val="50000"/>
            </a:schemeClr>
          </a:solidFill>
          <a:ln w="12700" algn="ctr">
            <a:solidFill>
              <a:schemeClr val="bg1">
                <a:lumMod val="50000"/>
              </a:schemeClr>
            </a:solidFill>
            <a:round/>
            <a:headEnd/>
            <a:tailEnd/>
          </a:ln>
        </p:spPr>
        <p:txBody>
          <a:bodyPr wrap="square" bIns="0" anchor="t">
            <a:spAutoFit/>
          </a:bodyPr>
          <a:lstStyle/>
          <a:p>
            <a:endParaRPr lang="en-GB" dirty="0"/>
          </a:p>
          <a:p>
            <a:r>
              <a:rPr lang="en-GB" dirty="0"/>
              <a:t>Bank</a:t>
            </a:r>
          </a:p>
          <a:p>
            <a:endParaRPr lang="en-GB" dirty="0"/>
          </a:p>
        </p:txBody>
      </p:sp>
      <p:sp>
        <p:nvSpPr>
          <p:cNvPr id="37" name="Rectangle 2"/>
          <p:cNvSpPr>
            <a:spLocks noChangeArrowheads="1"/>
          </p:cNvSpPr>
          <p:nvPr/>
        </p:nvSpPr>
        <p:spPr bwMode="auto">
          <a:xfrm>
            <a:off x="7695764" y="1763815"/>
            <a:ext cx="1080120" cy="600164"/>
          </a:xfrm>
          <a:prstGeom prst="rect">
            <a:avLst/>
          </a:prstGeom>
          <a:solidFill>
            <a:schemeClr val="bg1">
              <a:lumMod val="50000"/>
            </a:schemeClr>
          </a:solidFill>
          <a:ln w="12700" algn="ctr">
            <a:solidFill>
              <a:schemeClr val="bg1">
                <a:lumMod val="50000"/>
              </a:schemeClr>
            </a:solidFill>
            <a:round/>
            <a:headEnd/>
            <a:tailEnd/>
          </a:ln>
        </p:spPr>
        <p:txBody>
          <a:bodyPr wrap="square" bIns="0" anchor="t">
            <a:spAutoFit/>
          </a:bodyPr>
          <a:lstStyle/>
          <a:p>
            <a:endParaRPr lang="en-GB" dirty="0"/>
          </a:p>
          <a:p>
            <a:r>
              <a:rPr lang="en-GB" dirty="0"/>
              <a:t>Cent. Bank</a:t>
            </a:r>
          </a:p>
          <a:p>
            <a:endParaRPr lang="en-GB" dirty="0"/>
          </a:p>
        </p:txBody>
      </p:sp>
      <p:sp>
        <p:nvSpPr>
          <p:cNvPr id="17" name="Rectangle 2"/>
          <p:cNvSpPr>
            <a:spLocks noChangeArrowheads="1"/>
          </p:cNvSpPr>
          <p:nvPr/>
        </p:nvSpPr>
        <p:spPr bwMode="auto">
          <a:xfrm>
            <a:off x="7455994" y="3548915"/>
            <a:ext cx="1025716" cy="507831"/>
          </a:xfrm>
          <a:prstGeom prst="rect">
            <a:avLst/>
          </a:prstGeom>
          <a:solidFill>
            <a:schemeClr val="bg1">
              <a:lumMod val="50000"/>
            </a:schemeClr>
          </a:solidFill>
          <a:ln w="12700" algn="ctr">
            <a:solidFill>
              <a:schemeClr val="bg1">
                <a:lumMod val="50000"/>
              </a:schemeClr>
            </a:solidFill>
            <a:round/>
            <a:headEnd/>
            <a:tailEnd/>
          </a:ln>
        </p:spPr>
        <p:txBody>
          <a:bodyPr wrap="square" bIns="0" anchor="ctr">
            <a:spAutoFit/>
          </a:bodyPr>
          <a:lstStyle/>
          <a:p>
            <a:endParaRPr lang="en-GB" sz="400" dirty="0" smtClean="0"/>
          </a:p>
          <a:p>
            <a:r>
              <a:rPr lang="en-GB" sz="1800" b="1" dirty="0" smtClean="0"/>
              <a:t>Asset</a:t>
            </a:r>
            <a:endParaRPr lang="en-GB" sz="1500" b="1" i="1" dirty="0" smtClean="0">
              <a:latin typeface="+mj-lt"/>
            </a:endParaRPr>
          </a:p>
          <a:p>
            <a:endParaRPr lang="en-GB" sz="400" dirty="0"/>
          </a:p>
          <a:p>
            <a:endParaRPr lang="en-GB" sz="400" dirty="0"/>
          </a:p>
        </p:txBody>
      </p:sp>
      <p:cxnSp>
        <p:nvCxnSpPr>
          <p:cNvPr id="18" name="Straight Arrow Connector 17"/>
          <p:cNvCxnSpPr>
            <a:stCxn id="20" idx="0"/>
            <a:endCxn id="19" idx="2"/>
          </p:cNvCxnSpPr>
          <p:nvPr/>
        </p:nvCxnSpPr>
        <p:spPr bwMode="auto">
          <a:xfrm flipV="1">
            <a:off x="5614996" y="2363979"/>
            <a:ext cx="1300938" cy="954105"/>
          </a:xfrm>
          <a:prstGeom prst="straightConnector1">
            <a:avLst/>
          </a:prstGeom>
          <a:solidFill>
            <a:schemeClr val="accent1"/>
          </a:solidFill>
          <a:ln w="25400" cap="flat" cmpd="sng" algn="ctr">
            <a:solidFill>
              <a:schemeClr val="bg1"/>
            </a:solidFill>
            <a:prstDash val="solid"/>
            <a:round/>
            <a:headEnd type="triangle" w="lg" len="med"/>
            <a:tailEnd type="none" w="lg" len="med"/>
          </a:ln>
          <a:effectLst/>
        </p:spPr>
      </p:cxnSp>
      <p:sp>
        <p:nvSpPr>
          <p:cNvPr id="19" name="Rectangle 2"/>
          <p:cNvSpPr>
            <a:spLocks noChangeArrowheads="1"/>
          </p:cNvSpPr>
          <p:nvPr/>
        </p:nvSpPr>
        <p:spPr bwMode="auto">
          <a:xfrm>
            <a:off x="6375874" y="1763815"/>
            <a:ext cx="1080120" cy="600164"/>
          </a:xfrm>
          <a:prstGeom prst="rect">
            <a:avLst/>
          </a:prstGeom>
          <a:solidFill>
            <a:schemeClr val="accent6">
              <a:lumMod val="40000"/>
              <a:lumOff val="60000"/>
            </a:schemeClr>
          </a:solidFill>
          <a:ln w="12700" algn="ctr">
            <a:solidFill>
              <a:srgbClr val="FF0000"/>
            </a:solidFill>
            <a:round/>
            <a:headEnd/>
            <a:tailEnd/>
          </a:ln>
        </p:spPr>
        <p:txBody>
          <a:bodyPr wrap="square" bIns="0" anchor="t">
            <a:spAutoFit/>
          </a:bodyPr>
          <a:lstStyle/>
          <a:p>
            <a:endParaRPr lang="en-GB" dirty="0"/>
          </a:p>
          <a:p>
            <a:r>
              <a:rPr lang="en-GB" dirty="0"/>
              <a:t>Bank</a:t>
            </a:r>
          </a:p>
          <a:p>
            <a:endParaRPr lang="en-GB" dirty="0"/>
          </a:p>
        </p:txBody>
      </p:sp>
      <p:sp>
        <p:nvSpPr>
          <p:cNvPr id="22" name="Text Box 7"/>
          <p:cNvSpPr txBox="1">
            <a:spLocks noChangeArrowheads="1"/>
          </p:cNvSpPr>
          <p:nvPr/>
        </p:nvSpPr>
        <p:spPr bwMode="auto">
          <a:xfrm>
            <a:off x="6567350" y="2676618"/>
            <a:ext cx="1668474" cy="6414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lnSpc>
                <a:spcPct val="150000"/>
              </a:lnSpc>
              <a:defRPr/>
            </a:pPr>
            <a:r>
              <a:rPr lang="en-US" dirty="0" smtClean="0">
                <a:solidFill>
                  <a:schemeClr val="bg1"/>
                </a:solidFill>
                <a:latin typeface="Georgia" pitchFamily="18" charset="0"/>
              </a:rPr>
              <a:t>Assess fitness and migrate towards strategy</a:t>
            </a:r>
          </a:p>
        </p:txBody>
      </p:sp>
      <p:sp>
        <p:nvSpPr>
          <p:cNvPr id="24" name="Text Box 7"/>
          <p:cNvSpPr txBox="1">
            <a:spLocks noChangeArrowheads="1"/>
          </p:cNvSpPr>
          <p:nvPr/>
        </p:nvSpPr>
        <p:spPr bwMode="auto">
          <a:xfrm>
            <a:off x="3041830" y="4689141"/>
            <a:ext cx="5880708" cy="1959068"/>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marL="342900" indent="-342900" algn="l">
              <a:lnSpc>
                <a:spcPct val="120000"/>
              </a:lnSpc>
              <a:buFont typeface="Arial" panose="020B0604020202020204" pitchFamily="34" charset="0"/>
              <a:buChar char="•"/>
              <a:defRPr/>
            </a:pPr>
            <a:r>
              <a:rPr lang="en-GB" sz="2000" dirty="0" smtClean="0">
                <a:solidFill>
                  <a:schemeClr val="bg1"/>
                </a:solidFill>
                <a:latin typeface="Georgia" pitchFamily="18" charset="0"/>
              </a:rPr>
              <a:t>Fitness is defined as multiplicative return on equity base over a given time horizon</a:t>
            </a:r>
          </a:p>
          <a:p>
            <a:pPr marL="342900" indent="-342900" algn="l">
              <a:lnSpc>
                <a:spcPct val="120000"/>
              </a:lnSpc>
              <a:buFont typeface="Arial" panose="020B0604020202020204" pitchFamily="34" charset="0"/>
              <a:buChar char="•"/>
              <a:defRPr/>
            </a:pPr>
            <a:r>
              <a:rPr lang="en-GB" sz="2000" dirty="0" smtClean="0">
                <a:solidFill>
                  <a:schemeClr val="bg1"/>
                </a:solidFill>
                <a:latin typeface="Georgia" pitchFamily="18" charset="0"/>
              </a:rPr>
              <a:t>Bank compares fitness to another random bank</a:t>
            </a:r>
          </a:p>
          <a:p>
            <a:pPr marL="342900" indent="-342900" algn="l">
              <a:lnSpc>
                <a:spcPct val="120000"/>
              </a:lnSpc>
              <a:buFont typeface="Arial" panose="020B0604020202020204" pitchFamily="34" charset="0"/>
              <a:buChar char="•"/>
              <a:defRPr/>
            </a:pPr>
            <a:r>
              <a:rPr lang="en-GB" sz="2000" dirty="0" smtClean="0">
                <a:solidFill>
                  <a:schemeClr val="bg1"/>
                </a:solidFill>
                <a:latin typeface="Georgia" pitchFamily="18" charset="0"/>
              </a:rPr>
              <a:t>If the other bank is fitter, bank migrates its strategy towards the other bank (with inertia)</a:t>
            </a:r>
            <a:endParaRPr lang="en-US" sz="2000" dirty="0" smtClean="0">
              <a:solidFill>
                <a:schemeClr val="bg1"/>
              </a:solidFill>
              <a:latin typeface="Georgia" pitchFamily="18" charset="0"/>
            </a:endParaRPr>
          </a:p>
          <a:p>
            <a:pPr marL="342900" indent="-342900" algn="l">
              <a:buFont typeface="Arial" panose="020B0604020202020204" pitchFamily="34" charset="0"/>
              <a:buChar char="•"/>
              <a:defRPr/>
            </a:pPr>
            <a:endParaRPr lang="en-US" sz="2000" dirty="0">
              <a:solidFill>
                <a:schemeClr val="bg1"/>
              </a:solidFill>
              <a:latin typeface="Georgia" pitchFamily="18" charset="0"/>
            </a:endParaRPr>
          </a:p>
        </p:txBody>
      </p:sp>
    </p:spTree>
    <p:extLst>
      <p:ext uri="{BB962C8B-B14F-4D97-AF65-F5344CB8AC3E}">
        <p14:creationId xmlns:p14="http://schemas.microsoft.com/office/powerpoint/2010/main" val="22698443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4"/>
          <p:cNvSpPr txBox="1">
            <a:spLocks noChangeArrowheads="1"/>
          </p:cNvSpPr>
          <p:nvPr/>
        </p:nvSpPr>
        <p:spPr bwMode="auto">
          <a:xfrm>
            <a:off x="323850" y="908050"/>
            <a:ext cx="5103245"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Bankruptcy resolution</a:t>
            </a:r>
            <a:endParaRPr lang="en-GB" sz="3500" dirty="0">
              <a:solidFill>
                <a:schemeClr val="bg1"/>
              </a:solidFill>
              <a:latin typeface="Georgia" pitchFamily="18" charset="0"/>
            </a:endParaRPr>
          </a:p>
        </p:txBody>
      </p:sp>
      <p:sp>
        <p:nvSpPr>
          <p:cNvPr id="41" name="Text Box 7"/>
          <p:cNvSpPr txBox="1">
            <a:spLocks noChangeArrowheads="1"/>
          </p:cNvSpPr>
          <p:nvPr/>
        </p:nvSpPr>
        <p:spPr bwMode="auto">
          <a:xfrm>
            <a:off x="465279" y="1899607"/>
            <a:ext cx="8382195" cy="31495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defRPr/>
            </a:pPr>
            <a:r>
              <a:rPr lang="en-US" sz="2000" dirty="0" smtClean="0">
                <a:solidFill>
                  <a:schemeClr val="bg1"/>
                </a:solidFill>
                <a:latin typeface="Georgia" pitchFamily="18" charset="0"/>
              </a:rPr>
              <a:t>There are three simple methods we can use to resolve a bank insolvency:</a:t>
            </a:r>
          </a:p>
          <a:p>
            <a:pPr algn="l">
              <a:defRPr/>
            </a:pPr>
            <a:endParaRPr lang="en-US" sz="2000" dirty="0" smtClean="0">
              <a:solidFill>
                <a:schemeClr val="bg1"/>
              </a:solidFill>
              <a:latin typeface="Georgia" pitchFamily="18" charset="0"/>
            </a:endParaRPr>
          </a:p>
          <a:p>
            <a:pPr marL="342900" indent="-342900" algn="l">
              <a:buFont typeface="Arial" panose="020B0604020202020204" pitchFamily="34" charset="0"/>
              <a:buChar char="•"/>
              <a:defRPr/>
            </a:pPr>
            <a:r>
              <a:rPr lang="en-US" sz="2000" b="1" dirty="0" smtClean="0">
                <a:solidFill>
                  <a:schemeClr val="bg1"/>
                </a:solidFill>
                <a:latin typeface="Georgia" pitchFamily="18" charset="0"/>
              </a:rPr>
              <a:t>Liquidation</a:t>
            </a:r>
            <a:r>
              <a:rPr lang="en-US" sz="2000" dirty="0" smtClean="0">
                <a:solidFill>
                  <a:schemeClr val="bg1"/>
                </a:solidFill>
                <a:latin typeface="Georgia" pitchFamily="18" charset="0"/>
              </a:rPr>
              <a:t> – CB gets loan collateral, all bank assets are sold, cash is distributed to depositors, loan creditors and equity holders in order </a:t>
            </a:r>
            <a:endParaRPr lang="en-US" sz="2000" b="1" dirty="0" smtClean="0">
              <a:solidFill>
                <a:schemeClr val="bg1"/>
              </a:solidFill>
              <a:latin typeface="Georgia" pitchFamily="18" charset="0"/>
            </a:endParaRPr>
          </a:p>
          <a:p>
            <a:pPr algn="l">
              <a:defRPr/>
            </a:pPr>
            <a:endParaRPr lang="en-US" sz="2000" dirty="0" smtClean="0">
              <a:solidFill>
                <a:schemeClr val="bg1"/>
              </a:solidFill>
              <a:latin typeface="Georgia" pitchFamily="18" charset="0"/>
            </a:endParaRPr>
          </a:p>
          <a:p>
            <a:pPr marL="342900" indent="-342900" algn="l">
              <a:buFont typeface="Arial" panose="020B0604020202020204" pitchFamily="34" charset="0"/>
              <a:buChar char="•"/>
              <a:defRPr/>
            </a:pPr>
            <a:r>
              <a:rPr lang="en-US" sz="2000" b="1" dirty="0" smtClean="0">
                <a:solidFill>
                  <a:schemeClr val="bg1"/>
                </a:solidFill>
                <a:latin typeface="Georgia" pitchFamily="18" charset="0"/>
              </a:rPr>
              <a:t>Bail-out</a:t>
            </a:r>
            <a:r>
              <a:rPr lang="en-US" sz="2000" dirty="0" smtClean="0">
                <a:solidFill>
                  <a:schemeClr val="bg1"/>
                </a:solidFill>
                <a:latin typeface="Georgia" pitchFamily="18" charset="0"/>
              </a:rPr>
              <a:t> – the </a:t>
            </a:r>
            <a:r>
              <a:rPr lang="en-US" sz="2000" dirty="0">
                <a:solidFill>
                  <a:schemeClr val="bg1"/>
                </a:solidFill>
                <a:latin typeface="Georgia" pitchFamily="18" charset="0"/>
              </a:rPr>
              <a:t> </a:t>
            </a:r>
            <a:r>
              <a:rPr lang="en-US" sz="2000" dirty="0" smtClean="0">
                <a:solidFill>
                  <a:schemeClr val="bg1"/>
                </a:solidFill>
                <a:latin typeface="Georgia" pitchFamily="18" charset="0"/>
              </a:rPr>
              <a:t>insolvent bank is provided with additional liquidity to make it solvent again (change to asset side of balance sheet)</a:t>
            </a:r>
          </a:p>
          <a:p>
            <a:pPr algn="l">
              <a:defRPr/>
            </a:pPr>
            <a:endParaRPr lang="en-US" sz="2000" b="1" dirty="0" smtClean="0">
              <a:solidFill>
                <a:schemeClr val="bg1"/>
              </a:solidFill>
              <a:latin typeface="Georgia" pitchFamily="18" charset="0"/>
            </a:endParaRPr>
          </a:p>
          <a:p>
            <a:pPr marL="342900" indent="-342900" algn="l">
              <a:buFont typeface="Arial" panose="020B0604020202020204" pitchFamily="34" charset="0"/>
              <a:buChar char="•"/>
              <a:defRPr/>
            </a:pPr>
            <a:r>
              <a:rPr lang="en-US" sz="2000" b="1" dirty="0" smtClean="0">
                <a:solidFill>
                  <a:schemeClr val="bg1"/>
                </a:solidFill>
                <a:latin typeface="Georgia" pitchFamily="18" charset="0"/>
              </a:rPr>
              <a:t>Bail-in</a:t>
            </a:r>
            <a:r>
              <a:rPr lang="en-US" sz="2000" dirty="0" smtClean="0">
                <a:solidFill>
                  <a:schemeClr val="bg1"/>
                </a:solidFill>
                <a:latin typeface="Georgia" pitchFamily="18" charset="0"/>
              </a:rPr>
              <a:t> – loans on the balance sheet of the insolvent bank are converted to </a:t>
            </a:r>
            <a:r>
              <a:rPr lang="en-US" sz="2000" dirty="0">
                <a:solidFill>
                  <a:schemeClr val="bg1"/>
                </a:solidFill>
                <a:latin typeface="Georgia" pitchFamily="18" charset="0"/>
              </a:rPr>
              <a:t>equity (change to </a:t>
            </a:r>
            <a:r>
              <a:rPr lang="en-US" sz="2000" dirty="0" smtClean="0">
                <a:solidFill>
                  <a:schemeClr val="bg1"/>
                </a:solidFill>
                <a:latin typeface="Georgia" pitchFamily="18" charset="0"/>
              </a:rPr>
              <a:t>liability </a:t>
            </a:r>
            <a:r>
              <a:rPr lang="en-US" sz="2000" dirty="0">
                <a:solidFill>
                  <a:schemeClr val="bg1"/>
                </a:solidFill>
                <a:latin typeface="Georgia" pitchFamily="18" charset="0"/>
              </a:rPr>
              <a:t>side of balance sheet)</a:t>
            </a:r>
          </a:p>
          <a:p>
            <a:pPr marL="342900" indent="-342900" algn="l">
              <a:buFont typeface="Arial" panose="020B0604020202020204" pitchFamily="34" charset="0"/>
              <a:buChar char="•"/>
              <a:defRPr/>
            </a:pPr>
            <a:endParaRPr lang="en-US" sz="2000" b="1" dirty="0" smtClean="0">
              <a:solidFill>
                <a:schemeClr val="bg1"/>
              </a:solidFill>
              <a:latin typeface="Georgia" pitchFamily="18" charset="0"/>
            </a:endParaRPr>
          </a:p>
          <a:p>
            <a:pPr algn="l">
              <a:defRPr/>
            </a:pPr>
            <a:r>
              <a:rPr lang="en-US" sz="2000" dirty="0" smtClean="0">
                <a:solidFill>
                  <a:schemeClr val="bg1"/>
                </a:solidFill>
                <a:latin typeface="Georgia" pitchFamily="18" charset="0"/>
              </a:rPr>
              <a:t>However, there are many interesting questions around implementation:</a:t>
            </a:r>
          </a:p>
          <a:p>
            <a:pPr marL="342900" indent="-342900" algn="l">
              <a:buFont typeface="Arial" panose="020B0604020202020204" pitchFamily="34" charset="0"/>
              <a:buChar char="•"/>
              <a:defRPr/>
            </a:pPr>
            <a:endParaRPr lang="en-US" sz="2000" dirty="0" smtClean="0">
              <a:solidFill>
                <a:schemeClr val="bg1"/>
              </a:solidFill>
              <a:latin typeface="Georgia" pitchFamily="18" charset="0"/>
            </a:endParaRPr>
          </a:p>
          <a:p>
            <a:pPr marL="342900" indent="-342900" algn="l">
              <a:buFont typeface="Arial" panose="020B0604020202020204" pitchFamily="34" charset="0"/>
              <a:buChar char="•"/>
              <a:defRPr/>
            </a:pPr>
            <a:r>
              <a:rPr lang="en-US" sz="2000" dirty="0" smtClean="0">
                <a:solidFill>
                  <a:schemeClr val="bg1"/>
                </a:solidFill>
                <a:latin typeface="Georgia" pitchFamily="18" charset="0"/>
              </a:rPr>
              <a:t>Timing of intervention, size of intervention, timing of selling assets of insolvent bank, amending insolvent bank strategy to reduce risk…</a:t>
            </a:r>
          </a:p>
        </p:txBody>
      </p:sp>
      <p:pic>
        <p:nvPicPr>
          <p:cNvPr id="14"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7155" y="278650"/>
            <a:ext cx="2880320"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134675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4"/>
          <p:cNvSpPr txBox="1">
            <a:spLocks noChangeArrowheads="1"/>
          </p:cNvSpPr>
          <p:nvPr/>
        </p:nvSpPr>
        <p:spPr bwMode="auto">
          <a:xfrm>
            <a:off x="323850" y="908050"/>
            <a:ext cx="5103245"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Long term behaviour</a:t>
            </a:r>
            <a:endParaRPr lang="en-GB" sz="3500" dirty="0">
              <a:solidFill>
                <a:schemeClr val="bg1"/>
              </a:solidFill>
              <a:latin typeface="Georgia" pitchFamily="18" charset="0"/>
            </a:endParaRPr>
          </a:p>
        </p:txBody>
      </p:sp>
      <p:sp>
        <p:nvSpPr>
          <p:cNvPr id="41" name="Text Box 7"/>
          <p:cNvSpPr txBox="1">
            <a:spLocks noChangeArrowheads="1"/>
          </p:cNvSpPr>
          <p:nvPr/>
        </p:nvSpPr>
        <p:spPr bwMode="auto">
          <a:xfrm>
            <a:off x="465279" y="1899607"/>
            <a:ext cx="8382195" cy="440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defRPr/>
            </a:pPr>
            <a:r>
              <a:rPr lang="en-US" sz="2000" dirty="0" smtClean="0">
                <a:solidFill>
                  <a:schemeClr val="bg1"/>
                </a:solidFill>
                <a:latin typeface="Georgia" pitchFamily="18" charset="0"/>
              </a:rPr>
              <a:t>We run the simulation over a long time period to assess the following:</a:t>
            </a:r>
          </a:p>
          <a:p>
            <a:pPr algn="l">
              <a:defRPr/>
            </a:pPr>
            <a:endParaRPr lang="en-US" sz="2000" dirty="0" smtClean="0">
              <a:solidFill>
                <a:schemeClr val="bg1"/>
              </a:solidFill>
              <a:latin typeface="Georgia" pitchFamily="18" charset="0"/>
            </a:endParaRPr>
          </a:p>
          <a:p>
            <a:pPr marL="342900" indent="-342900" algn="l">
              <a:lnSpc>
                <a:spcPct val="150000"/>
              </a:lnSpc>
              <a:buFont typeface="Arial" panose="020B0604020202020204" pitchFamily="34" charset="0"/>
              <a:buChar char="•"/>
              <a:defRPr/>
            </a:pPr>
            <a:r>
              <a:rPr lang="en-US" sz="2000" dirty="0" smtClean="0">
                <a:solidFill>
                  <a:schemeClr val="bg1"/>
                </a:solidFill>
                <a:latin typeface="Georgia" pitchFamily="18" charset="0"/>
              </a:rPr>
              <a:t>The long term distribution of bank strategies</a:t>
            </a:r>
          </a:p>
          <a:p>
            <a:pPr marL="342900" indent="-342900" algn="l">
              <a:lnSpc>
                <a:spcPct val="150000"/>
              </a:lnSpc>
              <a:buFont typeface="Arial" panose="020B0604020202020204" pitchFamily="34" charset="0"/>
              <a:buChar char="•"/>
              <a:defRPr/>
            </a:pPr>
            <a:r>
              <a:rPr lang="en-US" sz="2000" dirty="0" smtClean="0">
                <a:solidFill>
                  <a:schemeClr val="bg1"/>
                </a:solidFill>
                <a:latin typeface="Georgia" pitchFamily="18" charset="0"/>
              </a:rPr>
              <a:t>The susceptibility of the system to cascades of failure</a:t>
            </a:r>
          </a:p>
          <a:p>
            <a:pPr algn="l">
              <a:defRPr/>
            </a:pPr>
            <a:endParaRPr lang="en-US" sz="2000" dirty="0" smtClean="0">
              <a:solidFill>
                <a:schemeClr val="bg1"/>
              </a:solidFill>
              <a:latin typeface="Georgia" pitchFamily="18" charset="0"/>
            </a:endParaRPr>
          </a:p>
          <a:p>
            <a:pPr algn="l">
              <a:lnSpc>
                <a:spcPct val="150000"/>
              </a:lnSpc>
              <a:defRPr/>
            </a:pPr>
            <a:r>
              <a:rPr lang="en-US" sz="2000" dirty="0" smtClean="0">
                <a:solidFill>
                  <a:schemeClr val="bg1"/>
                </a:solidFill>
                <a:latin typeface="Georgia" pitchFamily="18" charset="0"/>
              </a:rPr>
              <a:t>Over time, we would expect the strategy distribution to incorporate information about how bankruptcies are resolved.</a:t>
            </a:r>
          </a:p>
          <a:p>
            <a:pPr algn="l">
              <a:lnSpc>
                <a:spcPct val="150000"/>
              </a:lnSpc>
              <a:defRPr/>
            </a:pPr>
            <a:endParaRPr lang="en-US" sz="2000" dirty="0" smtClean="0">
              <a:solidFill>
                <a:schemeClr val="bg1"/>
              </a:solidFill>
              <a:latin typeface="Georgia" pitchFamily="18" charset="0"/>
            </a:endParaRPr>
          </a:p>
          <a:p>
            <a:pPr algn="l">
              <a:lnSpc>
                <a:spcPct val="150000"/>
              </a:lnSpc>
              <a:defRPr/>
            </a:pPr>
            <a:r>
              <a:rPr lang="en-US" sz="2000" dirty="0" smtClean="0">
                <a:solidFill>
                  <a:schemeClr val="bg1"/>
                </a:solidFill>
                <a:latin typeface="Georgia" pitchFamily="18" charset="0"/>
              </a:rPr>
              <a:t>However, to make a long term assessment, the number of banks must be constant.  Therefore a new bank is introduced every time one is liquidated.</a:t>
            </a:r>
          </a:p>
          <a:p>
            <a:pPr algn="l">
              <a:defRPr/>
            </a:pPr>
            <a:endParaRPr lang="en-US" sz="2000" dirty="0" smtClean="0">
              <a:solidFill>
                <a:schemeClr val="bg1"/>
              </a:solidFill>
              <a:latin typeface="Georgia" pitchFamily="18" charset="0"/>
            </a:endParaRPr>
          </a:p>
        </p:txBody>
      </p:sp>
      <p:pic>
        <p:nvPicPr>
          <p:cNvPr id="14"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7155" y="278650"/>
            <a:ext cx="2880320"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451233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4"/>
          <p:cNvSpPr txBox="1">
            <a:spLocks noChangeArrowheads="1"/>
          </p:cNvSpPr>
          <p:nvPr/>
        </p:nvSpPr>
        <p:spPr bwMode="auto">
          <a:xfrm>
            <a:off x="323849" y="908050"/>
            <a:ext cx="6903445"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Results – Adapt, regenerate</a:t>
            </a:r>
            <a:endParaRPr lang="en-GB" sz="3500" dirty="0">
              <a:solidFill>
                <a:schemeClr val="bg1"/>
              </a:solidFill>
              <a:latin typeface="Georgia" pitchFamily="18" charset="0"/>
            </a:endParaRPr>
          </a:p>
        </p:txBody>
      </p:sp>
      <p:pic>
        <p:nvPicPr>
          <p:cNvPr id="14"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82190" y="278650"/>
            <a:ext cx="2565285"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Text Box 7"/>
          <p:cNvSpPr txBox="1">
            <a:spLocks noChangeArrowheads="1"/>
          </p:cNvSpPr>
          <p:nvPr/>
        </p:nvSpPr>
        <p:spPr bwMode="auto">
          <a:xfrm>
            <a:off x="431540" y="5634245"/>
            <a:ext cx="8382195" cy="99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defRPr/>
            </a:pPr>
            <a:r>
              <a:rPr lang="en-US" sz="2000" dirty="0" smtClean="0">
                <a:solidFill>
                  <a:schemeClr val="bg1"/>
                </a:solidFill>
                <a:latin typeface="Georgia" pitchFamily="18" charset="0"/>
              </a:rPr>
              <a:t>Initially, risky banks go bankrupt and bank strategies become defensive.  However, the level of asset investment recovers to around 50% and loan market is growing.  Again, bankruptcies occur in a steady stream.</a:t>
            </a:r>
          </a:p>
          <a:p>
            <a:pPr algn="l">
              <a:defRPr/>
            </a:pPr>
            <a:endParaRPr lang="en-US" sz="2000" dirty="0" smtClean="0">
              <a:solidFill>
                <a:schemeClr val="bg1"/>
              </a:solidFill>
              <a:latin typeface="Georgia" pitchFamily="18" charset="0"/>
            </a:endParaRPr>
          </a:p>
        </p:txBody>
      </p:sp>
      <p:pic>
        <p:nvPicPr>
          <p:cNvPr id="11"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81990" y="431050"/>
            <a:ext cx="2565285" cy="477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bwMode="auto">
          <a:xfrm>
            <a:off x="5744083" y="1725486"/>
            <a:ext cx="3193402" cy="1769715"/>
          </a:xfrm>
          <a:prstGeom prst="rect">
            <a:avLst/>
          </a:prstGeom>
          <a:noFill/>
          <a:ln w="12700" cap="flat" cmpd="sng" algn="ctr">
            <a:solidFill>
              <a:srgbClr val="FF0000"/>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spAutoFit/>
          </a:bodyPr>
          <a:lstStyle/>
          <a:p>
            <a:pPr marL="171450" marR="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GB" sz="1600" b="0" i="0" u="none" strike="noStrike" cap="none" normalizeH="0" baseline="0" dirty="0" smtClean="0">
                <a:ln>
                  <a:noFill/>
                </a:ln>
                <a:solidFill>
                  <a:schemeClr val="bg1"/>
                </a:solidFill>
                <a:effectLst/>
                <a:latin typeface="+mn-lt"/>
                <a:ea typeface="ＭＳ Ｐゴシック" pitchFamily="16" charset="-128"/>
              </a:rPr>
              <a:t>High level of </a:t>
            </a:r>
            <a:r>
              <a:rPr kumimoji="0" lang="en-GB" sz="1600" b="0" i="0" u="none" strike="noStrike" cap="none" normalizeH="0" baseline="0" dirty="0" err="1" smtClean="0">
                <a:ln>
                  <a:noFill/>
                </a:ln>
                <a:solidFill>
                  <a:schemeClr val="bg1"/>
                </a:solidFill>
                <a:effectLst/>
                <a:latin typeface="+mn-lt"/>
                <a:ea typeface="ＭＳ Ｐゴシック" pitchFamily="16" charset="-128"/>
              </a:rPr>
              <a:t>stochasticity</a:t>
            </a:r>
            <a:r>
              <a:rPr kumimoji="0" lang="en-GB" sz="1600" b="0" i="0" u="none" strike="noStrike" cap="none" normalizeH="0" dirty="0" smtClean="0">
                <a:ln>
                  <a:noFill/>
                </a:ln>
                <a:solidFill>
                  <a:schemeClr val="bg1"/>
                </a:solidFill>
                <a:effectLst/>
                <a:latin typeface="+mn-lt"/>
                <a:ea typeface="ＭＳ Ｐゴシック" pitchFamily="16" charset="-128"/>
              </a:rPr>
              <a:t> in stock price and deposits.  </a:t>
            </a:r>
          </a:p>
          <a:p>
            <a:pPr marL="171450" marR="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GB" sz="1600" b="0" i="0" u="none" strike="noStrike" cap="none" normalizeH="0" dirty="0" smtClean="0">
                <a:ln>
                  <a:noFill/>
                </a:ln>
                <a:solidFill>
                  <a:schemeClr val="bg1"/>
                </a:solidFill>
                <a:effectLst/>
                <a:latin typeface="+mn-lt"/>
                <a:ea typeface="ＭＳ Ｐゴシック" pitchFamily="16" charset="-128"/>
              </a:rPr>
              <a:t>Banks adapt strategies.</a:t>
            </a:r>
          </a:p>
          <a:p>
            <a:pPr marL="171450" marR="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sz="1600" baseline="0" dirty="0" smtClean="0">
                <a:solidFill>
                  <a:schemeClr val="bg1"/>
                </a:solidFill>
                <a:latin typeface="+mn-lt"/>
                <a:ea typeface="ＭＳ Ｐゴシック" pitchFamily="16" charset="-128"/>
              </a:rPr>
              <a:t>Banks are  liquidated</a:t>
            </a:r>
            <a:r>
              <a:rPr lang="en-GB" sz="1600" dirty="0" smtClean="0">
                <a:solidFill>
                  <a:schemeClr val="bg1"/>
                </a:solidFill>
                <a:latin typeface="+mn-lt"/>
                <a:ea typeface="ＭＳ Ｐゴシック" pitchFamily="16" charset="-128"/>
              </a:rPr>
              <a:t> and new banks </a:t>
            </a:r>
            <a:r>
              <a:rPr lang="en-GB" sz="1600" dirty="0" err="1" smtClean="0">
                <a:solidFill>
                  <a:schemeClr val="bg1"/>
                </a:solidFill>
                <a:latin typeface="+mn-lt"/>
                <a:ea typeface="ＭＳ Ｐゴシック" pitchFamily="16" charset="-128"/>
              </a:rPr>
              <a:t>rejoin</a:t>
            </a:r>
            <a:r>
              <a:rPr lang="en-GB" sz="1600" dirty="0" smtClean="0">
                <a:solidFill>
                  <a:schemeClr val="bg1"/>
                </a:solidFill>
                <a:latin typeface="+mn-lt"/>
                <a:ea typeface="ＭＳ Ｐゴシック" pitchFamily="16" charset="-128"/>
              </a:rPr>
              <a:t>.</a:t>
            </a:r>
          </a:p>
          <a:p>
            <a:pPr marL="171450" indent="-171450" algn="l">
              <a:buFont typeface="Arial" panose="020B0604020202020204" pitchFamily="34" charset="0"/>
              <a:buChar char="•"/>
            </a:pPr>
            <a:r>
              <a:rPr lang="en-GB" sz="1600" dirty="0">
                <a:solidFill>
                  <a:schemeClr val="bg1"/>
                </a:solidFill>
                <a:latin typeface="+mn-lt"/>
                <a:ea typeface="ＭＳ Ｐゴシック" pitchFamily="16" charset="-128"/>
              </a:rPr>
              <a:t>Adapt = 5%, </a:t>
            </a:r>
            <a:r>
              <a:rPr lang="en-GB" sz="1600" dirty="0" smtClean="0">
                <a:solidFill>
                  <a:schemeClr val="bg1"/>
                </a:solidFill>
                <a:latin typeface="+mn-lt"/>
                <a:ea typeface="ＭＳ Ｐゴシック" pitchFamily="16" charset="-128"/>
              </a:rPr>
              <a:t>Mutate </a:t>
            </a:r>
            <a:r>
              <a:rPr lang="en-GB" sz="1600" dirty="0">
                <a:solidFill>
                  <a:schemeClr val="bg1"/>
                </a:solidFill>
                <a:latin typeface="+mn-lt"/>
                <a:ea typeface="ＭＳ Ｐゴシック" pitchFamily="16" charset="-128"/>
              </a:rPr>
              <a:t>= 1</a:t>
            </a:r>
            <a:r>
              <a:rPr lang="en-GB" sz="1600" dirty="0" smtClean="0">
                <a:solidFill>
                  <a:schemeClr val="bg1"/>
                </a:solidFill>
                <a:latin typeface="+mn-lt"/>
                <a:ea typeface="ＭＳ Ｐゴシック" pitchFamily="16" charset="-128"/>
              </a:rPr>
              <a:t>%.</a:t>
            </a:r>
            <a:endParaRPr lang="en-GB" sz="1600" dirty="0">
              <a:solidFill>
                <a:schemeClr val="bg1"/>
              </a:solidFill>
              <a:latin typeface="+mn-lt"/>
              <a:ea typeface="ＭＳ Ｐゴシック" pitchFamily="16" charset="-128"/>
            </a:endParaRPr>
          </a:p>
          <a:p>
            <a:pPr marL="171450" indent="-171450" algn="l">
              <a:buFont typeface="Arial" panose="020B0604020202020204" pitchFamily="34" charset="0"/>
              <a:buChar char="•"/>
            </a:pPr>
            <a:r>
              <a:rPr lang="en-GB" sz="1600" dirty="0" err="1">
                <a:solidFill>
                  <a:schemeClr val="bg1"/>
                </a:solidFill>
                <a:latin typeface="+mn-lt"/>
                <a:ea typeface="ＭＳ Ｐゴシック" pitchFamily="16" charset="-128"/>
              </a:rPr>
              <a:t>Lookback</a:t>
            </a:r>
            <a:r>
              <a:rPr lang="en-GB" sz="1600" dirty="0">
                <a:solidFill>
                  <a:schemeClr val="bg1"/>
                </a:solidFill>
                <a:latin typeface="+mn-lt"/>
                <a:ea typeface="ＭＳ Ｐゴシック" pitchFamily="16" charset="-128"/>
              </a:rPr>
              <a:t>  = 25 </a:t>
            </a:r>
            <a:r>
              <a:rPr lang="en-GB" sz="1600" dirty="0" smtClean="0">
                <a:solidFill>
                  <a:schemeClr val="bg1"/>
                </a:solidFill>
                <a:latin typeface="+mn-lt"/>
                <a:ea typeface="ＭＳ Ｐゴシック" pitchFamily="16" charset="-128"/>
              </a:rPr>
              <a:t>steps.</a:t>
            </a:r>
            <a:endParaRPr lang="en-GB" sz="1600" dirty="0">
              <a:solidFill>
                <a:schemeClr val="bg1"/>
              </a:solidFill>
              <a:latin typeface="+mn-lt"/>
              <a:ea typeface="ＭＳ Ｐゴシック" pitchFamily="16" charset="-128"/>
            </a:endParaRPr>
          </a:p>
        </p:txBody>
      </p:sp>
      <p:pic>
        <p:nvPicPr>
          <p:cNvPr id="717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9971" y="1813582"/>
            <a:ext cx="2390775" cy="1638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1"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17552" y="1813582"/>
            <a:ext cx="2400300" cy="1638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2"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1540" y="3744035"/>
            <a:ext cx="2409825" cy="1647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3"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17552" y="3763085"/>
            <a:ext cx="2400300" cy="1628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4"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17105" y="3744034"/>
            <a:ext cx="2400300" cy="1647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708413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4"/>
          <p:cNvSpPr txBox="1">
            <a:spLocks noChangeArrowheads="1"/>
          </p:cNvSpPr>
          <p:nvPr/>
        </p:nvSpPr>
        <p:spPr bwMode="auto">
          <a:xfrm>
            <a:off x="323849" y="908050"/>
            <a:ext cx="6903445"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Results – Adapt, regenerate</a:t>
            </a:r>
            <a:endParaRPr lang="en-GB" sz="3500" dirty="0">
              <a:solidFill>
                <a:schemeClr val="bg1"/>
              </a:solidFill>
              <a:latin typeface="Georgia" pitchFamily="18" charset="0"/>
            </a:endParaRPr>
          </a:p>
        </p:txBody>
      </p:sp>
      <p:pic>
        <p:nvPicPr>
          <p:cNvPr id="14"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82190" y="278650"/>
            <a:ext cx="2565285"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Text Box 7"/>
          <p:cNvSpPr txBox="1">
            <a:spLocks noChangeArrowheads="1"/>
          </p:cNvSpPr>
          <p:nvPr/>
        </p:nvSpPr>
        <p:spPr bwMode="auto">
          <a:xfrm>
            <a:off x="431540" y="5634245"/>
            <a:ext cx="8382195" cy="716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defRPr/>
            </a:pPr>
            <a:r>
              <a:rPr lang="en-US" sz="2000" dirty="0" smtClean="0">
                <a:solidFill>
                  <a:schemeClr val="bg1"/>
                </a:solidFill>
                <a:latin typeface="Georgia" pitchFamily="18" charset="0"/>
              </a:rPr>
              <a:t>With less </a:t>
            </a:r>
            <a:r>
              <a:rPr lang="en-US" sz="2000" dirty="0" err="1" smtClean="0">
                <a:solidFill>
                  <a:schemeClr val="bg1"/>
                </a:solidFill>
                <a:latin typeface="Georgia" pitchFamily="18" charset="0"/>
              </a:rPr>
              <a:t>stochasticity</a:t>
            </a:r>
            <a:r>
              <a:rPr lang="en-US" sz="2000" dirty="0" smtClean="0">
                <a:solidFill>
                  <a:schemeClr val="bg1"/>
                </a:solidFill>
                <a:latin typeface="Georgia" pitchFamily="18" charset="0"/>
              </a:rPr>
              <a:t>, the level of asset investment grows steadily.  Bankruptcies are fewer, but the system is prone to large bankruptcy cascades (t = 2,500).  We see CB borrowing in the interbank market.</a:t>
            </a:r>
          </a:p>
          <a:p>
            <a:pPr algn="l">
              <a:defRPr/>
            </a:pPr>
            <a:endParaRPr lang="en-US" sz="2000" dirty="0" smtClean="0">
              <a:solidFill>
                <a:schemeClr val="bg1"/>
              </a:solidFill>
              <a:latin typeface="Georgia" pitchFamily="18" charset="0"/>
            </a:endParaRPr>
          </a:p>
        </p:txBody>
      </p:sp>
      <p:pic>
        <p:nvPicPr>
          <p:cNvPr id="11"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4230" y="18670"/>
            <a:ext cx="4783046" cy="8893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bwMode="auto">
          <a:xfrm>
            <a:off x="5744083" y="1725486"/>
            <a:ext cx="3193402" cy="1769715"/>
          </a:xfrm>
          <a:prstGeom prst="rect">
            <a:avLst/>
          </a:prstGeom>
          <a:noFill/>
          <a:ln w="12700" cap="flat" cmpd="sng" algn="ctr">
            <a:solidFill>
              <a:srgbClr val="FF0000"/>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spAutoFit/>
          </a:bodyPr>
          <a:lstStyle/>
          <a:p>
            <a:pPr marL="171450" marR="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sz="1600" dirty="0" smtClean="0">
                <a:solidFill>
                  <a:schemeClr val="bg1"/>
                </a:solidFill>
                <a:latin typeface="+mn-lt"/>
                <a:ea typeface="ＭＳ Ｐゴシック" pitchFamily="16" charset="-128"/>
              </a:rPr>
              <a:t>Low</a:t>
            </a:r>
            <a:r>
              <a:rPr kumimoji="0" lang="en-GB" sz="1600" b="0" i="0" u="none" strike="noStrike" cap="none" normalizeH="0" baseline="0" dirty="0" smtClean="0">
                <a:ln>
                  <a:noFill/>
                </a:ln>
                <a:solidFill>
                  <a:schemeClr val="bg1"/>
                </a:solidFill>
                <a:effectLst/>
                <a:latin typeface="+mn-lt"/>
                <a:ea typeface="ＭＳ Ｐゴシック" pitchFamily="16" charset="-128"/>
              </a:rPr>
              <a:t> level of </a:t>
            </a:r>
            <a:r>
              <a:rPr kumimoji="0" lang="en-GB" sz="1600" b="0" i="0" u="none" strike="noStrike" cap="none" normalizeH="0" baseline="0" dirty="0" err="1" smtClean="0">
                <a:ln>
                  <a:noFill/>
                </a:ln>
                <a:solidFill>
                  <a:schemeClr val="bg1"/>
                </a:solidFill>
                <a:effectLst/>
                <a:latin typeface="+mn-lt"/>
                <a:ea typeface="ＭＳ Ｐゴシック" pitchFamily="16" charset="-128"/>
              </a:rPr>
              <a:t>stochasticity</a:t>
            </a:r>
            <a:r>
              <a:rPr kumimoji="0" lang="en-GB" sz="1600" b="0" i="0" u="none" strike="noStrike" cap="none" normalizeH="0" dirty="0" smtClean="0">
                <a:ln>
                  <a:noFill/>
                </a:ln>
                <a:solidFill>
                  <a:schemeClr val="bg1"/>
                </a:solidFill>
                <a:effectLst/>
                <a:latin typeface="+mn-lt"/>
                <a:ea typeface="ＭＳ Ｐゴシック" pitchFamily="16" charset="-128"/>
              </a:rPr>
              <a:t> in stock price and deposits.  </a:t>
            </a:r>
          </a:p>
          <a:p>
            <a:pPr marL="171450" marR="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GB" sz="1600" b="0" i="0" u="none" strike="noStrike" cap="none" normalizeH="0" dirty="0" smtClean="0">
                <a:ln>
                  <a:noFill/>
                </a:ln>
                <a:solidFill>
                  <a:schemeClr val="bg1"/>
                </a:solidFill>
                <a:effectLst/>
                <a:latin typeface="+mn-lt"/>
                <a:ea typeface="ＭＳ Ｐゴシック" pitchFamily="16" charset="-128"/>
              </a:rPr>
              <a:t>Banks adapt strategies.</a:t>
            </a:r>
          </a:p>
          <a:p>
            <a:pPr marL="171450" marR="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sz="1600" baseline="0" dirty="0" smtClean="0">
                <a:solidFill>
                  <a:schemeClr val="bg1"/>
                </a:solidFill>
                <a:latin typeface="+mn-lt"/>
                <a:ea typeface="ＭＳ Ｐゴシック" pitchFamily="16" charset="-128"/>
              </a:rPr>
              <a:t>Banks are  liquidated</a:t>
            </a:r>
            <a:r>
              <a:rPr lang="en-GB" sz="1600" dirty="0" smtClean="0">
                <a:solidFill>
                  <a:schemeClr val="bg1"/>
                </a:solidFill>
                <a:latin typeface="+mn-lt"/>
                <a:ea typeface="ＭＳ Ｐゴシック" pitchFamily="16" charset="-128"/>
              </a:rPr>
              <a:t> and new banks </a:t>
            </a:r>
            <a:r>
              <a:rPr lang="en-GB" sz="1600" dirty="0" err="1" smtClean="0">
                <a:solidFill>
                  <a:schemeClr val="bg1"/>
                </a:solidFill>
                <a:latin typeface="+mn-lt"/>
                <a:ea typeface="ＭＳ Ｐゴシック" pitchFamily="16" charset="-128"/>
              </a:rPr>
              <a:t>rejoin</a:t>
            </a:r>
            <a:r>
              <a:rPr lang="en-GB" sz="1600" dirty="0" smtClean="0">
                <a:solidFill>
                  <a:schemeClr val="bg1"/>
                </a:solidFill>
                <a:latin typeface="+mn-lt"/>
                <a:ea typeface="ＭＳ Ｐゴシック" pitchFamily="16" charset="-128"/>
              </a:rPr>
              <a:t>.</a:t>
            </a:r>
          </a:p>
          <a:p>
            <a:pPr marL="171450" indent="-171450" algn="l">
              <a:buFont typeface="Arial" panose="020B0604020202020204" pitchFamily="34" charset="0"/>
              <a:buChar char="•"/>
            </a:pPr>
            <a:r>
              <a:rPr lang="en-GB" sz="1600" dirty="0">
                <a:solidFill>
                  <a:schemeClr val="bg1"/>
                </a:solidFill>
                <a:latin typeface="+mn-lt"/>
                <a:ea typeface="ＭＳ Ｐゴシック" pitchFamily="16" charset="-128"/>
              </a:rPr>
              <a:t>Adapt = 5%, </a:t>
            </a:r>
            <a:r>
              <a:rPr lang="en-GB" sz="1600" dirty="0" smtClean="0">
                <a:solidFill>
                  <a:schemeClr val="bg1"/>
                </a:solidFill>
                <a:latin typeface="+mn-lt"/>
                <a:ea typeface="ＭＳ Ｐゴシック" pitchFamily="16" charset="-128"/>
              </a:rPr>
              <a:t>Mutate </a:t>
            </a:r>
            <a:r>
              <a:rPr lang="en-GB" sz="1600" dirty="0">
                <a:solidFill>
                  <a:schemeClr val="bg1"/>
                </a:solidFill>
                <a:latin typeface="+mn-lt"/>
                <a:ea typeface="ＭＳ Ｐゴシック" pitchFamily="16" charset="-128"/>
              </a:rPr>
              <a:t>= 1</a:t>
            </a:r>
            <a:r>
              <a:rPr lang="en-GB" sz="1600" dirty="0" smtClean="0">
                <a:solidFill>
                  <a:schemeClr val="bg1"/>
                </a:solidFill>
                <a:latin typeface="+mn-lt"/>
                <a:ea typeface="ＭＳ Ｐゴシック" pitchFamily="16" charset="-128"/>
              </a:rPr>
              <a:t>%.</a:t>
            </a:r>
            <a:endParaRPr lang="en-GB" sz="1600" dirty="0">
              <a:solidFill>
                <a:schemeClr val="bg1"/>
              </a:solidFill>
              <a:latin typeface="+mn-lt"/>
              <a:ea typeface="ＭＳ Ｐゴシック" pitchFamily="16" charset="-128"/>
            </a:endParaRPr>
          </a:p>
          <a:p>
            <a:pPr marL="171450" indent="-171450" algn="l">
              <a:buFont typeface="Arial" panose="020B0604020202020204" pitchFamily="34" charset="0"/>
              <a:buChar char="•"/>
            </a:pPr>
            <a:r>
              <a:rPr lang="en-GB" sz="1600" dirty="0" err="1">
                <a:solidFill>
                  <a:schemeClr val="bg1"/>
                </a:solidFill>
                <a:latin typeface="+mn-lt"/>
                <a:ea typeface="ＭＳ Ｐゴシック" pitchFamily="16" charset="-128"/>
              </a:rPr>
              <a:t>Lookback</a:t>
            </a:r>
            <a:r>
              <a:rPr lang="en-GB" sz="1600" dirty="0">
                <a:solidFill>
                  <a:schemeClr val="bg1"/>
                </a:solidFill>
                <a:latin typeface="+mn-lt"/>
                <a:ea typeface="ＭＳ Ｐゴシック" pitchFamily="16" charset="-128"/>
              </a:rPr>
              <a:t>  = 25 </a:t>
            </a:r>
            <a:r>
              <a:rPr lang="en-GB" sz="1600" dirty="0" smtClean="0">
                <a:solidFill>
                  <a:schemeClr val="bg1"/>
                </a:solidFill>
                <a:latin typeface="+mn-lt"/>
                <a:ea typeface="ＭＳ Ｐゴシック" pitchFamily="16" charset="-128"/>
              </a:rPr>
              <a:t>steps.</a:t>
            </a:r>
            <a:endParaRPr lang="en-GB" sz="1600" dirty="0">
              <a:solidFill>
                <a:schemeClr val="bg1"/>
              </a:solidFill>
              <a:latin typeface="+mn-lt"/>
              <a:ea typeface="ＭＳ Ｐゴシック" pitchFamily="16" charset="-128"/>
            </a:endParaRPr>
          </a:p>
        </p:txBody>
      </p:sp>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1540" y="1818345"/>
            <a:ext cx="2400300" cy="1638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31840" y="1818345"/>
            <a:ext cx="2409825" cy="1638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1540" y="3753560"/>
            <a:ext cx="2409825" cy="1628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7"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31839" y="3753560"/>
            <a:ext cx="2409825" cy="1628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8"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47125" y="3753560"/>
            <a:ext cx="2400300" cy="1638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238793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4"/>
          <p:cNvSpPr txBox="1">
            <a:spLocks noChangeArrowheads="1"/>
          </p:cNvSpPr>
          <p:nvPr/>
        </p:nvSpPr>
        <p:spPr bwMode="auto">
          <a:xfrm>
            <a:off x="323849" y="908050"/>
            <a:ext cx="6903445"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Results – More adaptive</a:t>
            </a:r>
            <a:endParaRPr lang="en-GB" sz="3500" dirty="0">
              <a:solidFill>
                <a:schemeClr val="bg1"/>
              </a:solidFill>
              <a:latin typeface="Georgia" pitchFamily="18" charset="0"/>
            </a:endParaRPr>
          </a:p>
        </p:txBody>
      </p:sp>
      <p:pic>
        <p:nvPicPr>
          <p:cNvPr id="14"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82190" y="278650"/>
            <a:ext cx="2565285"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Text Box 7"/>
          <p:cNvSpPr txBox="1">
            <a:spLocks noChangeArrowheads="1"/>
          </p:cNvSpPr>
          <p:nvPr/>
        </p:nvSpPr>
        <p:spPr bwMode="auto">
          <a:xfrm>
            <a:off x="431540" y="5634245"/>
            <a:ext cx="8382195" cy="716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defRPr/>
            </a:pPr>
            <a:r>
              <a:rPr lang="en-US" sz="2000" dirty="0" smtClean="0">
                <a:solidFill>
                  <a:schemeClr val="bg1"/>
                </a:solidFill>
                <a:latin typeface="Georgia" pitchFamily="18" charset="0"/>
              </a:rPr>
              <a:t>With a higher level of adaptation, we see the appearance of risk cycles as banks increasingly invest in the asset until the market crashes.  The risk cycles are dampened over time, as seen by reduced bankruptcies.</a:t>
            </a:r>
          </a:p>
          <a:p>
            <a:pPr algn="l">
              <a:defRPr/>
            </a:pPr>
            <a:endParaRPr lang="en-US" sz="2000" dirty="0" smtClean="0">
              <a:solidFill>
                <a:schemeClr val="bg1"/>
              </a:solidFill>
              <a:latin typeface="Georgia" pitchFamily="18" charset="0"/>
            </a:endParaRPr>
          </a:p>
        </p:txBody>
      </p:sp>
      <p:pic>
        <p:nvPicPr>
          <p:cNvPr id="11"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81990" y="431050"/>
            <a:ext cx="2565285" cy="477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bwMode="auto">
          <a:xfrm>
            <a:off x="5744083" y="1725486"/>
            <a:ext cx="3193402" cy="1769715"/>
          </a:xfrm>
          <a:prstGeom prst="rect">
            <a:avLst/>
          </a:prstGeom>
          <a:noFill/>
          <a:ln w="12700" cap="flat" cmpd="sng" algn="ctr">
            <a:solidFill>
              <a:srgbClr val="FF0000"/>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spAutoFit/>
          </a:bodyPr>
          <a:lstStyle/>
          <a:p>
            <a:pPr marL="171450" marR="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sz="1600" dirty="0" smtClean="0">
                <a:solidFill>
                  <a:schemeClr val="bg1"/>
                </a:solidFill>
                <a:latin typeface="+mn-lt"/>
                <a:ea typeface="ＭＳ Ｐゴシック" pitchFamily="16" charset="-128"/>
              </a:rPr>
              <a:t>Low</a:t>
            </a:r>
            <a:r>
              <a:rPr kumimoji="0" lang="en-GB" sz="1600" b="0" i="0" u="none" strike="noStrike" cap="none" normalizeH="0" baseline="0" dirty="0" smtClean="0">
                <a:ln>
                  <a:noFill/>
                </a:ln>
                <a:solidFill>
                  <a:schemeClr val="bg1"/>
                </a:solidFill>
                <a:effectLst/>
                <a:latin typeface="+mn-lt"/>
                <a:ea typeface="ＭＳ Ｐゴシック" pitchFamily="16" charset="-128"/>
              </a:rPr>
              <a:t> level of </a:t>
            </a:r>
            <a:r>
              <a:rPr kumimoji="0" lang="en-GB" sz="1600" b="0" i="0" u="none" strike="noStrike" cap="none" normalizeH="0" baseline="0" dirty="0" err="1" smtClean="0">
                <a:ln>
                  <a:noFill/>
                </a:ln>
                <a:solidFill>
                  <a:schemeClr val="bg1"/>
                </a:solidFill>
                <a:effectLst/>
                <a:latin typeface="+mn-lt"/>
                <a:ea typeface="ＭＳ Ｐゴシック" pitchFamily="16" charset="-128"/>
              </a:rPr>
              <a:t>stochasticity</a:t>
            </a:r>
            <a:r>
              <a:rPr kumimoji="0" lang="en-GB" sz="1600" b="0" i="0" u="none" strike="noStrike" cap="none" normalizeH="0" dirty="0" smtClean="0">
                <a:ln>
                  <a:noFill/>
                </a:ln>
                <a:solidFill>
                  <a:schemeClr val="bg1"/>
                </a:solidFill>
                <a:effectLst/>
                <a:latin typeface="+mn-lt"/>
                <a:ea typeface="ＭＳ Ｐゴシック" pitchFamily="16" charset="-128"/>
              </a:rPr>
              <a:t> in stock price and deposits.  </a:t>
            </a:r>
          </a:p>
          <a:p>
            <a:pPr marL="171450" marR="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GB" sz="1600" b="0" i="0" u="none" strike="noStrike" cap="none" normalizeH="0" dirty="0" smtClean="0">
                <a:ln>
                  <a:noFill/>
                </a:ln>
                <a:solidFill>
                  <a:schemeClr val="bg1"/>
                </a:solidFill>
                <a:effectLst/>
                <a:latin typeface="+mn-lt"/>
                <a:ea typeface="ＭＳ Ｐゴシック" pitchFamily="16" charset="-128"/>
              </a:rPr>
              <a:t>Banks adapt strategies.</a:t>
            </a:r>
          </a:p>
          <a:p>
            <a:pPr marL="171450" marR="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sz="1600" baseline="0" dirty="0" smtClean="0">
                <a:solidFill>
                  <a:schemeClr val="bg1"/>
                </a:solidFill>
                <a:latin typeface="+mn-lt"/>
                <a:ea typeface="ＭＳ Ｐゴシック" pitchFamily="16" charset="-128"/>
              </a:rPr>
              <a:t>Banks are  liquidated</a:t>
            </a:r>
            <a:r>
              <a:rPr lang="en-GB" sz="1600" dirty="0" smtClean="0">
                <a:solidFill>
                  <a:schemeClr val="bg1"/>
                </a:solidFill>
                <a:latin typeface="+mn-lt"/>
                <a:ea typeface="ＭＳ Ｐゴシック" pitchFamily="16" charset="-128"/>
              </a:rPr>
              <a:t> and new banks </a:t>
            </a:r>
            <a:r>
              <a:rPr lang="en-GB" sz="1600" dirty="0" err="1" smtClean="0">
                <a:solidFill>
                  <a:schemeClr val="bg1"/>
                </a:solidFill>
                <a:latin typeface="+mn-lt"/>
                <a:ea typeface="ＭＳ Ｐゴシック" pitchFamily="16" charset="-128"/>
              </a:rPr>
              <a:t>rejoin</a:t>
            </a:r>
            <a:r>
              <a:rPr lang="en-GB" sz="1600" dirty="0" smtClean="0">
                <a:solidFill>
                  <a:schemeClr val="bg1"/>
                </a:solidFill>
                <a:latin typeface="+mn-lt"/>
                <a:ea typeface="ＭＳ Ｐゴシック" pitchFamily="16" charset="-128"/>
              </a:rPr>
              <a:t>.</a:t>
            </a:r>
          </a:p>
          <a:p>
            <a:pPr marL="171450" indent="-171450" algn="l">
              <a:buFont typeface="Arial" panose="020B0604020202020204" pitchFamily="34" charset="0"/>
              <a:buChar char="•"/>
            </a:pPr>
            <a:r>
              <a:rPr lang="en-GB" sz="1600" dirty="0">
                <a:solidFill>
                  <a:schemeClr val="bg1"/>
                </a:solidFill>
                <a:latin typeface="+mn-lt"/>
                <a:ea typeface="ＭＳ Ｐゴシック" pitchFamily="16" charset="-128"/>
              </a:rPr>
              <a:t>Adapt = </a:t>
            </a:r>
            <a:r>
              <a:rPr lang="en-GB" sz="1600" dirty="0" smtClean="0">
                <a:solidFill>
                  <a:schemeClr val="bg1"/>
                </a:solidFill>
                <a:latin typeface="+mn-lt"/>
                <a:ea typeface="ＭＳ Ｐゴシック" pitchFamily="16" charset="-128"/>
              </a:rPr>
              <a:t>20%, </a:t>
            </a:r>
            <a:r>
              <a:rPr lang="en-GB" sz="1600" dirty="0">
                <a:solidFill>
                  <a:schemeClr val="bg1"/>
                </a:solidFill>
                <a:latin typeface="+mn-lt"/>
                <a:ea typeface="ＭＳ Ｐゴシック" pitchFamily="16" charset="-128"/>
              </a:rPr>
              <a:t>Mutate = 1</a:t>
            </a:r>
            <a:r>
              <a:rPr lang="en-GB" sz="1600" dirty="0" smtClean="0">
                <a:solidFill>
                  <a:schemeClr val="bg1"/>
                </a:solidFill>
                <a:latin typeface="+mn-lt"/>
                <a:ea typeface="ＭＳ Ｐゴシック" pitchFamily="16" charset="-128"/>
              </a:rPr>
              <a:t>%.</a:t>
            </a:r>
            <a:endParaRPr lang="en-GB" sz="1600" dirty="0">
              <a:solidFill>
                <a:schemeClr val="bg1"/>
              </a:solidFill>
              <a:latin typeface="+mn-lt"/>
              <a:ea typeface="ＭＳ Ｐゴシック" pitchFamily="16" charset="-128"/>
            </a:endParaRPr>
          </a:p>
          <a:p>
            <a:pPr marL="171450" indent="-171450" algn="l">
              <a:buFont typeface="Arial" panose="020B0604020202020204" pitchFamily="34" charset="0"/>
              <a:buChar char="•"/>
            </a:pPr>
            <a:r>
              <a:rPr lang="en-GB" sz="1600" dirty="0" err="1">
                <a:solidFill>
                  <a:schemeClr val="bg1"/>
                </a:solidFill>
                <a:latin typeface="+mn-lt"/>
                <a:ea typeface="ＭＳ Ｐゴシック" pitchFamily="16" charset="-128"/>
              </a:rPr>
              <a:t>Lookback</a:t>
            </a:r>
            <a:r>
              <a:rPr lang="en-GB" sz="1600" dirty="0">
                <a:solidFill>
                  <a:schemeClr val="bg1"/>
                </a:solidFill>
                <a:latin typeface="+mn-lt"/>
                <a:ea typeface="ＭＳ Ｐゴシック" pitchFamily="16" charset="-128"/>
              </a:rPr>
              <a:t>  = </a:t>
            </a:r>
            <a:r>
              <a:rPr lang="en-GB" sz="1600" dirty="0" smtClean="0">
                <a:solidFill>
                  <a:schemeClr val="bg1"/>
                </a:solidFill>
                <a:latin typeface="+mn-lt"/>
                <a:ea typeface="ＭＳ Ｐゴシック" pitchFamily="16" charset="-128"/>
              </a:rPr>
              <a:t>75 steps.</a:t>
            </a:r>
            <a:endParaRPr lang="en-GB" sz="1600" dirty="0">
              <a:solidFill>
                <a:schemeClr val="bg1"/>
              </a:solidFill>
              <a:latin typeface="+mn-lt"/>
              <a:ea typeface="ＭＳ Ｐゴシック" pitchFamily="16" charset="-128"/>
            </a:endParaRPr>
          </a:p>
        </p:txBody>
      </p:sp>
      <p:pic>
        <p:nvPicPr>
          <p:cNvPr id="614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1539" y="1827870"/>
            <a:ext cx="2409825" cy="1628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44785" y="1827870"/>
            <a:ext cx="2400300" cy="1638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8"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8850" y="3744035"/>
            <a:ext cx="2409825" cy="1638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9"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42760" y="3744035"/>
            <a:ext cx="2419350" cy="1638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820204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7"/>
          <p:cNvSpPr txBox="1">
            <a:spLocks noChangeArrowheads="1"/>
          </p:cNvSpPr>
          <p:nvPr/>
        </p:nvSpPr>
        <p:spPr bwMode="auto">
          <a:xfrm>
            <a:off x="385763" y="1763713"/>
            <a:ext cx="8416925" cy="463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marL="342900" indent="-342900" algn="l">
              <a:lnSpc>
                <a:spcPct val="150000"/>
              </a:lnSpc>
              <a:buFont typeface="Arial" pitchFamily="34" charset="0"/>
              <a:buChar char="•"/>
              <a:defRPr/>
            </a:pPr>
            <a:r>
              <a:rPr lang="en-GB" sz="2000" dirty="0">
                <a:solidFill>
                  <a:schemeClr val="bg1"/>
                </a:solidFill>
                <a:latin typeface="Georgia" pitchFamily="18" charset="0"/>
              </a:rPr>
              <a:t>The issue of </a:t>
            </a:r>
            <a:r>
              <a:rPr lang="en-GB" sz="2000" dirty="0" smtClean="0">
                <a:solidFill>
                  <a:schemeClr val="bg1"/>
                </a:solidFill>
                <a:latin typeface="Georgia" pitchFamily="18" charset="0"/>
              </a:rPr>
              <a:t>insolvency and </a:t>
            </a:r>
            <a:r>
              <a:rPr lang="en-GB" sz="2000" dirty="0">
                <a:solidFill>
                  <a:schemeClr val="bg1"/>
                </a:solidFill>
                <a:latin typeface="Georgia" pitchFamily="18" charset="0"/>
              </a:rPr>
              <a:t>how to handle distressed banks has become an </a:t>
            </a:r>
            <a:r>
              <a:rPr lang="en-GB" sz="2000" dirty="0" smtClean="0">
                <a:solidFill>
                  <a:schemeClr val="bg1"/>
                </a:solidFill>
                <a:latin typeface="Georgia" pitchFamily="18" charset="0"/>
              </a:rPr>
              <a:t>important </a:t>
            </a:r>
            <a:r>
              <a:rPr lang="en-GB" sz="2000" dirty="0">
                <a:solidFill>
                  <a:schemeClr val="bg1"/>
                </a:solidFill>
                <a:latin typeface="Georgia" pitchFamily="18" charset="0"/>
              </a:rPr>
              <a:t>topic in the wake of the global financial </a:t>
            </a:r>
            <a:r>
              <a:rPr lang="en-GB" sz="2000" dirty="0" smtClean="0">
                <a:solidFill>
                  <a:schemeClr val="bg1"/>
                </a:solidFill>
                <a:latin typeface="Georgia" pitchFamily="18" charset="0"/>
              </a:rPr>
              <a:t>crisis</a:t>
            </a:r>
          </a:p>
          <a:p>
            <a:pPr marL="342900" indent="-342900" algn="l">
              <a:lnSpc>
                <a:spcPct val="150000"/>
              </a:lnSpc>
              <a:buFont typeface="Arial" pitchFamily="34" charset="0"/>
              <a:buChar char="•"/>
              <a:defRPr/>
            </a:pPr>
            <a:endParaRPr lang="en-US" sz="2000" dirty="0" smtClean="0">
              <a:solidFill>
                <a:schemeClr val="bg1"/>
              </a:solidFill>
              <a:latin typeface="Georgia" pitchFamily="18" charset="0"/>
            </a:endParaRPr>
          </a:p>
          <a:p>
            <a:pPr marL="342900" indent="-342900" algn="l">
              <a:lnSpc>
                <a:spcPct val="150000"/>
              </a:lnSpc>
              <a:buFont typeface="Arial" pitchFamily="34" charset="0"/>
              <a:buChar char="•"/>
              <a:defRPr/>
            </a:pPr>
            <a:endParaRPr lang="en-US" sz="2000" dirty="0">
              <a:solidFill>
                <a:schemeClr val="bg1"/>
              </a:solidFill>
              <a:latin typeface="Georgia" pitchFamily="18" charset="0"/>
            </a:endParaRPr>
          </a:p>
          <a:p>
            <a:pPr marL="342900" indent="-342900" algn="l">
              <a:lnSpc>
                <a:spcPct val="150000"/>
              </a:lnSpc>
              <a:buFont typeface="Arial" pitchFamily="34" charset="0"/>
              <a:buChar char="•"/>
              <a:defRPr/>
            </a:pPr>
            <a:r>
              <a:rPr lang="en-US" sz="2000" dirty="0" smtClean="0">
                <a:solidFill>
                  <a:schemeClr val="bg1"/>
                </a:solidFill>
                <a:latin typeface="Georgia" pitchFamily="18" charset="0"/>
              </a:rPr>
              <a:t>It has become apparent that the systemic effects of the various resolution mechanisms are not well understood.</a:t>
            </a:r>
          </a:p>
          <a:p>
            <a:pPr marL="342900" indent="-342900" algn="l">
              <a:lnSpc>
                <a:spcPct val="150000"/>
              </a:lnSpc>
              <a:buFont typeface="Wingdings" pitchFamily="2" charset="2"/>
              <a:buChar char="v"/>
              <a:defRPr/>
            </a:pPr>
            <a:endParaRPr lang="en-US" sz="2000" dirty="0" smtClean="0">
              <a:solidFill>
                <a:schemeClr val="bg1"/>
              </a:solidFill>
              <a:latin typeface="Georgia" pitchFamily="18" charset="0"/>
            </a:endParaRPr>
          </a:p>
          <a:p>
            <a:pPr marL="342900" indent="-342900" algn="l">
              <a:lnSpc>
                <a:spcPct val="150000"/>
              </a:lnSpc>
              <a:buFont typeface="Wingdings" pitchFamily="2" charset="2"/>
              <a:buChar char="v"/>
              <a:defRPr/>
            </a:pPr>
            <a:r>
              <a:rPr lang="en-US" sz="2000" dirty="0" smtClean="0">
                <a:solidFill>
                  <a:schemeClr val="bg1"/>
                </a:solidFill>
                <a:latin typeface="Georgia" pitchFamily="18" charset="0"/>
              </a:rPr>
              <a:t>How are long-term system dynamics affected by the choice of resolution mechanism?</a:t>
            </a:r>
          </a:p>
          <a:p>
            <a:pPr marL="342900" indent="-342900" algn="l">
              <a:lnSpc>
                <a:spcPct val="150000"/>
              </a:lnSpc>
              <a:buFont typeface="Wingdings" pitchFamily="2" charset="2"/>
              <a:buChar char="v"/>
              <a:defRPr/>
            </a:pPr>
            <a:r>
              <a:rPr lang="en-US" sz="2000" dirty="0" smtClean="0">
                <a:solidFill>
                  <a:schemeClr val="bg1"/>
                </a:solidFill>
                <a:latin typeface="Georgia" pitchFamily="18" charset="0"/>
              </a:rPr>
              <a:t>How can resolution mechanisms be implemented most effectively?</a:t>
            </a:r>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7155" y="278650"/>
            <a:ext cx="2880320"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218" name="Rectangle 14"/>
          <p:cNvSpPr txBox="1">
            <a:spLocks noChangeArrowheads="1"/>
          </p:cNvSpPr>
          <p:nvPr/>
        </p:nvSpPr>
        <p:spPr bwMode="auto">
          <a:xfrm>
            <a:off x="323850" y="908050"/>
            <a:ext cx="6227763"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Introduction</a:t>
            </a:r>
            <a:endParaRPr lang="en-GB" sz="3500" dirty="0">
              <a:solidFill>
                <a:schemeClr val="bg1"/>
              </a:solidFill>
              <a:latin typeface="Georgia" pitchFamily="18" charset="0"/>
            </a:endParaRPr>
          </a:p>
        </p:txBody>
      </p:sp>
      <p:pic>
        <p:nvPicPr>
          <p:cNvPr id="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6536" y="2933945"/>
            <a:ext cx="3420380" cy="523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08115" y="2753925"/>
            <a:ext cx="1724025" cy="847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137985" y="2950675"/>
            <a:ext cx="2439460" cy="478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4"/>
          <p:cNvSpPr txBox="1">
            <a:spLocks noChangeArrowheads="1"/>
          </p:cNvSpPr>
          <p:nvPr/>
        </p:nvSpPr>
        <p:spPr bwMode="auto">
          <a:xfrm>
            <a:off x="323849" y="889502"/>
            <a:ext cx="6903445"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Results – Adapt, bailout</a:t>
            </a:r>
            <a:endParaRPr lang="en-GB" sz="3500" dirty="0">
              <a:solidFill>
                <a:schemeClr val="bg1"/>
              </a:solidFill>
              <a:latin typeface="Georgia" pitchFamily="18" charset="0"/>
            </a:endParaRPr>
          </a:p>
        </p:txBody>
      </p:sp>
      <p:pic>
        <p:nvPicPr>
          <p:cNvPr id="14"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82190" y="278650"/>
            <a:ext cx="2565285"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Text Box 7"/>
          <p:cNvSpPr txBox="1">
            <a:spLocks noChangeArrowheads="1"/>
          </p:cNvSpPr>
          <p:nvPr/>
        </p:nvSpPr>
        <p:spPr bwMode="auto">
          <a:xfrm>
            <a:off x="431540" y="5634245"/>
            <a:ext cx="8382195" cy="1080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defRPr/>
            </a:pPr>
            <a:r>
              <a:rPr lang="en-US" sz="2000" dirty="0" smtClean="0">
                <a:solidFill>
                  <a:schemeClr val="bg1"/>
                </a:solidFill>
                <a:latin typeface="Georgia" pitchFamily="18" charset="0"/>
              </a:rPr>
              <a:t>If we bail banks out instead of liquidating them, the level of asset investment remains higher (75% vs 50%), and the total number of bankruptcies drops . The interbank market also remains active.</a:t>
            </a:r>
          </a:p>
          <a:p>
            <a:pPr algn="l">
              <a:defRPr/>
            </a:pPr>
            <a:endParaRPr lang="en-US" sz="2000" dirty="0" smtClean="0">
              <a:solidFill>
                <a:schemeClr val="bg1"/>
              </a:solidFill>
              <a:latin typeface="Georgia" pitchFamily="18" charset="0"/>
            </a:endParaRPr>
          </a:p>
        </p:txBody>
      </p:sp>
      <p:pic>
        <p:nvPicPr>
          <p:cNvPr id="11"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4230" y="64345"/>
            <a:ext cx="4783046" cy="8893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bwMode="auto">
          <a:xfrm>
            <a:off x="5744083" y="1848596"/>
            <a:ext cx="3193402" cy="1523494"/>
          </a:xfrm>
          <a:prstGeom prst="rect">
            <a:avLst/>
          </a:prstGeom>
          <a:noFill/>
          <a:ln w="12700" cap="flat" cmpd="sng" algn="ctr">
            <a:solidFill>
              <a:srgbClr val="FF0000"/>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spAutoFit/>
          </a:bodyPr>
          <a:lstStyle/>
          <a:p>
            <a:pPr marL="171450" marR="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sz="1600" dirty="0" smtClean="0">
                <a:solidFill>
                  <a:schemeClr val="bg1"/>
                </a:solidFill>
                <a:latin typeface="+mn-lt"/>
                <a:ea typeface="ＭＳ Ｐゴシック" pitchFamily="16" charset="-128"/>
              </a:rPr>
              <a:t>High</a:t>
            </a:r>
            <a:r>
              <a:rPr kumimoji="0" lang="en-GB" sz="1600" b="0" i="0" u="none" strike="noStrike" cap="none" normalizeH="0" baseline="0" dirty="0" smtClean="0">
                <a:ln>
                  <a:noFill/>
                </a:ln>
                <a:solidFill>
                  <a:schemeClr val="bg1"/>
                </a:solidFill>
                <a:effectLst/>
                <a:latin typeface="+mn-lt"/>
                <a:ea typeface="ＭＳ Ｐゴシック" pitchFamily="16" charset="-128"/>
              </a:rPr>
              <a:t> level of </a:t>
            </a:r>
            <a:r>
              <a:rPr kumimoji="0" lang="en-GB" sz="1600" b="0" i="0" u="none" strike="noStrike" cap="none" normalizeH="0" baseline="0" dirty="0" err="1" smtClean="0">
                <a:ln>
                  <a:noFill/>
                </a:ln>
                <a:solidFill>
                  <a:schemeClr val="bg1"/>
                </a:solidFill>
                <a:effectLst/>
                <a:latin typeface="+mn-lt"/>
                <a:ea typeface="ＭＳ Ｐゴシック" pitchFamily="16" charset="-128"/>
              </a:rPr>
              <a:t>stochasticity</a:t>
            </a:r>
            <a:r>
              <a:rPr kumimoji="0" lang="en-GB" sz="1600" b="0" i="0" u="none" strike="noStrike" cap="none" normalizeH="0" dirty="0" smtClean="0">
                <a:ln>
                  <a:noFill/>
                </a:ln>
                <a:solidFill>
                  <a:schemeClr val="bg1"/>
                </a:solidFill>
                <a:effectLst/>
                <a:latin typeface="+mn-lt"/>
                <a:ea typeface="ＭＳ Ｐゴシック" pitchFamily="16" charset="-128"/>
              </a:rPr>
              <a:t> in stock price and deposits.  </a:t>
            </a:r>
          </a:p>
          <a:p>
            <a:pPr marL="171450" marR="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GB" sz="1600" b="0" i="0" u="none" strike="noStrike" cap="none" normalizeH="0" dirty="0" smtClean="0">
                <a:ln>
                  <a:noFill/>
                </a:ln>
                <a:solidFill>
                  <a:schemeClr val="bg1"/>
                </a:solidFill>
                <a:effectLst/>
                <a:latin typeface="+mn-lt"/>
                <a:ea typeface="ＭＳ Ｐゴシック" pitchFamily="16" charset="-128"/>
              </a:rPr>
              <a:t>Banks adapt strategies.</a:t>
            </a:r>
          </a:p>
          <a:p>
            <a:pPr marL="171450" marR="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sz="1600" baseline="0" dirty="0" smtClean="0">
                <a:solidFill>
                  <a:schemeClr val="bg1"/>
                </a:solidFill>
                <a:latin typeface="+mn-lt"/>
                <a:ea typeface="ＭＳ Ｐゴシック" pitchFamily="16" charset="-128"/>
              </a:rPr>
              <a:t>Banks are  bailed out.</a:t>
            </a:r>
          </a:p>
          <a:p>
            <a:pPr marL="171450" indent="-171450" algn="l">
              <a:buFont typeface="Arial" panose="020B0604020202020204" pitchFamily="34" charset="0"/>
              <a:buChar char="•"/>
            </a:pPr>
            <a:r>
              <a:rPr lang="en-GB" sz="1600" dirty="0">
                <a:solidFill>
                  <a:schemeClr val="bg1"/>
                </a:solidFill>
                <a:latin typeface="+mn-lt"/>
                <a:ea typeface="ＭＳ Ｐゴシック" pitchFamily="16" charset="-128"/>
              </a:rPr>
              <a:t>Adapt = 5%, Mutate = 1</a:t>
            </a:r>
            <a:r>
              <a:rPr lang="en-GB" sz="1600" dirty="0" smtClean="0">
                <a:solidFill>
                  <a:schemeClr val="bg1"/>
                </a:solidFill>
                <a:latin typeface="+mn-lt"/>
                <a:ea typeface="ＭＳ Ｐゴシック" pitchFamily="16" charset="-128"/>
              </a:rPr>
              <a:t>%.</a:t>
            </a:r>
            <a:endParaRPr lang="en-GB" sz="1600" dirty="0">
              <a:solidFill>
                <a:schemeClr val="bg1"/>
              </a:solidFill>
              <a:latin typeface="+mn-lt"/>
              <a:ea typeface="ＭＳ Ｐゴシック" pitchFamily="16" charset="-128"/>
            </a:endParaRPr>
          </a:p>
          <a:p>
            <a:pPr marL="171450" indent="-171450" algn="l">
              <a:buFont typeface="Arial" panose="020B0604020202020204" pitchFamily="34" charset="0"/>
              <a:buChar char="•"/>
            </a:pPr>
            <a:r>
              <a:rPr lang="en-GB" sz="1600" dirty="0" err="1">
                <a:solidFill>
                  <a:schemeClr val="bg1"/>
                </a:solidFill>
                <a:latin typeface="+mn-lt"/>
                <a:ea typeface="ＭＳ Ｐゴシック" pitchFamily="16" charset="-128"/>
              </a:rPr>
              <a:t>Lookback</a:t>
            </a:r>
            <a:r>
              <a:rPr lang="en-GB" sz="1600" dirty="0">
                <a:solidFill>
                  <a:schemeClr val="bg1"/>
                </a:solidFill>
                <a:latin typeface="+mn-lt"/>
                <a:ea typeface="ＭＳ Ｐゴシック" pitchFamily="16" charset="-128"/>
              </a:rPr>
              <a:t>  = 25 </a:t>
            </a:r>
            <a:r>
              <a:rPr lang="en-GB" sz="1600" dirty="0" smtClean="0">
                <a:solidFill>
                  <a:schemeClr val="bg1"/>
                </a:solidFill>
                <a:latin typeface="+mn-lt"/>
                <a:ea typeface="ＭＳ Ｐゴシック" pitchFamily="16" charset="-128"/>
              </a:rPr>
              <a:t>steps.</a:t>
            </a:r>
            <a:endParaRPr lang="en-GB" sz="1600" dirty="0">
              <a:solidFill>
                <a:schemeClr val="bg1"/>
              </a:solidFill>
              <a:latin typeface="+mn-lt"/>
              <a:ea typeface="ＭＳ Ｐゴシック" pitchFamily="16" charset="-128"/>
            </a:endParaRPr>
          </a:p>
        </p:txBody>
      </p:sp>
      <p:pic>
        <p:nvPicPr>
          <p:cNvPr id="5122"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2548" y="1818345"/>
            <a:ext cx="2400300" cy="1638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3"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31839" y="1818345"/>
            <a:ext cx="2419350" cy="1638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4"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1540" y="3744034"/>
            <a:ext cx="2409825" cy="1647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5"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31839" y="3744034"/>
            <a:ext cx="2419350" cy="1638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6"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42363" y="3744034"/>
            <a:ext cx="2409825" cy="1638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838318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4"/>
          <p:cNvSpPr txBox="1">
            <a:spLocks noChangeArrowheads="1"/>
          </p:cNvSpPr>
          <p:nvPr/>
        </p:nvSpPr>
        <p:spPr bwMode="auto">
          <a:xfrm>
            <a:off x="323849" y="908050"/>
            <a:ext cx="6903445"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Results – Adapt, regenerate</a:t>
            </a:r>
            <a:endParaRPr lang="en-GB" sz="3500" dirty="0">
              <a:solidFill>
                <a:schemeClr val="bg1"/>
              </a:solidFill>
              <a:latin typeface="Georgia" pitchFamily="18" charset="0"/>
            </a:endParaRPr>
          </a:p>
        </p:txBody>
      </p:sp>
      <p:pic>
        <p:nvPicPr>
          <p:cNvPr id="14"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82190" y="278650"/>
            <a:ext cx="2565285"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Text Box 7"/>
          <p:cNvSpPr txBox="1">
            <a:spLocks noChangeArrowheads="1"/>
          </p:cNvSpPr>
          <p:nvPr/>
        </p:nvSpPr>
        <p:spPr bwMode="auto">
          <a:xfrm>
            <a:off x="431540" y="5634245"/>
            <a:ext cx="8382195" cy="99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defRPr/>
            </a:pPr>
            <a:r>
              <a:rPr lang="en-US" sz="2000" dirty="0" smtClean="0">
                <a:solidFill>
                  <a:schemeClr val="bg1"/>
                </a:solidFill>
                <a:latin typeface="Georgia" pitchFamily="18" charset="0"/>
              </a:rPr>
              <a:t>Comparison to bailout.</a:t>
            </a:r>
          </a:p>
          <a:p>
            <a:pPr algn="l">
              <a:defRPr/>
            </a:pPr>
            <a:endParaRPr lang="en-US" sz="2000" dirty="0" smtClean="0">
              <a:solidFill>
                <a:schemeClr val="bg1"/>
              </a:solidFill>
              <a:latin typeface="Georgia" pitchFamily="18" charset="0"/>
            </a:endParaRPr>
          </a:p>
        </p:txBody>
      </p:sp>
      <p:pic>
        <p:nvPicPr>
          <p:cNvPr id="11"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81990" y="431050"/>
            <a:ext cx="2565285" cy="477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Rectangle 11"/>
          <p:cNvSpPr/>
          <p:nvPr/>
        </p:nvSpPr>
        <p:spPr bwMode="auto">
          <a:xfrm>
            <a:off x="5744083" y="1725486"/>
            <a:ext cx="3193402" cy="1769715"/>
          </a:xfrm>
          <a:prstGeom prst="rect">
            <a:avLst/>
          </a:prstGeom>
          <a:noFill/>
          <a:ln w="12700" cap="flat" cmpd="sng" algn="ctr">
            <a:solidFill>
              <a:srgbClr val="FF0000"/>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spAutoFit/>
          </a:bodyPr>
          <a:lstStyle/>
          <a:p>
            <a:pPr marL="171450" marR="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GB" sz="1600" b="0" i="0" u="none" strike="noStrike" cap="none" normalizeH="0" baseline="0" dirty="0" smtClean="0">
                <a:ln>
                  <a:noFill/>
                </a:ln>
                <a:solidFill>
                  <a:schemeClr val="bg1"/>
                </a:solidFill>
                <a:effectLst/>
                <a:latin typeface="+mn-lt"/>
                <a:ea typeface="ＭＳ Ｐゴシック" pitchFamily="16" charset="-128"/>
              </a:rPr>
              <a:t>High level of </a:t>
            </a:r>
            <a:r>
              <a:rPr kumimoji="0" lang="en-GB" sz="1600" b="0" i="0" u="none" strike="noStrike" cap="none" normalizeH="0" baseline="0" dirty="0" err="1" smtClean="0">
                <a:ln>
                  <a:noFill/>
                </a:ln>
                <a:solidFill>
                  <a:schemeClr val="bg1"/>
                </a:solidFill>
                <a:effectLst/>
                <a:latin typeface="+mn-lt"/>
                <a:ea typeface="ＭＳ Ｐゴシック" pitchFamily="16" charset="-128"/>
              </a:rPr>
              <a:t>stochasticity</a:t>
            </a:r>
            <a:r>
              <a:rPr kumimoji="0" lang="en-GB" sz="1600" b="0" i="0" u="none" strike="noStrike" cap="none" normalizeH="0" dirty="0" smtClean="0">
                <a:ln>
                  <a:noFill/>
                </a:ln>
                <a:solidFill>
                  <a:schemeClr val="bg1"/>
                </a:solidFill>
                <a:effectLst/>
                <a:latin typeface="+mn-lt"/>
                <a:ea typeface="ＭＳ Ｐゴシック" pitchFamily="16" charset="-128"/>
              </a:rPr>
              <a:t> in stock price and deposits.  </a:t>
            </a:r>
          </a:p>
          <a:p>
            <a:pPr marL="171450" marR="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GB" sz="1600" b="0" i="0" u="none" strike="noStrike" cap="none" normalizeH="0" dirty="0" smtClean="0">
                <a:ln>
                  <a:noFill/>
                </a:ln>
                <a:solidFill>
                  <a:schemeClr val="bg1"/>
                </a:solidFill>
                <a:effectLst/>
                <a:latin typeface="+mn-lt"/>
                <a:ea typeface="ＭＳ Ｐゴシック" pitchFamily="16" charset="-128"/>
              </a:rPr>
              <a:t>Banks adapt strategies.</a:t>
            </a:r>
          </a:p>
          <a:p>
            <a:pPr marL="171450" marR="0" indent="-1714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sz="1600" baseline="0" dirty="0" smtClean="0">
                <a:solidFill>
                  <a:schemeClr val="bg1"/>
                </a:solidFill>
                <a:latin typeface="+mn-lt"/>
                <a:ea typeface="ＭＳ Ｐゴシック" pitchFamily="16" charset="-128"/>
              </a:rPr>
              <a:t>Banks are  liquidated</a:t>
            </a:r>
            <a:r>
              <a:rPr lang="en-GB" sz="1600" dirty="0" smtClean="0">
                <a:solidFill>
                  <a:schemeClr val="bg1"/>
                </a:solidFill>
                <a:latin typeface="+mn-lt"/>
                <a:ea typeface="ＭＳ Ｐゴシック" pitchFamily="16" charset="-128"/>
              </a:rPr>
              <a:t> and new banks </a:t>
            </a:r>
            <a:r>
              <a:rPr lang="en-GB" sz="1600" dirty="0" err="1" smtClean="0">
                <a:solidFill>
                  <a:schemeClr val="bg1"/>
                </a:solidFill>
                <a:latin typeface="+mn-lt"/>
                <a:ea typeface="ＭＳ Ｐゴシック" pitchFamily="16" charset="-128"/>
              </a:rPr>
              <a:t>rejoin</a:t>
            </a:r>
            <a:r>
              <a:rPr lang="en-GB" sz="1600" dirty="0" smtClean="0">
                <a:solidFill>
                  <a:schemeClr val="bg1"/>
                </a:solidFill>
                <a:latin typeface="+mn-lt"/>
                <a:ea typeface="ＭＳ Ｐゴシック" pitchFamily="16" charset="-128"/>
              </a:rPr>
              <a:t>.</a:t>
            </a:r>
          </a:p>
          <a:p>
            <a:pPr marL="171450" indent="-171450" algn="l">
              <a:buFont typeface="Arial" panose="020B0604020202020204" pitchFamily="34" charset="0"/>
              <a:buChar char="•"/>
            </a:pPr>
            <a:r>
              <a:rPr lang="en-GB" sz="1600" dirty="0">
                <a:solidFill>
                  <a:schemeClr val="bg1"/>
                </a:solidFill>
                <a:latin typeface="+mn-lt"/>
                <a:ea typeface="ＭＳ Ｐゴシック" pitchFamily="16" charset="-128"/>
              </a:rPr>
              <a:t>Adapt = 5%, </a:t>
            </a:r>
            <a:r>
              <a:rPr lang="en-GB" sz="1600" dirty="0" smtClean="0">
                <a:solidFill>
                  <a:schemeClr val="bg1"/>
                </a:solidFill>
                <a:latin typeface="+mn-lt"/>
                <a:ea typeface="ＭＳ Ｐゴシック" pitchFamily="16" charset="-128"/>
              </a:rPr>
              <a:t>Mutate </a:t>
            </a:r>
            <a:r>
              <a:rPr lang="en-GB" sz="1600" dirty="0">
                <a:solidFill>
                  <a:schemeClr val="bg1"/>
                </a:solidFill>
                <a:latin typeface="+mn-lt"/>
                <a:ea typeface="ＭＳ Ｐゴシック" pitchFamily="16" charset="-128"/>
              </a:rPr>
              <a:t>= 1</a:t>
            </a:r>
            <a:r>
              <a:rPr lang="en-GB" sz="1600" dirty="0" smtClean="0">
                <a:solidFill>
                  <a:schemeClr val="bg1"/>
                </a:solidFill>
                <a:latin typeface="+mn-lt"/>
                <a:ea typeface="ＭＳ Ｐゴシック" pitchFamily="16" charset="-128"/>
              </a:rPr>
              <a:t>%.</a:t>
            </a:r>
            <a:endParaRPr lang="en-GB" sz="1600" dirty="0">
              <a:solidFill>
                <a:schemeClr val="bg1"/>
              </a:solidFill>
              <a:latin typeface="+mn-lt"/>
              <a:ea typeface="ＭＳ Ｐゴシック" pitchFamily="16" charset="-128"/>
            </a:endParaRPr>
          </a:p>
          <a:p>
            <a:pPr marL="171450" indent="-171450" algn="l">
              <a:buFont typeface="Arial" panose="020B0604020202020204" pitchFamily="34" charset="0"/>
              <a:buChar char="•"/>
            </a:pPr>
            <a:r>
              <a:rPr lang="en-GB" sz="1600" dirty="0" err="1">
                <a:solidFill>
                  <a:schemeClr val="bg1"/>
                </a:solidFill>
                <a:latin typeface="+mn-lt"/>
                <a:ea typeface="ＭＳ Ｐゴシック" pitchFamily="16" charset="-128"/>
              </a:rPr>
              <a:t>Lookback</a:t>
            </a:r>
            <a:r>
              <a:rPr lang="en-GB" sz="1600" dirty="0">
                <a:solidFill>
                  <a:schemeClr val="bg1"/>
                </a:solidFill>
                <a:latin typeface="+mn-lt"/>
                <a:ea typeface="ＭＳ Ｐゴシック" pitchFamily="16" charset="-128"/>
              </a:rPr>
              <a:t>  = 25 </a:t>
            </a:r>
            <a:r>
              <a:rPr lang="en-GB" sz="1600" dirty="0" smtClean="0">
                <a:solidFill>
                  <a:schemeClr val="bg1"/>
                </a:solidFill>
                <a:latin typeface="+mn-lt"/>
                <a:ea typeface="ＭＳ Ｐゴシック" pitchFamily="16" charset="-128"/>
              </a:rPr>
              <a:t>steps.</a:t>
            </a:r>
            <a:endParaRPr lang="en-GB" sz="1600" dirty="0">
              <a:solidFill>
                <a:schemeClr val="bg1"/>
              </a:solidFill>
              <a:latin typeface="+mn-lt"/>
              <a:ea typeface="ＭＳ Ｐゴシック" pitchFamily="16" charset="-128"/>
            </a:endParaRPr>
          </a:p>
        </p:txBody>
      </p:sp>
      <p:pic>
        <p:nvPicPr>
          <p:cNvPr id="717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9971" y="1813582"/>
            <a:ext cx="2390775" cy="1638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1"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17552" y="1813582"/>
            <a:ext cx="2400300" cy="1638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2"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1540" y="3744035"/>
            <a:ext cx="2409825" cy="1647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3"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17552" y="3763085"/>
            <a:ext cx="2400300" cy="16287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4"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817105" y="3744034"/>
            <a:ext cx="2400300" cy="1647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50481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4"/>
          <p:cNvSpPr txBox="1">
            <a:spLocks noChangeArrowheads="1"/>
          </p:cNvSpPr>
          <p:nvPr/>
        </p:nvSpPr>
        <p:spPr bwMode="auto">
          <a:xfrm>
            <a:off x="323849" y="908050"/>
            <a:ext cx="6903445"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Summary</a:t>
            </a:r>
            <a:endParaRPr lang="en-GB" sz="3500" dirty="0">
              <a:solidFill>
                <a:schemeClr val="bg1"/>
              </a:solidFill>
              <a:latin typeface="Georgia" pitchFamily="18" charset="0"/>
            </a:endParaRPr>
          </a:p>
        </p:txBody>
      </p:sp>
      <p:pic>
        <p:nvPicPr>
          <p:cNvPr id="14"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82190" y="278650"/>
            <a:ext cx="2565285"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81990" y="431050"/>
            <a:ext cx="2565285" cy="477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Text Box 7"/>
          <p:cNvSpPr txBox="1">
            <a:spLocks noChangeArrowheads="1"/>
          </p:cNvSpPr>
          <p:nvPr/>
        </p:nvSpPr>
        <p:spPr bwMode="auto">
          <a:xfrm>
            <a:off x="465279" y="1899607"/>
            <a:ext cx="8382195" cy="4409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marL="342900" indent="-342900" algn="l">
              <a:lnSpc>
                <a:spcPct val="150000"/>
              </a:lnSpc>
              <a:buFont typeface="Arial" panose="020B0604020202020204" pitchFamily="34" charset="0"/>
              <a:buChar char="•"/>
              <a:defRPr/>
            </a:pPr>
            <a:r>
              <a:rPr lang="en-US" sz="2000" dirty="0" smtClean="0">
                <a:solidFill>
                  <a:schemeClr val="bg1"/>
                </a:solidFill>
                <a:latin typeface="Georgia" pitchFamily="18" charset="0"/>
              </a:rPr>
              <a:t>One of the first bankruptcy models to cover longer timescales than the point of contagion</a:t>
            </a:r>
          </a:p>
          <a:p>
            <a:pPr marL="342900" indent="-342900" algn="l">
              <a:lnSpc>
                <a:spcPct val="150000"/>
              </a:lnSpc>
              <a:buFont typeface="Arial" panose="020B0604020202020204" pitchFamily="34" charset="0"/>
              <a:buChar char="•"/>
              <a:defRPr/>
            </a:pPr>
            <a:r>
              <a:rPr lang="en-US" sz="2000" dirty="0" smtClean="0">
                <a:solidFill>
                  <a:schemeClr val="bg1"/>
                </a:solidFill>
                <a:latin typeface="Georgia" pitchFamily="18" charset="0"/>
              </a:rPr>
              <a:t>Provides a bridge between network and game theoretic approaches</a:t>
            </a:r>
          </a:p>
          <a:p>
            <a:pPr marL="342900" indent="-342900" algn="l">
              <a:lnSpc>
                <a:spcPct val="150000"/>
              </a:lnSpc>
              <a:buFont typeface="Arial" panose="020B0604020202020204" pitchFamily="34" charset="0"/>
              <a:buChar char="•"/>
              <a:defRPr/>
            </a:pPr>
            <a:r>
              <a:rPr lang="en-US" sz="2000" dirty="0" smtClean="0">
                <a:solidFill>
                  <a:schemeClr val="bg1"/>
                </a:solidFill>
                <a:latin typeface="Georgia" pitchFamily="18" charset="0"/>
              </a:rPr>
              <a:t>Generates reasonable </a:t>
            </a:r>
            <a:r>
              <a:rPr lang="en-US" sz="2000" dirty="0" err="1" smtClean="0">
                <a:solidFill>
                  <a:schemeClr val="bg1"/>
                </a:solidFill>
                <a:latin typeface="Georgia" pitchFamily="18" charset="0"/>
              </a:rPr>
              <a:t>behaviour</a:t>
            </a:r>
            <a:r>
              <a:rPr lang="en-US" sz="2000" dirty="0" smtClean="0">
                <a:solidFill>
                  <a:schemeClr val="bg1"/>
                </a:solidFill>
                <a:latin typeface="Georgia" pitchFamily="18" charset="0"/>
              </a:rPr>
              <a:t>, including cyclical risk,  and is able to model the evolution of crises</a:t>
            </a:r>
          </a:p>
          <a:p>
            <a:pPr marL="342900" indent="-342900" algn="l">
              <a:lnSpc>
                <a:spcPct val="150000"/>
              </a:lnSpc>
              <a:buFont typeface="Arial" panose="020B0604020202020204" pitchFamily="34" charset="0"/>
              <a:buChar char="•"/>
              <a:defRPr/>
            </a:pPr>
            <a:r>
              <a:rPr lang="en-US" sz="2000" dirty="0" smtClean="0">
                <a:solidFill>
                  <a:schemeClr val="bg1"/>
                </a:solidFill>
                <a:latin typeface="Georgia" pitchFamily="18" charset="0"/>
              </a:rPr>
              <a:t>Allows a variety of bankruptcy mechanisms to be tested for effectiveness</a:t>
            </a:r>
          </a:p>
        </p:txBody>
      </p:sp>
    </p:spTree>
    <p:extLst>
      <p:ext uri="{BB962C8B-B14F-4D97-AF65-F5344CB8AC3E}">
        <p14:creationId xmlns:p14="http://schemas.microsoft.com/office/powerpoint/2010/main" val="35660152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4"/>
          <p:cNvSpPr txBox="1">
            <a:spLocks noChangeArrowheads="1"/>
          </p:cNvSpPr>
          <p:nvPr/>
        </p:nvSpPr>
        <p:spPr bwMode="auto">
          <a:xfrm>
            <a:off x="323850" y="908050"/>
            <a:ext cx="5103245"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Further work</a:t>
            </a:r>
            <a:endParaRPr lang="en-GB" sz="3500" dirty="0">
              <a:solidFill>
                <a:schemeClr val="bg1"/>
              </a:solidFill>
              <a:latin typeface="Georgia" pitchFamily="18" charset="0"/>
            </a:endParaRPr>
          </a:p>
        </p:txBody>
      </p:sp>
      <p:sp>
        <p:nvSpPr>
          <p:cNvPr id="41" name="Text Box 7"/>
          <p:cNvSpPr txBox="1">
            <a:spLocks noChangeArrowheads="1"/>
          </p:cNvSpPr>
          <p:nvPr/>
        </p:nvSpPr>
        <p:spPr bwMode="auto">
          <a:xfrm>
            <a:off x="2501771" y="1663338"/>
            <a:ext cx="6171318" cy="14056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marL="342900" indent="-342900" algn="l">
              <a:buFont typeface="Arial" panose="020B0604020202020204" pitchFamily="34" charset="0"/>
              <a:buChar char="•"/>
              <a:defRPr/>
            </a:pPr>
            <a:r>
              <a:rPr lang="en-GB" sz="2000" dirty="0" smtClean="0">
                <a:solidFill>
                  <a:schemeClr val="bg1"/>
                </a:solidFill>
                <a:latin typeface="+mn-lt"/>
              </a:rPr>
              <a:t>CRISIS is a “bottom-up</a:t>
            </a:r>
            <a:r>
              <a:rPr lang="en-GB" sz="2000" dirty="0">
                <a:solidFill>
                  <a:schemeClr val="bg1"/>
                </a:solidFill>
                <a:latin typeface="+mn-lt"/>
              </a:rPr>
              <a:t>” </a:t>
            </a:r>
            <a:r>
              <a:rPr lang="en-GB" sz="2000" dirty="0" smtClean="0">
                <a:solidFill>
                  <a:schemeClr val="bg1"/>
                </a:solidFill>
                <a:latin typeface="+mn-lt"/>
              </a:rPr>
              <a:t>agent-based model of the UK economy, including firms and households</a:t>
            </a:r>
          </a:p>
          <a:p>
            <a:pPr marL="342900" indent="-342900" algn="l">
              <a:lnSpc>
                <a:spcPct val="50000"/>
              </a:lnSpc>
              <a:buFont typeface="Arial" panose="020B0604020202020204" pitchFamily="34" charset="0"/>
              <a:buChar char="•"/>
              <a:defRPr/>
            </a:pPr>
            <a:endParaRPr lang="en-GB" sz="2000" dirty="0" smtClean="0">
              <a:solidFill>
                <a:schemeClr val="bg1"/>
              </a:solidFill>
              <a:latin typeface="+mn-lt"/>
            </a:endParaRPr>
          </a:p>
          <a:p>
            <a:pPr marL="342900" indent="-342900" algn="l">
              <a:lnSpc>
                <a:spcPct val="10000"/>
              </a:lnSpc>
              <a:buFont typeface="Arial" panose="020B0604020202020204" pitchFamily="34" charset="0"/>
              <a:buChar char="•"/>
              <a:defRPr/>
            </a:pPr>
            <a:endParaRPr lang="en-GB" sz="2000" dirty="0" smtClean="0">
              <a:solidFill>
                <a:schemeClr val="bg1"/>
              </a:solidFill>
              <a:latin typeface="+mn-lt"/>
            </a:endParaRPr>
          </a:p>
          <a:p>
            <a:pPr marL="342900" indent="-342900" algn="l">
              <a:buFont typeface="Arial" panose="020B0604020202020204" pitchFamily="34" charset="0"/>
              <a:buChar char="•"/>
              <a:defRPr/>
            </a:pPr>
            <a:r>
              <a:rPr lang="en-GB" sz="2000" dirty="0">
                <a:solidFill>
                  <a:schemeClr val="bg1"/>
                </a:solidFill>
                <a:latin typeface="+mn-lt"/>
              </a:rPr>
              <a:t>E</a:t>
            </a:r>
            <a:r>
              <a:rPr lang="en-GB" sz="2000" dirty="0" smtClean="0">
                <a:solidFill>
                  <a:schemeClr val="bg1"/>
                </a:solidFill>
                <a:latin typeface="+mn-lt"/>
              </a:rPr>
              <a:t>xplicitly looks </a:t>
            </a:r>
            <a:r>
              <a:rPr lang="en-GB" sz="2000" dirty="0">
                <a:solidFill>
                  <a:schemeClr val="bg1"/>
                </a:solidFill>
                <a:latin typeface="+mn-lt"/>
              </a:rPr>
              <a:t>at the network and institutional structure of the financial </a:t>
            </a:r>
            <a:r>
              <a:rPr lang="en-GB" sz="2000" dirty="0" smtClean="0">
                <a:solidFill>
                  <a:schemeClr val="bg1"/>
                </a:solidFill>
                <a:latin typeface="+mn-lt"/>
              </a:rPr>
              <a:t>system</a:t>
            </a:r>
            <a:endParaRPr lang="en-US" sz="2000" dirty="0" smtClean="0">
              <a:solidFill>
                <a:schemeClr val="bg1"/>
              </a:solidFill>
              <a:latin typeface="+mn-lt"/>
            </a:endParaRPr>
          </a:p>
        </p:txBody>
      </p:sp>
      <p:pic>
        <p:nvPicPr>
          <p:cNvPr id="14"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7155" y="278650"/>
            <a:ext cx="2880320"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descr="http://cmg.soton.ac.uk/assets/project-images/213/CRISIS%20logo.medium.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7548" y="1763815"/>
            <a:ext cx="1759188" cy="1019919"/>
          </a:xfrm>
          <a:prstGeom prst="rect">
            <a:avLst/>
          </a:prstGeom>
          <a:noFill/>
          <a:extLst>
            <a:ext uri="{909E8E84-426E-40DD-AFC4-6F175D3DCCD1}">
              <a14:hiddenFill xmlns:a14="http://schemas.microsoft.com/office/drawing/2010/main">
                <a:solidFill>
                  <a:srgbClr val="FFFFFF"/>
                </a:solidFill>
              </a14:hiddenFill>
            </a:ext>
          </a:extLst>
        </p:spPr>
      </p:pic>
      <p:sp>
        <p:nvSpPr>
          <p:cNvPr id="8" name="Text Box 7"/>
          <p:cNvSpPr txBox="1">
            <a:spLocks noChangeArrowheads="1"/>
          </p:cNvSpPr>
          <p:nvPr/>
        </p:nvSpPr>
        <p:spPr bwMode="auto">
          <a:xfrm>
            <a:off x="427548" y="3283518"/>
            <a:ext cx="8419927" cy="34308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defRPr/>
            </a:pPr>
            <a:r>
              <a:rPr lang="en-GB" sz="2000" dirty="0" smtClean="0">
                <a:solidFill>
                  <a:schemeClr val="bg1"/>
                </a:solidFill>
                <a:latin typeface="+mn-lt"/>
              </a:rPr>
              <a:t>We are working to incorporate the following into CRISIS:</a:t>
            </a:r>
          </a:p>
          <a:p>
            <a:pPr algn="l">
              <a:defRPr/>
            </a:pPr>
            <a:endParaRPr lang="en-GB" sz="800" dirty="0" smtClean="0">
              <a:solidFill>
                <a:schemeClr val="bg1"/>
              </a:solidFill>
              <a:latin typeface="+mn-lt"/>
            </a:endParaRPr>
          </a:p>
          <a:p>
            <a:pPr marL="342900" indent="-342900" algn="l">
              <a:lnSpc>
                <a:spcPct val="120000"/>
              </a:lnSpc>
              <a:buFont typeface="Wingdings" panose="05000000000000000000" pitchFamily="2" charset="2"/>
              <a:buChar char="Ø"/>
              <a:defRPr/>
            </a:pPr>
            <a:r>
              <a:rPr lang="en-GB" sz="2000" dirty="0" smtClean="0">
                <a:solidFill>
                  <a:schemeClr val="bg1"/>
                </a:solidFill>
                <a:latin typeface="+mn-lt"/>
              </a:rPr>
              <a:t>Detailed capital structure for banks</a:t>
            </a:r>
          </a:p>
          <a:p>
            <a:pPr marL="342900" indent="-342900" algn="l">
              <a:lnSpc>
                <a:spcPct val="120000"/>
              </a:lnSpc>
              <a:buFont typeface="Wingdings" panose="05000000000000000000" pitchFamily="2" charset="2"/>
              <a:buChar char="Ø"/>
              <a:defRPr/>
            </a:pPr>
            <a:r>
              <a:rPr lang="en-GB" sz="2000" dirty="0" smtClean="0">
                <a:solidFill>
                  <a:schemeClr val="bg1"/>
                </a:solidFill>
                <a:latin typeface="+mn-lt"/>
              </a:rPr>
              <a:t>Adaptive bank strategies</a:t>
            </a:r>
          </a:p>
          <a:p>
            <a:pPr marL="342900" indent="-342900" algn="l">
              <a:lnSpc>
                <a:spcPct val="120000"/>
              </a:lnSpc>
              <a:buFont typeface="Wingdings" panose="05000000000000000000" pitchFamily="2" charset="2"/>
              <a:buChar char="Ø"/>
              <a:defRPr/>
            </a:pPr>
            <a:r>
              <a:rPr lang="en-GB" sz="2000" dirty="0" smtClean="0">
                <a:solidFill>
                  <a:schemeClr val="bg1"/>
                </a:solidFill>
                <a:latin typeface="+mn-lt"/>
              </a:rPr>
              <a:t>Realistic resolution dynamics</a:t>
            </a:r>
            <a:endParaRPr lang="en-GB" sz="2000" dirty="0">
              <a:solidFill>
                <a:schemeClr val="bg1"/>
              </a:solidFill>
              <a:latin typeface="+mn-lt"/>
            </a:endParaRPr>
          </a:p>
          <a:p>
            <a:pPr marL="342900" indent="-342900" algn="l">
              <a:buFont typeface="Arial" panose="020B0604020202020204" pitchFamily="34" charset="0"/>
              <a:buChar char="•"/>
              <a:defRPr/>
            </a:pPr>
            <a:endParaRPr lang="en-GB" sz="1000" dirty="0" smtClean="0">
              <a:solidFill>
                <a:schemeClr val="bg1"/>
              </a:solidFill>
              <a:latin typeface="+mn-lt"/>
            </a:endParaRPr>
          </a:p>
          <a:p>
            <a:pPr algn="l">
              <a:lnSpc>
                <a:spcPct val="110000"/>
              </a:lnSpc>
              <a:defRPr/>
            </a:pPr>
            <a:r>
              <a:rPr lang="en-GB" sz="2000" dirty="0" smtClean="0">
                <a:solidFill>
                  <a:schemeClr val="bg1"/>
                </a:solidFill>
                <a:latin typeface="+mn-lt"/>
              </a:rPr>
              <a:t>This will allow us to investigate:</a:t>
            </a:r>
          </a:p>
          <a:p>
            <a:pPr marL="342900" indent="-342900" algn="l">
              <a:lnSpc>
                <a:spcPct val="110000"/>
              </a:lnSpc>
              <a:buFont typeface="Arial" panose="020B0604020202020204" pitchFamily="34" charset="0"/>
              <a:buChar char="•"/>
              <a:defRPr/>
            </a:pPr>
            <a:r>
              <a:rPr lang="en-GB" sz="2000" dirty="0" smtClean="0">
                <a:solidFill>
                  <a:schemeClr val="bg1"/>
                </a:solidFill>
                <a:latin typeface="+mn-lt"/>
              </a:rPr>
              <a:t>new insolvency resolution mechanisms, such as </a:t>
            </a:r>
            <a:r>
              <a:rPr lang="en-GB" sz="2000" dirty="0" err="1" smtClean="0">
                <a:solidFill>
                  <a:schemeClr val="bg1"/>
                </a:solidFill>
                <a:latin typeface="+mn-lt"/>
              </a:rPr>
              <a:t>CoCos</a:t>
            </a:r>
            <a:r>
              <a:rPr lang="en-GB" sz="2000" dirty="0" smtClean="0">
                <a:solidFill>
                  <a:schemeClr val="bg1"/>
                </a:solidFill>
                <a:latin typeface="+mn-lt"/>
              </a:rPr>
              <a:t> and ERNs</a:t>
            </a:r>
          </a:p>
          <a:p>
            <a:pPr marL="342900" indent="-342900" algn="l">
              <a:lnSpc>
                <a:spcPct val="110000"/>
              </a:lnSpc>
              <a:buFont typeface="Arial" panose="020B0604020202020204" pitchFamily="34" charset="0"/>
              <a:buChar char="•"/>
              <a:defRPr/>
            </a:pPr>
            <a:r>
              <a:rPr lang="en-GB" sz="2000" dirty="0" smtClean="0">
                <a:solidFill>
                  <a:schemeClr val="bg1"/>
                </a:solidFill>
                <a:latin typeface="+mn-lt"/>
              </a:rPr>
              <a:t>optimal timing and size for an intervention</a:t>
            </a:r>
          </a:p>
          <a:p>
            <a:pPr algn="l">
              <a:lnSpc>
                <a:spcPct val="110000"/>
              </a:lnSpc>
              <a:defRPr/>
            </a:pPr>
            <a:endParaRPr lang="en-GB" sz="1000" dirty="0" smtClean="0">
              <a:solidFill>
                <a:schemeClr val="bg1"/>
              </a:solidFill>
              <a:latin typeface="+mn-lt"/>
            </a:endParaRPr>
          </a:p>
          <a:p>
            <a:pPr algn="l">
              <a:lnSpc>
                <a:spcPct val="110000"/>
              </a:lnSpc>
              <a:defRPr/>
            </a:pPr>
            <a:r>
              <a:rPr lang="en-GB" sz="2000" dirty="0" smtClean="0">
                <a:solidFill>
                  <a:schemeClr val="bg1"/>
                </a:solidFill>
                <a:latin typeface="+mn-lt"/>
              </a:rPr>
              <a:t>BUT we need to understand the basic dynamics first</a:t>
            </a:r>
          </a:p>
          <a:p>
            <a:pPr algn="l">
              <a:defRPr/>
            </a:pPr>
            <a:endParaRPr lang="en-GB" sz="2000" dirty="0" smtClean="0">
              <a:solidFill>
                <a:schemeClr val="bg1"/>
              </a:solidFill>
              <a:latin typeface="+mn-lt"/>
            </a:endParaRPr>
          </a:p>
          <a:p>
            <a:pPr marL="342900" indent="-342900" algn="l">
              <a:buFont typeface="Arial" panose="020B0604020202020204" pitchFamily="34" charset="0"/>
              <a:buChar char="•"/>
              <a:defRPr/>
            </a:pPr>
            <a:endParaRPr lang="en-GB" sz="2000" dirty="0" smtClean="0">
              <a:solidFill>
                <a:schemeClr val="bg1"/>
              </a:solidFill>
              <a:latin typeface="+mn-lt"/>
            </a:endParaRPr>
          </a:p>
          <a:p>
            <a:pPr marL="342900" indent="-342900" algn="l">
              <a:buFont typeface="Arial" panose="020B0604020202020204" pitchFamily="34" charset="0"/>
              <a:buChar char="•"/>
              <a:defRPr/>
            </a:pPr>
            <a:endParaRPr lang="en-GB" sz="2000" dirty="0" smtClean="0">
              <a:solidFill>
                <a:schemeClr val="bg1"/>
              </a:solidFill>
              <a:latin typeface="+mn-lt"/>
            </a:endParaRPr>
          </a:p>
          <a:p>
            <a:pPr marL="342900" indent="-342900" algn="l">
              <a:buFont typeface="Arial" panose="020B0604020202020204" pitchFamily="34" charset="0"/>
              <a:buChar char="•"/>
              <a:defRPr/>
            </a:pPr>
            <a:endParaRPr lang="en-US" sz="2000" dirty="0" smtClean="0">
              <a:solidFill>
                <a:schemeClr val="bg1"/>
              </a:solidFill>
              <a:latin typeface="+mn-lt"/>
            </a:endParaRPr>
          </a:p>
        </p:txBody>
      </p:sp>
    </p:spTree>
    <p:extLst>
      <p:ext uri="{BB962C8B-B14F-4D97-AF65-F5344CB8AC3E}">
        <p14:creationId xmlns:p14="http://schemas.microsoft.com/office/powerpoint/2010/main" val="17579929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4"/>
          <p:cNvSpPr txBox="1">
            <a:spLocks noChangeArrowheads="1"/>
          </p:cNvSpPr>
          <p:nvPr/>
        </p:nvSpPr>
        <p:spPr bwMode="auto">
          <a:xfrm>
            <a:off x="323850" y="908050"/>
            <a:ext cx="6227763"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References</a:t>
            </a:r>
            <a:endParaRPr lang="en-GB" sz="3500" dirty="0">
              <a:solidFill>
                <a:schemeClr val="bg1"/>
              </a:solidFill>
              <a:latin typeface="Georgia" pitchFamily="18" charset="0"/>
            </a:endParaRPr>
          </a:p>
        </p:txBody>
      </p:sp>
      <p:sp>
        <p:nvSpPr>
          <p:cNvPr id="4" name="Text Box 7"/>
          <p:cNvSpPr txBox="1">
            <a:spLocks noChangeArrowheads="1"/>
          </p:cNvSpPr>
          <p:nvPr/>
        </p:nvSpPr>
        <p:spPr bwMode="auto">
          <a:xfrm>
            <a:off x="385763" y="1763713"/>
            <a:ext cx="8416925" cy="463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r>
              <a:rPr lang="en-GB" sz="1600" dirty="0">
                <a:solidFill>
                  <a:schemeClr val="bg1"/>
                </a:solidFill>
                <a:latin typeface="+mn-lt"/>
              </a:rPr>
              <a:t>[1] </a:t>
            </a:r>
            <a:r>
              <a:rPr lang="en-GB" sz="1600" dirty="0" err="1">
                <a:solidFill>
                  <a:schemeClr val="bg1"/>
                </a:solidFill>
                <a:latin typeface="+mn-lt"/>
              </a:rPr>
              <a:t>Dewatripont</a:t>
            </a:r>
            <a:r>
              <a:rPr lang="en-GB" sz="1600" dirty="0">
                <a:solidFill>
                  <a:schemeClr val="bg1"/>
                </a:solidFill>
                <a:latin typeface="+mn-lt"/>
              </a:rPr>
              <a:t>, Mathias and Xavier </a:t>
            </a:r>
            <a:r>
              <a:rPr lang="en-GB" sz="1600" dirty="0" err="1">
                <a:solidFill>
                  <a:schemeClr val="bg1"/>
                </a:solidFill>
                <a:latin typeface="+mn-lt"/>
              </a:rPr>
              <a:t>Freixas</a:t>
            </a:r>
            <a:r>
              <a:rPr lang="en-GB" sz="1600" dirty="0">
                <a:solidFill>
                  <a:schemeClr val="bg1"/>
                </a:solidFill>
                <a:latin typeface="+mn-lt"/>
              </a:rPr>
              <a:t> (2012). Bank Resolution: Lessons from</a:t>
            </a:r>
          </a:p>
          <a:p>
            <a:pPr algn="l"/>
            <a:r>
              <a:rPr lang="en-GB" sz="1600" dirty="0">
                <a:solidFill>
                  <a:schemeClr val="bg1"/>
                </a:solidFill>
                <a:latin typeface="+mn-lt"/>
              </a:rPr>
              <a:t>the Crisis. In The Crisis Aftermath: New Regulatory Paradigms, edited by M.</a:t>
            </a:r>
          </a:p>
          <a:p>
            <a:pPr algn="l"/>
            <a:r>
              <a:rPr lang="en-GB" sz="1600" dirty="0" err="1">
                <a:solidFill>
                  <a:schemeClr val="bg1"/>
                </a:solidFill>
                <a:latin typeface="+mn-lt"/>
              </a:rPr>
              <a:t>Dewatripont</a:t>
            </a:r>
            <a:r>
              <a:rPr lang="en-GB" sz="1600" dirty="0">
                <a:solidFill>
                  <a:schemeClr val="bg1"/>
                </a:solidFill>
                <a:latin typeface="+mn-lt"/>
              </a:rPr>
              <a:t> and X. </a:t>
            </a:r>
            <a:r>
              <a:rPr lang="en-GB" sz="1600" dirty="0" err="1">
                <a:solidFill>
                  <a:schemeClr val="bg1"/>
                </a:solidFill>
                <a:latin typeface="+mn-lt"/>
              </a:rPr>
              <a:t>Freixas</a:t>
            </a:r>
            <a:r>
              <a:rPr lang="en-GB" sz="1600" dirty="0">
                <a:solidFill>
                  <a:schemeClr val="bg1"/>
                </a:solidFill>
                <a:latin typeface="+mn-lt"/>
              </a:rPr>
              <a:t>, pp105–143</a:t>
            </a:r>
            <a:r>
              <a:rPr lang="en-GB" sz="1600" dirty="0" smtClean="0">
                <a:solidFill>
                  <a:schemeClr val="bg1"/>
                </a:solidFill>
                <a:latin typeface="+mn-lt"/>
              </a:rPr>
              <a:t>.</a:t>
            </a:r>
          </a:p>
          <a:p>
            <a:pPr algn="l"/>
            <a:endParaRPr lang="en-GB" sz="1600" dirty="0">
              <a:solidFill>
                <a:schemeClr val="bg1"/>
              </a:solidFill>
              <a:latin typeface="+mn-lt"/>
            </a:endParaRPr>
          </a:p>
          <a:p>
            <a:pPr algn="l"/>
            <a:r>
              <a:rPr lang="en-GB" sz="1600" dirty="0">
                <a:solidFill>
                  <a:schemeClr val="bg1"/>
                </a:solidFill>
                <a:latin typeface="+mn-lt"/>
              </a:rPr>
              <a:t>[2] Haldane, Andrew G and Robert M May (2011). Systemic risk in banking</a:t>
            </a:r>
          </a:p>
          <a:p>
            <a:pPr algn="l"/>
            <a:r>
              <a:rPr lang="en-GB" sz="1600" dirty="0">
                <a:solidFill>
                  <a:schemeClr val="bg1"/>
                </a:solidFill>
                <a:latin typeface="+mn-lt"/>
              </a:rPr>
              <a:t>ecosystems. Nature, 469, pp351–355</a:t>
            </a:r>
            <a:r>
              <a:rPr lang="en-GB" sz="1600" dirty="0" smtClean="0">
                <a:solidFill>
                  <a:schemeClr val="bg1"/>
                </a:solidFill>
                <a:latin typeface="+mn-lt"/>
              </a:rPr>
              <a:t>.</a:t>
            </a:r>
          </a:p>
          <a:p>
            <a:pPr algn="l"/>
            <a:endParaRPr lang="en-GB" sz="1600" dirty="0">
              <a:solidFill>
                <a:schemeClr val="bg1"/>
              </a:solidFill>
              <a:latin typeface="+mn-lt"/>
            </a:endParaRPr>
          </a:p>
          <a:p>
            <a:pPr algn="l"/>
            <a:r>
              <a:rPr lang="en-GB" sz="1600" dirty="0">
                <a:solidFill>
                  <a:schemeClr val="bg1"/>
                </a:solidFill>
                <a:latin typeface="+mn-lt"/>
              </a:rPr>
              <a:t>[3] </a:t>
            </a:r>
            <a:r>
              <a:rPr lang="en-GB" sz="1600" dirty="0" err="1">
                <a:solidFill>
                  <a:schemeClr val="bg1"/>
                </a:solidFill>
                <a:latin typeface="+mn-lt"/>
              </a:rPr>
              <a:t>Gai</a:t>
            </a:r>
            <a:r>
              <a:rPr lang="en-GB" sz="1600" dirty="0">
                <a:solidFill>
                  <a:schemeClr val="bg1"/>
                </a:solidFill>
                <a:latin typeface="+mn-lt"/>
              </a:rPr>
              <a:t>, </a:t>
            </a:r>
            <a:r>
              <a:rPr lang="en-GB" sz="1600" dirty="0" err="1">
                <a:solidFill>
                  <a:schemeClr val="bg1"/>
                </a:solidFill>
                <a:latin typeface="+mn-lt"/>
              </a:rPr>
              <a:t>Prasanna</a:t>
            </a:r>
            <a:r>
              <a:rPr lang="en-GB" sz="1600" dirty="0">
                <a:solidFill>
                  <a:schemeClr val="bg1"/>
                </a:solidFill>
                <a:latin typeface="+mn-lt"/>
              </a:rPr>
              <a:t> and </a:t>
            </a:r>
            <a:r>
              <a:rPr lang="en-GB" sz="1600" dirty="0" err="1">
                <a:solidFill>
                  <a:schemeClr val="bg1"/>
                </a:solidFill>
                <a:latin typeface="+mn-lt"/>
              </a:rPr>
              <a:t>Sujit</a:t>
            </a:r>
            <a:r>
              <a:rPr lang="en-GB" sz="1600" dirty="0">
                <a:solidFill>
                  <a:schemeClr val="bg1"/>
                </a:solidFill>
                <a:latin typeface="+mn-lt"/>
              </a:rPr>
              <a:t> Kapadia (2010). Contagion in financial networks.</a:t>
            </a:r>
          </a:p>
          <a:p>
            <a:pPr algn="l"/>
            <a:r>
              <a:rPr lang="en-GB" sz="1600" dirty="0">
                <a:solidFill>
                  <a:schemeClr val="bg1"/>
                </a:solidFill>
                <a:latin typeface="+mn-lt"/>
              </a:rPr>
              <a:t>Proceedings of the Royal Society A, 466, pp2401–2423</a:t>
            </a:r>
            <a:r>
              <a:rPr lang="en-GB" sz="1600" dirty="0" smtClean="0">
                <a:solidFill>
                  <a:schemeClr val="bg1"/>
                </a:solidFill>
                <a:latin typeface="+mn-lt"/>
              </a:rPr>
              <a:t>.</a:t>
            </a:r>
          </a:p>
          <a:p>
            <a:pPr algn="l"/>
            <a:endParaRPr lang="en-GB" sz="1600" dirty="0">
              <a:solidFill>
                <a:schemeClr val="bg1"/>
              </a:solidFill>
              <a:latin typeface="+mn-lt"/>
            </a:endParaRPr>
          </a:p>
          <a:p>
            <a:pPr algn="l"/>
            <a:r>
              <a:rPr lang="en-GB" sz="1600" dirty="0">
                <a:solidFill>
                  <a:schemeClr val="bg1"/>
                </a:solidFill>
                <a:latin typeface="+mn-lt"/>
              </a:rPr>
              <a:t>[4] </a:t>
            </a:r>
            <a:r>
              <a:rPr lang="en-GB" sz="1600" dirty="0" err="1">
                <a:solidFill>
                  <a:schemeClr val="bg1"/>
                </a:solidFill>
                <a:latin typeface="+mn-lt"/>
              </a:rPr>
              <a:t>Acemoglu</a:t>
            </a:r>
            <a:r>
              <a:rPr lang="en-GB" sz="1600" dirty="0">
                <a:solidFill>
                  <a:schemeClr val="bg1"/>
                </a:solidFill>
                <a:latin typeface="+mn-lt"/>
              </a:rPr>
              <a:t>, Daron, </a:t>
            </a:r>
            <a:r>
              <a:rPr lang="en-GB" sz="1600" dirty="0" err="1">
                <a:solidFill>
                  <a:schemeClr val="bg1"/>
                </a:solidFill>
                <a:latin typeface="+mn-lt"/>
              </a:rPr>
              <a:t>Asuman</a:t>
            </a:r>
            <a:r>
              <a:rPr lang="en-GB" sz="1600" dirty="0">
                <a:solidFill>
                  <a:schemeClr val="bg1"/>
                </a:solidFill>
                <a:latin typeface="+mn-lt"/>
              </a:rPr>
              <a:t> </a:t>
            </a:r>
            <a:r>
              <a:rPr lang="en-GB" sz="1600" dirty="0" err="1">
                <a:solidFill>
                  <a:schemeClr val="bg1"/>
                </a:solidFill>
                <a:latin typeface="+mn-lt"/>
              </a:rPr>
              <a:t>Ozdaglar</a:t>
            </a:r>
            <a:r>
              <a:rPr lang="en-GB" sz="1600" dirty="0">
                <a:solidFill>
                  <a:schemeClr val="bg1"/>
                </a:solidFill>
                <a:latin typeface="+mn-lt"/>
              </a:rPr>
              <a:t>, and </a:t>
            </a:r>
            <a:r>
              <a:rPr lang="en-GB" sz="1600" dirty="0" err="1">
                <a:solidFill>
                  <a:schemeClr val="bg1"/>
                </a:solidFill>
                <a:latin typeface="+mn-lt"/>
              </a:rPr>
              <a:t>Alireza</a:t>
            </a:r>
            <a:r>
              <a:rPr lang="en-GB" sz="1600" dirty="0">
                <a:solidFill>
                  <a:schemeClr val="bg1"/>
                </a:solidFill>
                <a:latin typeface="+mn-lt"/>
              </a:rPr>
              <a:t> </a:t>
            </a:r>
            <a:r>
              <a:rPr lang="en-GB" sz="1600" dirty="0" err="1">
                <a:solidFill>
                  <a:schemeClr val="bg1"/>
                </a:solidFill>
                <a:latin typeface="+mn-lt"/>
              </a:rPr>
              <a:t>Tahbaz-Salehi</a:t>
            </a:r>
            <a:r>
              <a:rPr lang="en-GB" sz="1600" dirty="0">
                <a:solidFill>
                  <a:schemeClr val="bg1"/>
                </a:solidFill>
                <a:latin typeface="+mn-lt"/>
              </a:rPr>
              <a:t> (2013). Systemic</a:t>
            </a:r>
          </a:p>
          <a:p>
            <a:pPr algn="l"/>
            <a:r>
              <a:rPr lang="en-GB" sz="1600" dirty="0">
                <a:solidFill>
                  <a:schemeClr val="bg1"/>
                </a:solidFill>
                <a:latin typeface="+mn-lt"/>
              </a:rPr>
              <a:t>risk and stability in financial networks. National Bureau of Economic Research</a:t>
            </a:r>
          </a:p>
          <a:p>
            <a:pPr algn="l"/>
            <a:r>
              <a:rPr lang="en-GB" sz="1600" dirty="0">
                <a:solidFill>
                  <a:schemeClr val="bg1"/>
                </a:solidFill>
                <a:latin typeface="+mn-lt"/>
              </a:rPr>
              <a:t>Working Paper, 18727</a:t>
            </a:r>
            <a:r>
              <a:rPr lang="en-GB" sz="1600" dirty="0" smtClean="0">
                <a:solidFill>
                  <a:schemeClr val="bg1"/>
                </a:solidFill>
                <a:latin typeface="+mn-lt"/>
              </a:rPr>
              <a:t>.</a:t>
            </a:r>
          </a:p>
          <a:p>
            <a:pPr algn="l"/>
            <a:endParaRPr lang="en-GB" sz="1600" dirty="0">
              <a:solidFill>
                <a:schemeClr val="bg1"/>
              </a:solidFill>
              <a:latin typeface="+mn-lt"/>
            </a:endParaRPr>
          </a:p>
          <a:p>
            <a:pPr algn="l"/>
            <a:r>
              <a:rPr lang="en-GB" sz="1600" dirty="0">
                <a:solidFill>
                  <a:schemeClr val="bg1"/>
                </a:solidFill>
                <a:latin typeface="+mn-lt"/>
              </a:rPr>
              <a:t>[5] Caccioli, Fabio, et al. (2012). Stability analysis of financial contagion due to</a:t>
            </a:r>
          </a:p>
          <a:p>
            <a:pPr algn="l"/>
            <a:r>
              <a:rPr lang="en-GB" sz="1600" dirty="0">
                <a:solidFill>
                  <a:schemeClr val="bg1"/>
                </a:solidFill>
                <a:latin typeface="+mn-lt"/>
              </a:rPr>
              <a:t>overlapping portfolios. CORR 2012. URL arXiv:1210.5987</a:t>
            </a:r>
            <a:r>
              <a:rPr lang="en-GB" sz="1600" dirty="0" smtClean="0">
                <a:solidFill>
                  <a:schemeClr val="bg1"/>
                </a:solidFill>
                <a:latin typeface="+mn-lt"/>
              </a:rPr>
              <a:t>.</a:t>
            </a:r>
          </a:p>
          <a:p>
            <a:pPr algn="l"/>
            <a:endParaRPr lang="en-GB" sz="1600" dirty="0">
              <a:solidFill>
                <a:schemeClr val="bg1"/>
              </a:solidFill>
              <a:latin typeface="+mn-lt"/>
            </a:endParaRPr>
          </a:p>
          <a:p>
            <a:pPr algn="l"/>
            <a:r>
              <a:rPr lang="en-GB" sz="1600" dirty="0">
                <a:solidFill>
                  <a:schemeClr val="bg1"/>
                </a:solidFill>
                <a:latin typeface="+mn-lt"/>
              </a:rPr>
              <a:t>[6] </a:t>
            </a:r>
            <a:r>
              <a:rPr lang="en-GB" sz="1600" dirty="0" err="1">
                <a:solidFill>
                  <a:schemeClr val="bg1"/>
                </a:solidFill>
                <a:latin typeface="+mn-lt"/>
              </a:rPr>
              <a:t>Brunnermeier</a:t>
            </a:r>
            <a:r>
              <a:rPr lang="en-GB" sz="1600" dirty="0">
                <a:solidFill>
                  <a:schemeClr val="bg1"/>
                </a:solidFill>
                <a:latin typeface="+mn-lt"/>
              </a:rPr>
              <a:t>, Markus K, et al. (2009). The Fundamental Principles of Financial</a:t>
            </a:r>
          </a:p>
          <a:p>
            <a:pPr algn="l"/>
            <a:r>
              <a:rPr lang="en-GB" sz="1600" dirty="0">
                <a:solidFill>
                  <a:schemeClr val="bg1"/>
                </a:solidFill>
                <a:latin typeface="+mn-lt"/>
              </a:rPr>
              <a:t>Regulation. Geneva London</a:t>
            </a:r>
            <a:r>
              <a:rPr lang="en-GB" sz="1600" dirty="0" smtClean="0">
                <a:solidFill>
                  <a:schemeClr val="bg1"/>
                </a:solidFill>
                <a:latin typeface="+mn-lt"/>
              </a:rPr>
              <a:t>.</a:t>
            </a:r>
          </a:p>
          <a:p>
            <a:pPr marL="342900" indent="-342900" algn="l">
              <a:lnSpc>
                <a:spcPct val="150000"/>
              </a:lnSpc>
              <a:buFont typeface="Arial" pitchFamily="34" charset="0"/>
              <a:buChar char="•"/>
              <a:defRPr/>
            </a:pPr>
            <a:endParaRPr lang="en-GB" sz="2000" i="1" dirty="0" smtClean="0">
              <a:solidFill>
                <a:schemeClr val="bg1"/>
              </a:solidFill>
              <a:latin typeface="Georgia" pitchFamily="18" charset="0"/>
            </a:endParaRPr>
          </a:p>
          <a:p>
            <a:pPr marL="342900" indent="-342900" algn="l">
              <a:lnSpc>
                <a:spcPct val="150000"/>
              </a:lnSpc>
              <a:buFont typeface="Arial" pitchFamily="34" charset="0"/>
              <a:buChar char="•"/>
              <a:defRPr/>
            </a:pPr>
            <a:endParaRPr lang="en-GB" sz="2000" dirty="0" smtClean="0">
              <a:solidFill>
                <a:schemeClr val="bg1"/>
              </a:solidFill>
              <a:latin typeface="Georgia" pitchFamily="18" charset="0"/>
            </a:endParaRPr>
          </a:p>
          <a:p>
            <a:pPr marL="342900" indent="-342900" algn="l">
              <a:lnSpc>
                <a:spcPct val="150000"/>
              </a:lnSpc>
              <a:buFont typeface="Arial" pitchFamily="34" charset="0"/>
              <a:buChar char="•"/>
              <a:defRPr/>
            </a:pPr>
            <a:endParaRPr lang="en-GB" sz="2000" dirty="0" smtClean="0">
              <a:solidFill>
                <a:schemeClr val="bg1"/>
              </a:solidFill>
              <a:latin typeface="Georgia" pitchFamily="18" charset="0"/>
            </a:endParaRPr>
          </a:p>
          <a:p>
            <a:pPr marL="342900" indent="-342900" algn="l">
              <a:lnSpc>
                <a:spcPct val="150000"/>
              </a:lnSpc>
              <a:buFont typeface="Arial" pitchFamily="34" charset="0"/>
              <a:buChar char="•"/>
              <a:defRPr/>
            </a:pPr>
            <a:endParaRPr lang="en-GB" sz="2000" dirty="0">
              <a:solidFill>
                <a:schemeClr val="bg1"/>
              </a:solidFill>
              <a:latin typeface="Georgia" pitchFamily="18" charset="0"/>
            </a:endParaRPr>
          </a:p>
          <a:p>
            <a:pPr marL="342900" indent="-342900" algn="l">
              <a:lnSpc>
                <a:spcPct val="150000"/>
              </a:lnSpc>
              <a:buFont typeface="Arial" pitchFamily="34" charset="0"/>
              <a:buChar char="•"/>
              <a:defRPr/>
            </a:pPr>
            <a:endParaRPr lang="en-GB" sz="2400" dirty="0">
              <a:solidFill>
                <a:schemeClr val="bg1"/>
              </a:solidFill>
              <a:latin typeface="Georgia" pitchFamily="18" charset="0"/>
            </a:endParaRPr>
          </a:p>
          <a:p>
            <a:pPr marL="342900" indent="-342900" algn="l">
              <a:lnSpc>
                <a:spcPct val="150000"/>
              </a:lnSpc>
              <a:buFont typeface="Arial" pitchFamily="34" charset="0"/>
              <a:buChar char="•"/>
              <a:defRPr/>
            </a:pPr>
            <a:endParaRPr lang="en-US" sz="2400" dirty="0" smtClean="0">
              <a:solidFill>
                <a:schemeClr val="bg1"/>
              </a:solidFill>
              <a:latin typeface="Georgia" pitchFamily="18" charset="0"/>
            </a:endParaRPr>
          </a:p>
        </p:txBody>
      </p:sp>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7155" y="278650"/>
            <a:ext cx="2880320"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200306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7"/>
          <p:cNvSpPr txBox="1">
            <a:spLocks noChangeArrowheads="1"/>
          </p:cNvSpPr>
          <p:nvPr/>
        </p:nvSpPr>
        <p:spPr bwMode="auto">
          <a:xfrm>
            <a:off x="385763" y="1763713"/>
            <a:ext cx="8416925" cy="463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lnSpc>
                <a:spcPct val="150000"/>
              </a:lnSpc>
              <a:defRPr/>
            </a:pPr>
            <a:r>
              <a:rPr lang="en-GB" sz="2000" dirty="0" smtClean="0">
                <a:solidFill>
                  <a:schemeClr val="bg1"/>
                </a:solidFill>
                <a:latin typeface="Georgia" pitchFamily="18" charset="0"/>
              </a:rPr>
              <a:t>Contagion can spread through a financial system in several ways:</a:t>
            </a:r>
          </a:p>
          <a:p>
            <a:pPr marL="342900" indent="-342900" algn="l">
              <a:lnSpc>
                <a:spcPct val="150000"/>
              </a:lnSpc>
              <a:buFont typeface="Arial" pitchFamily="34" charset="0"/>
              <a:buChar char="•"/>
              <a:defRPr/>
            </a:pPr>
            <a:r>
              <a:rPr lang="en-GB" sz="2000" dirty="0" smtClean="0">
                <a:solidFill>
                  <a:schemeClr val="bg1"/>
                </a:solidFill>
                <a:latin typeface="Georgia" pitchFamily="18" charset="0"/>
              </a:rPr>
              <a:t>Direct </a:t>
            </a:r>
            <a:r>
              <a:rPr lang="en-GB" sz="2000" dirty="0">
                <a:solidFill>
                  <a:schemeClr val="bg1"/>
                </a:solidFill>
                <a:latin typeface="Georgia" pitchFamily="18" charset="0"/>
              </a:rPr>
              <a:t>counterparty exposure </a:t>
            </a:r>
            <a:r>
              <a:rPr lang="en-GB" sz="2000" dirty="0" smtClean="0">
                <a:solidFill>
                  <a:schemeClr val="bg1"/>
                </a:solidFill>
                <a:latin typeface="Georgia" pitchFamily="18" charset="0"/>
              </a:rPr>
              <a:t>on insolvency (liability side)</a:t>
            </a:r>
            <a:endParaRPr lang="en-GB" sz="2000" dirty="0">
              <a:solidFill>
                <a:schemeClr val="bg1"/>
              </a:solidFill>
              <a:latin typeface="Georgia" pitchFamily="18" charset="0"/>
            </a:endParaRPr>
          </a:p>
          <a:p>
            <a:pPr marL="342900" indent="-342900" algn="l">
              <a:lnSpc>
                <a:spcPct val="150000"/>
              </a:lnSpc>
              <a:buFont typeface="Arial" pitchFamily="34" charset="0"/>
              <a:buChar char="•"/>
              <a:defRPr/>
            </a:pPr>
            <a:r>
              <a:rPr lang="en-GB" sz="2000" dirty="0">
                <a:solidFill>
                  <a:schemeClr val="bg1"/>
                </a:solidFill>
                <a:latin typeface="Georgia" pitchFamily="18" charset="0"/>
              </a:rPr>
              <a:t>L</a:t>
            </a:r>
            <a:r>
              <a:rPr lang="en-GB" sz="2000" dirty="0" smtClean="0">
                <a:solidFill>
                  <a:schemeClr val="bg1"/>
                </a:solidFill>
                <a:latin typeface="Georgia" pitchFamily="18" charset="0"/>
              </a:rPr>
              <a:t>iquidity </a:t>
            </a:r>
            <a:r>
              <a:rPr lang="en-GB" sz="2000" dirty="0">
                <a:solidFill>
                  <a:schemeClr val="bg1"/>
                </a:solidFill>
                <a:latin typeface="Georgia" pitchFamily="18" charset="0"/>
              </a:rPr>
              <a:t>risks and fire-sale effects </a:t>
            </a:r>
            <a:r>
              <a:rPr lang="en-GB" sz="2000" dirty="0" smtClean="0">
                <a:solidFill>
                  <a:schemeClr val="bg1"/>
                </a:solidFill>
                <a:latin typeface="Georgia" pitchFamily="18" charset="0"/>
              </a:rPr>
              <a:t>(</a:t>
            </a:r>
            <a:r>
              <a:rPr lang="en-GB" sz="2000" dirty="0">
                <a:solidFill>
                  <a:schemeClr val="bg1"/>
                </a:solidFill>
                <a:latin typeface="Georgia" pitchFamily="18" charset="0"/>
              </a:rPr>
              <a:t>asset side)</a:t>
            </a:r>
          </a:p>
          <a:p>
            <a:pPr marL="342900" indent="-342900" algn="l">
              <a:lnSpc>
                <a:spcPct val="150000"/>
              </a:lnSpc>
              <a:buFont typeface="Arial" pitchFamily="34" charset="0"/>
              <a:buChar char="•"/>
              <a:defRPr/>
            </a:pPr>
            <a:r>
              <a:rPr lang="en-GB" sz="2000" dirty="0">
                <a:solidFill>
                  <a:schemeClr val="bg1"/>
                </a:solidFill>
                <a:latin typeface="Georgia" pitchFamily="18" charset="0"/>
              </a:rPr>
              <a:t>I</a:t>
            </a:r>
            <a:r>
              <a:rPr lang="en-GB" sz="2000" dirty="0" smtClean="0">
                <a:solidFill>
                  <a:schemeClr val="bg1"/>
                </a:solidFill>
                <a:latin typeface="Georgia" pitchFamily="18" charset="0"/>
              </a:rPr>
              <a:t>nformation </a:t>
            </a:r>
            <a:r>
              <a:rPr lang="en-GB" sz="2000" dirty="0">
                <a:solidFill>
                  <a:schemeClr val="bg1"/>
                </a:solidFill>
                <a:latin typeface="Georgia" pitchFamily="18" charset="0"/>
              </a:rPr>
              <a:t>contagion </a:t>
            </a:r>
            <a:r>
              <a:rPr lang="en-GB" sz="2000" dirty="0" smtClean="0">
                <a:solidFill>
                  <a:schemeClr val="bg1"/>
                </a:solidFill>
                <a:latin typeface="Georgia" pitchFamily="18" charset="0"/>
              </a:rPr>
              <a:t>(liquidity hoarding, herding)</a:t>
            </a:r>
          </a:p>
          <a:p>
            <a:pPr marL="342900" indent="-342900" algn="l">
              <a:lnSpc>
                <a:spcPct val="150000"/>
              </a:lnSpc>
              <a:buFont typeface="Arial" pitchFamily="34" charset="0"/>
              <a:buChar char="•"/>
              <a:defRPr/>
            </a:pPr>
            <a:endParaRPr lang="en-GB" sz="400" dirty="0">
              <a:solidFill>
                <a:schemeClr val="bg1"/>
              </a:solidFill>
              <a:latin typeface="Georgia" pitchFamily="18" charset="0"/>
            </a:endParaRPr>
          </a:p>
          <a:p>
            <a:pPr marL="342900" indent="-342900" algn="l">
              <a:lnSpc>
                <a:spcPct val="150000"/>
              </a:lnSpc>
              <a:buFont typeface="Wingdings" panose="05000000000000000000" pitchFamily="2" charset="2"/>
              <a:buChar char="Ø"/>
              <a:defRPr/>
            </a:pPr>
            <a:endParaRPr lang="en-GB" sz="2000" dirty="0" smtClean="0">
              <a:solidFill>
                <a:schemeClr val="bg1"/>
              </a:solidFill>
              <a:latin typeface="Georgia" pitchFamily="18" charset="0"/>
            </a:endParaRPr>
          </a:p>
          <a:p>
            <a:pPr algn="l">
              <a:lnSpc>
                <a:spcPct val="150000"/>
              </a:lnSpc>
              <a:defRPr/>
            </a:pPr>
            <a:r>
              <a:rPr lang="en-GB" sz="2000" dirty="0" smtClean="0">
                <a:solidFill>
                  <a:schemeClr val="bg1"/>
                </a:solidFill>
                <a:latin typeface="Georgia" pitchFamily="18" charset="0"/>
              </a:rPr>
              <a:t>To capture these channels, our model must have: </a:t>
            </a:r>
          </a:p>
          <a:p>
            <a:pPr marL="342900" indent="-342900" algn="l">
              <a:lnSpc>
                <a:spcPct val="150000"/>
              </a:lnSpc>
              <a:buFont typeface="Arial" panose="020B0604020202020204" pitchFamily="34" charset="0"/>
              <a:buChar char="•"/>
              <a:defRPr/>
            </a:pPr>
            <a:r>
              <a:rPr lang="en-GB" sz="2000" dirty="0" smtClean="0">
                <a:solidFill>
                  <a:schemeClr val="bg1"/>
                </a:solidFill>
                <a:latin typeface="Georgia" pitchFamily="18" charset="0"/>
              </a:rPr>
              <a:t>Banks that can adjust their strategy</a:t>
            </a:r>
          </a:p>
          <a:p>
            <a:pPr marL="342900" indent="-342900" algn="l">
              <a:lnSpc>
                <a:spcPct val="150000"/>
              </a:lnSpc>
              <a:buFont typeface="Arial" panose="020B0604020202020204" pitchFamily="34" charset="0"/>
              <a:buChar char="•"/>
              <a:defRPr/>
            </a:pPr>
            <a:r>
              <a:rPr lang="en-GB" sz="2000" dirty="0" smtClean="0">
                <a:solidFill>
                  <a:schemeClr val="bg1"/>
                </a:solidFill>
                <a:latin typeface="Georgia" pitchFamily="18" charset="0"/>
              </a:rPr>
              <a:t>Dynamic asset and liability contagion channels formed over time.</a:t>
            </a:r>
          </a:p>
          <a:p>
            <a:pPr marL="342900" indent="-342900" algn="l">
              <a:lnSpc>
                <a:spcPct val="150000"/>
              </a:lnSpc>
              <a:buFont typeface="Arial" panose="020B0604020202020204" pitchFamily="34" charset="0"/>
              <a:buChar char="•"/>
              <a:defRPr/>
            </a:pPr>
            <a:r>
              <a:rPr lang="en-GB" sz="2000" dirty="0" smtClean="0">
                <a:solidFill>
                  <a:schemeClr val="bg1"/>
                </a:solidFill>
                <a:latin typeface="Georgia" pitchFamily="18" charset="0"/>
              </a:rPr>
              <a:t>Long timeframe to capture the effect of resolution mechanisms, both ex-ante (moral hazard?) and ex-post</a:t>
            </a:r>
            <a:endParaRPr lang="en-US" sz="2000" dirty="0" smtClean="0">
              <a:solidFill>
                <a:schemeClr val="bg1"/>
              </a:solidFill>
              <a:latin typeface="Georgia" pitchFamily="18" charset="0"/>
            </a:endParaRPr>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7155" y="278650"/>
            <a:ext cx="2880320"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218" name="Rectangle 14"/>
          <p:cNvSpPr txBox="1">
            <a:spLocks noChangeArrowheads="1"/>
          </p:cNvSpPr>
          <p:nvPr/>
        </p:nvSpPr>
        <p:spPr bwMode="auto">
          <a:xfrm>
            <a:off x="323850" y="908050"/>
            <a:ext cx="6227763"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Contagion channels</a:t>
            </a:r>
            <a:endParaRPr lang="en-GB" sz="3500" dirty="0">
              <a:solidFill>
                <a:schemeClr val="bg1"/>
              </a:solidFill>
              <a:latin typeface="Georgia" pitchFamily="18" charset="0"/>
            </a:endParaRPr>
          </a:p>
        </p:txBody>
      </p:sp>
      <p:pic>
        <p:nvPicPr>
          <p:cNvPr id="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433291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7"/>
          <p:cNvSpPr txBox="1">
            <a:spLocks noChangeArrowheads="1"/>
          </p:cNvSpPr>
          <p:nvPr/>
        </p:nvSpPr>
        <p:spPr bwMode="auto">
          <a:xfrm>
            <a:off x="431540" y="5049129"/>
            <a:ext cx="8146894" cy="14402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lnSpc>
                <a:spcPct val="150000"/>
              </a:lnSpc>
              <a:defRPr/>
            </a:pPr>
            <a:r>
              <a:rPr lang="en-GB" sz="2000" dirty="0" smtClean="0">
                <a:solidFill>
                  <a:schemeClr val="bg1"/>
                </a:solidFill>
                <a:latin typeface="Georgia" pitchFamily="18" charset="0"/>
              </a:rPr>
              <a:t>We aim to develop a simple framework that can combine elements of both streams – micro-level simulation with strategic considerations</a:t>
            </a:r>
            <a:endParaRPr lang="en-GB" sz="2000" dirty="0">
              <a:solidFill>
                <a:schemeClr val="bg1"/>
              </a:solidFill>
              <a:latin typeface="Georgia" pitchFamily="18" charset="0"/>
            </a:endParaRPr>
          </a:p>
        </p:txBody>
      </p:sp>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7155" y="278650"/>
            <a:ext cx="2880320"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218" name="Rectangle 14"/>
          <p:cNvSpPr txBox="1">
            <a:spLocks noChangeArrowheads="1"/>
          </p:cNvSpPr>
          <p:nvPr/>
        </p:nvSpPr>
        <p:spPr bwMode="auto">
          <a:xfrm>
            <a:off x="323849" y="908720"/>
            <a:ext cx="6227763"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Existing models</a:t>
            </a:r>
            <a:endParaRPr lang="en-GB" sz="3500" dirty="0">
              <a:solidFill>
                <a:schemeClr val="bg1"/>
              </a:solidFill>
              <a:latin typeface="Georgia" pitchFamily="18" charset="0"/>
            </a:endParaRPr>
          </a:p>
        </p:txBody>
      </p:sp>
      <p:pic>
        <p:nvPicPr>
          <p:cNvPr id="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 Box 7"/>
          <p:cNvSpPr txBox="1">
            <a:spLocks noChangeArrowheads="1"/>
          </p:cNvSpPr>
          <p:nvPr/>
        </p:nvSpPr>
        <p:spPr bwMode="auto">
          <a:xfrm>
            <a:off x="4819033" y="1763815"/>
            <a:ext cx="4208462" cy="3032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lnSpc>
                <a:spcPct val="150000"/>
              </a:lnSpc>
              <a:defRPr/>
            </a:pPr>
            <a:r>
              <a:rPr lang="en-GB" sz="2000" b="1" dirty="0" smtClean="0">
                <a:solidFill>
                  <a:schemeClr val="bg1"/>
                </a:solidFill>
                <a:latin typeface="Georgia" pitchFamily="18" charset="0"/>
              </a:rPr>
              <a:t>Game theoretical models</a:t>
            </a:r>
          </a:p>
          <a:p>
            <a:pPr marL="342900" indent="-342900" algn="l">
              <a:lnSpc>
                <a:spcPct val="150000"/>
              </a:lnSpc>
              <a:buFont typeface="Arial" panose="020B0604020202020204" pitchFamily="34" charset="0"/>
              <a:buChar char="•"/>
              <a:defRPr/>
            </a:pPr>
            <a:r>
              <a:rPr lang="en-GB" sz="2000" dirty="0">
                <a:solidFill>
                  <a:schemeClr val="bg1"/>
                </a:solidFill>
                <a:latin typeface="Georgia" pitchFamily="18" charset="0"/>
              </a:rPr>
              <a:t>e</a:t>
            </a:r>
            <a:r>
              <a:rPr lang="en-GB" sz="2000" dirty="0" smtClean="0">
                <a:solidFill>
                  <a:schemeClr val="bg1"/>
                </a:solidFill>
                <a:latin typeface="Georgia" pitchFamily="18" charset="0"/>
              </a:rPr>
              <a:t>.g. </a:t>
            </a:r>
            <a:r>
              <a:rPr lang="en-GB" sz="2000" dirty="0" err="1" smtClean="0">
                <a:solidFill>
                  <a:schemeClr val="bg1"/>
                </a:solidFill>
                <a:latin typeface="Georgia" pitchFamily="18" charset="0"/>
              </a:rPr>
              <a:t>Farhi</a:t>
            </a:r>
            <a:r>
              <a:rPr lang="en-GB" sz="2000" dirty="0" smtClean="0">
                <a:solidFill>
                  <a:schemeClr val="bg1"/>
                </a:solidFill>
                <a:latin typeface="Georgia" pitchFamily="18" charset="0"/>
              </a:rPr>
              <a:t> and </a:t>
            </a:r>
            <a:r>
              <a:rPr lang="en-GB" sz="2000" dirty="0" err="1" smtClean="0">
                <a:solidFill>
                  <a:schemeClr val="bg1"/>
                </a:solidFill>
                <a:latin typeface="Georgia" pitchFamily="18" charset="0"/>
              </a:rPr>
              <a:t>Tirole</a:t>
            </a:r>
            <a:r>
              <a:rPr lang="en-GB" sz="2000" dirty="0" smtClean="0">
                <a:solidFill>
                  <a:schemeClr val="bg1"/>
                </a:solidFill>
                <a:latin typeface="Georgia" pitchFamily="18" charset="0"/>
              </a:rPr>
              <a:t> (2011)</a:t>
            </a:r>
          </a:p>
          <a:p>
            <a:pPr marL="342900" indent="-342900" algn="l">
              <a:lnSpc>
                <a:spcPct val="150000"/>
              </a:lnSpc>
              <a:buFont typeface="Arial" panose="020B0604020202020204" pitchFamily="34" charset="0"/>
              <a:buChar char="•"/>
              <a:defRPr/>
            </a:pPr>
            <a:r>
              <a:rPr lang="en-GB" sz="2000" dirty="0" smtClean="0">
                <a:solidFill>
                  <a:schemeClr val="bg1"/>
                </a:solidFill>
                <a:latin typeface="Georgia" pitchFamily="18" charset="0"/>
              </a:rPr>
              <a:t>Capture strategic incentives</a:t>
            </a:r>
          </a:p>
          <a:p>
            <a:pPr marL="342900" indent="-342900" algn="l">
              <a:lnSpc>
                <a:spcPct val="150000"/>
              </a:lnSpc>
              <a:buFont typeface="Arial" panose="020B0604020202020204" pitchFamily="34" charset="0"/>
              <a:buChar char="•"/>
              <a:defRPr/>
            </a:pPr>
            <a:r>
              <a:rPr lang="en-GB" sz="2000" dirty="0">
                <a:solidFill>
                  <a:schemeClr val="bg1"/>
                </a:solidFill>
                <a:latin typeface="Georgia" pitchFamily="18" charset="0"/>
              </a:rPr>
              <a:t>S</a:t>
            </a:r>
            <a:r>
              <a:rPr lang="en-GB" sz="2000" dirty="0" smtClean="0">
                <a:solidFill>
                  <a:schemeClr val="bg1"/>
                </a:solidFill>
                <a:latin typeface="Georgia" pitchFamily="18" charset="0"/>
              </a:rPr>
              <a:t>mall number of banks/steps</a:t>
            </a:r>
          </a:p>
          <a:p>
            <a:pPr marL="342900" indent="-342900" algn="l">
              <a:lnSpc>
                <a:spcPct val="150000"/>
              </a:lnSpc>
              <a:buFont typeface="Arial" panose="020B0604020202020204" pitchFamily="34" charset="0"/>
              <a:buChar char="•"/>
              <a:defRPr/>
            </a:pPr>
            <a:r>
              <a:rPr lang="en-GB" sz="2000" dirty="0" smtClean="0">
                <a:solidFill>
                  <a:schemeClr val="bg1"/>
                </a:solidFill>
                <a:latin typeface="Georgia" pitchFamily="18" charset="0"/>
              </a:rPr>
              <a:t>Do not capture path to equilibrium</a:t>
            </a:r>
            <a:endParaRPr lang="en-GB" sz="2000" dirty="0">
              <a:solidFill>
                <a:schemeClr val="bg1"/>
              </a:solidFill>
              <a:latin typeface="Georgia" pitchFamily="18" charset="0"/>
            </a:endParaRPr>
          </a:p>
        </p:txBody>
      </p:sp>
      <p:sp>
        <p:nvSpPr>
          <p:cNvPr id="8" name="Text Box 7"/>
          <p:cNvSpPr txBox="1">
            <a:spLocks noChangeArrowheads="1"/>
          </p:cNvSpPr>
          <p:nvPr/>
        </p:nvSpPr>
        <p:spPr bwMode="auto">
          <a:xfrm>
            <a:off x="431540" y="1763713"/>
            <a:ext cx="4208462" cy="28804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lnSpc>
                <a:spcPct val="150000"/>
              </a:lnSpc>
              <a:defRPr/>
            </a:pPr>
            <a:r>
              <a:rPr lang="en-GB" sz="2000" b="1" dirty="0" smtClean="0">
                <a:solidFill>
                  <a:schemeClr val="bg1"/>
                </a:solidFill>
                <a:latin typeface="Georgia" pitchFamily="18" charset="0"/>
              </a:rPr>
              <a:t>Network models</a:t>
            </a:r>
          </a:p>
          <a:p>
            <a:pPr marL="342900" indent="-342900" algn="l">
              <a:lnSpc>
                <a:spcPct val="150000"/>
              </a:lnSpc>
              <a:buFont typeface="Arial" panose="020B0604020202020204" pitchFamily="34" charset="0"/>
              <a:buChar char="•"/>
              <a:defRPr/>
            </a:pPr>
            <a:r>
              <a:rPr lang="en-GB" sz="2000" dirty="0">
                <a:solidFill>
                  <a:schemeClr val="bg1"/>
                </a:solidFill>
                <a:latin typeface="Georgia" pitchFamily="18" charset="0"/>
              </a:rPr>
              <a:t>e</a:t>
            </a:r>
            <a:r>
              <a:rPr lang="en-GB" sz="2000" dirty="0" smtClean="0">
                <a:solidFill>
                  <a:schemeClr val="bg1"/>
                </a:solidFill>
                <a:latin typeface="Georgia" pitchFamily="18" charset="0"/>
              </a:rPr>
              <a:t>.g. </a:t>
            </a:r>
            <a:r>
              <a:rPr lang="en-GB" sz="2000" dirty="0" err="1" smtClean="0">
                <a:solidFill>
                  <a:schemeClr val="bg1"/>
                </a:solidFill>
                <a:latin typeface="Georgia" pitchFamily="18" charset="0"/>
              </a:rPr>
              <a:t>Gai</a:t>
            </a:r>
            <a:r>
              <a:rPr lang="en-GB" sz="2000" dirty="0" smtClean="0">
                <a:solidFill>
                  <a:schemeClr val="bg1"/>
                </a:solidFill>
                <a:latin typeface="Georgia" pitchFamily="18" charset="0"/>
              </a:rPr>
              <a:t> (2010), Caccioli (2012)</a:t>
            </a:r>
          </a:p>
          <a:p>
            <a:pPr marL="342900" indent="-342900" algn="l">
              <a:lnSpc>
                <a:spcPct val="150000"/>
              </a:lnSpc>
              <a:buFont typeface="Arial" panose="020B0604020202020204" pitchFamily="34" charset="0"/>
              <a:buChar char="•"/>
              <a:defRPr/>
            </a:pPr>
            <a:r>
              <a:rPr lang="en-GB" sz="2000" dirty="0" smtClean="0">
                <a:solidFill>
                  <a:schemeClr val="bg1"/>
                </a:solidFill>
                <a:latin typeface="Georgia" pitchFamily="18" charset="0"/>
              </a:rPr>
              <a:t>Capture asset </a:t>
            </a:r>
            <a:r>
              <a:rPr lang="en-GB" sz="2000" b="1" u="sng" dirty="0" smtClean="0">
                <a:solidFill>
                  <a:schemeClr val="bg1"/>
                </a:solidFill>
                <a:latin typeface="Georgia" pitchFamily="18" charset="0"/>
              </a:rPr>
              <a:t>or</a:t>
            </a:r>
            <a:r>
              <a:rPr lang="en-GB" sz="2000" b="1" dirty="0" smtClean="0">
                <a:solidFill>
                  <a:schemeClr val="bg1"/>
                </a:solidFill>
                <a:latin typeface="Georgia" pitchFamily="18" charset="0"/>
              </a:rPr>
              <a:t> </a:t>
            </a:r>
            <a:r>
              <a:rPr lang="en-GB" sz="2000" dirty="0" smtClean="0">
                <a:solidFill>
                  <a:schemeClr val="bg1"/>
                </a:solidFill>
                <a:latin typeface="Georgia" pitchFamily="18" charset="0"/>
              </a:rPr>
              <a:t>liability channel</a:t>
            </a:r>
          </a:p>
          <a:p>
            <a:pPr marL="342900" indent="-342900" algn="l">
              <a:lnSpc>
                <a:spcPct val="150000"/>
              </a:lnSpc>
              <a:buFont typeface="Arial" panose="020B0604020202020204" pitchFamily="34" charset="0"/>
              <a:buChar char="•"/>
              <a:defRPr/>
            </a:pPr>
            <a:r>
              <a:rPr lang="en-GB" sz="2000" dirty="0" smtClean="0">
                <a:solidFill>
                  <a:schemeClr val="bg1"/>
                </a:solidFill>
                <a:latin typeface="Georgia" pitchFamily="18" charset="0"/>
              </a:rPr>
              <a:t>Point of contagion models</a:t>
            </a:r>
          </a:p>
          <a:p>
            <a:pPr marL="342900" indent="-342900" algn="l">
              <a:lnSpc>
                <a:spcPct val="150000"/>
              </a:lnSpc>
              <a:buFont typeface="Arial" panose="020B0604020202020204" pitchFamily="34" charset="0"/>
              <a:buChar char="•"/>
              <a:defRPr/>
            </a:pPr>
            <a:r>
              <a:rPr lang="en-GB" sz="2000" dirty="0" smtClean="0">
                <a:solidFill>
                  <a:schemeClr val="bg1"/>
                </a:solidFill>
                <a:latin typeface="Georgia" pitchFamily="18" charset="0"/>
              </a:rPr>
              <a:t>Simple resolution mechanism</a:t>
            </a:r>
          </a:p>
          <a:p>
            <a:pPr marL="342900" indent="-342900" algn="l">
              <a:lnSpc>
                <a:spcPct val="150000"/>
              </a:lnSpc>
              <a:buFont typeface="Arial" panose="020B0604020202020204" pitchFamily="34" charset="0"/>
              <a:buChar char="•"/>
              <a:defRPr/>
            </a:pPr>
            <a:r>
              <a:rPr lang="en-GB" sz="2000" dirty="0" smtClean="0">
                <a:solidFill>
                  <a:schemeClr val="bg1"/>
                </a:solidFill>
                <a:latin typeface="Georgia" pitchFamily="18" charset="0"/>
              </a:rPr>
              <a:t>No moral hazard consideration </a:t>
            </a:r>
            <a:endParaRPr lang="en-GB" sz="2000" dirty="0">
              <a:solidFill>
                <a:schemeClr val="bg1"/>
              </a:solidFill>
              <a:latin typeface="Georgia" pitchFamily="18" charset="0"/>
            </a:endParaRPr>
          </a:p>
        </p:txBody>
      </p:sp>
    </p:spTree>
    <p:extLst>
      <p:ext uri="{BB962C8B-B14F-4D97-AF65-F5344CB8AC3E}">
        <p14:creationId xmlns:p14="http://schemas.microsoft.com/office/powerpoint/2010/main" val="6969451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4"/>
          <p:cNvSpPr txBox="1">
            <a:spLocks noChangeArrowheads="1"/>
          </p:cNvSpPr>
          <p:nvPr/>
        </p:nvSpPr>
        <p:spPr bwMode="auto">
          <a:xfrm>
            <a:off x="323850" y="908050"/>
            <a:ext cx="6227763"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Bank representation</a:t>
            </a:r>
            <a:endParaRPr lang="en-GB" sz="3500" dirty="0">
              <a:solidFill>
                <a:schemeClr val="bg1"/>
              </a:solidFill>
              <a:latin typeface="Georgia" pitchFamily="18" charset="0"/>
            </a:endParaRPr>
          </a:p>
        </p:txBody>
      </p:sp>
      <p:sp>
        <p:nvSpPr>
          <p:cNvPr id="11268" name="Rectangle 2"/>
          <p:cNvSpPr>
            <a:spLocks noChangeArrowheads="1"/>
          </p:cNvSpPr>
          <p:nvPr/>
        </p:nvSpPr>
        <p:spPr bwMode="auto">
          <a:xfrm>
            <a:off x="746576" y="3173920"/>
            <a:ext cx="1696812" cy="2000548"/>
          </a:xfrm>
          <a:prstGeom prst="rect">
            <a:avLst/>
          </a:prstGeom>
          <a:solidFill>
            <a:schemeClr val="bg2"/>
          </a:solidFill>
          <a:ln w="12700" algn="ctr">
            <a:solidFill>
              <a:srgbClr val="FF0000"/>
            </a:solidFill>
            <a:round/>
            <a:headEnd/>
            <a:tailEnd/>
          </a:ln>
        </p:spPr>
        <p:txBody>
          <a:bodyPr wrap="square" bIns="0" anchor="ctr">
            <a:spAutoFit/>
          </a:bodyPr>
          <a:lstStyle/>
          <a:p>
            <a:endParaRPr lang="en-GB" sz="1800" dirty="0" smtClean="0"/>
          </a:p>
          <a:p>
            <a:endParaRPr lang="en-GB" sz="1800" b="1" dirty="0" smtClean="0"/>
          </a:p>
          <a:p>
            <a:r>
              <a:rPr lang="en-GB" sz="1800" b="1" dirty="0" smtClean="0"/>
              <a:t>External asset </a:t>
            </a:r>
          </a:p>
          <a:p>
            <a:r>
              <a:rPr lang="en-GB" sz="1500" b="1" i="1" dirty="0" smtClean="0">
                <a:latin typeface="+mj-lt"/>
              </a:rPr>
              <a:t>(Ab)</a:t>
            </a:r>
          </a:p>
          <a:p>
            <a:endParaRPr lang="en-GB" sz="1800" dirty="0" smtClean="0"/>
          </a:p>
          <a:p>
            <a:endParaRPr lang="en-GB" sz="1800" dirty="0"/>
          </a:p>
          <a:p>
            <a:endParaRPr lang="en-GB" sz="400" dirty="0"/>
          </a:p>
        </p:txBody>
      </p:sp>
      <p:sp>
        <p:nvSpPr>
          <p:cNvPr id="41" name="Text Box 7"/>
          <p:cNvSpPr txBox="1">
            <a:spLocks noChangeArrowheads="1"/>
          </p:cNvSpPr>
          <p:nvPr/>
        </p:nvSpPr>
        <p:spPr bwMode="auto">
          <a:xfrm>
            <a:off x="4842032" y="1853825"/>
            <a:ext cx="4005444" cy="4545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marL="342900" indent="-342900" algn="l">
              <a:buFont typeface="Arial" pitchFamily="34" charset="0"/>
              <a:buChar char="•"/>
              <a:defRPr/>
            </a:pPr>
            <a:r>
              <a:rPr lang="en-US" sz="2000" dirty="0" smtClean="0">
                <a:solidFill>
                  <a:schemeClr val="bg1"/>
                </a:solidFill>
                <a:latin typeface="Georgia" pitchFamily="18" charset="0"/>
              </a:rPr>
              <a:t>Each bank is modelled as a balance sheet</a:t>
            </a:r>
          </a:p>
          <a:p>
            <a:pPr marL="342900" indent="-342900" algn="l">
              <a:buFont typeface="Arial" pitchFamily="34" charset="0"/>
              <a:buChar char="•"/>
              <a:defRPr/>
            </a:pPr>
            <a:endParaRPr lang="en-US" sz="2000" dirty="0">
              <a:solidFill>
                <a:schemeClr val="bg1"/>
              </a:solidFill>
              <a:latin typeface="Georgia" pitchFamily="18" charset="0"/>
            </a:endParaRPr>
          </a:p>
          <a:p>
            <a:pPr marL="342900" indent="-342900" algn="l">
              <a:buFont typeface="Arial" pitchFamily="34" charset="0"/>
              <a:buChar char="•"/>
              <a:defRPr/>
            </a:pPr>
            <a:r>
              <a:rPr lang="en-US" sz="2000" dirty="0" smtClean="0">
                <a:solidFill>
                  <a:schemeClr val="bg1"/>
                </a:solidFill>
                <a:latin typeface="Georgia" pitchFamily="18" charset="0"/>
              </a:rPr>
              <a:t>The size of a bank’s equity base </a:t>
            </a:r>
            <a:r>
              <a:rPr lang="en-US" sz="2000" i="1" dirty="0" smtClean="0">
                <a:solidFill>
                  <a:schemeClr val="bg1"/>
                </a:solidFill>
                <a:latin typeface="Georgia" pitchFamily="18" charset="0"/>
              </a:rPr>
              <a:t>b</a:t>
            </a:r>
            <a:r>
              <a:rPr lang="en-US" sz="2000" dirty="0" smtClean="0">
                <a:solidFill>
                  <a:schemeClr val="bg1"/>
                </a:solidFill>
                <a:latin typeface="Georgia" pitchFamily="18" charset="0"/>
              </a:rPr>
              <a:t> is its reserves plus long term funding (external deposits)</a:t>
            </a:r>
          </a:p>
          <a:p>
            <a:pPr marL="342900" indent="-342900" algn="l">
              <a:buFont typeface="Arial" pitchFamily="34" charset="0"/>
              <a:buChar char="•"/>
              <a:defRPr/>
            </a:pPr>
            <a:endParaRPr lang="en-US" sz="2000" dirty="0" smtClean="0">
              <a:solidFill>
                <a:schemeClr val="bg1"/>
              </a:solidFill>
              <a:latin typeface="Georgia" pitchFamily="18" charset="0"/>
            </a:endParaRPr>
          </a:p>
          <a:p>
            <a:pPr marL="342900" indent="-342900" algn="l">
              <a:buFont typeface="Arial" pitchFamily="34" charset="0"/>
              <a:buChar char="•"/>
              <a:defRPr/>
            </a:pPr>
            <a:r>
              <a:rPr lang="en-US" sz="2000" dirty="0" smtClean="0">
                <a:solidFill>
                  <a:schemeClr val="bg1"/>
                </a:solidFill>
                <a:latin typeface="Georgia" pitchFamily="18" charset="0"/>
              </a:rPr>
              <a:t>A bank strategy is a tuple </a:t>
            </a:r>
            <a:r>
              <a:rPr lang="en-US" sz="2000" i="1" dirty="0" smtClean="0">
                <a:solidFill>
                  <a:schemeClr val="bg1"/>
                </a:solidFill>
                <a:latin typeface="Georgia" pitchFamily="18" charset="0"/>
              </a:rPr>
              <a:t>{A,L} </a:t>
            </a:r>
            <a:r>
              <a:rPr lang="en-US" sz="2000" dirty="0" smtClean="0">
                <a:solidFill>
                  <a:schemeClr val="bg1"/>
                </a:solidFill>
                <a:latin typeface="Georgia" pitchFamily="18" charset="0"/>
              </a:rPr>
              <a:t>which determines the desired portfolio allocation between an external asset and cash</a:t>
            </a:r>
          </a:p>
          <a:p>
            <a:pPr marL="342900" indent="-342900" algn="l">
              <a:buFont typeface="Arial" pitchFamily="34" charset="0"/>
              <a:buChar char="•"/>
              <a:defRPr/>
            </a:pPr>
            <a:endParaRPr lang="en-US" sz="2000" i="1" dirty="0">
              <a:solidFill>
                <a:schemeClr val="bg1"/>
              </a:solidFill>
              <a:latin typeface="Georgia" pitchFamily="18" charset="0"/>
            </a:endParaRPr>
          </a:p>
          <a:p>
            <a:pPr marL="342900" indent="-342900" algn="l">
              <a:buFont typeface="Arial" pitchFamily="34" charset="0"/>
              <a:buChar char="•"/>
              <a:defRPr/>
            </a:pPr>
            <a:r>
              <a:rPr lang="en-US" sz="2000" i="1" dirty="0" smtClean="0">
                <a:solidFill>
                  <a:schemeClr val="bg1"/>
                </a:solidFill>
                <a:latin typeface="Georgia" pitchFamily="18" charset="0"/>
              </a:rPr>
              <a:t>If A+L≠1, </a:t>
            </a:r>
            <a:r>
              <a:rPr lang="en-US" sz="2000" dirty="0" smtClean="0">
                <a:solidFill>
                  <a:schemeClr val="bg1"/>
                </a:solidFill>
                <a:latin typeface="Georgia" pitchFamily="18" charset="0"/>
              </a:rPr>
              <a:t>the bank participates in the interbank loan market</a:t>
            </a:r>
            <a:endParaRPr lang="en-US" sz="2000" dirty="0">
              <a:solidFill>
                <a:schemeClr val="bg1"/>
              </a:solidFill>
              <a:latin typeface="Georgia" pitchFamily="18" charset="0"/>
            </a:endParaRPr>
          </a:p>
        </p:txBody>
      </p:sp>
      <p:pic>
        <p:nvPicPr>
          <p:cNvPr id="14"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7155" y="278650"/>
            <a:ext cx="2880320"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Rectangle 2"/>
          <p:cNvSpPr>
            <a:spLocks noChangeArrowheads="1"/>
          </p:cNvSpPr>
          <p:nvPr/>
        </p:nvSpPr>
        <p:spPr bwMode="auto">
          <a:xfrm>
            <a:off x="746574" y="5182162"/>
            <a:ext cx="1696813" cy="677108"/>
          </a:xfrm>
          <a:prstGeom prst="rect">
            <a:avLst/>
          </a:prstGeom>
          <a:solidFill>
            <a:schemeClr val="bg2"/>
          </a:solidFill>
          <a:ln w="12700" algn="ctr">
            <a:solidFill>
              <a:srgbClr val="FF0000"/>
            </a:solidFill>
            <a:round/>
            <a:headEnd/>
            <a:tailEnd/>
          </a:ln>
        </p:spPr>
        <p:txBody>
          <a:bodyPr wrap="square" bIns="0" anchor="ctr">
            <a:spAutoFit/>
          </a:bodyPr>
          <a:lstStyle/>
          <a:p>
            <a:endParaRPr lang="en-GB" sz="950" dirty="0" smtClean="0"/>
          </a:p>
          <a:p>
            <a:r>
              <a:rPr lang="en-GB" sz="1800" b="1" dirty="0" smtClean="0"/>
              <a:t>Cash </a:t>
            </a:r>
            <a:r>
              <a:rPr lang="en-GB" sz="1500" b="1" i="1" dirty="0" smtClean="0">
                <a:latin typeface="+mn-lt"/>
              </a:rPr>
              <a:t>(Lb)</a:t>
            </a:r>
          </a:p>
          <a:p>
            <a:endParaRPr lang="en-GB" sz="950" dirty="0"/>
          </a:p>
          <a:p>
            <a:endParaRPr lang="en-GB" sz="400" dirty="0"/>
          </a:p>
        </p:txBody>
      </p:sp>
      <p:sp>
        <p:nvSpPr>
          <p:cNvPr id="19" name="Rectangle 2"/>
          <p:cNvSpPr>
            <a:spLocks noChangeArrowheads="1"/>
          </p:cNvSpPr>
          <p:nvPr/>
        </p:nvSpPr>
        <p:spPr bwMode="auto">
          <a:xfrm>
            <a:off x="2443389" y="4920552"/>
            <a:ext cx="1678562" cy="938718"/>
          </a:xfrm>
          <a:prstGeom prst="rect">
            <a:avLst/>
          </a:prstGeom>
          <a:solidFill>
            <a:schemeClr val="accent6">
              <a:lumMod val="40000"/>
              <a:lumOff val="60000"/>
            </a:schemeClr>
          </a:solidFill>
          <a:ln w="12700" algn="ctr">
            <a:solidFill>
              <a:srgbClr val="FF0000"/>
            </a:solidFill>
            <a:round/>
            <a:headEnd/>
            <a:tailEnd/>
          </a:ln>
        </p:spPr>
        <p:txBody>
          <a:bodyPr wrap="square" bIns="0" anchor="ctr">
            <a:spAutoFit/>
          </a:bodyPr>
          <a:lstStyle/>
          <a:p>
            <a:endParaRPr lang="en-GB" sz="1800" dirty="0" smtClean="0"/>
          </a:p>
          <a:p>
            <a:r>
              <a:rPr lang="en-GB" sz="1800" b="1" dirty="0" smtClean="0"/>
              <a:t>Reserves</a:t>
            </a:r>
          </a:p>
          <a:p>
            <a:endParaRPr lang="en-GB" sz="1800" dirty="0"/>
          </a:p>
          <a:p>
            <a:endParaRPr lang="en-GB" sz="400" dirty="0"/>
          </a:p>
        </p:txBody>
      </p:sp>
      <p:sp>
        <p:nvSpPr>
          <p:cNvPr id="20" name="Rectangle 2"/>
          <p:cNvSpPr>
            <a:spLocks noChangeArrowheads="1"/>
          </p:cNvSpPr>
          <p:nvPr/>
        </p:nvSpPr>
        <p:spPr bwMode="auto">
          <a:xfrm>
            <a:off x="2443387" y="3173920"/>
            <a:ext cx="1678563" cy="1746632"/>
          </a:xfrm>
          <a:prstGeom prst="rect">
            <a:avLst/>
          </a:prstGeom>
          <a:solidFill>
            <a:schemeClr val="accent6">
              <a:lumMod val="40000"/>
              <a:lumOff val="60000"/>
            </a:schemeClr>
          </a:solidFill>
          <a:ln w="12700" algn="ctr">
            <a:solidFill>
              <a:srgbClr val="FF0000"/>
            </a:solidFill>
            <a:round/>
            <a:headEnd/>
            <a:tailEnd/>
          </a:ln>
        </p:spPr>
        <p:txBody>
          <a:bodyPr wrap="square" bIns="0" anchor="ctr">
            <a:spAutoFit/>
          </a:bodyPr>
          <a:lstStyle/>
          <a:p>
            <a:endParaRPr lang="en-GB" sz="1700" dirty="0" smtClean="0"/>
          </a:p>
          <a:p>
            <a:endParaRPr lang="en-GB" sz="1700" b="1" dirty="0" smtClean="0"/>
          </a:p>
          <a:p>
            <a:r>
              <a:rPr lang="en-GB" sz="1800" b="1" dirty="0" smtClean="0"/>
              <a:t>External deposits</a:t>
            </a:r>
          </a:p>
          <a:p>
            <a:endParaRPr lang="en-GB" sz="1700" dirty="0" smtClean="0"/>
          </a:p>
          <a:p>
            <a:endParaRPr lang="en-GB" sz="1900" dirty="0"/>
          </a:p>
          <a:p>
            <a:endParaRPr lang="en-GB" sz="400" dirty="0"/>
          </a:p>
        </p:txBody>
      </p:sp>
      <p:sp>
        <p:nvSpPr>
          <p:cNvPr id="21" name="Text Box 7"/>
          <p:cNvSpPr txBox="1">
            <a:spLocks noChangeArrowheads="1"/>
          </p:cNvSpPr>
          <p:nvPr/>
        </p:nvSpPr>
        <p:spPr bwMode="auto">
          <a:xfrm>
            <a:off x="1061610" y="1853048"/>
            <a:ext cx="3285365" cy="450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defRPr/>
            </a:pPr>
            <a:r>
              <a:rPr lang="en-US" sz="2400" dirty="0" smtClean="0">
                <a:solidFill>
                  <a:schemeClr val="bg1"/>
                </a:solidFill>
                <a:latin typeface="Georgia" pitchFamily="18" charset="0"/>
              </a:rPr>
              <a:t>Assets	       Liabilities	</a:t>
            </a:r>
          </a:p>
        </p:txBody>
      </p:sp>
      <p:sp>
        <p:nvSpPr>
          <p:cNvPr id="2" name="TextBox 1"/>
          <p:cNvSpPr txBox="1"/>
          <p:nvPr/>
        </p:nvSpPr>
        <p:spPr>
          <a:xfrm>
            <a:off x="4483593" y="4284095"/>
            <a:ext cx="327334" cy="400110"/>
          </a:xfrm>
          <a:prstGeom prst="rect">
            <a:avLst/>
          </a:prstGeom>
          <a:noFill/>
        </p:spPr>
        <p:txBody>
          <a:bodyPr wrap="none" rtlCol="0">
            <a:spAutoFit/>
          </a:bodyPr>
          <a:lstStyle/>
          <a:p>
            <a:r>
              <a:rPr lang="en-GB" sz="2000" i="1" dirty="0">
                <a:solidFill>
                  <a:schemeClr val="bg1"/>
                </a:solidFill>
                <a:latin typeface="+mj-lt"/>
              </a:rPr>
              <a:t>b</a:t>
            </a:r>
          </a:p>
        </p:txBody>
      </p:sp>
      <p:sp>
        <p:nvSpPr>
          <p:cNvPr id="3" name="Right Brace 2"/>
          <p:cNvSpPr/>
          <p:nvPr/>
        </p:nvSpPr>
        <p:spPr bwMode="auto">
          <a:xfrm>
            <a:off x="4256965" y="3150837"/>
            <a:ext cx="225025" cy="2708433"/>
          </a:xfrm>
          <a:prstGeom prst="rightBrace">
            <a:avLst/>
          </a:prstGeom>
          <a:noFill/>
          <a:ln w="12700" cap="flat" cmpd="sng" algn="ctr">
            <a:solidFill>
              <a:schemeClr val="bg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smtClean="0">
              <a:ln>
                <a:noFill/>
              </a:ln>
              <a:solidFill>
                <a:schemeClr val="tx1"/>
              </a:solidFill>
              <a:effectLst/>
              <a:latin typeface="Lucida Sans" pitchFamily="34" charset="0"/>
              <a:ea typeface="ＭＳ Ｐゴシック" pitchFamily="16" charset="-128"/>
            </a:endParaRPr>
          </a:p>
        </p:txBody>
      </p:sp>
    </p:spTree>
    <p:extLst>
      <p:ext uri="{BB962C8B-B14F-4D97-AF65-F5344CB8AC3E}">
        <p14:creationId xmlns:p14="http://schemas.microsoft.com/office/powerpoint/2010/main" val="15514998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4"/>
          <p:cNvSpPr txBox="1">
            <a:spLocks noChangeArrowheads="1"/>
          </p:cNvSpPr>
          <p:nvPr/>
        </p:nvSpPr>
        <p:spPr bwMode="auto">
          <a:xfrm>
            <a:off x="323850" y="908050"/>
            <a:ext cx="6227763"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Bank balance sheets</a:t>
            </a:r>
            <a:endParaRPr lang="en-GB" sz="3500" dirty="0">
              <a:solidFill>
                <a:schemeClr val="bg1"/>
              </a:solidFill>
              <a:latin typeface="Georgia" pitchFamily="18" charset="0"/>
            </a:endParaRPr>
          </a:p>
        </p:txBody>
      </p:sp>
      <p:sp>
        <p:nvSpPr>
          <p:cNvPr id="11268" name="Rectangle 2"/>
          <p:cNvSpPr>
            <a:spLocks noChangeArrowheads="1"/>
          </p:cNvSpPr>
          <p:nvPr/>
        </p:nvSpPr>
        <p:spPr bwMode="auto">
          <a:xfrm>
            <a:off x="746575" y="2412174"/>
            <a:ext cx="1696813" cy="2831544"/>
          </a:xfrm>
          <a:prstGeom prst="rect">
            <a:avLst/>
          </a:prstGeom>
          <a:solidFill>
            <a:schemeClr val="bg2"/>
          </a:solidFill>
          <a:ln w="12700" algn="ctr">
            <a:solidFill>
              <a:srgbClr val="FF0000"/>
            </a:solidFill>
            <a:round/>
            <a:headEnd/>
            <a:tailEnd/>
          </a:ln>
        </p:spPr>
        <p:txBody>
          <a:bodyPr wrap="square" bIns="0" anchor="ctr">
            <a:spAutoFit/>
          </a:bodyPr>
          <a:lstStyle/>
          <a:p>
            <a:endParaRPr lang="en-GB" sz="1800" dirty="0" smtClean="0"/>
          </a:p>
          <a:p>
            <a:endParaRPr lang="en-GB" sz="1800" b="1" dirty="0" smtClean="0"/>
          </a:p>
          <a:p>
            <a:endParaRPr lang="en-GB" sz="1800" b="1" dirty="0" smtClean="0"/>
          </a:p>
          <a:p>
            <a:endParaRPr lang="en-GB" sz="1800" b="1" dirty="0" smtClean="0"/>
          </a:p>
          <a:p>
            <a:r>
              <a:rPr lang="en-GB" sz="1800" b="1" dirty="0" smtClean="0"/>
              <a:t>External asset </a:t>
            </a:r>
          </a:p>
          <a:p>
            <a:r>
              <a:rPr lang="en-GB" sz="1500" b="1" i="1" dirty="0">
                <a:latin typeface="+mj-lt"/>
              </a:rPr>
              <a:t>(</a:t>
            </a:r>
            <a:r>
              <a:rPr lang="en-GB" sz="1500" b="1" i="1" dirty="0" smtClean="0">
                <a:latin typeface="+mj-lt"/>
              </a:rPr>
              <a:t>Ab)</a:t>
            </a:r>
            <a:endParaRPr lang="en-GB" sz="1500" b="1" i="1" dirty="0">
              <a:latin typeface="+mj-lt"/>
            </a:endParaRPr>
          </a:p>
          <a:p>
            <a:endParaRPr lang="en-GB" sz="1800" dirty="0" smtClean="0"/>
          </a:p>
          <a:p>
            <a:endParaRPr lang="en-GB" sz="1800" dirty="0" smtClean="0"/>
          </a:p>
          <a:p>
            <a:endParaRPr lang="en-GB" sz="1800" dirty="0"/>
          </a:p>
          <a:p>
            <a:endParaRPr lang="en-GB" sz="400" dirty="0"/>
          </a:p>
        </p:txBody>
      </p:sp>
      <p:pic>
        <p:nvPicPr>
          <p:cNvPr id="14"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7155" y="278650"/>
            <a:ext cx="2880320"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Rectangle 2"/>
          <p:cNvSpPr>
            <a:spLocks noChangeArrowheads="1"/>
          </p:cNvSpPr>
          <p:nvPr/>
        </p:nvSpPr>
        <p:spPr bwMode="auto">
          <a:xfrm>
            <a:off x="746575" y="5182162"/>
            <a:ext cx="1696814" cy="677108"/>
          </a:xfrm>
          <a:prstGeom prst="rect">
            <a:avLst/>
          </a:prstGeom>
          <a:solidFill>
            <a:schemeClr val="bg2"/>
          </a:solidFill>
          <a:ln w="12700" algn="ctr">
            <a:solidFill>
              <a:srgbClr val="FF0000"/>
            </a:solidFill>
            <a:round/>
            <a:headEnd/>
            <a:tailEnd/>
          </a:ln>
        </p:spPr>
        <p:txBody>
          <a:bodyPr wrap="square" bIns="0" anchor="ctr">
            <a:spAutoFit/>
          </a:bodyPr>
          <a:lstStyle/>
          <a:p>
            <a:endParaRPr lang="en-GB" sz="900" dirty="0" smtClean="0"/>
          </a:p>
          <a:p>
            <a:r>
              <a:rPr lang="en-GB" sz="1800" b="1" dirty="0" smtClean="0"/>
              <a:t>Cash </a:t>
            </a:r>
            <a:r>
              <a:rPr lang="en-GB" sz="1500" b="1" i="1" dirty="0" smtClean="0">
                <a:latin typeface="+mj-lt"/>
              </a:rPr>
              <a:t>(Lb)</a:t>
            </a:r>
          </a:p>
          <a:p>
            <a:endParaRPr lang="en-GB" sz="1000" dirty="0"/>
          </a:p>
          <a:p>
            <a:endParaRPr lang="en-GB" sz="400" dirty="0"/>
          </a:p>
        </p:txBody>
      </p:sp>
      <p:sp>
        <p:nvSpPr>
          <p:cNvPr id="19" name="Rectangle 2"/>
          <p:cNvSpPr>
            <a:spLocks noChangeArrowheads="1"/>
          </p:cNvSpPr>
          <p:nvPr/>
        </p:nvSpPr>
        <p:spPr bwMode="auto">
          <a:xfrm>
            <a:off x="2443388" y="4920552"/>
            <a:ext cx="1678562" cy="938718"/>
          </a:xfrm>
          <a:prstGeom prst="rect">
            <a:avLst/>
          </a:prstGeom>
          <a:solidFill>
            <a:schemeClr val="accent6">
              <a:lumMod val="40000"/>
              <a:lumOff val="60000"/>
            </a:schemeClr>
          </a:solidFill>
          <a:ln w="12700" algn="ctr">
            <a:solidFill>
              <a:srgbClr val="FF0000"/>
            </a:solidFill>
            <a:round/>
            <a:headEnd/>
            <a:tailEnd/>
          </a:ln>
        </p:spPr>
        <p:txBody>
          <a:bodyPr wrap="square" bIns="0" anchor="ctr">
            <a:spAutoFit/>
          </a:bodyPr>
          <a:lstStyle/>
          <a:p>
            <a:endParaRPr lang="en-GB" sz="1800" dirty="0" smtClean="0"/>
          </a:p>
          <a:p>
            <a:r>
              <a:rPr lang="en-GB" sz="1800" b="1" dirty="0" smtClean="0"/>
              <a:t>Reserves</a:t>
            </a:r>
          </a:p>
          <a:p>
            <a:endParaRPr lang="en-GB" sz="1800" dirty="0"/>
          </a:p>
          <a:p>
            <a:endParaRPr lang="en-GB" sz="400" dirty="0"/>
          </a:p>
        </p:txBody>
      </p:sp>
      <p:sp>
        <p:nvSpPr>
          <p:cNvPr id="20" name="Rectangle 2"/>
          <p:cNvSpPr>
            <a:spLocks noChangeArrowheads="1"/>
          </p:cNvSpPr>
          <p:nvPr/>
        </p:nvSpPr>
        <p:spPr bwMode="auto">
          <a:xfrm>
            <a:off x="2443388" y="3150838"/>
            <a:ext cx="1678562" cy="1769714"/>
          </a:xfrm>
          <a:prstGeom prst="rect">
            <a:avLst/>
          </a:prstGeom>
          <a:solidFill>
            <a:schemeClr val="accent6">
              <a:lumMod val="40000"/>
              <a:lumOff val="60000"/>
            </a:schemeClr>
          </a:solidFill>
          <a:ln w="12700" algn="ctr">
            <a:solidFill>
              <a:srgbClr val="FF0000"/>
            </a:solidFill>
            <a:round/>
            <a:headEnd/>
            <a:tailEnd/>
          </a:ln>
        </p:spPr>
        <p:txBody>
          <a:bodyPr wrap="square" bIns="0" anchor="ctr">
            <a:spAutoFit/>
          </a:bodyPr>
          <a:lstStyle/>
          <a:p>
            <a:endParaRPr lang="en-GB" sz="1800" dirty="0" smtClean="0"/>
          </a:p>
          <a:p>
            <a:endParaRPr lang="en-GB" sz="1800" b="1" dirty="0" smtClean="0"/>
          </a:p>
          <a:p>
            <a:r>
              <a:rPr lang="en-GB" sz="1800" b="1" dirty="0" smtClean="0"/>
              <a:t>External deposits</a:t>
            </a:r>
          </a:p>
          <a:p>
            <a:endParaRPr lang="en-GB" sz="1800" dirty="0" smtClean="0"/>
          </a:p>
          <a:p>
            <a:endParaRPr lang="en-GB" sz="1800" dirty="0"/>
          </a:p>
          <a:p>
            <a:endParaRPr lang="en-GB" sz="400" dirty="0"/>
          </a:p>
        </p:txBody>
      </p:sp>
      <p:sp>
        <p:nvSpPr>
          <p:cNvPr id="21" name="Text Box 7"/>
          <p:cNvSpPr txBox="1">
            <a:spLocks noChangeArrowheads="1"/>
          </p:cNvSpPr>
          <p:nvPr/>
        </p:nvSpPr>
        <p:spPr bwMode="auto">
          <a:xfrm>
            <a:off x="1061610" y="1853048"/>
            <a:ext cx="3285365" cy="450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defRPr/>
            </a:pPr>
            <a:r>
              <a:rPr lang="en-US" sz="2400" dirty="0" smtClean="0">
                <a:solidFill>
                  <a:schemeClr val="bg1"/>
                </a:solidFill>
                <a:latin typeface="Georgia" pitchFamily="18" charset="0"/>
              </a:rPr>
              <a:t>Assets	       Liabilities	</a:t>
            </a:r>
          </a:p>
        </p:txBody>
      </p:sp>
      <p:sp>
        <p:nvSpPr>
          <p:cNvPr id="13" name="Rectangle 2"/>
          <p:cNvSpPr>
            <a:spLocks noChangeArrowheads="1"/>
          </p:cNvSpPr>
          <p:nvPr/>
        </p:nvSpPr>
        <p:spPr bwMode="auto">
          <a:xfrm>
            <a:off x="2443388" y="2412174"/>
            <a:ext cx="1678562" cy="738664"/>
          </a:xfrm>
          <a:prstGeom prst="rect">
            <a:avLst/>
          </a:prstGeom>
          <a:solidFill>
            <a:srgbClr val="D99385"/>
          </a:solidFill>
          <a:ln w="12700" algn="ctr">
            <a:solidFill>
              <a:srgbClr val="FF0000"/>
            </a:solidFill>
            <a:round/>
            <a:headEnd/>
            <a:tailEnd/>
          </a:ln>
        </p:spPr>
        <p:txBody>
          <a:bodyPr wrap="square" bIns="0" anchor="ctr">
            <a:spAutoFit/>
          </a:bodyPr>
          <a:lstStyle/>
          <a:p>
            <a:endParaRPr lang="en-GB" sz="400" dirty="0" smtClean="0"/>
          </a:p>
          <a:p>
            <a:r>
              <a:rPr lang="en-GB" sz="1800" b="1" dirty="0" smtClean="0"/>
              <a:t>IB loan </a:t>
            </a:r>
          </a:p>
          <a:p>
            <a:r>
              <a:rPr lang="en-GB" sz="1500" b="1" i="1" dirty="0" smtClean="0">
                <a:latin typeface="+mj-lt"/>
              </a:rPr>
              <a:t>(A+L-1)b</a:t>
            </a:r>
          </a:p>
          <a:p>
            <a:endParaRPr lang="en-GB" sz="400" dirty="0"/>
          </a:p>
          <a:p>
            <a:endParaRPr lang="en-GB" sz="400" dirty="0"/>
          </a:p>
        </p:txBody>
      </p:sp>
      <p:sp>
        <p:nvSpPr>
          <p:cNvPr id="17" name="Text Box 7"/>
          <p:cNvSpPr txBox="1">
            <a:spLocks noChangeArrowheads="1"/>
          </p:cNvSpPr>
          <p:nvPr/>
        </p:nvSpPr>
        <p:spPr bwMode="auto">
          <a:xfrm>
            <a:off x="4842032" y="3158970"/>
            <a:ext cx="4005444" cy="720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marL="342900" indent="-342900" algn="l">
              <a:buFont typeface="Arial" pitchFamily="34" charset="0"/>
              <a:buChar char="•"/>
              <a:defRPr/>
            </a:pPr>
            <a:r>
              <a:rPr lang="en-US" sz="2000" dirty="0" smtClean="0">
                <a:solidFill>
                  <a:schemeClr val="bg1"/>
                </a:solidFill>
                <a:latin typeface="Georgia" pitchFamily="18" charset="0"/>
              </a:rPr>
              <a:t>If </a:t>
            </a:r>
            <a:r>
              <a:rPr lang="en-US" sz="2000" i="1" dirty="0" smtClean="0">
                <a:solidFill>
                  <a:schemeClr val="bg1"/>
                </a:solidFill>
                <a:latin typeface="Georgia" pitchFamily="18" charset="0"/>
              </a:rPr>
              <a:t>A+L&gt;1, </a:t>
            </a:r>
            <a:r>
              <a:rPr lang="en-US" sz="2000" dirty="0" smtClean="0">
                <a:solidFill>
                  <a:schemeClr val="bg1"/>
                </a:solidFill>
                <a:latin typeface="Georgia" pitchFamily="18" charset="0"/>
              </a:rPr>
              <a:t>the bank needs an interbank loan of size </a:t>
            </a:r>
            <a:r>
              <a:rPr lang="en-US" sz="2000" i="1" dirty="0" smtClean="0">
                <a:solidFill>
                  <a:schemeClr val="bg1"/>
                </a:solidFill>
                <a:latin typeface="Georgia" pitchFamily="18" charset="0"/>
              </a:rPr>
              <a:t>(A+L-1)b</a:t>
            </a:r>
          </a:p>
        </p:txBody>
      </p:sp>
      <p:sp>
        <p:nvSpPr>
          <p:cNvPr id="18" name="TextBox 17"/>
          <p:cNvSpPr txBox="1"/>
          <p:nvPr/>
        </p:nvSpPr>
        <p:spPr>
          <a:xfrm>
            <a:off x="4483593" y="4284095"/>
            <a:ext cx="327334" cy="400110"/>
          </a:xfrm>
          <a:prstGeom prst="rect">
            <a:avLst/>
          </a:prstGeom>
          <a:noFill/>
        </p:spPr>
        <p:txBody>
          <a:bodyPr wrap="none" rtlCol="0">
            <a:spAutoFit/>
          </a:bodyPr>
          <a:lstStyle/>
          <a:p>
            <a:r>
              <a:rPr lang="en-GB" sz="2000" i="1" dirty="0">
                <a:solidFill>
                  <a:schemeClr val="bg1"/>
                </a:solidFill>
                <a:latin typeface="+mj-lt"/>
              </a:rPr>
              <a:t>b</a:t>
            </a:r>
          </a:p>
        </p:txBody>
      </p:sp>
      <p:sp>
        <p:nvSpPr>
          <p:cNvPr id="22" name="Right Brace 21"/>
          <p:cNvSpPr/>
          <p:nvPr/>
        </p:nvSpPr>
        <p:spPr bwMode="auto">
          <a:xfrm>
            <a:off x="4256965" y="3150837"/>
            <a:ext cx="225025" cy="2708433"/>
          </a:xfrm>
          <a:prstGeom prst="rightBrace">
            <a:avLst/>
          </a:prstGeom>
          <a:noFill/>
          <a:ln w="12700" cap="flat" cmpd="sng" algn="ctr">
            <a:solidFill>
              <a:schemeClr val="bg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smtClean="0">
              <a:ln>
                <a:noFill/>
              </a:ln>
              <a:solidFill>
                <a:schemeClr val="tx1"/>
              </a:solidFill>
              <a:effectLst/>
              <a:latin typeface="Lucida Sans" pitchFamily="34" charset="0"/>
              <a:ea typeface="ＭＳ Ｐゴシック" pitchFamily="16" charset="-128"/>
            </a:endParaRPr>
          </a:p>
        </p:txBody>
      </p:sp>
    </p:spTree>
    <p:extLst>
      <p:ext uri="{BB962C8B-B14F-4D97-AF65-F5344CB8AC3E}">
        <p14:creationId xmlns:p14="http://schemas.microsoft.com/office/powerpoint/2010/main" val="1223585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4"/>
          <p:cNvSpPr txBox="1">
            <a:spLocks noChangeArrowheads="1"/>
          </p:cNvSpPr>
          <p:nvPr/>
        </p:nvSpPr>
        <p:spPr bwMode="auto">
          <a:xfrm>
            <a:off x="323850" y="908050"/>
            <a:ext cx="6227763"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Bank balance sheets</a:t>
            </a:r>
            <a:endParaRPr lang="en-GB" sz="3500" dirty="0">
              <a:solidFill>
                <a:schemeClr val="bg1"/>
              </a:solidFill>
              <a:latin typeface="Georgia" pitchFamily="18" charset="0"/>
            </a:endParaRPr>
          </a:p>
        </p:txBody>
      </p:sp>
      <p:sp>
        <p:nvSpPr>
          <p:cNvPr id="11268" name="Rectangle 2"/>
          <p:cNvSpPr>
            <a:spLocks noChangeArrowheads="1"/>
          </p:cNvSpPr>
          <p:nvPr/>
        </p:nvSpPr>
        <p:spPr bwMode="auto">
          <a:xfrm>
            <a:off x="746575" y="3445040"/>
            <a:ext cx="1696813" cy="2246769"/>
          </a:xfrm>
          <a:prstGeom prst="rect">
            <a:avLst/>
          </a:prstGeom>
          <a:solidFill>
            <a:schemeClr val="bg2"/>
          </a:solidFill>
          <a:ln w="12700" algn="ctr">
            <a:solidFill>
              <a:srgbClr val="FF0000"/>
            </a:solidFill>
            <a:round/>
            <a:headEnd/>
            <a:tailEnd/>
          </a:ln>
        </p:spPr>
        <p:txBody>
          <a:bodyPr wrap="square" bIns="0" anchor="ctr">
            <a:spAutoFit/>
          </a:bodyPr>
          <a:lstStyle/>
          <a:p>
            <a:endParaRPr lang="en-GB" sz="1800" b="1" dirty="0" smtClean="0"/>
          </a:p>
          <a:p>
            <a:endParaRPr lang="en-GB" sz="1800" b="1" dirty="0" smtClean="0"/>
          </a:p>
          <a:p>
            <a:endParaRPr lang="en-GB" sz="800" b="1" dirty="0" smtClean="0"/>
          </a:p>
          <a:p>
            <a:r>
              <a:rPr lang="en-GB" sz="1800" b="1" dirty="0" smtClean="0"/>
              <a:t>External asset</a:t>
            </a:r>
          </a:p>
          <a:p>
            <a:r>
              <a:rPr lang="en-GB" sz="1500" b="1" i="1" dirty="0">
                <a:latin typeface="+mj-lt"/>
              </a:rPr>
              <a:t>(</a:t>
            </a:r>
            <a:r>
              <a:rPr lang="en-GB" sz="1500" b="1" i="1" dirty="0" smtClean="0">
                <a:latin typeface="+mj-lt"/>
              </a:rPr>
              <a:t>Ab)</a:t>
            </a:r>
            <a:endParaRPr lang="en-GB" sz="1500" b="1" i="1" dirty="0">
              <a:latin typeface="+mj-lt"/>
            </a:endParaRPr>
          </a:p>
          <a:p>
            <a:endParaRPr lang="en-GB" sz="1800" dirty="0" smtClean="0"/>
          </a:p>
          <a:p>
            <a:endParaRPr lang="en-GB" sz="800" dirty="0" smtClean="0"/>
          </a:p>
          <a:p>
            <a:endParaRPr lang="en-GB" sz="1800" dirty="0"/>
          </a:p>
          <a:p>
            <a:endParaRPr lang="en-GB" sz="400" dirty="0"/>
          </a:p>
        </p:txBody>
      </p:sp>
      <p:pic>
        <p:nvPicPr>
          <p:cNvPr id="14"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7155" y="278650"/>
            <a:ext cx="2880320"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Rectangle 2"/>
          <p:cNvSpPr>
            <a:spLocks noChangeArrowheads="1"/>
          </p:cNvSpPr>
          <p:nvPr/>
        </p:nvSpPr>
        <p:spPr bwMode="auto">
          <a:xfrm>
            <a:off x="746574" y="5174469"/>
            <a:ext cx="1696814" cy="692497"/>
          </a:xfrm>
          <a:prstGeom prst="rect">
            <a:avLst/>
          </a:prstGeom>
          <a:solidFill>
            <a:schemeClr val="bg2"/>
          </a:solidFill>
          <a:ln w="12700" algn="ctr">
            <a:solidFill>
              <a:srgbClr val="FF0000"/>
            </a:solidFill>
            <a:round/>
            <a:headEnd/>
            <a:tailEnd/>
          </a:ln>
        </p:spPr>
        <p:txBody>
          <a:bodyPr wrap="square" bIns="0" anchor="ctr">
            <a:spAutoFit/>
          </a:bodyPr>
          <a:lstStyle/>
          <a:p>
            <a:endParaRPr lang="en-GB" sz="900" dirty="0" smtClean="0"/>
          </a:p>
          <a:p>
            <a:r>
              <a:rPr lang="en-GB" sz="1800" b="1" dirty="0" smtClean="0"/>
              <a:t>Cash </a:t>
            </a:r>
            <a:r>
              <a:rPr lang="en-GB" sz="1500" b="1" i="1" dirty="0" smtClean="0">
                <a:latin typeface="+mj-lt"/>
              </a:rPr>
              <a:t>(Lb)</a:t>
            </a:r>
          </a:p>
          <a:p>
            <a:endParaRPr lang="en-GB" sz="1000" dirty="0"/>
          </a:p>
          <a:p>
            <a:endParaRPr lang="en-GB" sz="400" dirty="0"/>
          </a:p>
        </p:txBody>
      </p:sp>
      <p:sp>
        <p:nvSpPr>
          <p:cNvPr id="19" name="Rectangle 2"/>
          <p:cNvSpPr>
            <a:spLocks noChangeArrowheads="1"/>
          </p:cNvSpPr>
          <p:nvPr/>
        </p:nvSpPr>
        <p:spPr bwMode="auto">
          <a:xfrm>
            <a:off x="2443388" y="4920551"/>
            <a:ext cx="1678561" cy="938719"/>
          </a:xfrm>
          <a:prstGeom prst="rect">
            <a:avLst/>
          </a:prstGeom>
          <a:solidFill>
            <a:schemeClr val="accent6">
              <a:lumMod val="40000"/>
              <a:lumOff val="60000"/>
            </a:schemeClr>
          </a:solidFill>
          <a:ln w="12700" algn="ctr">
            <a:solidFill>
              <a:srgbClr val="FF0000"/>
            </a:solidFill>
            <a:round/>
            <a:headEnd/>
            <a:tailEnd/>
          </a:ln>
        </p:spPr>
        <p:txBody>
          <a:bodyPr wrap="square" bIns="0" anchor="ctr">
            <a:spAutoFit/>
          </a:bodyPr>
          <a:lstStyle/>
          <a:p>
            <a:endParaRPr lang="en-GB" sz="1800" dirty="0" smtClean="0"/>
          </a:p>
          <a:p>
            <a:r>
              <a:rPr lang="en-GB" sz="1800" b="1" dirty="0" smtClean="0"/>
              <a:t>Reserves</a:t>
            </a:r>
          </a:p>
          <a:p>
            <a:endParaRPr lang="en-GB" sz="1800" dirty="0"/>
          </a:p>
          <a:p>
            <a:endParaRPr lang="en-GB" sz="400" dirty="0"/>
          </a:p>
        </p:txBody>
      </p:sp>
      <p:sp>
        <p:nvSpPr>
          <p:cNvPr id="20" name="Rectangle 2"/>
          <p:cNvSpPr>
            <a:spLocks noChangeArrowheads="1"/>
          </p:cNvSpPr>
          <p:nvPr/>
        </p:nvSpPr>
        <p:spPr bwMode="auto">
          <a:xfrm>
            <a:off x="2443388" y="3150837"/>
            <a:ext cx="1678561" cy="1769715"/>
          </a:xfrm>
          <a:prstGeom prst="rect">
            <a:avLst/>
          </a:prstGeom>
          <a:solidFill>
            <a:schemeClr val="accent6">
              <a:lumMod val="40000"/>
              <a:lumOff val="60000"/>
            </a:schemeClr>
          </a:solidFill>
          <a:ln w="12700" algn="ctr">
            <a:solidFill>
              <a:srgbClr val="FF0000"/>
            </a:solidFill>
            <a:round/>
            <a:headEnd/>
            <a:tailEnd/>
          </a:ln>
        </p:spPr>
        <p:txBody>
          <a:bodyPr wrap="square" bIns="0" anchor="ctr">
            <a:spAutoFit/>
          </a:bodyPr>
          <a:lstStyle/>
          <a:p>
            <a:endParaRPr lang="en-GB" sz="1800" dirty="0" smtClean="0"/>
          </a:p>
          <a:p>
            <a:endParaRPr lang="en-GB" sz="1800" b="1" dirty="0" smtClean="0"/>
          </a:p>
          <a:p>
            <a:r>
              <a:rPr lang="en-GB" sz="1800" b="1" dirty="0" smtClean="0"/>
              <a:t>External deposits</a:t>
            </a:r>
          </a:p>
          <a:p>
            <a:endParaRPr lang="en-GB" sz="1800" dirty="0" smtClean="0"/>
          </a:p>
          <a:p>
            <a:endParaRPr lang="en-GB" sz="1800" dirty="0"/>
          </a:p>
          <a:p>
            <a:endParaRPr lang="en-GB" sz="400" dirty="0"/>
          </a:p>
        </p:txBody>
      </p:sp>
      <p:sp>
        <p:nvSpPr>
          <p:cNvPr id="21" name="Text Box 7"/>
          <p:cNvSpPr txBox="1">
            <a:spLocks noChangeArrowheads="1"/>
          </p:cNvSpPr>
          <p:nvPr/>
        </p:nvSpPr>
        <p:spPr bwMode="auto">
          <a:xfrm>
            <a:off x="1061610" y="1853048"/>
            <a:ext cx="3285365" cy="4508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defRPr/>
            </a:pPr>
            <a:r>
              <a:rPr lang="en-US" sz="2400" dirty="0" smtClean="0">
                <a:solidFill>
                  <a:schemeClr val="bg1"/>
                </a:solidFill>
                <a:latin typeface="Georgia" pitchFamily="18" charset="0"/>
              </a:rPr>
              <a:t>Assets	       Liabilities	</a:t>
            </a:r>
          </a:p>
        </p:txBody>
      </p:sp>
      <p:sp>
        <p:nvSpPr>
          <p:cNvPr id="13" name="Rectangle 2"/>
          <p:cNvSpPr>
            <a:spLocks noChangeArrowheads="1"/>
          </p:cNvSpPr>
          <p:nvPr/>
        </p:nvSpPr>
        <p:spPr bwMode="auto">
          <a:xfrm>
            <a:off x="746576" y="3150740"/>
            <a:ext cx="1696813" cy="823302"/>
          </a:xfrm>
          <a:prstGeom prst="rect">
            <a:avLst/>
          </a:prstGeom>
          <a:solidFill>
            <a:srgbClr val="D99385"/>
          </a:solidFill>
          <a:ln w="12700" algn="ctr">
            <a:solidFill>
              <a:srgbClr val="FF0000"/>
            </a:solidFill>
            <a:round/>
            <a:headEnd/>
            <a:tailEnd/>
          </a:ln>
        </p:spPr>
        <p:txBody>
          <a:bodyPr wrap="square" bIns="0" anchor="ctr">
            <a:spAutoFit/>
          </a:bodyPr>
          <a:lstStyle/>
          <a:p>
            <a:endParaRPr lang="en-GB" sz="700" dirty="0" smtClean="0"/>
          </a:p>
          <a:p>
            <a:r>
              <a:rPr lang="en-GB" sz="1800" b="1" dirty="0" smtClean="0"/>
              <a:t>IB </a:t>
            </a:r>
            <a:r>
              <a:rPr lang="en-GB" sz="1800" b="1" dirty="0" err="1" smtClean="0"/>
              <a:t>depos</a:t>
            </a:r>
            <a:r>
              <a:rPr lang="en-GB" sz="1800" b="1" dirty="0" smtClean="0"/>
              <a:t> </a:t>
            </a:r>
          </a:p>
          <a:p>
            <a:r>
              <a:rPr lang="en-GB" sz="1500" b="1" i="1" dirty="0" smtClean="0">
                <a:latin typeface="+mj-lt"/>
              </a:rPr>
              <a:t>(1-A-L)b</a:t>
            </a:r>
          </a:p>
          <a:p>
            <a:endParaRPr lang="en-GB" sz="650" dirty="0"/>
          </a:p>
          <a:p>
            <a:endParaRPr lang="en-GB" sz="400" dirty="0"/>
          </a:p>
        </p:txBody>
      </p:sp>
      <p:sp>
        <p:nvSpPr>
          <p:cNvPr id="17" name="Text Box 7"/>
          <p:cNvSpPr txBox="1">
            <a:spLocks noChangeArrowheads="1"/>
          </p:cNvSpPr>
          <p:nvPr/>
        </p:nvSpPr>
        <p:spPr bwMode="auto">
          <a:xfrm>
            <a:off x="4842032" y="3158970"/>
            <a:ext cx="4005444" cy="720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marL="342900" indent="-342900" algn="l">
              <a:buFont typeface="Arial" pitchFamily="34" charset="0"/>
              <a:buChar char="•"/>
              <a:defRPr/>
            </a:pPr>
            <a:r>
              <a:rPr lang="en-US" sz="2000" dirty="0" smtClean="0">
                <a:solidFill>
                  <a:schemeClr val="bg1"/>
                </a:solidFill>
                <a:latin typeface="Georgia" pitchFamily="18" charset="0"/>
              </a:rPr>
              <a:t>If </a:t>
            </a:r>
            <a:r>
              <a:rPr lang="en-US" sz="2000" i="1" dirty="0" smtClean="0">
                <a:solidFill>
                  <a:schemeClr val="bg1"/>
                </a:solidFill>
                <a:latin typeface="Georgia" pitchFamily="18" charset="0"/>
              </a:rPr>
              <a:t>A+L&lt;1, </a:t>
            </a:r>
            <a:r>
              <a:rPr lang="en-US" sz="2000" dirty="0" smtClean="0">
                <a:solidFill>
                  <a:schemeClr val="bg1"/>
                </a:solidFill>
                <a:latin typeface="Georgia" pitchFamily="18" charset="0"/>
              </a:rPr>
              <a:t>the bank makes an interbank deposit of size          </a:t>
            </a:r>
            <a:r>
              <a:rPr lang="en-US" sz="2000" i="1" dirty="0" smtClean="0">
                <a:solidFill>
                  <a:schemeClr val="bg1"/>
                </a:solidFill>
                <a:latin typeface="Georgia" pitchFamily="18" charset="0"/>
              </a:rPr>
              <a:t>(A+L-1)b</a:t>
            </a:r>
          </a:p>
        </p:txBody>
      </p:sp>
      <p:sp>
        <p:nvSpPr>
          <p:cNvPr id="18" name="TextBox 17"/>
          <p:cNvSpPr txBox="1"/>
          <p:nvPr/>
        </p:nvSpPr>
        <p:spPr>
          <a:xfrm>
            <a:off x="4483593" y="4284095"/>
            <a:ext cx="327334" cy="400110"/>
          </a:xfrm>
          <a:prstGeom prst="rect">
            <a:avLst/>
          </a:prstGeom>
          <a:noFill/>
        </p:spPr>
        <p:txBody>
          <a:bodyPr wrap="none" rtlCol="0">
            <a:spAutoFit/>
          </a:bodyPr>
          <a:lstStyle/>
          <a:p>
            <a:r>
              <a:rPr lang="en-GB" sz="2000" i="1" dirty="0">
                <a:solidFill>
                  <a:schemeClr val="bg1"/>
                </a:solidFill>
                <a:latin typeface="+mj-lt"/>
              </a:rPr>
              <a:t>b</a:t>
            </a:r>
            <a:endParaRPr lang="en-GB" sz="2000" i="1" dirty="0">
              <a:solidFill>
                <a:schemeClr val="bg1"/>
              </a:solidFill>
              <a:latin typeface="+mj-lt"/>
            </a:endParaRPr>
          </a:p>
        </p:txBody>
      </p:sp>
      <p:sp>
        <p:nvSpPr>
          <p:cNvPr id="22" name="Right Brace 21"/>
          <p:cNvSpPr/>
          <p:nvPr/>
        </p:nvSpPr>
        <p:spPr bwMode="auto">
          <a:xfrm>
            <a:off x="4256965" y="3150837"/>
            <a:ext cx="225025" cy="2708433"/>
          </a:xfrm>
          <a:prstGeom prst="rightBrace">
            <a:avLst/>
          </a:prstGeom>
          <a:noFill/>
          <a:ln w="12700" cap="flat" cmpd="sng" algn="ctr">
            <a:solidFill>
              <a:schemeClr val="bg1"/>
            </a:solidFill>
            <a:prstDash val="solid"/>
            <a:round/>
            <a:headEnd type="none" w="med" len="med"/>
            <a:tailEnd type="none" w="med" len="med"/>
          </a:ln>
          <a:effectLst/>
        </p:spPr>
        <p:txBody>
          <a:bodyPr vert="horz" wrap="square" lIns="91440" tIns="45720" rIns="91440" bIns="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smtClean="0">
              <a:ln>
                <a:noFill/>
              </a:ln>
              <a:solidFill>
                <a:schemeClr val="tx1"/>
              </a:solidFill>
              <a:effectLst/>
              <a:latin typeface="Lucida Sans" pitchFamily="34" charset="0"/>
              <a:ea typeface="ＭＳ Ｐゴシック" pitchFamily="16" charset="-128"/>
            </a:endParaRPr>
          </a:p>
        </p:txBody>
      </p:sp>
      <p:sp>
        <p:nvSpPr>
          <p:cNvPr id="23" name="Text Box 7"/>
          <p:cNvSpPr txBox="1">
            <a:spLocks noChangeArrowheads="1"/>
          </p:cNvSpPr>
          <p:nvPr/>
        </p:nvSpPr>
        <p:spPr bwMode="auto">
          <a:xfrm>
            <a:off x="5157065" y="4554125"/>
            <a:ext cx="3645405" cy="1215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defRPr/>
            </a:pPr>
            <a:r>
              <a:rPr lang="en-US" sz="2000" dirty="0" smtClean="0">
                <a:solidFill>
                  <a:schemeClr val="bg1"/>
                </a:solidFill>
                <a:latin typeface="Georgia" pitchFamily="18" charset="0"/>
              </a:rPr>
              <a:t>Note that the value of </a:t>
            </a:r>
            <a:r>
              <a:rPr lang="en-US" sz="2000" i="1" dirty="0" smtClean="0">
                <a:solidFill>
                  <a:schemeClr val="bg1"/>
                </a:solidFill>
                <a:latin typeface="Georgia" pitchFamily="18" charset="0"/>
              </a:rPr>
              <a:t>b</a:t>
            </a:r>
            <a:r>
              <a:rPr lang="en-US" sz="2000" dirty="0" smtClean="0">
                <a:solidFill>
                  <a:schemeClr val="bg1"/>
                </a:solidFill>
                <a:latin typeface="Georgia" pitchFamily="18" charset="0"/>
              </a:rPr>
              <a:t> is unchanged by the loan decision (apart from a small change to reserves due to loan interest)</a:t>
            </a:r>
            <a:endParaRPr lang="en-US" sz="2000" i="1" dirty="0" smtClean="0">
              <a:solidFill>
                <a:schemeClr val="bg1"/>
              </a:solidFill>
              <a:latin typeface="Georgia" pitchFamily="18" charset="0"/>
            </a:endParaRPr>
          </a:p>
        </p:txBody>
      </p:sp>
      <p:sp>
        <p:nvSpPr>
          <p:cNvPr id="4" name="Rectangle 3"/>
          <p:cNvSpPr/>
          <p:nvPr/>
        </p:nvSpPr>
        <p:spPr bwMode="auto">
          <a:xfrm>
            <a:off x="4977045" y="4464115"/>
            <a:ext cx="3825425" cy="1386662"/>
          </a:xfrm>
          <a:prstGeom prst="rect">
            <a:avLst/>
          </a:prstGeom>
          <a:noFill/>
          <a:ln w="25400" cap="flat" cmpd="sng" algn="ctr">
            <a:solidFill>
              <a:srgbClr val="FF0000"/>
            </a:solidFill>
            <a:prstDash val="solid"/>
            <a:round/>
            <a:headEnd type="none" w="med" len="med"/>
            <a:tailEnd type="none" w="med" len="med"/>
          </a:ln>
          <a:effectLst/>
        </p:spPr>
        <p:txBody>
          <a:bodyPr vert="horz" wrap="none" lIns="91440" tIns="45720" rIns="91440" bIns="0" numCol="1" rtlCol="0" anchor="ctr"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GB" sz="1200" b="0" i="0" u="none" strike="noStrike" cap="none" normalizeH="0" baseline="0" smtClean="0">
              <a:ln>
                <a:noFill/>
              </a:ln>
              <a:solidFill>
                <a:schemeClr val="tx1"/>
              </a:solidFill>
              <a:effectLst/>
              <a:latin typeface="Lucida Sans" pitchFamily="34" charset="0"/>
              <a:ea typeface="ＭＳ Ｐゴシック" pitchFamily="16" charset="-128"/>
            </a:endParaRPr>
          </a:p>
        </p:txBody>
      </p:sp>
    </p:spTree>
    <p:extLst>
      <p:ext uri="{BB962C8B-B14F-4D97-AF65-F5344CB8AC3E}">
        <p14:creationId xmlns:p14="http://schemas.microsoft.com/office/powerpoint/2010/main" val="843326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4"/>
          <p:cNvSpPr txBox="1">
            <a:spLocks noChangeArrowheads="1"/>
          </p:cNvSpPr>
          <p:nvPr/>
        </p:nvSpPr>
        <p:spPr bwMode="auto">
          <a:xfrm>
            <a:off x="323850" y="908050"/>
            <a:ext cx="6227763"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Why model it like this?</a:t>
            </a:r>
            <a:endParaRPr lang="en-GB" sz="3500" dirty="0">
              <a:solidFill>
                <a:schemeClr val="bg1"/>
              </a:solidFill>
              <a:latin typeface="Georgia" pitchFamily="18" charset="0"/>
            </a:endParaRPr>
          </a:p>
        </p:txBody>
      </p:sp>
      <p:sp>
        <p:nvSpPr>
          <p:cNvPr id="41" name="Text Box 7"/>
          <p:cNvSpPr txBox="1">
            <a:spLocks noChangeArrowheads="1"/>
          </p:cNvSpPr>
          <p:nvPr/>
        </p:nvSpPr>
        <p:spPr bwMode="auto">
          <a:xfrm>
            <a:off x="420275" y="1898830"/>
            <a:ext cx="7752125" cy="395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defRPr/>
            </a:pPr>
            <a:r>
              <a:rPr lang="en-US" sz="2000" dirty="0" smtClean="0">
                <a:solidFill>
                  <a:schemeClr val="bg1"/>
                </a:solidFill>
                <a:latin typeface="Georgia" pitchFamily="18" charset="0"/>
              </a:rPr>
              <a:t>The model allows us to capture the three contagion channels:</a:t>
            </a:r>
          </a:p>
          <a:p>
            <a:pPr marL="342900" indent="-342900" algn="l">
              <a:buFont typeface="Arial" pitchFamily="34" charset="0"/>
              <a:buChar char="•"/>
              <a:defRPr/>
            </a:pPr>
            <a:endParaRPr lang="en-US" sz="2000" dirty="0">
              <a:solidFill>
                <a:schemeClr val="bg1"/>
              </a:solidFill>
              <a:latin typeface="Georgia" pitchFamily="18" charset="0"/>
            </a:endParaRPr>
          </a:p>
          <a:p>
            <a:pPr marL="342900" indent="-342900" algn="l">
              <a:buFont typeface="Arial" pitchFamily="34" charset="0"/>
              <a:buChar char="•"/>
              <a:defRPr/>
            </a:pPr>
            <a:r>
              <a:rPr lang="en-US" sz="2000" b="1" dirty="0" smtClean="0">
                <a:solidFill>
                  <a:schemeClr val="bg1"/>
                </a:solidFill>
                <a:latin typeface="Georgia" pitchFamily="18" charset="0"/>
              </a:rPr>
              <a:t>Asset side contagion </a:t>
            </a:r>
            <a:r>
              <a:rPr lang="en-US" sz="2000" dirty="0" smtClean="0">
                <a:solidFill>
                  <a:schemeClr val="bg1"/>
                </a:solidFill>
                <a:latin typeface="Georgia" pitchFamily="18" charset="0"/>
              </a:rPr>
              <a:t>– the price of the asset is subject to random </a:t>
            </a:r>
            <a:r>
              <a:rPr lang="en-US" sz="2000" dirty="0" err="1" smtClean="0">
                <a:solidFill>
                  <a:schemeClr val="bg1"/>
                </a:solidFill>
                <a:latin typeface="Georgia" pitchFamily="18" charset="0"/>
              </a:rPr>
              <a:t>stochasticity</a:t>
            </a:r>
            <a:r>
              <a:rPr lang="en-US" sz="2000" dirty="0" smtClean="0">
                <a:solidFill>
                  <a:schemeClr val="bg1"/>
                </a:solidFill>
                <a:latin typeface="Georgia" pitchFamily="18" charset="0"/>
              </a:rPr>
              <a:t> as well as supply and demand</a:t>
            </a:r>
          </a:p>
          <a:p>
            <a:pPr marL="342900" indent="-342900" algn="l">
              <a:buFont typeface="Arial" pitchFamily="34" charset="0"/>
              <a:buChar char="•"/>
              <a:defRPr/>
            </a:pPr>
            <a:endParaRPr lang="en-US" sz="2000" dirty="0" smtClean="0">
              <a:solidFill>
                <a:schemeClr val="bg1"/>
              </a:solidFill>
              <a:latin typeface="Georgia" pitchFamily="18" charset="0"/>
            </a:endParaRPr>
          </a:p>
          <a:p>
            <a:pPr marL="342900" indent="-342900" algn="l">
              <a:buFont typeface="Arial" pitchFamily="34" charset="0"/>
              <a:buChar char="•"/>
              <a:defRPr/>
            </a:pPr>
            <a:r>
              <a:rPr lang="en-US" sz="2000" b="1" dirty="0" smtClean="0">
                <a:solidFill>
                  <a:schemeClr val="bg1"/>
                </a:solidFill>
                <a:latin typeface="Georgia" pitchFamily="18" charset="0"/>
              </a:rPr>
              <a:t>Liability side contagion </a:t>
            </a:r>
            <a:r>
              <a:rPr lang="en-US" sz="2000" dirty="0" smtClean="0">
                <a:solidFill>
                  <a:schemeClr val="bg1"/>
                </a:solidFill>
                <a:latin typeface="Georgia" pitchFamily="18" charset="0"/>
              </a:rPr>
              <a:t>– loan defaults will propagate through lenders’ balance sheets</a:t>
            </a:r>
          </a:p>
          <a:p>
            <a:pPr marL="342900" indent="-342900" algn="l">
              <a:buFont typeface="Arial" pitchFamily="34" charset="0"/>
              <a:buChar char="•"/>
              <a:defRPr/>
            </a:pPr>
            <a:endParaRPr lang="en-US" sz="2000" dirty="0" smtClean="0">
              <a:solidFill>
                <a:schemeClr val="bg1"/>
              </a:solidFill>
              <a:latin typeface="Georgia" pitchFamily="18" charset="0"/>
            </a:endParaRPr>
          </a:p>
          <a:p>
            <a:pPr marL="342900" indent="-342900" algn="l">
              <a:buFont typeface="Arial" pitchFamily="34" charset="0"/>
              <a:buChar char="•"/>
              <a:defRPr/>
            </a:pPr>
            <a:r>
              <a:rPr lang="en-US" sz="2000" b="1" dirty="0" smtClean="0">
                <a:solidFill>
                  <a:schemeClr val="bg1"/>
                </a:solidFill>
                <a:latin typeface="Georgia" pitchFamily="18" charset="0"/>
              </a:rPr>
              <a:t>Information contagion </a:t>
            </a:r>
            <a:r>
              <a:rPr lang="en-US" sz="2000" dirty="0" smtClean="0">
                <a:solidFill>
                  <a:schemeClr val="bg1"/>
                </a:solidFill>
                <a:latin typeface="Georgia" pitchFamily="18" charset="0"/>
              </a:rPr>
              <a:t>– </a:t>
            </a:r>
            <a:r>
              <a:rPr lang="en-US" sz="2000" i="1" dirty="0" smtClean="0">
                <a:solidFill>
                  <a:schemeClr val="bg1"/>
                </a:solidFill>
                <a:latin typeface="Georgia" pitchFamily="18" charset="0"/>
              </a:rPr>
              <a:t>A </a:t>
            </a:r>
            <a:r>
              <a:rPr lang="en-US" sz="2000" dirty="0" smtClean="0">
                <a:solidFill>
                  <a:schemeClr val="bg1"/>
                </a:solidFill>
                <a:latin typeface="Georgia" pitchFamily="18" charset="0"/>
              </a:rPr>
              <a:t>and </a:t>
            </a:r>
            <a:r>
              <a:rPr lang="en-US" sz="2000" i="1" dirty="0" smtClean="0">
                <a:solidFill>
                  <a:schemeClr val="bg1"/>
                </a:solidFill>
                <a:latin typeface="Georgia" pitchFamily="18" charset="0"/>
              </a:rPr>
              <a:t>L</a:t>
            </a:r>
            <a:r>
              <a:rPr lang="en-US" sz="2000" dirty="0" smtClean="0">
                <a:solidFill>
                  <a:schemeClr val="bg1"/>
                </a:solidFill>
                <a:latin typeface="Georgia" pitchFamily="18" charset="0"/>
              </a:rPr>
              <a:t> are subject to evolutionary learning, which can lead to both herding and (liquidity) hoarding </a:t>
            </a:r>
            <a:r>
              <a:rPr lang="en-US" sz="2000" dirty="0" err="1" smtClean="0">
                <a:solidFill>
                  <a:schemeClr val="bg1"/>
                </a:solidFill>
                <a:latin typeface="Georgia" pitchFamily="18" charset="0"/>
              </a:rPr>
              <a:t>behaviour</a:t>
            </a:r>
            <a:r>
              <a:rPr lang="en-US" sz="2000" dirty="0" smtClean="0">
                <a:solidFill>
                  <a:schemeClr val="bg1"/>
                </a:solidFill>
                <a:latin typeface="Georgia" pitchFamily="18" charset="0"/>
              </a:rPr>
              <a:t>.</a:t>
            </a:r>
          </a:p>
        </p:txBody>
      </p:sp>
      <p:pic>
        <p:nvPicPr>
          <p:cNvPr id="14"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7155" y="278650"/>
            <a:ext cx="2880320"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885647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4"/>
          <p:cNvSpPr txBox="1">
            <a:spLocks noChangeArrowheads="1"/>
          </p:cNvSpPr>
          <p:nvPr/>
        </p:nvSpPr>
        <p:spPr bwMode="auto">
          <a:xfrm>
            <a:off x="323850" y="908050"/>
            <a:ext cx="6227763" cy="64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eaLnBrk="1" hangingPunct="1"/>
            <a:r>
              <a:rPr lang="en-GB" sz="3500" dirty="0" smtClean="0">
                <a:solidFill>
                  <a:schemeClr val="bg1"/>
                </a:solidFill>
                <a:latin typeface="Georgia" pitchFamily="18" charset="0"/>
              </a:rPr>
              <a:t>Simulating a day’s activity</a:t>
            </a:r>
            <a:endParaRPr lang="en-GB" sz="3500" dirty="0">
              <a:solidFill>
                <a:schemeClr val="bg1"/>
              </a:solidFill>
              <a:latin typeface="Georgia" pitchFamily="18" charset="0"/>
            </a:endParaRPr>
          </a:p>
        </p:txBody>
      </p:sp>
      <p:pic>
        <p:nvPicPr>
          <p:cNvPr id="14"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7155" y="278650"/>
            <a:ext cx="2880320" cy="12601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47275" y="146514"/>
            <a:ext cx="2057400" cy="876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Text Box 7"/>
          <p:cNvSpPr txBox="1">
            <a:spLocks noChangeArrowheads="1"/>
          </p:cNvSpPr>
          <p:nvPr/>
        </p:nvSpPr>
        <p:spPr bwMode="auto">
          <a:xfrm>
            <a:off x="386535" y="1718810"/>
            <a:ext cx="4005444" cy="38704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marL="457200" indent="-457200" algn="l">
              <a:lnSpc>
                <a:spcPct val="150000"/>
              </a:lnSpc>
              <a:buAutoNum type="arabicParenR"/>
              <a:defRPr/>
            </a:pPr>
            <a:r>
              <a:rPr lang="en-US" sz="2000" dirty="0" smtClean="0">
                <a:solidFill>
                  <a:schemeClr val="bg1"/>
                </a:solidFill>
                <a:latin typeface="Georgia" pitchFamily="18" charset="0"/>
              </a:rPr>
              <a:t>Deposit and asset price shock</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Adjust portfolio</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Set and match loan orders</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Resolve flows/insolvency</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Adjust portfolio</a:t>
            </a:r>
          </a:p>
          <a:p>
            <a:pPr marL="457200" indent="-457200" algn="l">
              <a:lnSpc>
                <a:spcPct val="150000"/>
              </a:lnSpc>
              <a:buAutoNum type="arabicParenR"/>
              <a:defRPr/>
            </a:pPr>
            <a:r>
              <a:rPr lang="en-US" sz="2000" dirty="0" smtClean="0">
                <a:solidFill>
                  <a:schemeClr val="bg1">
                    <a:lumMod val="50000"/>
                  </a:schemeClr>
                </a:solidFill>
                <a:latin typeface="Georgia" pitchFamily="18" charset="0"/>
              </a:rPr>
              <a:t>Update strategy</a:t>
            </a:r>
            <a:endParaRPr lang="en-US" sz="2000" dirty="0">
              <a:solidFill>
                <a:schemeClr val="bg1">
                  <a:lumMod val="50000"/>
                </a:schemeClr>
              </a:solidFill>
              <a:latin typeface="Georgia" pitchFamily="18" charset="0"/>
            </a:endParaRPr>
          </a:p>
        </p:txBody>
      </p:sp>
      <p:sp>
        <p:nvSpPr>
          <p:cNvPr id="25" name="Rectangle 2"/>
          <p:cNvSpPr>
            <a:spLocks noChangeArrowheads="1"/>
          </p:cNvSpPr>
          <p:nvPr/>
        </p:nvSpPr>
        <p:spPr bwMode="auto">
          <a:xfrm>
            <a:off x="5067055" y="1763815"/>
            <a:ext cx="1080120" cy="600164"/>
          </a:xfrm>
          <a:prstGeom prst="rect">
            <a:avLst/>
          </a:prstGeom>
          <a:solidFill>
            <a:schemeClr val="bg1">
              <a:lumMod val="50000"/>
            </a:schemeClr>
          </a:solidFill>
          <a:ln w="12700" algn="ctr">
            <a:solidFill>
              <a:schemeClr val="bg1">
                <a:lumMod val="50000"/>
              </a:schemeClr>
            </a:solidFill>
            <a:round/>
            <a:headEnd/>
            <a:tailEnd/>
          </a:ln>
        </p:spPr>
        <p:txBody>
          <a:bodyPr wrap="square" bIns="0" anchor="t">
            <a:spAutoFit/>
          </a:bodyPr>
          <a:lstStyle/>
          <a:p>
            <a:endParaRPr lang="en-GB" dirty="0"/>
          </a:p>
          <a:p>
            <a:r>
              <a:rPr lang="en-GB" dirty="0"/>
              <a:t>Bank</a:t>
            </a:r>
          </a:p>
          <a:p>
            <a:endParaRPr lang="en-GB" dirty="0"/>
          </a:p>
        </p:txBody>
      </p:sp>
      <p:cxnSp>
        <p:nvCxnSpPr>
          <p:cNvPr id="4" name="Straight Arrow Connector 3"/>
          <p:cNvCxnSpPr>
            <a:stCxn id="20" idx="0"/>
            <a:endCxn id="17" idx="2"/>
          </p:cNvCxnSpPr>
          <p:nvPr/>
        </p:nvCxnSpPr>
        <p:spPr bwMode="auto">
          <a:xfrm flipV="1">
            <a:off x="5614996" y="2363979"/>
            <a:ext cx="1300938" cy="954105"/>
          </a:xfrm>
          <a:prstGeom prst="straightConnector1">
            <a:avLst/>
          </a:prstGeom>
          <a:solidFill>
            <a:schemeClr val="accent1"/>
          </a:solidFill>
          <a:ln w="25400" cap="flat" cmpd="sng" algn="ctr">
            <a:solidFill>
              <a:schemeClr val="bg1"/>
            </a:solidFill>
            <a:prstDash val="solid"/>
            <a:round/>
            <a:headEnd type="none" w="med" len="med"/>
            <a:tailEnd type="triangle" w="lg" len="med"/>
          </a:ln>
          <a:effectLst/>
        </p:spPr>
      </p:cxnSp>
      <p:sp>
        <p:nvSpPr>
          <p:cNvPr id="26" name="Text Box 7"/>
          <p:cNvSpPr txBox="1">
            <a:spLocks noChangeArrowheads="1"/>
          </p:cNvSpPr>
          <p:nvPr/>
        </p:nvSpPr>
        <p:spPr bwMode="auto">
          <a:xfrm>
            <a:off x="6552220" y="2660431"/>
            <a:ext cx="1319890" cy="657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lnSpc>
                <a:spcPct val="150000"/>
              </a:lnSpc>
              <a:defRPr/>
            </a:pPr>
            <a:r>
              <a:rPr lang="en-US" dirty="0" smtClean="0">
                <a:solidFill>
                  <a:schemeClr val="bg1"/>
                </a:solidFill>
                <a:latin typeface="Georgia" pitchFamily="18" charset="0"/>
              </a:rPr>
              <a:t>Depositors move to a new bank</a:t>
            </a:r>
          </a:p>
        </p:txBody>
      </p:sp>
      <p:sp>
        <p:nvSpPr>
          <p:cNvPr id="31" name="Rectangle 2"/>
          <p:cNvSpPr>
            <a:spLocks noChangeArrowheads="1"/>
          </p:cNvSpPr>
          <p:nvPr/>
        </p:nvSpPr>
        <p:spPr bwMode="auto">
          <a:xfrm>
            <a:off x="7455994" y="3548915"/>
            <a:ext cx="1025716" cy="507831"/>
          </a:xfrm>
          <a:prstGeom prst="rect">
            <a:avLst/>
          </a:prstGeom>
          <a:solidFill>
            <a:srgbClr val="D99385"/>
          </a:solidFill>
          <a:ln w="12700" algn="ctr">
            <a:solidFill>
              <a:srgbClr val="FF0000"/>
            </a:solidFill>
            <a:round/>
            <a:headEnd/>
            <a:tailEnd/>
          </a:ln>
        </p:spPr>
        <p:txBody>
          <a:bodyPr wrap="square" bIns="0" anchor="ctr">
            <a:spAutoFit/>
          </a:bodyPr>
          <a:lstStyle/>
          <a:p>
            <a:endParaRPr lang="en-GB" sz="400" dirty="0" smtClean="0"/>
          </a:p>
          <a:p>
            <a:r>
              <a:rPr lang="en-GB" sz="1800" b="1" dirty="0" smtClean="0"/>
              <a:t>Asset</a:t>
            </a:r>
            <a:endParaRPr lang="en-GB" sz="1500" b="1" i="1" dirty="0" smtClean="0">
              <a:latin typeface="+mj-lt"/>
            </a:endParaRPr>
          </a:p>
          <a:p>
            <a:endParaRPr lang="en-GB" sz="400" dirty="0"/>
          </a:p>
          <a:p>
            <a:endParaRPr lang="en-GB" sz="400" dirty="0"/>
          </a:p>
        </p:txBody>
      </p:sp>
      <p:sp>
        <p:nvSpPr>
          <p:cNvPr id="17" name="Rectangle 2"/>
          <p:cNvSpPr>
            <a:spLocks noChangeArrowheads="1"/>
          </p:cNvSpPr>
          <p:nvPr/>
        </p:nvSpPr>
        <p:spPr bwMode="auto">
          <a:xfrm>
            <a:off x="6375874" y="1763815"/>
            <a:ext cx="1080120" cy="600164"/>
          </a:xfrm>
          <a:prstGeom prst="rect">
            <a:avLst/>
          </a:prstGeom>
          <a:solidFill>
            <a:schemeClr val="accent6">
              <a:lumMod val="40000"/>
              <a:lumOff val="60000"/>
            </a:schemeClr>
          </a:solidFill>
          <a:ln w="12700" algn="ctr">
            <a:solidFill>
              <a:srgbClr val="FF0000"/>
            </a:solidFill>
            <a:round/>
            <a:headEnd/>
            <a:tailEnd/>
          </a:ln>
        </p:spPr>
        <p:txBody>
          <a:bodyPr wrap="square" bIns="0" anchor="t">
            <a:spAutoFit/>
          </a:bodyPr>
          <a:lstStyle/>
          <a:p>
            <a:endParaRPr lang="en-GB" dirty="0"/>
          </a:p>
          <a:p>
            <a:r>
              <a:rPr lang="en-GB" dirty="0"/>
              <a:t>Bank</a:t>
            </a:r>
          </a:p>
          <a:p>
            <a:endParaRPr lang="en-GB" dirty="0"/>
          </a:p>
        </p:txBody>
      </p:sp>
      <p:sp>
        <p:nvSpPr>
          <p:cNvPr id="20" name="Rectangle 2"/>
          <p:cNvSpPr>
            <a:spLocks noChangeArrowheads="1"/>
          </p:cNvSpPr>
          <p:nvPr/>
        </p:nvSpPr>
        <p:spPr bwMode="auto">
          <a:xfrm>
            <a:off x="4902797" y="3318084"/>
            <a:ext cx="1424398" cy="969496"/>
          </a:xfrm>
          <a:prstGeom prst="rect">
            <a:avLst/>
          </a:prstGeom>
          <a:solidFill>
            <a:schemeClr val="accent6">
              <a:lumMod val="40000"/>
              <a:lumOff val="60000"/>
            </a:schemeClr>
          </a:solidFill>
          <a:ln w="12700" algn="ctr">
            <a:solidFill>
              <a:srgbClr val="FF0000"/>
            </a:solidFill>
            <a:round/>
            <a:headEnd/>
            <a:tailEnd/>
          </a:ln>
        </p:spPr>
        <p:txBody>
          <a:bodyPr wrap="square" bIns="0" anchor="ctr">
            <a:spAutoFit/>
          </a:bodyPr>
          <a:lstStyle/>
          <a:p>
            <a:endParaRPr lang="en-GB" sz="1000" dirty="0" smtClean="0"/>
          </a:p>
          <a:p>
            <a:r>
              <a:rPr lang="en-GB" sz="1800" b="1" dirty="0" smtClean="0"/>
              <a:t>Active Bank</a:t>
            </a:r>
          </a:p>
          <a:p>
            <a:endParaRPr lang="en-GB" sz="1000" dirty="0"/>
          </a:p>
          <a:p>
            <a:endParaRPr lang="en-GB" sz="400" dirty="0"/>
          </a:p>
        </p:txBody>
      </p:sp>
      <p:sp>
        <p:nvSpPr>
          <p:cNvPr id="22" name="Text Box 7"/>
          <p:cNvSpPr txBox="1">
            <a:spLocks noChangeArrowheads="1"/>
          </p:cNvSpPr>
          <p:nvPr/>
        </p:nvSpPr>
        <p:spPr bwMode="auto">
          <a:xfrm>
            <a:off x="7272300" y="4146756"/>
            <a:ext cx="1454905" cy="497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algn="l">
              <a:lnSpc>
                <a:spcPct val="150000"/>
              </a:lnSpc>
              <a:defRPr/>
            </a:pPr>
            <a:r>
              <a:rPr lang="en-US" dirty="0" smtClean="0">
                <a:solidFill>
                  <a:schemeClr val="bg1"/>
                </a:solidFill>
                <a:latin typeface="Georgia" pitchFamily="18" charset="0"/>
              </a:rPr>
              <a:t>Asset price  changes</a:t>
            </a:r>
          </a:p>
        </p:txBody>
      </p:sp>
      <p:sp>
        <p:nvSpPr>
          <p:cNvPr id="33" name="Rectangle 2"/>
          <p:cNvSpPr>
            <a:spLocks noChangeArrowheads="1"/>
          </p:cNvSpPr>
          <p:nvPr/>
        </p:nvSpPr>
        <p:spPr bwMode="auto">
          <a:xfrm>
            <a:off x="7695764" y="1763815"/>
            <a:ext cx="1080120" cy="600164"/>
          </a:xfrm>
          <a:prstGeom prst="rect">
            <a:avLst/>
          </a:prstGeom>
          <a:solidFill>
            <a:schemeClr val="bg1">
              <a:lumMod val="50000"/>
            </a:schemeClr>
          </a:solidFill>
          <a:ln w="12700" algn="ctr">
            <a:solidFill>
              <a:schemeClr val="bg1">
                <a:lumMod val="50000"/>
              </a:schemeClr>
            </a:solidFill>
            <a:round/>
            <a:headEnd/>
            <a:tailEnd/>
          </a:ln>
        </p:spPr>
        <p:txBody>
          <a:bodyPr wrap="square" bIns="0" anchor="t">
            <a:spAutoFit/>
          </a:bodyPr>
          <a:lstStyle/>
          <a:p>
            <a:endParaRPr lang="en-GB" dirty="0" smtClean="0"/>
          </a:p>
          <a:p>
            <a:r>
              <a:rPr lang="en-GB" dirty="0" smtClean="0"/>
              <a:t>Cent. Bank</a:t>
            </a:r>
          </a:p>
          <a:p>
            <a:endParaRPr lang="en-GB" dirty="0"/>
          </a:p>
        </p:txBody>
      </p:sp>
      <p:sp>
        <p:nvSpPr>
          <p:cNvPr id="34" name="Text Box 7"/>
          <p:cNvSpPr txBox="1">
            <a:spLocks noChangeArrowheads="1"/>
          </p:cNvSpPr>
          <p:nvPr/>
        </p:nvSpPr>
        <p:spPr bwMode="auto">
          <a:xfrm>
            <a:off x="3041830" y="4689141"/>
            <a:ext cx="5880708" cy="1959068"/>
          </a:xfrm>
          <a:prstGeom prst="rect">
            <a:avLst/>
          </a:prstGeom>
          <a:noFill/>
          <a:ln w="25400">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lstStyle>
            <a:lvl1pPr>
              <a:defRPr sz="1200">
                <a:solidFill>
                  <a:schemeClr val="tx1"/>
                </a:solidFill>
                <a:latin typeface="Lucida Sans" pitchFamily="34" charset="0"/>
                <a:ea typeface="MS PGothic" pitchFamily="34" charset="-128"/>
              </a:defRPr>
            </a:lvl1pPr>
            <a:lvl2pPr marL="742950" indent="-285750">
              <a:defRPr sz="1200">
                <a:solidFill>
                  <a:schemeClr val="tx1"/>
                </a:solidFill>
                <a:latin typeface="Lucida Sans" pitchFamily="34" charset="0"/>
                <a:ea typeface="MS PGothic" pitchFamily="34" charset="-128"/>
              </a:defRPr>
            </a:lvl2pPr>
            <a:lvl3pPr marL="1143000" indent="-228600">
              <a:defRPr sz="1200">
                <a:solidFill>
                  <a:schemeClr val="tx1"/>
                </a:solidFill>
                <a:latin typeface="Lucida Sans" pitchFamily="34" charset="0"/>
                <a:ea typeface="MS PGothic" pitchFamily="34" charset="-128"/>
              </a:defRPr>
            </a:lvl3pPr>
            <a:lvl4pPr marL="1600200" indent="-228600">
              <a:defRPr sz="1200">
                <a:solidFill>
                  <a:schemeClr val="tx1"/>
                </a:solidFill>
                <a:latin typeface="Lucida Sans" pitchFamily="34" charset="0"/>
                <a:ea typeface="MS PGothic" pitchFamily="34" charset="-128"/>
              </a:defRPr>
            </a:lvl4pPr>
            <a:lvl5pPr marL="2057400" indent="-228600">
              <a:defRPr sz="1200">
                <a:solidFill>
                  <a:schemeClr val="tx1"/>
                </a:solidFill>
                <a:latin typeface="Lucida Sans" pitchFamily="34" charset="0"/>
                <a:ea typeface="MS PGothic" pitchFamily="34" charset="-128"/>
              </a:defRPr>
            </a:lvl5pPr>
            <a:lvl6pPr marL="25146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6pPr>
            <a:lvl7pPr marL="29718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7pPr>
            <a:lvl8pPr marL="34290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8pPr>
            <a:lvl9pPr marL="3886200" indent="-228600" algn="ctr" eaLnBrk="0" fontAlgn="base" hangingPunct="0">
              <a:spcBef>
                <a:spcPct val="0"/>
              </a:spcBef>
              <a:spcAft>
                <a:spcPct val="0"/>
              </a:spcAft>
              <a:defRPr sz="1200">
                <a:solidFill>
                  <a:schemeClr val="tx1"/>
                </a:solidFill>
                <a:latin typeface="Lucida Sans" pitchFamily="34" charset="0"/>
                <a:ea typeface="MS PGothic" pitchFamily="34" charset="-128"/>
              </a:defRPr>
            </a:lvl9pPr>
          </a:lstStyle>
          <a:p>
            <a:pPr marL="342900" indent="-342900" algn="l">
              <a:lnSpc>
                <a:spcPct val="120000"/>
              </a:lnSpc>
              <a:buFont typeface="Arial" panose="020B0604020202020204" pitchFamily="34" charset="0"/>
              <a:buChar char="•"/>
              <a:defRPr/>
            </a:pPr>
            <a:r>
              <a:rPr lang="en-US" sz="2000" dirty="0" smtClean="0">
                <a:solidFill>
                  <a:schemeClr val="bg1"/>
                </a:solidFill>
                <a:latin typeface="Georgia" pitchFamily="18" charset="0"/>
              </a:rPr>
              <a:t>Two banks are chosen at random</a:t>
            </a:r>
          </a:p>
          <a:p>
            <a:pPr marL="342900" indent="-342900" algn="l">
              <a:lnSpc>
                <a:spcPct val="120000"/>
              </a:lnSpc>
              <a:buFont typeface="Arial" panose="020B0604020202020204" pitchFamily="34" charset="0"/>
              <a:buChar char="•"/>
              <a:defRPr/>
            </a:pPr>
            <a:r>
              <a:rPr lang="en-US" sz="2000" dirty="0" smtClean="0">
                <a:solidFill>
                  <a:schemeClr val="bg1"/>
                </a:solidFill>
                <a:latin typeface="Georgia" pitchFamily="18" charset="0"/>
              </a:rPr>
              <a:t>A random number of depositors leave one bank and move to the other</a:t>
            </a:r>
          </a:p>
          <a:p>
            <a:pPr marL="342900" indent="-342900" algn="l">
              <a:lnSpc>
                <a:spcPct val="120000"/>
              </a:lnSpc>
              <a:buFont typeface="Arial" panose="020B0604020202020204" pitchFamily="34" charset="0"/>
              <a:buChar char="•"/>
              <a:defRPr/>
            </a:pPr>
            <a:r>
              <a:rPr lang="en-US" sz="2000" dirty="0" smtClean="0">
                <a:solidFill>
                  <a:schemeClr val="bg1"/>
                </a:solidFill>
                <a:latin typeface="Georgia" pitchFamily="18" charset="0"/>
              </a:rPr>
              <a:t>The price of the asset is also subject to a normally distributed shock</a:t>
            </a:r>
          </a:p>
          <a:p>
            <a:pPr marL="342900" indent="-342900" algn="l">
              <a:buFont typeface="Arial" panose="020B0604020202020204" pitchFamily="34" charset="0"/>
              <a:buChar char="•"/>
              <a:defRPr/>
            </a:pPr>
            <a:endParaRPr lang="en-US" sz="2000" dirty="0">
              <a:solidFill>
                <a:schemeClr val="bg1"/>
              </a:solidFill>
              <a:latin typeface="Georgia" pitchFamily="18" charset="0"/>
            </a:endParaRPr>
          </a:p>
        </p:txBody>
      </p:sp>
    </p:spTree>
    <p:extLst>
      <p:ext uri="{BB962C8B-B14F-4D97-AF65-F5344CB8AC3E}">
        <p14:creationId xmlns:p14="http://schemas.microsoft.com/office/powerpoint/2010/main" val="3853875988"/>
      </p:ext>
    </p:extLst>
  </p:cSld>
  <p:clrMapOvr>
    <a:masterClrMapping/>
  </p:clrMapOvr>
  <p:timing>
    <p:tnLst>
      <p:par>
        <p:cTn id="1" dur="indefinite" restart="never" nodeType="tmRoot"/>
      </p:par>
    </p:tnLst>
  </p:timing>
</p:sld>
</file>

<file path=ppt/theme/theme1.xml><?xml version="1.0" encoding="utf-8"?>
<a:theme xmlns:a="http://schemas.openxmlformats.org/drawingml/2006/main" name="uos_ppt__template_icss">
  <a:themeElements>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_ppt__template_electronics">
      <a:majorFont>
        <a:latin typeface="Georgia"/>
        <a:ea typeface="ＭＳ Ｐゴシック"/>
        <a:cs typeface=""/>
      </a:majorFont>
      <a:minorFont>
        <a:latin typeface="Georgi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rtlCol="0" anchor="ctr"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sz="1200" b="0" i="0" u="none" strike="noStrike" cap="none" normalizeH="0" baseline="0" smtClean="0">
            <a:ln>
              <a:noFill/>
            </a:ln>
            <a:solidFill>
              <a:schemeClr val="tx1"/>
            </a:solidFill>
            <a:effectLst/>
            <a:latin typeface="Lucida Sans" pitchFamily="34" charset="0"/>
            <a:ea typeface="ＭＳ Ｐゴシック" pitchFamily="16"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ctr"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34" charset="0"/>
            <a:ea typeface="ＭＳ Ｐゴシック" pitchFamily="16" charset="-128"/>
          </a:defRPr>
        </a:defPPr>
      </a:lstStyle>
    </a:lnDef>
  </a:objectDefaults>
  <a:extraClrSchemeLst>
    <a:extraClrScheme>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UOS divider slide design">
  <a:themeElements>
    <a:clrScheme name="UOS divider slide design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 divider slide design">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ctr"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34" charset="0"/>
            <a:ea typeface="ＭＳ Ｐゴシック" pitchFamily="16"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ctr"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34" charset="0"/>
            <a:ea typeface="ＭＳ Ｐゴシック" pitchFamily="16" charset="-128"/>
          </a:defRPr>
        </a:defPPr>
      </a:lstStyle>
    </a:lnDef>
  </a:objectDefaults>
  <a:extraClrSchemeLst>
    <a:extraClrScheme>
      <a:clrScheme name="UOS divider slide design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UOS full bleed image">
  <a:themeElements>
    <a:clrScheme name="UOS full bleed image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 full bleed image">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ctr"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34" charset="0"/>
            <a:ea typeface="ＭＳ Ｐゴシック" pitchFamily="16"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ctr"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smtClean="0">
            <a:ln>
              <a:noFill/>
            </a:ln>
            <a:solidFill>
              <a:schemeClr val="tx1"/>
            </a:solidFill>
            <a:effectLst/>
            <a:latin typeface="Lucida Sans" pitchFamily="34" charset="0"/>
            <a:ea typeface="ＭＳ Ｐゴシック" pitchFamily="16" charset="-128"/>
          </a:defRPr>
        </a:defPPr>
      </a:lstStyle>
    </a:lnDef>
  </a:objectDefaults>
  <a:extraClrSchemeLst>
    <a:extraClrScheme>
      <a:clrScheme name="UOS full bleed image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uos_ppt__template_electronics</Template>
  <TotalTime>32723</TotalTime>
  <Words>1812</Words>
  <Application>Microsoft Office PowerPoint</Application>
  <PresentationFormat>On-screen Show (4:3)</PresentationFormat>
  <Paragraphs>374</Paragraphs>
  <Slides>24</Slides>
  <Notes>24</Notes>
  <HiddenSlides>0</HiddenSlides>
  <MMClips>0</MMClips>
  <ScaleCrop>false</ScaleCrop>
  <HeadingPairs>
    <vt:vector size="4" baseType="variant">
      <vt:variant>
        <vt:lpstr>Theme</vt:lpstr>
      </vt:variant>
      <vt:variant>
        <vt:i4>5</vt:i4>
      </vt:variant>
      <vt:variant>
        <vt:lpstr>Slide Titles</vt:lpstr>
      </vt:variant>
      <vt:variant>
        <vt:i4>24</vt:i4>
      </vt:variant>
    </vt:vector>
  </HeadingPairs>
  <TitlesOfParts>
    <vt:vector size="29" baseType="lpstr">
      <vt:lpstr>uos_ppt__template_icss</vt:lpstr>
      <vt:lpstr>Custom Design</vt:lpstr>
      <vt:lpstr>1_Custom Design</vt:lpstr>
      <vt:lpstr>UOS divider slide design</vt:lpstr>
      <vt:lpstr>UOS full bleed image</vt:lpstr>
      <vt:lpstr>An agent-based framework for analysing insolvency resolution mechanisms for banks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Southampton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Visualization and Complexity</dc:title>
  <dc:creator>Dept of E &amp; CS</dc:creator>
  <cp:lastModifiedBy>Electronics and Computer Science</cp:lastModifiedBy>
  <cp:revision>273</cp:revision>
  <cp:lastPrinted>2013-03-08T17:35:33Z</cp:lastPrinted>
  <dcterms:created xsi:type="dcterms:W3CDTF">2008-02-04T14:05:04Z</dcterms:created>
  <dcterms:modified xsi:type="dcterms:W3CDTF">2014-06-18T05:56:12Z</dcterms:modified>
</cp:coreProperties>
</file>