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895" r:id="rId2"/>
    <p:sldMasterId id="2147483908" r:id="rId3"/>
    <p:sldMasterId id="2147483650" r:id="rId4"/>
    <p:sldMasterId id="2147483653" r:id="rId5"/>
  </p:sldMasterIdLst>
  <p:notesMasterIdLst>
    <p:notesMasterId r:id="rId19"/>
  </p:notesMasterIdLst>
  <p:handoutMasterIdLst>
    <p:handoutMasterId r:id="rId20"/>
  </p:handoutMasterIdLst>
  <p:sldIdLst>
    <p:sldId id="256" r:id="rId6"/>
    <p:sldId id="326" r:id="rId7"/>
    <p:sldId id="365" r:id="rId8"/>
    <p:sldId id="399" r:id="rId9"/>
    <p:sldId id="409" r:id="rId10"/>
    <p:sldId id="405" r:id="rId11"/>
    <p:sldId id="411" r:id="rId12"/>
    <p:sldId id="402" r:id="rId13"/>
    <p:sldId id="406" r:id="rId14"/>
    <p:sldId id="400" r:id="rId15"/>
    <p:sldId id="404" r:id="rId16"/>
    <p:sldId id="401" r:id="rId17"/>
    <p:sldId id="398" r:id="rId18"/>
  </p:sldIdLst>
  <p:sldSz cx="9144000" cy="6858000" type="screen4x3"/>
  <p:notesSz cx="6669088" cy="9926638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D99385"/>
    <a:srgbClr val="F00F2C"/>
    <a:srgbClr val="FFB300"/>
    <a:srgbClr val="CCDA86"/>
    <a:srgbClr val="FE3E14"/>
    <a:srgbClr val="A6D85F"/>
    <a:srgbClr val="615A20"/>
    <a:srgbClr val="8A41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26" autoAdjust="0"/>
    <p:restoredTop sz="86509" autoAdjust="0"/>
  </p:normalViewPr>
  <p:slideViewPr>
    <p:cSldViewPr>
      <p:cViewPr>
        <p:scale>
          <a:sx n="66" d="100"/>
          <a:sy n="66" d="100"/>
        </p:scale>
        <p:origin x="-105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635" cy="497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>
            <a:lvl1pPr algn="l" defTabSz="914558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7936" y="0"/>
            <a:ext cx="2889635" cy="497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>
            <a:lvl1pPr algn="r" defTabSz="914558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7812"/>
            <a:ext cx="2889635" cy="497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9" tIns="45709" rIns="91419" bIns="45709" numCol="1" anchor="b" anchorCtr="0" compatLnSpc="1">
            <a:prstTxWarp prst="textNoShape">
              <a:avLst/>
            </a:prstTxWarp>
          </a:bodyPr>
          <a:lstStyle>
            <a:lvl1pPr algn="l" defTabSz="914558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7936" y="9427812"/>
            <a:ext cx="2889635" cy="497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9" tIns="45709" rIns="91419" bIns="45709" numCol="1" anchor="b" anchorCtr="0" compatLnSpc="1">
            <a:prstTxWarp prst="textNoShape">
              <a:avLst/>
            </a:prstTxWarp>
          </a:bodyPr>
          <a:lstStyle>
            <a:lvl1pPr algn="r" defTabSz="914558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9188FC20-0F14-4F1C-8844-9A2E828839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380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89635" cy="497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>
            <a:lvl1pPr algn="l" defTabSz="914558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455" y="0"/>
            <a:ext cx="2889634" cy="497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>
            <a:lvl1pPr algn="r" defTabSz="914558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8302" y="4715467"/>
            <a:ext cx="4892487" cy="4466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9" tIns="45709" rIns="91419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372"/>
            <a:ext cx="2889635" cy="497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9" tIns="45709" rIns="91419" bIns="45709" numCol="1" anchor="b" anchorCtr="0" compatLnSpc="1">
            <a:prstTxWarp prst="textNoShape">
              <a:avLst/>
            </a:prstTxWarp>
          </a:bodyPr>
          <a:lstStyle>
            <a:lvl1pPr algn="l" defTabSz="914558">
              <a:defRPr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455" y="9429372"/>
            <a:ext cx="2889634" cy="497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9" tIns="45709" rIns="91419" bIns="45709" numCol="1" anchor="b" anchorCtr="0" compatLnSpc="1">
            <a:prstTxWarp prst="textNoShape">
              <a:avLst/>
            </a:prstTxWarp>
          </a:bodyPr>
          <a:lstStyle>
            <a:lvl1pPr algn="r" defTabSz="914558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C4BEDA8E-DFB6-4E4D-BB18-B8982B0EBF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919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576C9B37-BC0F-4E9E-9B1D-B4DFC09E22A8}" type="slidenum">
              <a:rPr lang="en-GB" smtClean="0">
                <a:latin typeface="Arial" charset="0"/>
              </a:rPr>
              <a:pPr/>
              <a:t>1</a:t>
            </a:fld>
            <a:endParaRPr lang="en-GB" smtClean="0">
              <a:latin typeface="Arial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A7F4F9FD-EE2B-490F-95EA-662749E185F1}" type="slidenum">
              <a:rPr lang="en-GB" smtClean="0">
                <a:latin typeface="Arial" charset="0"/>
              </a:rPr>
              <a:pPr/>
              <a:t>10</a:t>
            </a:fld>
            <a:endParaRPr lang="en-GB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A7F4F9FD-EE2B-490F-95EA-662749E185F1}" type="slidenum">
              <a:rPr lang="en-GB" smtClean="0">
                <a:latin typeface="Arial" charset="0"/>
              </a:rPr>
              <a:pPr/>
              <a:t>11</a:t>
            </a:fld>
            <a:endParaRPr lang="en-GB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A7F4F9FD-EE2B-490F-95EA-662749E185F1}" type="slidenum">
              <a:rPr lang="en-GB" smtClean="0">
                <a:latin typeface="Arial" charset="0"/>
              </a:rPr>
              <a:pPr/>
              <a:t>12</a:t>
            </a:fld>
            <a:endParaRPr lang="en-GB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583F9E05-BCAE-4342-B002-322491FB90F0}" type="slidenum">
              <a:rPr lang="en-GB" smtClean="0">
                <a:latin typeface="Arial" charset="0"/>
              </a:rPr>
              <a:pPr/>
              <a:t>13</a:t>
            </a:fld>
            <a:endParaRPr lang="en-GB" smtClean="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A7F4F9FD-EE2B-490F-95EA-662749E185F1}" type="slidenum">
              <a:rPr lang="en-GB" smtClean="0">
                <a:latin typeface="Arial" charset="0"/>
              </a:rPr>
              <a:pPr/>
              <a:t>2</a:t>
            </a:fld>
            <a:endParaRPr lang="en-GB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A7F4F9FD-EE2B-490F-95EA-662749E185F1}" type="slidenum">
              <a:rPr lang="en-GB" smtClean="0">
                <a:latin typeface="Arial" charset="0"/>
              </a:rPr>
              <a:pPr/>
              <a:t>3</a:t>
            </a:fld>
            <a:endParaRPr lang="en-GB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A7F4F9FD-EE2B-490F-95EA-662749E185F1}" type="slidenum">
              <a:rPr lang="en-GB" smtClean="0">
                <a:latin typeface="Arial" charset="0"/>
              </a:rPr>
              <a:pPr/>
              <a:t>4</a:t>
            </a:fld>
            <a:endParaRPr lang="en-GB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A7F4F9FD-EE2B-490F-95EA-662749E185F1}" type="slidenum">
              <a:rPr lang="en-GB" smtClean="0">
                <a:latin typeface="Arial" charset="0"/>
              </a:rPr>
              <a:pPr/>
              <a:t>5</a:t>
            </a:fld>
            <a:endParaRPr lang="en-GB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A7F4F9FD-EE2B-490F-95EA-662749E185F1}" type="slidenum">
              <a:rPr lang="en-GB" smtClean="0">
                <a:latin typeface="Arial" charset="0"/>
              </a:rPr>
              <a:pPr/>
              <a:t>6</a:t>
            </a:fld>
            <a:endParaRPr lang="en-GB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A7F4F9FD-EE2B-490F-95EA-662749E185F1}" type="slidenum">
              <a:rPr lang="en-GB" smtClean="0">
                <a:latin typeface="Arial" charset="0"/>
              </a:rPr>
              <a:pPr/>
              <a:t>7</a:t>
            </a:fld>
            <a:endParaRPr lang="en-GB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A7F4F9FD-EE2B-490F-95EA-662749E185F1}" type="slidenum">
              <a:rPr lang="en-GB" smtClean="0">
                <a:latin typeface="Arial" charset="0"/>
              </a:rPr>
              <a:pPr/>
              <a:t>8</a:t>
            </a:fld>
            <a:endParaRPr lang="en-GB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21776" indent="-277606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10425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55459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1998764" indent="-222085" defTabSz="914558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44293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88710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331274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775443" indent="-222085" algn="ctr" defTabSz="91455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A7F4F9FD-EE2B-490F-95EA-662749E185F1}" type="slidenum">
              <a:rPr lang="en-GB" smtClean="0">
                <a:latin typeface="Arial" charset="0"/>
              </a:rPr>
              <a:pPr/>
              <a:t>9</a:t>
            </a:fld>
            <a:endParaRPr lang="en-GB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0938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302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grpSp>
        <p:nvGrpSpPr>
          <p:cNvPr id="6" name="Group 9"/>
          <p:cNvGrpSpPr>
            <a:grpSpLocks/>
          </p:cNvGrpSpPr>
          <p:nvPr userDrawn="1"/>
        </p:nvGrpSpPr>
        <p:grpSpPr bwMode="auto">
          <a:xfrm>
            <a:off x="5921375" y="381000"/>
            <a:ext cx="2927350" cy="1089025"/>
            <a:chOff x="5921375" y="381000"/>
            <a:chExt cx="2927350" cy="1089025"/>
          </a:xfrm>
        </p:grpSpPr>
        <p:pic>
          <p:nvPicPr>
            <p:cNvPr id="7" name="Picture 1038" descr="electronics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2052"/>
            <a:stretch>
              <a:fillRect/>
            </a:stretch>
          </p:blipFill>
          <p:spPr bwMode="auto">
            <a:xfrm>
              <a:off x="6011863" y="381000"/>
              <a:ext cx="2771775" cy="639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039"/>
            <p:cNvSpPr txBox="1">
              <a:spLocks noChangeArrowheads="1"/>
            </p:cNvSpPr>
            <p:nvPr userDrawn="1"/>
          </p:nvSpPr>
          <p:spPr bwMode="auto">
            <a:xfrm>
              <a:off x="5921375" y="958850"/>
              <a:ext cx="2655888" cy="290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9pPr>
            </a:lstStyle>
            <a:p>
              <a:pPr algn="r">
                <a:spcBef>
                  <a:spcPct val="50000"/>
                </a:spcBef>
                <a:defRPr/>
              </a:pPr>
              <a:r>
                <a:rPr lang="en-GB" sz="1600" smtClean="0">
                  <a:solidFill>
                    <a:schemeClr val="bg1"/>
                  </a:solidFill>
                  <a:latin typeface="Georgia" pitchFamily="18" charset="0"/>
                </a:rPr>
                <a:t>Institute for Complex</a:t>
              </a:r>
            </a:p>
          </p:txBody>
        </p:sp>
        <p:sp>
          <p:nvSpPr>
            <p:cNvPr id="9" name="Text Box 1040"/>
            <p:cNvSpPr txBox="1">
              <a:spLocks noChangeArrowheads="1"/>
            </p:cNvSpPr>
            <p:nvPr userDrawn="1"/>
          </p:nvSpPr>
          <p:spPr bwMode="auto">
            <a:xfrm>
              <a:off x="6597650" y="1179513"/>
              <a:ext cx="2251075" cy="290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>
              <a:spAutoFit/>
            </a:bodyPr>
            <a:lstStyle>
              <a:lvl1pPr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9pPr>
            </a:lstStyle>
            <a:p>
              <a:pPr algn="r">
                <a:spcBef>
                  <a:spcPct val="50000"/>
                </a:spcBef>
                <a:defRPr/>
              </a:pPr>
              <a:r>
                <a:rPr lang="en-GB" sz="1600" smtClean="0">
                  <a:solidFill>
                    <a:schemeClr val="bg1"/>
                  </a:solidFill>
                  <a:latin typeface="Georgia" pitchFamily="18" charset="0"/>
                </a:rPr>
                <a:t>Systems Simulation</a:t>
              </a:r>
            </a:p>
          </p:txBody>
        </p:sp>
      </p:grpSp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0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E796C469-40F9-4F15-A785-9BF275C427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405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594E6-6202-4786-83EE-08B29CFBA7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535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43940-9AD0-457F-9BE6-D40A1B488C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739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69837-283E-4EC6-87AB-569CFFF3B3D8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ADA15-D583-400F-B891-A85F413A3E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26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C7D87-F9E5-4A5B-9E08-63C76BA884E7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03BFE-16BA-4553-A2DC-B40ECE66B5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5458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7325D-D61C-403B-AD94-E0053882091E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2DFA8-0407-4BF6-85CB-DD631585E5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283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A96F6-4F5B-472D-B614-48BD7E63B879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0A2F8-C241-4F24-8C6E-0A9599F63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843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BA3CA-D382-4217-A88D-C0D4A8FBED88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C30A0-DFF6-4C6D-AADD-69166F7B2D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135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97547-3C25-4F97-8B95-4BC5AF334198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4CCDC-9185-405D-BEC0-82CBCBE6CD4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3419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86CA6-7112-4DB2-B72F-99432E0C50D1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665F1-8726-4062-9769-A81B19E1F1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0631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81548-D973-40FC-BDFE-81C11B3DB728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8740D-038C-43D2-8E70-350F6AA207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63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ED1C5-344F-4F3D-988B-6C009077B2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2428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FC90A-5DC7-4D6E-AC7A-10F3CD380CFF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3C187-53BE-48D1-9976-F797B4B1A2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287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65916-728F-454C-B96F-AC9B1A8272C0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7DD83-A15A-4B56-888B-943F57E203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5164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6B7CA-D35C-43CD-A3B7-82A947CAA9FF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CA8D7-11C6-4C9E-87B4-9B5EB834C2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548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DCA48-3D52-4521-835A-7137CCA6E4D0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11988-BB69-4364-A6C1-B1D9346306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164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D33C2-E620-4918-BC6D-7D356DC05FA3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5C193-3EAB-4127-BFD6-647D51243E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393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D7B20-A5CE-496A-AB05-CC1F668018F2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47672-1359-469A-A67E-7DD0F367F2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59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B089B-1320-45C2-816A-85E4ECD6337E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177EA-6FD6-4954-BF35-E78D131439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0672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CB052-ECCF-46E3-AA25-ABFC322D079E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18498-BADD-4CE2-A47D-D0DFBA2450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3301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BE1F4-4F32-4C3B-BE42-151CF4AA0754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F789E-0E50-4682-9682-86841E4502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1844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68C87-D508-401F-A61B-52F61CEE050D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9AE1B-FA99-4796-944E-4E2F92D119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81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434A4-F3FF-4243-B575-BA6198237D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0700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D7D23-B3C0-480A-BA81-E2854CD1479C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EFDE9-01B5-45D6-8AF2-4D099A787B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77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D194F-3382-402F-99A4-CCEFD7FF812D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DD9E8-3074-474C-A379-7341BE233B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9255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4227B-2C8F-41F3-AB10-EDC43CC23BEF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7B57A-1E7E-49C7-BE82-E4E08357E2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3484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6DEF5-2443-4C76-8D38-36DA2F2413CD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D2C57-1A7D-43D7-9026-58EE0F6F4A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9733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5881F-247E-4D94-BB8E-8AECA3BC1D5E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1CEBC-1265-4955-B224-7BC5C4AC90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299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6" descr="electronic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543246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0A65A-8F5E-49C2-BD2D-B035050489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0739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CB1F7-A40C-4CFA-8FB7-31D541BD7B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3458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08210-A562-4D7A-B714-DB033D567A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1206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EB3FA-E79E-4AD1-B4CB-D27ED9C57F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33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7F3C0-E91C-4839-8308-4DA7DB6DF0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030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2DA83-9841-4014-8F77-106604A163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6342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41DC6-12DC-4FC2-B0AE-E1DEA06C36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1554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CF114-88AF-4327-A227-7FD1C62879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46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3ACF8-7C0D-411A-A4FA-4138A24410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4783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E132E-C3C4-4777-B1F0-C40D1A4296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3851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078A8-7A45-45F7-B2AE-48CE2C2FD9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9708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4735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53702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61018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655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CEAE1-09C9-4480-BEB9-8DB7BC7D5A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60748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45973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95219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0835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06635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50230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9716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477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6DC85-7F93-4770-9D1F-A269B67561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47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FAB1B-1B16-4318-82BA-04A9D8D511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261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E916-9A43-480D-9208-C18C25D6D0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413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8C953-E971-42DA-9DF1-1027169115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036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pitchFamily="18" charset="0"/>
              </a:defRPr>
            </a:lvl1pPr>
          </a:lstStyle>
          <a:p>
            <a:pPr>
              <a:defRPr/>
            </a:pPr>
            <a:fld id="{A8F450C3-8C37-406E-9F13-577F75D66A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3" name="Picture 11" descr="electronics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52"/>
          <a:stretch>
            <a:fillRect/>
          </a:stretch>
        </p:blipFill>
        <p:spPr bwMode="auto">
          <a:xfrm>
            <a:off x="6588125" y="260350"/>
            <a:ext cx="2166938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2"/>
          <p:cNvSpPr txBox="1">
            <a:spLocks noChangeArrowheads="1"/>
          </p:cNvSpPr>
          <p:nvPr/>
        </p:nvSpPr>
        <p:spPr bwMode="auto">
          <a:xfrm>
            <a:off x="5965825" y="684213"/>
            <a:ext cx="2655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GB" sz="1300" smtClean="0">
                <a:solidFill>
                  <a:schemeClr val="tx2"/>
                </a:solidFill>
                <a:latin typeface="Georgia" pitchFamily="18" charset="0"/>
              </a:rPr>
              <a:t>Institute for Complex</a:t>
            </a:r>
          </a:p>
        </p:txBody>
      </p:sp>
      <p:sp>
        <p:nvSpPr>
          <p:cNvPr id="1035" name="Text Box 13"/>
          <p:cNvSpPr txBox="1">
            <a:spLocks noChangeArrowheads="1"/>
          </p:cNvSpPr>
          <p:nvPr/>
        </p:nvSpPr>
        <p:spPr bwMode="auto">
          <a:xfrm>
            <a:off x="6597650" y="863600"/>
            <a:ext cx="2251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GB" sz="1300" smtClean="0">
                <a:solidFill>
                  <a:schemeClr val="tx2"/>
                </a:solidFill>
                <a:latin typeface="Georgia" pitchFamily="18" charset="0"/>
              </a:rPr>
              <a:t>Systems Simulation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2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  <p:sldLayoutId id="214748433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0EAE4E6-CE6D-4FDC-88F3-339BB20E0A30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ucida Sans" pitchFamily="16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C2EB5C5-2F36-47F5-B38E-E571EEF732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8" r:id="rId1"/>
    <p:sldLayoutId id="2147484339" r:id="rId2"/>
    <p:sldLayoutId id="2147484340" r:id="rId3"/>
    <p:sldLayoutId id="2147484341" r:id="rId4"/>
    <p:sldLayoutId id="2147484342" r:id="rId5"/>
    <p:sldLayoutId id="2147484343" r:id="rId6"/>
    <p:sldLayoutId id="2147484344" r:id="rId7"/>
    <p:sldLayoutId id="2147484345" r:id="rId8"/>
    <p:sldLayoutId id="2147484346" r:id="rId9"/>
    <p:sldLayoutId id="2147484347" r:id="rId10"/>
    <p:sldLayoutId id="2147484348" r:id="rId11"/>
    <p:sldLayoutId id="21474843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FC4E20-93B9-4A6F-9332-EFAAFC80A9A5}" type="datetimeFigureOut">
              <a:rPr lang="en-GB"/>
              <a:pPr>
                <a:defRPr/>
              </a:pPr>
              <a:t>26/09/2015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ucida Sans" pitchFamily="16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1A5AACB-B067-4B28-8F96-8EE9A5EA1B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0" r:id="rId1"/>
    <p:sldLayoutId id="2147484351" r:id="rId2"/>
    <p:sldLayoutId id="2147484352" r:id="rId3"/>
    <p:sldLayoutId id="2147484353" r:id="rId4"/>
    <p:sldLayoutId id="2147484354" r:id="rId5"/>
    <p:sldLayoutId id="2147484355" r:id="rId6"/>
    <p:sldLayoutId id="2147484356" r:id="rId7"/>
    <p:sldLayoutId id="2147484357" r:id="rId8"/>
    <p:sldLayoutId id="2147484358" r:id="rId9"/>
    <p:sldLayoutId id="2147484359" r:id="rId10"/>
    <p:sldLayoutId id="21474843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pitchFamily="18" charset="0"/>
              </a:defRPr>
            </a:lvl1pPr>
          </a:lstStyle>
          <a:p>
            <a:pPr>
              <a:defRPr/>
            </a:pPr>
            <a:fld id="{AACE6497-A3CA-4D0B-B227-FC678FCC42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4103" name="Picture 12" descr="electronic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60350"/>
            <a:ext cx="21669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0" name="Text Box 13"/>
          <p:cNvSpPr txBox="1">
            <a:spLocks noChangeArrowheads="1"/>
          </p:cNvSpPr>
          <p:nvPr/>
        </p:nvSpPr>
        <p:spPr bwMode="auto">
          <a:xfrm>
            <a:off x="5965825" y="684213"/>
            <a:ext cx="2655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GB" sz="1300" smtClean="0">
                <a:solidFill>
                  <a:schemeClr val="tx2"/>
                </a:solidFill>
                <a:latin typeface="Georgia" pitchFamily="18" charset="0"/>
              </a:rPr>
              <a:t>Institute for Complex</a:t>
            </a:r>
          </a:p>
        </p:txBody>
      </p:sp>
      <p:sp>
        <p:nvSpPr>
          <p:cNvPr id="38921" name="Text Box 14"/>
          <p:cNvSpPr txBox="1">
            <a:spLocks noChangeArrowheads="1"/>
          </p:cNvSpPr>
          <p:nvPr/>
        </p:nvSpPr>
        <p:spPr bwMode="auto">
          <a:xfrm>
            <a:off x="6597650" y="863600"/>
            <a:ext cx="22510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GB" sz="1300" smtClean="0">
                <a:solidFill>
                  <a:schemeClr val="tx2"/>
                </a:solidFill>
                <a:latin typeface="Georgia" pitchFamily="18" charset="0"/>
              </a:rPr>
              <a:t>Systems Simulation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3" r:id="rId1"/>
    <p:sldLayoutId id="2147484361" r:id="rId2"/>
    <p:sldLayoutId id="2147484362" r:id="rId3"/>
    <p:sldLayoutId id="2147484363" r:id="rId4"/>
    <p:sldLayoutId id="2147484364" r:id="rId5"/>
    <p:sldLayoutId id="2147484365" r:id="rId6"/>
    <p:sldLayoutId id="2147484366" r:id="rId7"/>
    <p:sldLayoutId id="2147484367" r:id="rId8"/>
    <p:sldLayoutId id="2147484368" r:id="rId9"/>
    <p:sldLayoutId id="2147484369" r:id="rId10"/>
    <p:sldLayoutId id="214748437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pitchFamily="16" charset="-128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1" r:id="rId1"/>
    <p:sldLayoutId id="2147484372" r:id="rId2"/>
    <p:sldLayoutId id="2147484373" r:id="rId3"/>
    <p:sldLayoutId id="2147484374" r:id="rId4"/>
    <p:sldLayoutId id="2147484375" r:id="rId5"/>
    <p:sldLayoutId id="2147484376" r:id="rId6"/>
    <p:sldLayoutId id="2147484377" r:id="rId7"/>
    <p:sldLayoutId id="2147484378" r:id="rId8"/>
    <p:sldLayoutId id="2147484379" r:id="rId9"/>
    <p:sldLayoutId id="2147484380" r:id="rId10"/>
    <p:sldLayoutId id="21474843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1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1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5"/>
          <p:cNvSpPr txBox="1">
            <a:spLocks noChangeArrowheads="1"/>
          </p:cNvSpPr>
          <p:nvPr/>
        </p:nvSpPr>
        <p:spPr bwMode="auto">
          <a:xfrm>
            <a:off x="381000" y="5851525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ts val="2400"/>
              </a:lnSpc>
            </a:pPr>
            <a:endParaRPr lang="en-US" sz="2000">
              <a:solidFill>
                <a:srgbClr val="B2D5D5"/>
              </a:solidFill>
              <a:latin typeface="Georgia" pitchFamily="18" charset="0"/>
            </a:endParaRPr>
          </a:p>
        </p:txBody>
      </p:sp>
      <p:sp>
        <p:nvSpPr>
          <p:cNvPr id="8195" name="Title 4"/>
          <p:cNvSpPr>
            <a:spLocks noGrp="1"/>
          </p:cNvSpPr>
          <p:nvPr>
            <p:ph type="ctrTitle"/>
          </p:nvPr>
        </p:nvSpPr>
        <p:spPr>
          <a:xfrm>
            <a:off x="746575" y="2303875"/>
            <a:ext cx="7335815" cy="1935782"/>
          </a:xfrm>
        </p:spPr>
        <p:txBody>
          <a:bodyPr/>
          <a:lstStyle/>
          <a:p>
            <a:r>
              <a:rPr lang="en-GB" sz="4000" dirty="0" smtClean="0"/>
              <a:t>An </a:t>
            </a:r>
            <a:r>
              <a:rPr lang="en-GB" sz="4000" dirty="0"/>
              <a:t>agent-based framework for analysing </a:t>
            </a:r>
            <a:r>
              <a:rPr lang="en-GB" sz="4000" dirty="0" smtClean="0"/>
              <a:t>insolvency </a:t>
            </a:r>
            <a:r>
              <a:rPr lang="en-GB" sz="4000" dirty="0"/>
              <a:t>resolution mechanisms for banks</a:t>
            </a:r>
            <a:endParaRPr lang="en-GB" sz="4000" dirty="0" smtClean="0"/>
          </a:p>
        </p:txBody>
      </p:sp>
      <p:sp>
        <p:nvSpPr>
          <p:cNvPr id="8196" name="Subtitle 5"/>
          <p:cNvSpPr>
            <a:spLocks noGrp="1"/>
          </p:cNvSpPr>
          <p:nvPr>
            <p:ph type="subTitle" idx="1"/>
          </p:nvPr>
        </p:nvSpPr>
        <p:spPr>
          <a:xfrm>
            <a:off x="746574" y="4869160"/>
            <a:ext cx="8145906" cy="1530170"/>
          </a:xfrm>
        </p:spPr>
        <p:txBody>
          <a:bodyPr/>
          <a:lstStyle/>
          <a:p>
            <a:r>
              <a:rPr lang="en-GB" sz="2400" dirty="0" smtClean="0">
                <a:solidFill>
                  <a:schemeClr val="bg1"/>
                </a:solidFill>
              </a:rPr>
              <a:t>Bob De Caux, Markus Brede and Frank McGroarty</a:t>
            </a:r>
          </a:p>
          <a:p>
            <a:r>
              <a:rPr lang="en-GB" sz="2000" dirty="0" smtClean="0">
                <a:solidFill>
                  <a:schemeClr val="bg1"/>
                </a:solidFill>
              </a:rPr>
              <a:t>CCS, Tempe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155" y="278650"/>
            <a:ext cx="2880320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4"/>
          <p:cNvSpPr txBox="1">
            <a:spLocks noChangeArrowheads="1"/>
          </p:cNvSpPr>
          <p:nvPr/>
        </p:nvSpPr>
        <p:spPr bwMode="auto">
          <a:xfrm>
            <a:off x="323849" y="908720"/>
            <a:ext cx="622776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Constructive ambiguity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31540" y="5544235"/>
            <a:ext cx="8146894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Unless it is going to bail out a sufficient number of banks, the regulator should not bail out any at all.</a:t>
            </a: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40" y="2536897"/>
            <a:ext cx="3800449" cy="2377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192" y="2528899"/>
            <a:ext cx="3786647" cy="2385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431540" y="1673805"/>
            <a:ext cx="8146894" cy="585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When a bank become insolvent, it is bailed out with probability </a:t>
            </a:r>
            <a:r>
              <a:rPr lang="en-GB" sz="2000" i="1" dirty="0" smtClean="0">
                <a:solidFill>
                  <a:schemeClr val="bg1"/>
                </a:solidFill>
                <a:latin typeface="Georgia" pitchFamily="18" charset="0"/>
              </a:rPr>
              <a:t>q.</a:t>
            </a:r>
            <a:endParaRPr lang="en-GB" sz="2000" i="1" dirty="0">
              <a:solidFill>
                <a:schemeClr val="bg1"/>
              </a:solidFill>
              <a:latin typeface="Georgia" pitchFamily="18" charset="0"/>
            </a:endParaRPr>
          </a:p>
          <a:p>
            <a:pPr algn="l">
              <a:lnSpc>
                <a:spcPct val="150000"/>
              </a:lnSpc>
              <a:defRPr/>
            </a:pP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09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155" y="278650"/>
            <a:ext cx="2880320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4"/>
          <p:cNvSpPr txBox="1">
            <a:spLocks noChangeArrowheads="1"/>
          </p:cNvSpPr>
          <p:nvPr/>
        </p:nvSpPr>
        <p:spPr bwMode="auto">
          <a:xfrm>
            <a:off x="323849" y="908720"/>
            <a:ext cx="622776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Neighbour-based intervention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1520" y="5229200"/>
            <a:ext cx="828092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Contrary to intuition, bailing out banks positively risk correlated with their neighbours gives poor long term system performance.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An anti-correlated neighbour-dependent strategy performs best of all.</a:t>
            </a: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31540" y="1673805"/>
            <a:ext cx="8146894" cy="585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Bail out banks according to the riskiness of their neighbours</a:t>
            </a:r>
            <a:r>
              <a:rPr lang="en-GB" sz="2000" i="1" dirty="0" smtClean="0">
                <a:solidFill>
                  <a:schemeClr val="bg1"/>
                </a:solidFill>
                <a:latin typeface="Georgia" pitchFamily="18" charset="0"/>
              </a:rPr>
              <a:t>.</a:t>
            </a:r>
            <a:endParaRPr lang="en-GB" sz="2000" i="1" dirty="0">
              <a:solidFill>
                <a:schemeClr val="bg1"/>
              </a:solidFill>
              <a:latin typeface="Georgia" pitchFamily="18" charset="0"/>
            </a:endParaRPr>
          </a:p>
          <a:p>
            <a:pPr algn="l">
              <a:lnSpc>
                <a:spcPct val="150000"/>
              </a:lnSpc>
              <a:defRPr/>
            </a:pP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550" y="2377692"/>
            <a:ext cx="362902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260" y="2377692"/>
            <a:ext cx="36861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848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155" y="278650"/>
            <a:ext cx="2880320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4"/>
          <p:cNvSpPr txBox="1">
            <a:spLocks noChangeArrowheads="1"/>
          </p:cNvSpPr>
          <p:nvPr/>
        </p:nvSpPr>
        <p:spPr bwMode="auto">
          <a:xfrm>
            <a:off x="323849" y="908720"/>
            <a:ext cx="622776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Patterns of risk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39" y="1718810"/>
            <a:ext cx="6784758" cy="378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44724" y="956365"/>
            <a:ext cx="1083951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Level of risk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4436985" y="1233364"/>
            <a:ext cx="649714" cy="620461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7317305" y="3760823"/>
            <a:ext cx="1728358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Bankruptcy cascades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 bwMode="auto">
          <a:xfrm flipH="1">
            <a:off x="6988263" y="4037822"/>
            <a:ext cx="1193221" cy="39807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566555" y="5589240"/>
            <a:ext cx="1733647" cy="585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GB" sz="1500" dirty="0" smtClean="0">
                <a:solidFill>
                  <a:schemeClr val="bg1"/>
                </a:solidFill>
                <a:latin typeface="Georgia" pitchFamily="18" charset="0"/>
              </a:rPr>
              <a:t>Mixed strategy </a:t>
            </a:r>
          </a:p>
          <a:p>
            <a:pPr>
              <a:lnSpc>
                <a:spcPct val="150000"/>
              </a:lnSpc>
              <a:defRPr/>
            </a:pPr>
            <a:r>
              <a:rPr lang="en-GB" sz="1500" dirty="0" smtClean="0">
                <a:solidFill>
                  <a:schemeClr val="bg1"/>
                </a:solidFill>
                <a:latin typeface="Georgia" pitchFamily="18" charset="0"/>
              </a:rPr>
              <a:t>q=0.63</a:t>
            </a:r>
            <a:endParaRPr lang="en-GB" sz="1500" dirty="0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en-GB" sz="15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2883358" y="5589240"/>
            <a:ext cx="1733647" cy="585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GB" sz="1500" dirty="0" smtClean="0">
                <a:solidFill>
                  <a:schemeClr val="bg1"/>
                </a:solidFill>
                <a:latin typeface="Georgia" pitchFamily="18" charset="0"/>
              </a:rPr>
              <a:t>Neighbour based strategy</a:t>
            </a:r>
            <a:endParaRPr lang="en-GB" sz="1500" dirty="0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en-GB" sz="15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5358633" y="5589240"/>
            <a:ext cx="1733647" cy="585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GB" sz="1500" dirty="0" smtClean="0">
                <a:solidFill>
                  <a:schemeClr val="bg1"/>
                </a:solidFill>
                <a:latin typeface="Georgia" pitchFamily="18" charset="0"/>
              </a:rPr>
              <a:t>Mixed strategy q=0.13</a:t>
            </a:r>
            <a:endParaRPr lang="en-GB" sz="1500" dirty="0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en-GB" sz="1500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01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4"/>
          <p:cNvSpPr txBox="1">
            <a:spLocks noChangeArrowheads="1"/>
          </p:cNvSpPr>
          <p:nvPr/>
        </p:nvSpPr>
        <p:spPr bwMode="auto">
          <a:xfrm>
            <a:off x="323849" y="908050"/>
            <a:ext cx="6903445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Is this a policy panacea?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190" y="278650"/>
            <a:ext cx="2565285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990" y="431050"/>
            <a:ext cx="2565285" cy="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465279" y="1899607"/>
            <a:ext cx="8382195" cy="44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</a:rPr>
              <a:t>No, need to be much further to the left on our continuum</a:t>
            </a:r>
            <a:endParaRPr lang="en-US" sz="20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sz="20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sz="20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en-US" sz="20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</a:rPr>
              <a:t>However it demonstrates that the policy of the regulator can shape risk within the banking system.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</a:rPr>
              <a:t>Decisions that seem to make short term sense can lead to long term disaster.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</a:rPr>
              <a:t>It might be possible to drive the system towards a more robust structure. </a:t>
            </a:r>
          </a:p>
        </p:txBody>
      </p:sp>
      <p:sp>
        <p:nvSpPr>
          <p:cNvPr id="10" name="Right Arrow 9"/>
          <p:cNvSpPr/>
          <p:nvPr/>
        </p:nvSpPr>
        <p:spPr bwMode="auto">
          <a:xfrm>
            <a:off x="701569" y="2978951"/>
            <a:ext cx="7020779" cy="36004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701570" y="2708920"/>
            <a:ext cx="2565283" cy="405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</a:rPr>
              <a:t>Bank complexity</a:t>
            </a:r>
            <a:endParaRPr lang="en-US" sz="2000" i="1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787137" y="2708921"/>
            <a:ext cx="2565283" cy="405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</a:rPr>
              <a:t>Bank simplicity</a:t>
            </a:r>
            <a:endParaRPr lang="en-US" sz="2000" i="1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01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155" y="278650"/>
            <a:ext cx="2880320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4"/>
          <p:cNvSpPr txBox="1">
            <a:spLocks noChangeArrowheads="1"/>
          </p:cNvSpPr>
          <p:nvPr/>
        </p:nvSpPr>
        <p:spPr bwMode="auto">
          <a:xfrm>
            <a:off x="323850" y="908050"/>
            <a:ext cx="622776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Introduction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385763" y="1763713"/>
            <a:ext cx="8416925" cy="463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chemeClr val="bg1"/>
                </a:solidFill>
                <a:latin typeface="Georgia" pitchFamily="18" charset="0"/>
              </a:rPr>
              <a:t>The issue of </a:t>
            </a: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insolvency and </a:t>
            </a:r>
            <a:r>
              <a:rPr lang="en-GB" sz="2000" dirty="0">
                <a:solidFill>
                  <a:schemeClr val="bg1"/>
                </a:solidFill>
                <a:latin typeface="Georgia" pitchFamily="18" charset="0"/>
              </a:rPr>
              <a:t>how to handle distressed banks has become an </a:t>
            </a: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important </a:t>
            </a:r>
            <a:r>
              <a:rPr lang="en-GB" sz="2000" dirty="0">
                <a:solidFill>
                  <a:schemeClr val="bg1"/>
                </a:solidFill>
                <a:latin typeface="Georgia" pitchFamily="18" charset="0"/>
              </a:rPr>
              <a:t>topic in the wake of the global financial </a:t>
            </a: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crisis</a:t>
            </a:r>
          </a:p>
          <a:p>
            <a:pPr marL="342900" indent="-342900" algn="l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n-US" sz="20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n-US" sz="2000" dirty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n-US" sz="20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</a:rPr>
              <a:t>It has become apparent that the systemic effects of the various resolution mechanisms are not well understood.</a:t>
            </a:r>
          </a:p>
          <a:p>
            <a:pPr marL="342900" indent="-342900" algn="l">
              <a:lnSpc>
                <a:spcPct val="150000"/>
              </a:lnSpc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algn="l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</a:rPr>
              <a:t>How are long-term system dynamics affected by bank resolution?</a:t>
            </a:r>
          </a:p>
          <a:p>
            <a:pPr marL="342900" indent="-342900" algn="l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</a:rPr>
              <a:t>How can resolution mechanisms be implemented most effectively?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40" y="3121335"/>
            <a:ext cx="342038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965" y="2941315"/>
            <a:ext cx="17240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005" y="3138065"/>
            <a:ext cx="2439460" cy="47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85763" y="1763713"/>
            <a:ext cx="8416925" cy="463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Contagion can spread through a financial system in several ways:</a:t>
            </a:r>
          </a:p>
          <a:p>
            <a:pPr marL="342900" indent="-342900" algn="l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Exposure to distressed counterparties (liability and asset side)</a:t>
            </a: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GB" sz="2000" dirty="0">
                <a:solidFill>
                  <a:schemeClr val="bg1"/>
                </a:solidFill>
                <a:latin typeface="Georgia" pitchFamily="18" charset="0"/>
              </a:rPr>
              <a:t>I</a:t>
            </a: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nformation </a:t>
            </a:r>
            <a:r>
              <a:rPr lang="en-GB" sz="2000" dirty="0">
                <a:solidFill>
                  <a:schemeClr val="bg1"/>
                </a:solidFill>
                <a:latin typeface="Georgia" pitchFamily="18" charset="0"/>
              </a:rPr>
              <a:t>contagion </a:t>
            </a: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(liquidity hoarding, herding)</a:t>
            </a:r>
          </a:p>
          <a:p>
            <a:pPr marL="342900" indent="-342900" algn="l">
              <a:lnSpc>
                <a:spcPct val="150000"/>
              </a:lnSpc>
              <a:buFont typeface="Arial" pitchFamily="34" charset="0"/>
              <a:buChar char="•"/>
              <a:defRPr/>
            </a:pPr>
            <a:endParaRPr lang="en-GB" sz="400" dirty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endParaRPr lang="en-GB" sz="2000" dirty="0" smtClean="0">
              <a:solidFill>
                <a:schemeClr val="bg1"/>
              </a:solidFill>
              <a:latin typeface="Georgia" pitchFamily="18" charset="0"/>
            </a:endParaRPr>
          </a:p>
          <a:p>
            <a:pPr algn="l">
              <a:lnSpc>
                <a:spcPct val="15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To capture these channels, our model must have: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chemeClr val="bg1"/>
                </a:solidFill>
                <a:latin typeface="Georgia" pitchFamily="18" charset="0"/>
              </a:rPr>
              <a:t>Channels that allow transmission of </a:t>
            </a: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contagion</a:t>
            </a:r>
            <a:endParaRPr lang="en-GB" sz="20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Banks </a:t>
            </a: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that can adjust their strategy through learning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Long </a:t>
            </a: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timeframe to capture the effect of resolution mechanisms, both ex-ante (moral hazard</a:t>
            </a:r>
            <a:r>
              <a:rPr lang="en-GB" sz="2000" dirty="0">
                <a:solidFill>
                  <a:schemeClr val="bg1"/>
                </a:solidFill>
                <a:latin typeface="Georgia" pitchFamily="18" charset="0"/>
              </a:rPr>
              <a:t>)</a:t>
            </a: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 and ex-post</a:t>
            </a:r>
            <a:endParaRPr lang="en-US" sz="2000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155" y="278650"/>
            <a:ext cx="2880320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4"/>
          <p:cNvSpPr txBox="1">
            <a:spLocks noChangeArrowheads="1"/>
          </p:cNvSpPr>
          <p:nvPr/>
        </p:nvSpPr>
        <p:spPr bwMode="auto">
          <a:xfrm>
            <a:off x="323850" y="908050"/>
            <a:ext cx="622776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How do problems spread?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3329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155" y="278650"/>
            <a:ext cx="2880320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4"/>
          <p:cNvSpPr txBox="1">
            <a:spLocks noChangeArrowheads="1"/>
          </p:cNvSpPr>
          <p:nvPr/>
        </p:nvSpPr>
        <p:spPr bwMode="auto">
          <a:xfrm>
            <a:off x="323849" y="908720"/>
            <a:ext cx="622776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The modelling hierarchy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944158" y="5364215"/>
            <a:ext cx="1868202" cy="1170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1400" dirty="0" smtClean="0">
                <a:solidFill>
                  <a:schemeClr val="bg1"/>
                </a:solidFill>
                <a:latin typeface="Georgia" pitchFamily="18" charset="0"/>
              </a:rPr>
              <a:t>Bank is modelled as one generic source of adaptive risk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31540" y="1673805"/>
            <a:ext cx="8146894" cy="585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Our level of model detail will determine our approach and results:</a:t>
            </a: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277572" y="3064328"/>
            <a:ext cx="1834488" cy="2113202"/>
            <a:chOff x="3176845" y="3068960"/>
            <a:chExt cx="1834488" cy="211320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76845" y="3306333"/>
              <a:ext cx="1834488" cy="1875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3412587" y="3068960"/>
              <a:ext cx="1474448" cy="237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MS PGothic" pitchFamily="34" charset="-128"/>
                </a:defRPr>
              </a:lvl9pPr>
            </a:lstStyle>
            <a:p>
              <a:pPr algn="l">
                <a:defRPr/>
              </a:pPr>
              <a:r>
                <a:rPr lang="en-US" sz="1000" dirty="0" smtClean="0">
                  <a:solidFill>
                    <a:schemeClr val="bg1"/>
                  </a:solidFill>
                  <a:latin typeface="Georgia" pitchFamily="18" charset="0"/>
                </a:rPr>
                <a:t>Assets</a:t>
              </a:r>
              <a:r>
                <a:rPr lang="en-US" sz="1000" dirty="0">
                  <a:solidFill>
                    <a:schemeClr val="bg1"/>
                  </a:solidFill>
                  <a:latin typeface="Georgia" pitchFamily="18" charset="0"/>
                </a:rPr>
                <a:t> </a:t>
              </a:r>
              <a:r>
                <a:rPr lang="en-US" sz="1000" dirty="0" smtClean="0">
                  <a:solidFill>
                    <a:schemeClr val="bg1"/>
                  </a:solidFill>
                  <a:latin typeface="Georgia" pitchFamily="18" charset="0"/>
                </a:rPr>
                <a:t>              Liabilities	</a:t>
              </a: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133" y="3301701"/>
            <a:ext cx="1856420" cy="1882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95" y="3301701"/>
            <a:ext cx="1834488" cy="1875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959320" y="3064328"/>
            <a:ext cx="1474448" cy="237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1000" dirty="0" smtClean="0">
                <a:solidFill>
                  <a:schemeClr val="bg1"/>
                </a:solidFill>
                <a:latin typeface="Georgia" pitchFamily="18" charset="0"/>
              </a:rPr>
              <a:t>Assets</a:t>
            </a:r>
            <a:r>
              <a:rPr lang="en-US" sz="1000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US" sz="1000" dirty="0" smtClean="0">
                <a:solidFill>
                  <a:schemeClr val="bg1"/>
                </a:solidFill>
                <a:latin typeface="Georgia" pitchFamily="18" charset="0"/>
              </a:rPr>
              <a:t>              Liabilities	</a:t>
            </a:r>
          </a:p>
        </p:txBody>
      </p:sp>
      <p:sp>
        <p:nvSpPr>
          <p:cNvPr id="20" name="Right Arrow 19"/>
          <p:cNvSpPr/>
          <p:nvPr/>
        </p:nvSpPr>
        <p:spPr bwMode="auto">
          <a:xfrm>
            <a:off x="701569" y="2663915"/>
            <a:ext cx="7020779" cy="36004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701570" y="2393884"/>
            <a:ext cx="2565283" cy="405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</a:rPr>
              <a:t>Bank complexity</a:t>
            </a:r>
            <a:endParaRPr lang="en-US" sz="2000" i="1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3333868" y="5364216"/>
            <a:ext cx="1868202" cy="135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1400" dirty="0" smtClean="0">
                <a:solidFill>
                  <a:schemeClr val="bg1"/>
                </a:solidFill>
                <a:latin typeface="Georgia" pitchFamily="18" charset="0"/>
              </a:rPr>
              <a:t>Bank assets and liabilities are modelled to create channels of contagion</a:t>
            </a: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768583" y="5364215"/>
            <a:ext cx="1868202" cy="135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1400" dirty="0" smtClean="0">
                <a:solidFill>
                  <a:schemeClr val="bg1"/>
                </a:solidFill>
                <a:latin typeface="Georgia" pitchFamily="18" charset="0"/>
              </a:rPr>
              <a:t>All asset and liability classes are modelled, as well as the bank’s place in the </a:t>
            </a:r>
            <a:r>
              <a:rPr lang="en-GB" sz="1400" dirty="0" err="1" smtClean="0">
                <a:solidFill>
                  <a:schemeClr val="bg1"/>
                </a:solidFill>
                <a:latin typeface="Georgia" pitchFamily="18" charset="0"/>
              </a:rPr>
              <a:t>macroeconomy</a:t>
            </a:r>
            <a:r>
              <a:rPr lang="en-GB" sz="1400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26" name="Oval 25"/>
          <p:cNvSpPr/>
          <p:nvPr/>
        </p:nvSpPr>
        <p:spPr bwMode="auto">
          <a:xfrm>
            <a:off x="5247073" y="2708920"/>
            <a:ext cx="2970332" cy="3960440"/>
          </a:xfrm>
          <a:prstGeom prst="ellipse">
            <a:avLst/>
          </a:prstGeom>
          <a:noFill/>
          <a:ln w="444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  <a:ea typeface="ＭＳ Ｐゴシック" pitchFamily="16" charset="-128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5787137" y="2393885"/>
            <a:ext cx="2565283" cy="405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2000" dirty="0" smtClean="0">
                <a:solidFill>
                  <a:schemeClr val="bg1"/>
                </a:solidFill>
                <a:latin typeface="Georgia" pitchFamily="18" charset="0"/>
              </a:rPr>
              <a:t>Bank simplicity</a:t>
            </a:r>
            <a:endParaRPr lang="en-US" sz="2000" i="1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44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9" grpId="0"/>
      <p:bldP spid="33" grpId="0"/>
      <p:bldP spid="34" grpId="0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155" y="278650"/>
            <a:ext cx="2880320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4"/>
          <p:cNvSpPr txBox="1">
            <a:spLocks noChangeArrowheads="1"/>
          </p:cNvSpPr>
          <p:nvPr/>
        </p:nvSpPr>
        <p:spPr bwMode="auto">
          <a:xfrm>
            <a:off x="323850" y="908720"/>
            <a:ext cx="4181138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Model setup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utoShape 2" descr="data:image/jpeg;base64,/9j/4AAQSkZJRgABAQAAAQABAAD/2wCEAAkGBxQTEhUUEhQWFhQXFBYXFxcVGBUVFBQVFRQXFhQXFBQYHCggGBolHBQUITEhJSkrLi4uFx8zODMsNygtLiwBCgoKDg0OGhAQGywkHiQsLCwsLCwsLCwsLCwsLSwsLCwsLCwsLCwsLCwsLCwsLCwsLCwsLCwsLCwsLCwsLCwsK//AABEIAMABBgMBIgACEQEDEQH/xAAcAAAABwEBAAAAAAAAAAAAAAAAAQIDBAUGBwj/xABMEAABAwEFBQQFBwkFBwUAAAABAAIRAwQFEiExBkFRYXETIoGRFDKhscEHI0JSYtHwFTNDcnOCkqLhFjVTwvEkY4OEk9LTJURUo7L/xAAaAQADAQEBAQAAAAAAAAAAAAAAAQIDBAUG/8QALhEAAgIBAwQBAgUEAwAAAAAAAAECEQMEEiETMUFRImGRBRQycdGhscHwFSNC/9oADAMBAAIRAxEAPwDnotjuaUy1kbktrRwTgAW3VkTtQG3k7fPtTovQ8CkgBKACpZprsG1ES87aXtiFWCxGJwq4toELS3dRY6m3Iae1c+bM7tnTpdN1W0nRh2WH7KdbZR9VbetZ2QQIVK+nBIjRTDLuK1GmeKvJTdj9n2Jl1lP1VoKNIuIAGZWguDZo1qha/utABnjPDyV3b2+TBY5bdyXBz8WV3BD0V67CzYekCQXT489OqljYKzjMuy6rTosizifoj0PQ3rom1tx0rOAabpzAiZWYKzlGnQyh9Dej9FerspBU0Mp22VyQKRJhXJUGj65TSERjYXIegFWsJ0WZ2WWRIRZSg5dkVH5PcEbLEQttWu5rmNG9W2zFx2dxIqkTO/6sKcU1ke06tTo54I732OZusJKAu7mvQFmuexBobDMhyTdW7rECHOwciYyjWF1dE87qfQ4K27Uf5NXeWfk9pkdmAeERpkiq1LBBd83pO7OckdL6h1PocI/JyAsKv9oH0zXf2XqDIc+P45KtWTiaIgm7ggLuCnJ+x2fGY5JOkrLhFydIpWWbvQpXofNCszDVIUlEeRSTTpkb0McUFJKCdCEspk6BABaijTptOUZ/FMXpYBILBrrC0xwcuWqXs6cum2Lh2/SKNqcwq+p3C0tmc1FpXUSTJyGilZYcjegzKuO5n7dopt32stZA3pi+KeEkBN0PVCmUbMFKWOXHcsKFpOIElXgbTIwiMR/ErMhajYelSfUIfm7CYnhyXPnjUd3o6MGr6dqSuxB7Ki3di9qcu2+C6QThO6Muii7R0MNqdhaSBBIWrsTqYs4e9hEjfG/RYSqMVLu2aP8AEWmlGK2+vf7mZt142ime7UJb4Eg9YUX8r2l/dNR0HwXRqNgpmnpu5QipWOmGlrW58oSWvaVOzlnLFKW5cL0YapYO0aBjM88/NQLddDqYmZ8IK0Vx2Mm2VMWg0O7P4rV2+ysDZiY0Bz8VMs8oTSbs6J6jTSVbKfuzkL2EagjqE2V1G/rA19ndDYdGUxrx5LmVakWmDqurDmWVOjjSdX4GSoNATUhTimbqpYq8ePktZcKyoR3yUV5NU27m9kMs1JY6nhAMZfBRn3lheGHSP9FXWm3gPdGi4VCc+/7n0c8+HCvjXpky77WDUcYODcd0pm+A8vBp4uAwzPsWjsVRj7FIEHC7WNyXs/Q7jXOGeEJdTZLcl24MEnnwvHJ9+TGts1bEA7GA48TqnLwsNZmuMg8yV0alRBzcBO74Jdag10SBkn+dlfY51+Hx2tXz7OXVLurBsljo/G5NWazPqGGAk+5dTtdJppkQNN2qpNj7DgDy8CS8x0WkdW3BuuxhLQ1NRvuY03TWxBuAyfLzSLZd1Slm9sDjqurVMIzynJVd+2YVKLmmJIy67lMda20mjT/juHT58HMwJ6q1s1ldTGJwj/RW1ku6nSbLoxDOSq2+L3D2ljR4rd5HkdRXBcdLDTQ6mSXy8IztV01ZUlQaY76smMld+HDuXB48527YgNRqU2kiXYtGZ9Qds1SGrR3XbWuZ3tQFkWVITotUaL0NTp1kioviitLqZYJ7lzZNtlqOM4SQJ3KWbwkNa3xVfSpYhO9EzuuE6Sqlo8binJdhQ1eRNqL7ka/mqPSp90K82mpt7EOGqqLBVGEArx47Mk67G+pxvHLnzyICl3bbnUX426xHmlMsWNwDTqYWiqbEua1pL9d0aeKx1EYYvjk8mG5MrrLfub3VGy52ngIhLrXq+pTAOQBBy5ZhWFbZBrfpHTikXRs/2jXSdCR5GFOnnpY3kfZESa8CWbTVQzQTGv8ARKo7R1MOeEnjp5hKt+z4Y0QcyY196YFwuL2tBgH3LaM9C+aRIuz3+RoO/vJ0KVadoqxIiABqNZ80VS4g2s1k5Hn8VaHZpkE4vb7llLLoUqku4+zsg1tpy4QR7NVErXcKoxuMH8QpVouBsS12iZvH5rBjPdmD5ZLmawX/ANPB6mm1UZLZl7eF9TM16UEjgkbP/nz0VxeVnDjNMZb40VRdAw1nTuCvI4ShaCGGWPOvV8MdvIntHFRJVlWc17ndUw6x8F2x0vxTicWTLc3fsTTt1RrCwO7p3K+ua+XPc2mcoGvGFQixlO0aWAyDmEpfh7muxpg1fTmnfH+DWbQXiWsAa7vSCI671T2i+6pDQXHwgH2Kwu/Z11emaj3wToOAGkpwXJTFIzBcN+9YQyaXDHpy+Uk/R15nnzT3x+KaCrXsX0+67Tp7U2293BrSMsxMb+Oqn3XdFMU84neqvamytpsBacxGnuWUM+neZRUfJrNZuk5t80W73GoWnEdd3NZraS/3U676bGk4HAAvcTIgGYEDenNmr0g4XH6TY8SFS7aiLXW6tP8AKFDxxjNpInU6mUoQlF1a5r2M2q+3VPWZPRxUY2tu9jvP+iVStZaxrafrO1O9T6NitbvVe08iW/cqUmlSPPnJydyfJUsqsDph/s+5TaV40xqHez701ae3aS1+GQcwWj7kgPqb20/EALTHnnj/AEkOKZMN50vtDqB96CrbQ8zmKc/ZOXsKC3/P5vp9iemh7tkrtVEe6CY0lAPXa9dZOwtbLaYGaTVtUlTLisdF7CajoPWFYWe6rKZl/wDMr/NycUrFsVmcvC2OcwNJyCaoOyCstoLHRY35t0nrKF3WSiaYLnZ9YXnTlc7RrbfcYpWkhWr9o6xDZeSBu49VIst3WUtkvH8SW2wWSfXH8Stycv1UyKRDr7Q1XGSUVG/6jRDTE5+KYvmnRZ+bM+Mqq7VYS2LikVtRd2i/qr4kjIz4pFW+apIIcRCi3b2ZPzhhWN5UbO2nLHAu6yUtsatJBSGvy5VmSZPFG6/6xBGLVU3aIdp1WTUPRW1FnRvWq3R3xSLbeD6sYjoq/tEqnUEiZjemtt3QUWdlvUsbhieaq6Nc9o48VfBtlw6iY5qlu/s+3OL1N3BKWNJ37N/zE2km+EEX5p1lqK0DDYsWcR4qe913AZYPaurHOUezOVtPwZF1qKbNYrYsqXdH0fIrKXy+n2h7Ed3lp4K5aiXsSS9D9nvusxuFryBwyTRvWr9c5qvL+RWjuevZBT+dAxcxmsPg32Rq8kku7Kxl7VREOOSbttvfVjEZjcpd/VqBjsR5CMufsVNi5FL4p2qH1JuNXwSLM+HtP2m+8KZt2P8Aa6nNrD/Kqxj8xkdQrbbwf7UTxpMPsKmcrJM/ZX5sWxqXbaKVM1XgBogyHCc4jIdViqJ9TqfeulX/AG2m6zZVZ+aa3ADkTLTJHHJYSbRSVmNtN91HHPCdwloJjqmHXi4iCymR+qojtSiVkkS02XEZj+iClszJaBMZ5IIGX/oTOCP0NvBSQgpGRvQ28EYsbeCkI0ARvQ28EPQ28FJQSAj+hs4IhY28FKRBADHojeCBsreCkIQgCP6K3gh6K3gpEIAIAY9FbwQ9FbwUiEIQBH9GbwR+jN4J6EIQAz6M3giFmbwUiEQCAGfR28EPR28E/CEIAa7FvAJPYN4BPwhCAGOwbwQ7BvAJ+EUIAZ7BvAIuwbwCfRFADPYt4BI2+Hz7TxoM+KN9qaN6LbvN9E8bO34/eqQmZIuhgjiVp7ttL6tmrNIZFJjHF0d4/OADPfqstU9TxKu9nK7RTtLA7WiI1zio05xokwIVTU9UmUVY94pvErEHi7x8EEy52fggpYzaoIIKSg0EAggQaCCCABCEI0AgAQgjQhABIQjRoAJBHCCAEwjRwggAkQCMqFWvSmz6U9I9+iAJqCrBfQ+oYyzkZT71Ms9sY/Q58N6AH4QRoIACKEaCAEqovu34BAOauFjb9cTVhADD6871qdrjLLIeNmHshZmpdr2sxLSbSGbNYT/uCPLCnF2DTXczAHd/eXWruZSpXaxlNlP5yg8vOJgc1xYTiIJlxJAEBckacvFItdvJy096Uo7gTolVzmU3KjWdr3CRnnpOZ+Kb7V0xEHxVrkkkVRmjTD3O4oKnjadMLN6jSUYWRYaNECjQINGiRoAMIgjCIIAUEEEaACRoBGgAkEaCAChVF5XwGS1kEjUkiB96Rfl64ZYzX6R+qOHVZY1OXsTES7Rb3vzLjh5k5nkOCYGe4eMgpntfE/jySsZ3D7kAPA4fu3f6pxjozBI8iouLjMdUWLLIR11QBd2G+HtIk4m/jyWmo1Q5oc3MESFz5jo3rRbNWzMsO/Try9qQGhVjct1G0OLQ7CGiSYnfGQkKvJWk2GI7Sp+q3/8ARTQDv9jTurDxZ9zlAtfyfEmRVpz9prlaXXs297Q81BLhOZq5TmAYdulSjstWgxUb17S0DWNO911Wix45f+1/UjfJeCpbsdULcJfRPg8f5UztBsNWrU6DKT6Q7MOBxGoB3oiIYeCtf7JWrdX/APtqj8ZK1p3ZaAPzdJx49taGzw0dlKHgjDmM4v7r+6KeaUv1JnL6nyV26cn2b/qVf/EkVPkvt0TNmy/3rh76a6q6xWkRFBh/5qs32EpLqNpGRs3lbJH8yaxt+V90TvX1+xzaw7AXhSgYaJbikxUExoYJaFGt/wAndtNQOZSbEb6tKZz5rqJqVhrQf4Wuh8Ug2x41p1R/zNk+KaxT8V91/IupH6/ZnJXfJ7bx+gB/4tH/AL0F1Z95gal4617EUFTWVvmvuv5DfH/Uzhhvt6k3ber3PAKoVPuNvzgXOaGzBSgU3KUCkMWjCSCjBQAsIkAUQKAHEEQVzS2YtToikcRGIMLmNqYeOBxB8NU0r7AVAWt2G2Z7d3bVR8y05AjKq4f5GnXiRHFSLl2BqPYX1yWHCS2m2MZMZY3HJue4Sei2Gx9qD7JSALSabeydhMtmmAMjzGE+K0jjbi5eiHKjl942wtqPp16bC5ji10Nawgg/RcwAgbxMjMZLN7S2ns2t7InC8EhxEEAaidDqMx7F2Ham7aTagtJptc44WOJGIAj1HQcpjKeTVzH5USXmkdwxDzj4R5LCU6ntNVG47jndSTxTRT76BlHSsVRzg1jHOcdAGkk+ACuyaIyKU/bbFUpHDVY5jtwcCJ6cfBRygQrH+NUgkcvcgSkuMoACsrkqYXhx4/0VUCn6Z5pgdTF5dlYKz6QZjxNGMtDnAEtyBOmRPmsq7bC1g9yrgyzwtYPM4VPslQOumsRn840eTqYWScfghdgLz+19u/8Ak1B0LR7gm3bU20/+6q/xn4JuwNYxmN+Z3DXpA4pT7/d9FjAOklACXX7azraK3/UemnXlaT+mrH9+r96U6/KpEd3yTbr1rH+jUAJNWufp1T+9UPxSTSrH/EPXF96P0+vxPknKda0v9XGejUARa1FwzcCOoMKPhHLyCvPydb3COyqkfqoC47d/hVP5B8UAVtK7XuAc1hg6HISjVmbit29rh1qMH+ZBAGWVvs9T78qsoskhaO5aMSUmBbpQKQlBIoWEoJASggQoKXdN3VLRVbSpCXu46ADVzjuA+7iFDldd+Ty4/R6HaVGxWrZmdWU/oNjcd56jgmlYmPbO7G07NDvWqb6hGY/Zt0Z1zPNaKlYKYOLAMX1iJd/EcxqU8HI8Su32JCI4KmfZWse8hoYakYsP5t7ho4j6L+e/fMBXRKh2qzk+q456tdm0+eiqEqZL5K57RWpvpO3gtPFp+ieoMHwWJtt0MqtLKgzaSDyI19y0de0mlaQHaPEazmMtekKNf9DDVDxpUGf67fvbH8JWerx8KaN9NOntZlGbKURBDZIM+xC3U22Zow0w5zzBJnCBE5gZkbvCeC0DqwGSq7VYxXJFQywGcP0XZEQ7iIK89t+T0IpLsZLaym59kcXNGHJzY0ExDmwYzXOzC6ztXUYygW5ARAECIAyAHguU1RmujA+Dl1HMhh7U2E847kPR50WxzEcNTjJTtazObGIJlxTA2t0f3RaP2o99NZeofx5rTXL/AHRaJ/xh76Sy9X8e1MB+pU7rRy+Cu7qwNAgAmM5AM/cqB2g6K/um6atZuKngjTvODdANxSugL2z2imdwB4QPZxVPbrvOPuSWnMa5cs03ebKln7tTDiwyMLg4axqFTVLW92r3HxKaaAuBdVT6vtH3pFaxVQ3u5QZHebr0lUxqHifMopTsA7ZeNUnN7tNJMDoAVFdaXnVx8yn3MB1GfiiLBwCQER1R3H2BBSsI4e5BAAslnkStLdzMLAs9Y6mjVp6WQHRIaHAUsFNpYKQxYSgktV9shcfpVcNd+aZDqnMTkyeLiI6SdyKsRo/k/wBlw6LVXbI1osO+P0jhw4Dx4LoZeo5dAgZACABoANAAmnVV0xhRDZN7VA14VeayNr09qJJ3bHkmTayDDh0jQ+eh5Jpr5RPzyKe1CKnaSzdo1r2ZlpkfrNzjkSAR1worT8/ZSW5uAxN/WbnHiJHipNc4XCfUeQ13J36N/nDT1CiXTUw1H0zlBkeOvtBVVui4sE3F2ZD0nHmCida4Crr4qts9stFJrgWteHAAg4e0GLAQNCC6I1iFKsd01KwxVHdkzhkap8NGeMnkvHnHa6Z6cJ2rK69LF6T3cy4aQJMb+gVcdmW0wDVb62mmcdN+a1lS2UrOC1ghsa5ue4+0k9FVOFe0ukDAwaF+Zz4Nn4qVJpF7YvkzNu2apnNnd5bkV22BlPOC93ISAtj+SKbfzlQv5ZAHy+KiXrbqNnplxAa3RjGgYnu1ho+KpTk+EQ4Y48syG1VX5kYaR9cAvIjCM4HGSVlWQrK/76q1zDjFOZwN9WRoXHVxz3+xU7SuuEaXJyZJJytG4uf+6bR+2HvprLVFp7l/um0/tR76Sy79yogW7QdFutki7sDgjFLoBLBnAj1h8Vhqp7o6fBbbYyqOzjtHTqGs7XEcwPotI1MKJ9hogbaOcXM7SMfZDFBaQDjd9UR71mCtDtiX9u9tTHLYb38YMQD9PP6W8DRZ1OPYQpGkyjCoBdOpq3PUGJ1MZbtcynalmcNaZB+04A+RCjUK+CoHxOF7XRxwkGPGF2az7O07Uxrag9Ixkva98Y2tf3gA5sENAKTdAcf7E8B/GEF1ir8n930zpJ39+sWjp3kaLA4+zJwWponIdFlquZlay6WAsBdonQBhKanbS1s91NgJDHGhdg2Vun0WztYfzju/U/XI9X90QPAnesNsBdXa2jtHDuUYdyNQ/mx4Zu/dHFdNc5a44+SZMFR6iuqI6jpTT9CRuWxApjs+iUXKPTOXt+9OSkA7jUinXDm5mDp48+SiTB5FNO7pz0OR+BHNAEu0Ro7TTzWH28vepZWF9MxVf8013CBiD+uEmOa1xrR3X5g6FYz5S7PNkJ1wPY4HkSW/50O0hIxWyldtV5quHzjTEuMkk54iPrZkStuyvO8jjAzPjKzOxt2gUcWpeS4jlu9gCvKtijNjj0leRmknJnfjXxJL6lNvqtz8z4kpipXJ0y+PQKMxhmAJM+Ksjcxb68EubORdkDzHjoo2ur8FuaXBmb0v2nRn9JUzETkD9o6D3rC3nbX1qmOoZOgH0Wjg0bguou2Vs/8AhM6Any9yoTYLHUtDKFKhNTMukuAZEgtdvDshyzXTjcF2Oebk+5zm06pgrsFXYqyEAmm7Pc0vJneMh18go99bB2d1F/ZNcyq1pLCJIJH0XTqOi0WWJntZnLiP/pFp/bD30lman49q11hsFSjdVpbUaWu7UGDvE0hPsKyFTd+OK0ELtHqjp8E9ZbU6m1uAjc8SA7C4GcgctQMjKYtHqjp8EhjIGe+D4JAaHaczUcSACWsJ3H1W5kTkTyyVECrnaB0uyj1GaBo+iNcOR6qkBQgFhGkShKYCXHM9R7l2HZW/DSutjgRiLadIE5w2CToeDQFxp7sz0+C6DYXFlAUDubTIPB7Ww6fMqJDOgXLZadduOq3Ed2LdOsILO3dtT2DMIpOed5JDR4akoIA5DjExiGvEK2p26GhuNvmE5sxb7EyzPbXa3tS+XY6bqjqtL6lF4/NP+0chrmYiZcVtu9lns7KwJrNtFK0VH9liaWi0NY+gX6lvYy/Dhwkg5k5LrxJVdWZyH7JaWkDvAnkQVJFUKjtVvZXtLX06fZtwYf0YLyMRxuFJjGAwQ3JoyYJkyVqdiLs7e10w7NjPnH8wyMI8XFvhK56uRp4OrbK3Z6PZmMIh5GOpxxuzIPQQ391WL3I3vTDnLpSpGYRE5BOVmhrYieKgXrbDRZLfXPsbv8SmLDfeMtBjA4Ecw8bjyhMRK0P40TrUmsN4SKb0APbuiU8SElpz6pVI6hIBLGBzS0/6dFmNs7I82arSOeLBhP8AxGLTzBR2uztrMwnXUHgRmPcj6CK/Z67KdOk1oa2AANAdBvJ1VdtJdoaDUpd364Gh+0BuIy6haCwuAbBMEZZ8eHVRrzb3HDdhI8xCzy4oyVUVCbTszF2tlpcM4LQeZM+6W+a1llslOrAeDIBggxIGo+PiVnbqpCnTa0GY1J1cd5PVXlgqYD0dlzEfcpjBdPaypS+Vk2pcNLg7zUSrshZXPFXA7tG6OBwu3aka6DVX7nd2eUog4kLm2R9F2yubcTMyHPE7pETxVVfd2CjSaGOe9xJaCYJnCSJ8QtQqraCpApHP84D0gEyfJS4peAtnMNqbPWZYa4rhwf3YxAAxjZERzlcueNPxxXeflCtVO10HmnJAa1pJESRUByBXMm3Hpkt7Joy1amSBlu+Csbn2frV92Fg+kQ4782twtJnPhC0zblyGS0t0WHDTgFoMnWOA4vHuUN8cDSMVtLd78e/1W6hwiMoAcAdypad1OK6bbrsxETBOHMiOPIpmnc3JCfAMwNO5SpVO4uS31O6BwUmndQ4J2FGDslxgPaS2QHAkcROYWhrMmYGIkkzmAAfaStGy6xwUhl2Dgkxmes2z9reJbRcRuODLwJQXU7nq4aLW8EEgo//Z"/>
          <p:cNvSpPr>
            <a:spLocks noChangeAspect="1" noChangeArrowheads="1"/>
          </p:cNvSpPr>
          <p:nvPr/>
        </p:nvSpPr>
        <p:spPr bwMode="auto">
          <a:xfrm>
            <a:off x="155575" y="-1570038"/>
            <a:ext cx="4457700" cy="327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180" name="Picture 12" descr="https://c2.staticflickr.com/2/1283/4684828794_2b0d3aec3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30" y="1766140"/>
            <a:ext cx="4095455" cy="348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8" name="Text Box 7"/>
          <p:cNvSpPr txBox="1">
            <a:spLocks noChangeArrowheads="1"/>
          </p:cNvSpPr>
          <p:nvPr/>
        </p:nvSpPr>
        <p:spPr bwMode="auto">
          <a:xfrm>
            <a:off x="431540" y="5454225"/>
            <a:ext cx="8146894" cy="1170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Two dynamic processes operate on the network.</a:t>
            </a: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 Box 7"/>
              <p:cNvSpPr txBox="1">
                <a:spLocks noChangeArrowheads="1"/>
              </p:cNvSpPr>
              <p:nvPr/>
            </p:nvSpPr>
            <p:spPr bwMode="auto">
              <a:xfrm>
                <a:off x="4729023" y="1765863"/>
                <a:ext cx="4073447" cy="34814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9pPr>
              </a:lstStyle>
              <a:p>
                <a:pPr marL="342900" indent="-342900" algn="l">
                  <a:lnSpc>
                    <a:spcPct val="13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Each bank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𝑖</m:t>
                    </m:r>
                  </m:oMath>
                </a14:m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 characterised by a strategy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0</m:t>
                    </m:r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≤</m:t>
                    </m:r>
                    <m:sSub>
                      <m:sSubPr>
                        <m:ctrlP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𝑖</m:t>
                        </m:r>
                      </m:sub>
                    </m:sSub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≤1</m:t>
                    </m:r>
                  </m:oMath>
                </a14:m>
                <a:endParaRPr lang="en-GB" sz="2000" dirty="0" smtClean="0">
                  <a:solidFill>
                    <a:schemeClr val="bg1"/>
                  </a:solidFill>
                  <a:latin typeface="Georgia" pitchFamily="18" charset="0"/>
                </a:endParaRPr>
              </a:p>
              <a:p>
                <a:pPr marL="342900" indent="-342900" algn="l">
                  <a:lnSpc>
                    <a:spcPct val="13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Bank profit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GB" sz="200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𝜋</m:t>
                        </m:r>
                      </m:e>
                      <m:sub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 =</m:t>
                    </m:r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𝑓</m:t>
                    </m:r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GB" sz="2000" dirty="0" smtClean="0">
                  <a:solidFill>
                    <a:schemeClr val="bg1"/>
                  </a:solidFill>
                  <a:latin typeface="Georgia" pitchFamily="18" charset="0"/>
                </a:endParaRPr>
              </a:p>
              <a:p>
                <a:pPr marL="342900" indent="-342900" algn="l">
                  <a:lnSpc>
                    <a:spcPct val="114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Connections represent an undirected network of business relationships or co-investments</a:t>
                </a:r>
              </a:p>
              <a:p>
                <a:pPr marL="342900" indent="-342900" algn="l">
                  <a:lnSpc>
                    <a:spcPct val="13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A bank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𝑖</m:t>
                    </m:r>
                  </m:oMath>
                </a14:m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 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𝑘</m:t>
                        </m:r>
                      </m:e>
                      <m:sub>
                        <m:r>
                          <a:rPr lang="en-GB" sz="2000" i="1">
                            <a:solidFill>
                              <a:schemeClr val="bg1"/>
                            </a:solidFill>
                            <a:latin typeface="Cambria Math"/>
                            <a:ea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 neighbours is of size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𝑘</m:t>
                    </m:r>
                  </m:oMath>
                </a14:m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.</a:t>
                </a:r>
              </a:p>
            </p:txBody>
          </p:sp>
        </mc:Choice>
        <mc:Fallback>
          <p:sp>
            <p:nvSpPr>
              <p:cNvPr id="17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29023" y="1765863"/>
                <a:ext cx="4073447" cy="3481413"/>
              </a:xfrm>
              <a:prstGeom prst="rect">
                <a:avLst/>
              </a:prstGeom>
              <a:blipFill rotWithShape="1">
                <a:blip r:embed="rId6"/>
                <a:stretch>
                  <a:fillRect l="-3593" t="-876" r="-299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450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155" y="278650"/>
            <a:ext cx="2880320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4"/>
          <p:cNvSpPr txBox="1">
            <a:spLocks noChangeArrowheads="1"/>
          </p:cNvSpPr>
          <p:nvPr/>
        </p:nvSpPr>
        <p:spPr bwMode="auto">
          <a:xfrm>
            <a:off x="323849" y="908720"/>
            <a:ext cx="622776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Strategy evolution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utoShape 2" descr="data:image/jpeg;base64,/9j/4AAQSkZJRgABAQAAAQABAAD/2wCEAAkGBxQTEhUUEhQWFhQXFBYXFxcVGBUVFBQVFRQXFhQXFBQYHCggGBolHBQUITEhJSkrLi4uFx8zODMsNygtLiwBCgoKDg0OGhAQGywkHiQsLCwsLCwsLCwsLCwsLSwsLCwsLCwsLCwsLCwsLCwsLCwsLCwsLCwsLCwsLCwsLCwsK//AABEIAMABBgMBIgACEQEDEQH/xAAcAAAABwEBAAAAAAAAAAAAAAAAAQIDBAUGBwj/xABMEAABAwEFBQQFBwkFBwUAAAABAAIRAwQFEiExBkFRYXETIoGRFDKhscEHI0JSYtHwFTNDcnOCkqLhFjVTwvEkY4OEk9LTJURUo7L/xAAaAQADAQEBAQAAAAAAAAAAAAAAAQIDBAUG/8QALhEAAgIBAwQBAgUEAwAAAAAAAAECEQMEEiETMUFRImGRBRQycdGhscHwFSNC/9oADAMBAAIRAxEAPwDnotjuaUy1kbktrRwTgAW3VkTtQG3k7fPtTovQ8CkgBKACpZprsG1ES87aXtiFWCxGJwq4toELS3dRY6m3Iae1c+bM7tnTpdN1W0nRh2WH7KdbZR9VbetZ2QQIVK+nBIjRTDLuK1GmeKvJTdj9n2Jl1lP1VoKNIuIAGZWguDZo1qha/utABnjPDyV3b2+TBY5bdyXBz8WV3BD0V67CzYekCQXT489OqljYKzjMuy6rTosizifoj0PQ3rom1tx0rOAabpzAiZWYKzlGnQyh9Dej9FerspBU0Mp22VyQKRJhXJUGj65TSERjYXIegFWsJ0WZ2WWRIRZSg5dkVH5PcEbLEQttWu5rmNG9W2zFx2dxIqkTO/6sKcU1ke06tTo54I732OZusJKAu7mvQFmuexBobDMhyTdW7rECHOwciYyjWF1dE87qfQ4K27Uf5NXeWfk9pkdmAeERpkiq1LBBd83pO7OckdL6h1PocI/JyAsKv9oH0zXf2XqDIc+P45KtWTiaIgm7ggLuCnJ+x2fGY5JOkrLhFydIpWWbvQpXofNCszDVIUlEeRSTTpkb0McUFJKCdCEspk6BABaijTptOUZ/FMXpYBILBrrC0xwcuWqXs6cum2Lh2/SKNqcwq+p3C0tmc1FpXUSTJyGilZYcjegzKuO5n7dopt32stZA3pi+KeEkBN0PVCmUbMFKWOXHcsKFpOIElXgbTIwiMR/ErMhajYelSfUIfm7CYnhyXPnjUd3o6MGr6dqSuxB7Ki3di9qcu2+C6QThO6Muii7R0MNqdhaSBBIWrsTqYs4e9hEjfG/RYSqMVLu2aP8AEWmlGK2+vf7mZt142ime7UJb4Eg9YUX8r2l/dNR0HwXRqNgpmnpu5QipWOmGlrW58oSWvaVOzlnLFKW5cL0YapYO0aBjM88/NQLddDqYmZ8IK0Vx2Mm2VMWg0O7P4rV2+ysDZiY0Bz8VMs8oTSbs6J6jTSVbKfuzkL2EagjqE2V1G/rA19ndDYdGUxrx5LmVakWmDqurDmWVOjjSdX4GSoNATUhTimbqpYq8ePktZcKyoR3yUV5NU27m9kMs1JY6nhAMZfBRn3lheGHSP9FXWm3gPdGi4VCc+/7n0c8+HCvjXpky77WDUcYODcd0pm+A8vBp4uAwzPsWjsVRj7FIEHC7WNyXs/Q7jXOGeEJdTZLcl24MEnnwvHJ9+TGts1bEA7GA48TqnLwsNZmuMg8yV0alRBzcBO74Jdag10SBkn+dlfY51+Hx2tXz7OXVLurBsljo/G5NWazPqGGAk+5dTtdJppkQNN2qpNj7DgDy8CS8x0WkdW3BuuxhLQ1NRvuY03TWxBuAyfLzSLZd1Slm9sDjqurVMIzynJVd+2YVKLmmJIy67lMda20mjT/juHT58HMwJ6q1s1ldTGJwj/RW1ku6nSbLoxDOSq2+L3D2ljR4rd5HkdRXBcdLDTQ6mSXy8IztV01ZUlQaY76smMld+HDuXB48527YgNRqU2kiXYtGZ9Qds1SGrR3XbWuZ3tQFkWVITotUaL0NTp1kioviitLqZYJ7lzZNtlqOM4SQJ3KWbwkNa3xVfSpYhO9EzuuE6Sqlo8binJdhQ1eRNqL7ka/mqPSp90K82mpt7EOGqqLBVGEArx47Mk67G+pxvHLnzyICl3bbnUX426xHmlMsWNwDTqYWiqbEua1pL9d0aeKx1EYYvjk8mG5MrrLfub3VGy52ngIhLrXq+pTAOQBBy5ZhWFbZBrfpHTikXRs/2jXSdCR5GFOnnpY3kfZESa8CWbTVQzQTGv8ARKo7R1MOeEnjp5hKt+z4Y0QcyY196YFwuL2tBgH3LaM9C+aRIuz3+RoO/vJ0KVadoqxIiABqNZ80VS4g2s1k5Hn8VaHZpkE4vb7llLLoUqku4+zsg1tpy4QR7NVErXcKoxuMH8QpVouBsS12iZvH5rBjPdmD5ZLmawX/ANPB6mm1UZLZl7eF9TM16UEjgkbP/nz0VxeVnDjNMZb40VRdAw1nTuCvI4ShaCGGWPOvV8MdvIntHFRJVlWc17ndUw6x8F2x0vxTicWTLc3fsTTt1RrCwO7p3K+ua+XPc2mcoGvGFQixlO0aWAyDmEpfh7muxpg1fTmnfH+DWbQXiWsAa7vSCI671T2i+6pDQXHwgH2Kwu/Z11emaj3wToOAGkpwXJTFIzBcN+9YQyaXDHpy+Uk/R15nnzT3x+KaCrXsX0+67Tp7U2293BrSMsxMb+Oqn3XdFMU84neqvamytpsBacxGnuWUM+neZRUfJrNZuk5t80W73GoWnEdd3NZraS/3U676bGk4HAAvcTIgGYEDenNmr0g4XH6TY8SFS7aiLXW6tP8AKFDxxjNpInU6mUoQlF1a5r2M2q+3VPWZPRxUY2tu9jvP+iVStZaxrafrO1O9T6NitbvVe08iW/cqUmlSPPnJydyfJUsqsDph/s+5TaV40xqHez701ae3aS1+GQcwWj7kgPqb20/EALTHnnj/AEkOKZMN50vtDqB96CrbQ8zmKc/ZOXsKC3/P5vp9iemh7tkrtVEe6CY0lAPXa9dZOwtbLaYGaTVtUlTLisdF7CajoPWFYWe6rKZl/wDMr/NycUrFsVmcvC2OcwNJyCaoOyCstoLHRY35t0nrKF3WSiaYLnZ9YXnTlc7RrbfcYpWkhWr9o6xDZeSBu49VIst3WUtkvH8SW2wWSfXH8Stycv1UyKRDr7Q1XGSUVG/6jRDTE5+KYvmnRZ+bM+Mqq7VYS2LikVtRd2i/qr4kjIz4pFW+apIIcRCi3b2ZPzhhWN5UbO2nLHAu6yUtsatJBSGvy5VmSZPFG6/6xBGLVU3aIdp1WTUPRW1FnRvWq3R3xSLbeD6sYjoq/tEqnUEiZjemtt3QUWdlvUsbhieaq6Nc9o48VfBtlw6iY5qlu/s+3OL1N3BKWNJ37N/zE2km+EEX5p1lqK0DDYsWcR4qe913AZYPaurHOUezOVtPwZF1qKbNYrYsqXdH0fIrKXy+n2h7Ed3lp4K5aiXsSS9D9nvusxuFryBwyTRvWr9c5qvL+RWjuevZBT+dAxcxmsPg32Rq8kku7Kxl7VREOOSbttvfVjEZjcpd/VqBjsR5CMufsVNi5FL4p2qH1JuNXwSLM+HtP2m+8KZt2P8Aa6nNrD/Kqxj8xkdQrbbwf7UTxpMPsKmcrJM/ZX5sWxqXbaKVM1XgBogyHCc4jIdViqJ9TqfeulX/AG2m6zZVZ+aa3ADkTLTJHHJYSbRSVmNtN91HHPCdwloJjqmHXi4iCymR+qojtSiVkkS02XEZj+iClszJaBMZ5IIGX/oTOCP0NvBSQgpGRvQ28EYsbeCkI0ARvQ28EPQ28FJQSAj+hs4IhY28FKRBADHojeCBsreCkIQgCP6K3gh6K3gpEIAIAY9FbwQ9FbwUiEIQBH9GbwR+jN4J6EIQAz6M3giFmbwUiEQCAGfR28EPR28E/CEIAa7FvAJPYN4BPwhCAGOwbwQ7BvAJ+EUIAZ7BvAIuwbwCfRFADPYt4BI2+Hz7TxoM+KN9qaN6LbvN9E8bO34/eqQmZIuhgjiVp7ttL6tmrNIZFJjHF0d4/OADPfqstU9TxKu9nK7RTtLA7WiI1zio05xokwIVTU9UmUVY94pvErEHi7x8EEy52fggpYzaoIIKSg0EAggQaCCCABCEI0AgAQgjQhABIQjRoAJBHCCAEwjRwggAkQCMqFWvSmz6U9I9+iAJqCrBfQ+oYyzkZT71Ms9sY/Q58N6AH4QRoIACKEaCAEqovu34BAOauFjb9cTVhADD6871qdrjLLIeNmHshZmpdr2sxLSbSGbNYT/uCPLCnF2DTXczAHd/eXWruZSpXaxlNlP5yg8vOJgc1xYTiIJlxJAEBckacvFItdvJy096Uo7gTolVzmU3KjWdr3CRnnpOZ+Kb7V0xEHxVrkkkVRmjTD3O4oKnjadMLN6jSUYWRYaNECjQINGiRoAMIgjCIIAUEEEaACRoBGgAkEaCAChVF5XwGS1kEjUkiB96Rfl64ZYzX6R+qOHVZY1OXsTES7Rb3vzLjh5k5nkOCYGe4eMgpntfE/jySsZ3D7kAPA4fu3f6pxjozBI8iouLjMdUWLLIR11QBd2G+HtIk4m/jyWmo1Q5oc3MESFz5jo3rRbNWzMsO/Try9qQGhVjct1G0OLQ7CGiSYnfGQkKvJWk2GI7Sp+q3/8ARTQDv9jTurDxZ9zlAtfyfEmRVpz9prlaXXs297Q81BLhOZq5TmAYdulSjstWgxUb17S0DWNO911Wix45f+1/UjfJeCpbsdULcJfRPg8f5UztBsNWrU6DKT6Q7MOBxGoB3oiIYeCtf7JWrdX/APtqj8ZK1p3ZaAPzdJx49taGzw0dlKHgjDmM4v7r+6KeaUv1JnL6nyV26cn2b/qVf/EkVPkvt0TNmy/3rh76a6q6xWkRFBh/5qs32EpLqNpGRs3lbJH8yaxt+V90TvX1+xzaw7AXhSgYaJbikxUExoYJaFGt/wAndtNQOZSbEb6tKZz5rqJqVhrQf4Wuh8Ug2x41p1R/zNk+KaxT8V91/IupH6/ZnJXfJ7bx+gB/4tH/AL0F1Z95gal4617EUFTWVvmvuv5DfH/Uzhhvt6k3ber3PAKoVPuNvzgXOaGzBSgU3KUCkMWjCSCjBQAsIkAUQKAHEEQVzS2YtToikcRGIMLmNqYeOBxB8NU0r7AVAWt2G2Z7d3bVR8y05AjKq4f5GnXiRHFSLl2BqPYX1yWHCS2m2MZMZY3HJue4Sei2Gx9qD7JSALSabeydhMtmmAMjzGE+K0jjbi5eiHKjl942wtqPp16bC5ji10Nawgg/RcwAgbxMjMZLN7S2ns2t7InC8EhxEEAaidDqMx7F2Ham7aTagtJptc44WOJGIAj1HQcpjKeTVzH5USXmkdwxDzj4R5LCU6ntNVG47jndSTxTRT76BlHSsVRzg1jHOcdAGkk+ACuyaIyKU/bbFUpHDVY5jtwcCJ6cfBRygQrH+NUgkcvcgSkuMoACsrkqYXhx4/0VUCn6Z5pgdTF5dlYKz6QZjxNGMtDnAEtyBOmRPmsq7bC1g9yrgyzwtYPM4VPslQOumsRn840eTqYWScfghdgLz+19u/8Ak1B0LR7gm3bU20/+6q/xn4JuwNYxmN+Z3DXpA4pT7/d9FjAOklACXX7azraK3/UemnXlaT+mrH9+r96U6/KpEd3yTbr1rH+jUAJNWufp1T+9UPxSTSrH/EPXF96P0+vxPknKda0v9XGejUARa1FwzcCOoMKPhHLyCvPydb3COyqkfqoC47d/hVP5B8UAVtK7XuAc1hg6HISjVmbit29rh1qMH+ZBAGWVvs9T78qsoskhaO5aMSUmBbpQKQlBIoWEoJASggQoKXdN3VLRVbSpCXu46ADVzjuA+7iFDldd+Ty4/R6HaVGxWrZmdWU/oNjcd56jgmlYmPbO7G07NDvWqb6hGY/Zt0Z1zPNaKlYKYOLAMX1iJd/EcxqU8HI8Su32JCI4KmfZWse8hoYakYsP5t7ho4j6L+e/fMBXRKh2qzk+q456tdm0+eiqEqZL5K57RWpvpO3gtPFp+ieoMHwWJtt0MqtLKgzaSDyI19y0de0mlaQHaPEazmMtekKNf9DDVDxpUGf67fvbH8JWerx8KaN9NOntZlGbKURBDZIM+xC3U22Zow0w5zzBJnCBE5gZkbvCeC0DqwGSq7VYxXJFQywGcP0XZEQ7iIK89t+T0IpLsZLaym59kcXNGHJzY0ExDmwYzXOzC6ztXUYygW5ARAECIAyAHguU1RmujA+Dl1HMhh7U2E847kPR50WxzEcNTjJTtazObGIJlxTA2t0f3RaP2o99NZeofx5rTXL/AHRaJ/xh76Sy9X8e1MB+pU7rRy+Cu7qwNAgAmM5AM/cqB2g6K/um6atZuKngjTvODdANxSugL2z2imdwB4QPZxVPbrvOPuSWnMa5cs03ebKln7tTDiwyMLg4axqFTVLW92r3HxKaaAuBdVT6vtH3pFaxVQ3u5QZHebr0lUxqHifMopTsA7ZeNUnN7tNJMDoAVFdaXnVx8yn3MB1GfiiLBwCQER1R3H2BBSsI4e5BAAslnkStLdzMLAs9Y6mjVp6WQHRIaHAUsFNpYKQxYSgktV9shcfpVcNd+aZDqnMTkyeLiI6SdyKsRo/k/wBlw6LVXbI1osO+P0jhw4Dx4LoZeo5dAgZACABoANAAmnVV0xhRDZN7VA14VeayNr09qJJ3bHkmTayDDh0jQ+eh5Jpr5RPzyKe1CKnaSzdo1r2ZlpkfrNzjkSAR1worT8/ZSW5uAxN/WbnHiJHipNc4XCfUeQ13J36N/nDT1CiXTUw1H0zlBkeOvtBVVui4sE3F2ZD0nHmCida4Crr4qts9stFJrgWteHAAg4e0GLAQNCC6I1iFKsd01KwxVHdkzhkap8NGeMnkvHnHa6Z6cJ2rK69LF6T3cy4aQJMb+gVcdmW0wDVb62mmcdN+a1lS2UrOC1ghsa5ue4+0k9FVOFe0ukDAwaF+Zz4Nn4qVJpF7YvkzNu2apnNnd5bkV22BlPOC93ISAtj+SKbfzlQv5ZAHy+KiXrbqNnplxAa3RjGgYnu1ho+KpTk+EQ4Y48syG1VX5kYaR9cAvIjCM4HGSVlWQrK/76q1zDjFOZwN9WRoXHVxz3+xU7SuuEaXJyZJJytG4uf+6bR+2HvprLVFp7l/um0/tR76Sy79yogW7QdFutki7sDgjFLoBLBnAj1h8Vhqp7o6fBbbYyqOzjtHTqGs7XEcwPotI1MKJ9hogbaOcXM7SMfZDFBaQDjd9UR71mCtDtiX9u9tTHLYb38YMQD9PP6W8DRZ1OPYQpGkyjCoBdOpq3PUGJ1MZbtcynalmcNaZB+04A+RCjUK+CoHxOF7XRxwkGPGF2az7O07Uxrag9Ixkva98Y2tf3gA5sENAKTdAcf7E8B/GEF1ir8n930zpJ39+sWjp3kaLA4+zJwWponIdFlquZlay6WAsBdonQBhKanbS1s91NgJDHGhdg2Vun0WztYfzju/U/XI9X90QPAnesNsBdXa2jtHDuUYdyNQ/mx4Zu/dHFdNc5a44+SZMFR6iuqI6jpTT9CRuWxApjs+iUXKPTOXt+9OSkA7jUinXDm5mDp48+SiTB5FNO7pz0OR+BHNAEu0Ro7TTzWH28vepZWF9MxVf8013CBiD+uEmOa1xrR3X5g6FYz5S7PNkJ1wPY4HkSW/50O0hIxWyldtV5quHzjTEuMkk54iPrZkStuyvO8jjAzPjKzOxt2gUcWpeS4jlu9gCvKtijNjj0leRmknJnfjXxJL6lNvqtz8z4kpipXJ0y+PQKMxhmAJM+Ksjcxb68EubORdkDzHjoo2ur8FuaXBmb0v2nRn9JUzETkD9o6D3rC3nbX1qmOoZOgH0Wjg0bguou2Vs/8AhM6Any9yoTYLHUtDKFKhNTMukuAZEgtdvDshyzXTjcF2Oebk+5zm06pgrsFXYqyEAmm7Pc0vJneMh18go99bB2d1F/ZNcyq1pLCJIJH0XTqOi0WWJntZnLiP/pFp/bD30lman49q11hsFSjdVpbUaWu7UGDvE0hPsKyFTd+OK0ELtHqjp8E9ZbU6m1uAjc8SA7C4GcgctQMjKYtHqjp8EhjIGe+D4JAaHaczUcSACWsJ3H1W5kTkTyyVECrnaB0uyj1GaBo+iNcOR6qkBQgFhGkShKYCXHM9R7l2HZW/DSutjgRiLadIE5w2CToeDQFxp7sz0+C6DYXFlAUDubTIPB7Ww6fMqJDOgXLZadduOq3Ed2LdOsILO3dtT2DMIpOed5JDR4akoIA5DjExiGvEK2p26GhuNvmE5sxb7EyzPbXa3tS+XY6bqjqtL6lF4/NP+0chrmYiZcVtu9lns7KwJrNtFK0VH9liaWi0NY+gX6lvYy/Dhwkg5k5LrxJVdWZyH7JaWkDvAnkQVJFUKjtVvZXtLX06fZtwYf0YLyMRxuFJjGAwQ3JoyYJkyVqdiLs7e10w7NjPnH8wyMI8XFvhK56uRp4OrbK3Z6PZmMIh5GOpxxuzIPQQ391WL3I3vTDnLpSpGYRE5BOVmhrYieKgXrbDRZLfXPsbv8SmLDfeMtBjA4Ecw8bjyhMRK0P40TrUmsN4SKb0APbuiU8SElpz6pVI6hIBLGBzS0/6dFmNs7I82arSOeLBhP8AxGLTzBR2uztrMwnXUHgRmPcj6CK/Z67KdOk1oa2AANAdBvJ1VdtJdoaDUpd364Gh+0BuIy6haCwuAbBMEZZ8eHVRrzb3HDdhI8xCzy4oyVUVCbTszF2tlpcM4LQeZM+6W+a1llslOrAeDIBggxIGo+PiVnbqpCnTa0GY1J1cd5PVXlgqYD0dlzEfcpjBdPaypS+Vk2pcNLg7zUSrshZXPFXA7tG6OBwu3aka6DVX7nd2eUog4kLm2R9F2yubcTMyHPE7pETxVVfd2CjSaGOe9xJaCYJnCSJ8QtQqraCpApHP84D0gEyfJS4peAtnMNqbPWZYa4rhwf3YxAAxjZERzlcueNPxxXeflCtVO10HmnJAa1pJESRUByBXMm3Hpkt7Joy1amSBlu+Csbn2frV92Fg+kQ4782twtJnPhC0zblyGS0t0WHDTgFoMnWOA4vHuUN8cDSMVtLd78e/1W6hwiMoAcAdypad1OK6bbrsxETBOHMiOPIpmnc3JCfAMwNO5SpVO4uS31O6BwUmndQ4J2FGDslxgPaS2QHAkcROYWhrMmYGIkkzmAAfaStGy6xwUhl2Dgkxmes2z9reJbRcRuODLwJQXU7nq4aLW8EEgo//Z"/>
          <p:cNvSpPr>
            <a:spLocks noChangeAspect="1" noChangeArrowheads="1"/>
          </p:cNvSpPr>
          <p:nvPr/>
        </p:nvSpPr>
        <p:spPr bwMode="auto">
          <a:xfrm>
            <a:off x="155575" y="-1570038"/>
            <a:ext cx="4457700" cy="327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180" name="Picture 12" descr="https://c2.staticflickr.com/2/1283/4684828794_2b0d3aec3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30" y="1766140"/>
            <a:ext cx="4095455" cy="348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183" name="Straight Connector 7182"/>
          <p:cNvCxnSpPr/>
          <p:nvPr/>
        </p:nvCxnSpPr>
        <p:spPr bwMode="auto">
          <a:xfrm flipH="1">
            <a:off x="3176845" y="2999051"/>
            <a:ext cx="540061" cy="1422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 Box 7"/>
              <p:cNvSpPr txBox="1">
                <a:spLocks noChangeArrowheads="1"/>
              </p:cNvSpPr>
              <p:nvPr/>
            </p:nvSpPr>
            <p:spPr bwMode="auto">
              <a:xfrm>
                <a:off x="4729023" y="1765863"/>
                <a:ext cx="4073447" cy="34814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9pPr>
              </a:lstStyle>
              <a:p>
                <a:pPr marL="342900" indent="-342900" algn="l">
                  <a:lnSpc>
                    <a:spcPct val="114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Each turn, one b</a:t>
                </a: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ank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𝑖</m:t>
                    </m:r>
                  </m:oMath>
                </a14:m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 compares profit to a bank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𝑗</m:t>
                    </m:r>
                  </m:oMath>
                </a14:m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 of similar size</a:t>
                </a:r>
              </a:p>
              <a:p>
                <a:pPr marL="342900" indent="-342900" algn="l">
                  <a:lnSpc>
                    <a:spcPct val="13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If bank </a:t>
                </a:r>
                <a14:m>
                  <m:oMath xmlns:m="http://schemas.openxmlformats.org/officeDocument/2006/math">
                    <m:r>
                      <a:rPr lang="en-GB" sz="2000" i="1">
                        <a:solidFill>
                          <a:schemeClr val="bg1"/>
                        </a:solidFill>
                        <a:latin typeface="Cambria Math"/>
                      </a:rPr>
                      <m:t>𝑗</m:t>
                    </m:r>
                    <m:r>
                      <a:rPr lang="en-GB" sz="2000" i="1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has a higher profit,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GB" sz="200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GB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GB" sz="20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GB" sz="20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𝜎</m:t>
                    </m:r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GB" sz="2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GB" sz="20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-</a:t>
                </a:r>
                <a:r>
                  <a:rPr lang="en-GB" sz="20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GB" sz="20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GB" sz="20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)</a:t>
                </a:r>
              </a:p>
              <a:p>
                <a:pPr marL="342900" indent="-342900" algn="l">
                  <a:lnSpc>
                    <a:spcPct val="114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Each strategy mutates each turn, drawn from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GB" sz="2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20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20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GB" sz="20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GB" sz="20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𝑚𝑢𝑡</m:t>
                            </m:r>
                          </m:sub>
                        </m:sSub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GB" sz="20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sz="20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en-GB" sz="20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𝑚𝑢𝑡</m:t>
                            </m:r>
                          </m:sub>
                        </m:sSub>
                      </m:e>
                    </m:d>
                  </m:oMath>
                </a14:m>
                <a:endParaRPr lang="en-GB" sz="2000" dirty="0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</mc:Choice>
        <mc:Fallback>
          <p:sp>
            <p:nvSpPr>
              <p:cNvPr id="25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29023" y="1765863"/>
                <a:ext cx="4073447" cy="3481413"/>
              </a:xfrm>
              <a:prstGeom prst="rect">
                <a:avLst/>
              </a:prstGeom>
              <a:blipFill rotWithShape="1">
                <a:blip r:embed="rId6"/>
                <a:stretch>
                  <a:fillRect l="-3593" t="-1926" r="-479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431540" y="5454225"/>
            <a:ext cx="8146894" cy="1170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This process causes a very slow evolution of strategies within the population.</a:t>
            </a: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6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155" y="278650"/>
            <a:ext cx="2880320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4"/>
          <p:cNvSpPr txBox="1">
            <a:spLocks noChangeArrowheads="1"/>
          </p:cNvSpPr>
          <p:nvPr/>
        </p:nvSpPr>
        <p:spPr bwMode="auto">
          <a:xfrm>
            <a:off x="323849" y="908720"/>
            <a:ext cx="622776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Distress contagion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utoShape 2" descr="data:image/jpeg;base64,/9j/4AAQSkZJRgABAQAAAQABAAD/2wCEAAkGBxQTEhUUEhQWFhQXFBYXFxcVGBUVFBQVFRQXFhQXFBQYHCggGBolHBQUITEhJSkrLi4uFx8zODMsNygtLiwBCgoKDg0OGhAQGywkHiQsLCwsLCwsLCwsLCwsLSwsLCwsLCwsLCwsLCwsLCwsLCwsLCwsLCwsLCwsLCwsLCwsK//AABEIAMABBgMBIgACEQEDEQH/xAAcAAAABwEBAAAAAAAAAAAAAAAAAQIDBAUGBwj/xABMEAABAwEFBQQFBwkFBwUAAAABAAIRAwQFEiExBkFRYXETIoGRFDKhscEHI0JSYtHwFTNDcnOCkqLhFjVTwvEkY4OEk9LTJURUo7L/xAAaAQADAQEBAQAAAAAAAAAAAAAAAQIDBAUG/8QALhEAAgIBAwQBAgUEAwAAAAAAAAECEQMEEiETMUFRImGRBRQycdGhscHwFSNC/9oADAMBAAIRAxEAPwDnotjuaUy1kbktrRwTgAW3VkTtQG3k7fPtTovQ8CkgBKACpZprsG1ES87aXtiFWCxGJwq4toELS3dRY6m3Iae1c+bM7tnTpdN1W0nRh2WH7KdbZR9VbetZ2QQIVK+nBIjRTDLuK1GmeKvJTdj9n2Jl1lP1VoKNIuIAGZWguDZo1qha/utABnjPDyV3b2+TBY5bdyXBz8WV3BD0V67CzYekCQXT489OqljYKzjMuy6rTosizifoj0PQ3rom1tx0rOAabpzAiZWYKzlGnQyh9Dej9FerspBU0Mp22VyQKRJhXJUGj65TSERjYXIegFWsJ0WZ2WWRIRZSg5dkVH5PcEbLEQttWu5rmNG9W2zFx2dxIqkTO/6sKcU1ke06tTo54I732OZusJKAu7mvQFmuexBobDMhyTdW7rECHOwciYyjWF1dE87qfQ4K27Uf5NXeWfk9pkdmAeERpkiq1LBBd83pO7OckdL6h1PocI/JyAsKv9oH0zXf2XqDIc+P45KtWTiaIgm7ggLuCnJ+x2fGY5JOkrLhFydIpWWbvQpXofNCszDVIUlEeRSTTpkb0McUFJKCdCEspk6BABaijTptOUZ/FMXpYBILBrrC0xwcuWqXs6cum2Lh2/SKNqcwq+p3C0tmc1FpXUSTJyGilZYcjegzKuO5n7dopt32stZA3pi+KeEkBN0PVCmUbMFKWOXHcsKFpOIElXgbTIwiMR/ErMhajYelSfUIfm7CYnhyXPnjUd3o6MGr6dqSuxB7Ki3di9qcu2+C6QThO6Muii7R0MNqdhaSBBIWrsTqYs4e9hEjfG/RYSqMVLu2aP8AEWmlGK2+vf7mZt142ime7UJb4Eg9YUX8r2l/dNR0HwXRqNgpmnpu5QipWOmGlrW58oSWvaVOzlnLFKW5cL0YapYO0aBjM88/NQLddDqYmZ8IK0Vx2Mm2VMWg0O7P4rV2+ysDZiY0Bz8VMs8oTSbs6J6jTSVbKfuzkL2EagjqE2V1G/rA19ndDYdGUxrx5LmVakWmDqurDmWVOjjSdX4GSoNATUhTimbqpYq8ePktZcKyoR3yUV5NU27m9kMs1JY6nhAMZfBRn3lheGHSP9FXWm3gPdGi4VCc+/7n0c8+HCvjXpky77WDUcYODcd0pm+A8vBp4uAwzPsWjsVRj7FIEHC7WNyXs/Q7jXOGeEJdTZLcl24MEnnwvHJ9+TGts1bEA7GA48TqnLwsNZmuMg8yV0alRBzcBO74Jdag10SBkn+dlfY51+Hx2tXz7OXVLurBsljo/G5NWazPqGGAk+5dTtdJppkQNN2qpNj7DgDy8CS8x0WkdW3BuuxhLQ1NRvuY03TWxBuAyfLzSLZd1Slm9sDjqurVMIzynJVd+2YVKLmmJIy67lMda20mjT/juHT58HMwJ6q1s1ldTGJwj/RW1ku6nSbLoxDOSq2+L3D2ljR4rd5HkdRXBcdLDTQ6mSXy8IztV01ZUlQaY76smMld+HDuXB48527YgNRqU2kiXYtGZ9Qds1SGrR3XbWuZ3tQFkWVITotUaL0NTp1kioviitLqZYJ7lzZNtlqOM4SQJ3KWbwkNa3xVfSpYhO9EzuuE6Sqlo8binJdhQ1eRNqL7ka/mqPSp90K82mpt7EOGqqLBVGEArx47Mk67G+pxvHLnzyICl3bbnUX426xHmlMsWNwDTqYWiqbEua1pL9d0aeKx1EYYvjk8mG5MrrLfub3VGy52ngIhLrXq+pTAOQBBy5ZhWFbZBrfpHTikXRs/2jXSdCR5GFOnnpY3kfZESa8CWbTVQzQTGv8ARKo7R1MOeEnjp5hKt+z4Y0QcyY196YFwuL2tBgH3LaM9C+aRIuz3+RoO/vJ0KVadoqxIiABqNZ80VS4g2s1k5Hn8VaHZpkE4vb7llLLoUqku4+zsg1tpy4QR7NVErXcKoxuMH8QpVouBsS12iZvH5rBjPdmD5ZLmawX/ANPB6mm1UZLZl7eF9TM16UEjgkbP/nz0VxeVnDjNMZb40VRdAw1nTuCvI4ShaCGGWPOvV8MdvIntHFRJVlWc17ndUw6x8F2x0vxTicWTLc3fsTTt1RrCwO7p3K+ua+XPc2mcoGvGFQixlO0aWAyDmEpfh7muxpg1fTmnfH+DWbQXiWsAa7vSCI671T2i+6pDQXHwgH2Kwu/Z11emaj3wToOAGkpwXJTFIzBcN+9YQyaXDHpy+Uk/R15nnzT3x+KaCrXsX0+67Tp7U2293BrSMsxMb+Oqn3XdFMU84neqvamytpsBacxGnuWUM+neZRUfJrNZuk5t80W73GoWnEdd3NZraS/3U676bGk4HAAvcTIgGYEDenNmr0g4XH6TY8SFS7aiLXW6tP8AKFDxxjNpInU6mUoQlF1a5r2M2q+3VPWZPRxUY2tu9jvP+iVStZaxrafrO1O9T6NitbvVe08iW/cqUmlSPPnJydyfJUsqsDph/s+5TaV40xqHez701ae3aS1+GQcwWj7kgPqb20/EALTHnnj/AEkOKZMN50vtDqB96CrbQ8zmKc/ZOXsKC3/P5vp9iemh7tkrtVEe6CY0lAPXa9dZOwtbLaYGaTVtUlTLisdF7CajoPWFYWe6rKZl/wDMr/NycUrFsVmcvC2OcwNJyCaoOyCstoLHRY35t0nrKF3WSiaYLnZ9YXnTlc7RrbfcYpWkhWr9o6xDZeSBu49VIst3WUtkvH8SW2wWSfXH8Stycv1UyKRDr7Q1XGSUVG/6jRDTE5+KYvmnRZ+bM+Mqq7VYS2LikVtRd2i/qr4kjIz4pFW+apIIcRCi3b2ZPzhhWN5UbO2nLHAu6yUtsatJBSGvy5VmSZPFG6/6xBGLVU3aIdp1WTUPRW1FnRvWq3R3xSLbeD6sYjoq/tEqnUEiZjemtt3QUWdlvUsbhieaq6Nc9o48VfBtlw6iY5qlu/s+3OL1N3BKWNJ37N/zE2km+EEX5p1lqK0DDYsWcR4qe913AZYPaurHOUezOVtPwZF1qKbNYrYsqXdH0fIrKXy+n2h7Ed3lp4K5aiXsSS9D9nvusxuFryBwyTRvWr9c5qvL+RWjuevZBT+dAxcxmsPg32Rq8kku7Kxl7VREOOSbttvfVjEZjcpd/VqBjsR5CMufsVNi5FL4p2qH1JuNXwSLM+HtP2m+8KZt2P8Aa6nNrD/Kqxj8xkdQrbbwf7UTxpMPsKmcrJM/ZX5sWxqXbaKVM1XgBogyHCc4jIdViqJ9TqfeulX/AG2m6zZVZ+aa3ADkTLTJHHJYSbRSVmNtN91HHPCdwloJjqmHXi4iCymR+qojtSiVkkS02XEZj+iClszJaBMZ5IIGX/oTOCP0NvBSQgpGRvQ28EYsbeCkI0ARvQ28EPQ28FJQSAj+hs4IhY28FKRBADHojeCBsreCkIQgCP6K3gh6K3gpEIAIAY9FbwQ9FbwUiEIQBH9GbwR+jN4J6EIQAz6M3giFmbwUiEQCAGfR28EPR28E/CEIAa7FvAJPYN4BPwhCAGOwbwQ7BvAJ+EUIAZ7BvAIuwbwCfRFADPYt4BI2+Hz7TxoM+KN9qaN6LbvN9E8bO34/eqQmZIuhgjiVp7ttL6tmrNIZFJjHF0d4/OADPfqstU9TxKu9nK7RTtLA7WiI1zio05xokwIVTU9UmUVY94pvErEHi7x8EEy52fggpYzaoIIKSg0EAggQaCCCABCEI0AgAQgjQhABIQjRoAJBHCCAEwjRwggAkQCMqFWvSmz6U9I9+iAJqCrBfQ+oYyzkZT71Ms9sY/Q58N6AH4QRoIACKEaCAEqovu34BAOauFjb9cTVhADD6871qdrjLLIeNmHshZmpdr2sxLSbSGbNYT/uCPLCnF2DTXczAHd/eXWruZSpXaxlNlP5yg8vOJgc1xYTiIJlxJAEBckacvFItdvJy096Uo7gTolVzmU3KjWdr3CRnnpOZ+Kb7V0xEHxVrkkkVRmjTD3O4oKnjadMLN6jSUYWRYaNECjQINGiRoAMIgjCIIAUEEEaACRoBGgAkEaCAChVF5XwGS1kEjUkiB96Rfl64ZYzX6R+qOHVZY1OXsTES7Rb3vzLjh5k5nkOCYGe4eMgpntfE/jySsZ3D7kAPA4fu3f6pxjozBI8iouLjMdUWLLIR11QBd2G+HtIk4m/jyWmo1Q5oc3MESFz5jo3rRbNWzMsO/Try9qQGhVjct1G0OLQ7CGiSYnfGQkKvJWk2GI7Sp+q3/8ARTQDv9jTurDxZ9zlAtfyfEmRVpz9prlaXXs297Q81BLhOZq5TmAYdulSjstWgxUb17S0DWNO911Wix45f+1/UjfJeCpbsdULcJfRPg8f5UztBsNWrU6DKT6Q7MOBxGoB3oiIYeCtf7JWrdX/APtqj8ZK1p3ZaAPzdJx49taGzw0dlKHgjDmM4v7r+6KeaUv1JnL6nyV26cn2b/qVf/EkVPkvt0TNmy/3rh76a6q6xWkRFBh/5qs32EpLqNpGRs3lbJH8yaxt+V90TvX1+xzaw7AXhSgYaJbikxUExoYJaFGt/wAndtNQOZSbEb6tKZz5rqJqVhrQf4Wuh8Ug2x41p1R/zNk+KaxT8V91/IupH6/ZnJXfJ7bx+gB/4tH/AL0F1Z95gal4617EUFTWVvmvuv5DfH/Uzhhvt6k3ber3PAKoVPuNvzgXOaGzBSgU3KUCkMWjCSCjBQAsIkAUQKAHEEQVzS2YtToikcRGIMLmNqYeOBxB8NU0r7AVAWt2G2Z7d3bVR8y05AjKq4f5GnXiRHFSLl2BqPYX1yWHCS2m2MZMZY3HJue4Sei2Gx9qD7JSALSabeydhMtmmAMjzGE+K0jjbi5eiHKjl942wtqPp16bC5ji10Nawgg/RcwAgbxMjMZLN7S2ns2t7InC8EhxEEAaidDqMx7F2Ham7aTagtJptc44WOJGIAj1HQcpjKeTVzH5USXmkdwxDzj4R5LCU6ntNVG47jndSTxTRT76BlHSsVRzg1jHOcdAGkk+ACuyaIyKU/bbFUpHDVY5jtwcCJ6cfBRygQrH+NUgkcvcgSkuMoACsrkqYXhx4/0VUCn6Z5pgdTF5dlYKz6QZjxNGMtDnAEtyBOmRPmsq7bC1g9yrgyzwtYPM4VPslQOumsRn840eTqYWScfghdgLz+19u/8Ak1B0LR7gm3bU20/+6q/xn4JuwNYxmN+Z3DXpA4pT7/d9FjAOklACXX7azraK3/UemnXlaT+mrH9+r96U6/KpEd3yTbr1rH+jUAJNWufp1T+9UPxSTSrH/EPXF96P0+vxPknKda0v9XGejUARa1FwzcCOoMKPhHLyCvPydb3COyqkfqoC47d/hVP5B8UAVtK7XuAc1hg6HISjVmbit29rh1qMH+ZBAGWVvs9T78qsoskhaO5aMSUmBbpQKQlBIoWEoJASggQoKXdN3VLRVbSpCXu46ADVzjuA+7iFDldd+Ty4/R6HaVGxWrZmdWU/oNjcd56jgmlYmPbO7G07NDvWqb6hGY/Zt0Z1zPNaKlYKYOLAMX1iJd/EcxqU8HI8Su32JCI4KmfZWse8hoYakYsP5t7ho4j6L+e/fMBXRKh2qzk+q456tdm0+eiqEqZL5K57RWpvpO3gtPFp+ieoMHwWJtt0MqtLKgzaSDyI19y0de0mlaQHaPEazmMtekKNf9DDVDxpUGf67fvbH8JWerx8KaN9NOntZlGbKURBDZIM+xC3U22Zow0w5zzBJnCBE5gZkbvCeC0DqwGSq7VYxXJFQywGcP0XZEQ7iIK89t+T0IpLsZLaym59kcXNGHJzY0ExDmwYzXOzC6ztXUYygW5ARAECIAyAHguU1RmujA+Dl1HMhh7U2E847kPR50WxzEcNTjJTtazObGIJlxTA2t0f3RaP2o99NZeofx5rTXL/AHRaJ/xh76Sy9X8e1MB+pU7rRy+Cu7qwNAgAmM5AM/cqB2g6K/um6atZuKngjTvODdANxSugL2z2imdwB4QPZxVPbrvOPuSWnMa5cs03ebKln7tTDiwyMLg4axqFTVLW92r3HxKaaAuBdVT6vtH3pFaxVQ3u5QZHebr0lUxqHifMopTsA7ZeNUnN7tNJMDoAVFdaXnVx8yn3MB1GfiiLBwCQER1R3H2BBSsI4e5BAAslnkStLdzMLAs9Y6mjVp6WQHRIaHAUsFNpYKQxYSgktV9shcfpVcNd+aZDqnMTkyeLiI6SdyKsRo/k/wBlw6LVXbI1osO+P0jhw4Dx4LoZeo5dAgZACABoANAAmnVV0xhRDZN7VA14VeayNr09qJJ3bHkmTayDDh0jQ+eh5Jpr5RPzyKe1CKnaSzdo1r2ZlpkfrNzjkSAR1worT8/ZSW5uAxN/WbnHiJHipNc4XCfUeQ13J36N/nDT1CiXTUw1H0zlBkeOvtBVVui4sE3F2ZD0nHmCida4Crr4qts9stFJrgWteHAAg4e0GLAQNCC6I1iFKsd01KwxVHdkzhkap8NGeMnkvHnHa6Z6cJ2rK69LF6T3cy4aQJMb+gVcdmW0wDVb62mmcdN+a1lS2UrOC1ghsa5ue4+0k9FVOFe0ukDAwaF+Zz4Nn4qVJpF7YvkzNu2apnNnd5bkV22BlPOC93ISAtj+SKbfzlQv5ZAHy+KiXrbqNnplxAa3RjGgYnu1ho+KpTk+EQ4Y48syG1VX5kYaR9cAvIjCM4HGSVlWQrK/76q1zDjFOZwN9WRoXHVxz3+xU7SuuEaXJyZJJytG4uf+6bR+2HvprLVFp7l/um0/tR76Sy79yogW7QdFutki7sDgjFLoBLBnAj1h8Vhqp7o6fBbbYyqOzjtHTqGs7XEcwPotI1MKJ9hogbaOcXM7SMfZDFBaQDjd9UR71mCtDtiX9u9tTHLYb38YMQD9PP6W8DRZ1OPYQpGkyjCoBdOpq3PUGJ1MZbtcynalmcNaZB+04A+RCjUK+CoHxOF7XRxwkGPGF2az7O07Uxrag9Ixkva98Y2tf3gA5sENAKTdAcf7E8B/GEF1ir8n930zpJ39+sWjp3kaLA4+zJwWponIdFlquZlay6WAsBdonQBhKanbS1s91NgJDHGhdg2Vun0WztYfzju/U/XI9X90QPAnesNsBdXa2jtHDuUYdyNQ/mx4Zu/dHFdNc5a44+SZMFR6iuqI6jpTT9CRuWxApjs+iUXKPTOXt+9OSkA7jUinXDm5mDp48+SiTB5FNO7pz0OR+BHNAEu0Ro7TTzWH28vepZWF9MxVf8013CBiD+uEmOa1xrR3X5g6FYz5S7PNkJ1wPY4HkSW/50O0hIxWyldtV5quHzjTEuMkk54iPrZkStuyvO8jjAzPjKzOxt2gUcWpeS4jlu9gCvKtijNjj0leRmknJnfjXxJL6lNvqtz8z4kpipXJ0y+PQKMxhmAJM+Ksjcxb68EubORdkDzHjoo2ur8FuaXBmb0v2nRn9JUzETkD9o6D3rC3nbX1qmOoZOgH0Wjg0bguou2Vs/8AhM6Any9yoTYLHUtDKFKhNTMukuAZEgtdvDshyzXTjcF2Oebk+5zm06pgrsFXYqyEAmm7Pc0vJneMh18go99bB2d1F/ZNcyq1pLCJIJH0XTqOi0WWJntZnLiP/pFp/bD30lman49q11hsFSjdVpbUaWu7UGDvE0hPsKyFTd+OK0ELtHqjp8E9ZbU6m1uAjc8SA7C4GcgctQMjKYtHqjp8EhjIGe+D4JAaHaczUcSACWsJ3H1W5kTkTyyVECrnaB0uyj1GaBo+iNcOR6qkBQgFhGkShKYCXHM9R7l2HZW/DSutjgRiLadIE5w2CToeDQFxp7sz0+C6DYXFlAUDubTIPB7Ww6fMqJDOgXLZadduOq3Ed2LdOsILO3dtT2DMIpOed5JDR4akoIA5DjExiGvEK2p26GhuNvmE5sxb7EyzPbXa3tS+XY6bqjqtL6lF4/NP+0chrmYiZcVtu9lns7KwJrNtFK0VH9liaWi0NY+gX6lvYy/Dhwkg5k5LrxJVdWZyH7JaWkDvAnkQVJFUKjtVvZXtLX06fZtwYf0YLyMRxuFJjGAwQ3JoyYJkyVqdiLs7e10w7NjPnH8wyMI8XFvhK56uRp4OrbK3Z6PZmMIh5GOpxxuzIPQQ391WL3I3vTDnLpSpGYRE5BOVmhrYieKgXrbDRZLfXPsbv8SmLDfeMtBjA4Ecw8bjyhMRK0P40TrUmsN4SKb0APbuiU8SElpz6pVI6hIBLGBzS0/6dFmNs7I82arSOeLBhP8AxGLTzBR2uztrMwnXUHgRmPcj6CK/Z67KdOk1oa2AANAdBvJ1VdtJdoaDUpd364Gh+0BuIy6haCwuAbBMEZZ8eHVRrzb3HDdhI8xCzy4oyVUVCbTszF2tlpcM4LQeZM+6W+a1llslOrAeDIBggxIGo+PiVnbqpCnTa0GY1J1cd5PVXlgqYD0dlzEfcpjBdPaypS+Vk2pcNLg7zUSrshZXPFXA7tG6OBwu3aka6DVX7nd2eUog4kLm2R9F2yubcTMyHPE7pETxVVfd2CjSaGOe9xJaCYJnCSJ8QtQqraCpApHP84D0gEyfJS4peAtnMNqbPWZYa4rhwf3YxAAxjZERzlcueNPxxXeflCtVO10HmnJAa1pJESRUByBXMm3Hpkt7Joy1amSBlu+Csbn2frV92Fg+kQ4782twtJnPhC0zblyGS0t0WHDTgFoMnWOA4vHuUN8cDSMVtLd78e/1W6hwiMoAcAdypad1OK6bbrsxETBOHMiOPIpmnc3JCfAMwNO5SpVO4uS31O6BwUmndQ4J2FGDslxgPaS2QHAkcROYWhrMmYGIkkzmAAfaStGy6xwUhl2Dgkxmes2z9reJbRcRuODLwJQXU7nq4aLW8EEgo//Z"/>
          <p:cNvSpPr>
            <a:spLocks noChangeAspect="1" noChangeArrowheads="1"/>
          </p:cNvSpPr>
          <p:nvPr/>
        </p:nvSpPr>
        <p:spPr bwMode="auto">
          <a:xfrm>
            <a:off x="155575" y="-1570038"/>
            <a:ext cx="4457700" cy="327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180" name="Picture 12" descr="https://c2.staticflickr.com/2/1283/4684828794_2b0d3aec3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30" y="1766140"/>
            <a:ext cx="4095455" cy="348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8" name="Text Box 7"/>
          <p:cNvSpPr txBox="1">
            <a:spLocks noChangeArrowheads="1"/>
          </p:cNvSpPr>
          <p:nvPr/>
        </p:nvSpPr>
        <p:spPr bwMode="auto">
          <a:xfrm>
            <a:off x="431540" y="5454225"/>
            <a:ext cx="8146894" cy="1170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This </a:t>
            </a: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second contagion process occurs very quickly.</a:t>
            </a: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 flipH="1">
            <a:off x="3176845" y="2999051"/>
            <a:ext cx="540061" cy="14222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2951820" y="2798930"/>
            <a:ext cx="210244" cy="36364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2951820" y="3180872"/>
            <a:ext cx="210244" cy="50605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 flipH="1" flipV="1">
            <a:off x="2771800" y="2433299"/>
            <a:ext cx="180020" cy="36563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 flipH="1">
            <a:off x="2591780" y="3686924"/>
            <a:ext cx="361725" cy="28213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H="1" flipV="1">
            <a:off x="2384425" y="3433897"/>
            <a:ext cx="567395" cy="28332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2096725" y="2978950"/>
            <a:ext cx="315036" cy="49505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V="1">
            <a:off x="1511660" y="3474006"/>
            <a:ext cx="900101" cy="10155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V="1">
            <a:off x="2096725" y="3981166"/>
            <a:ext cx="495056" cy="30292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 flipV="1">
            <a:off x="2420453" y="3981166"/>
            <a:ext cx="171328" cy="57295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2771800" y="2123957"/>
            <a:ext cx="842" cy="30934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 flipV="1">
            <a:off x="2254243" y="2433299"/>
            <a:ext cx="519241" cy="18281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H="1" flipV="1">
            <a:off x="1241630" y="2798930"/>
            <a:ext cx="248346" cy="76357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 flipH="1">
            <a:off x="1365803" y="3608267"/>
            <a:ext cx="145857" cy="5243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flipH="1">
            <a:off x="1961710" y="4570575"/>
            <a:ext cx="466489" cy="11856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 flipH="1" flipV="1">
            <a:off x="1961710" y="2123957"/>
            <a:ext cx="337537" cy="51315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 Box 7"/>
              <p:cNvSpPr txBox="1">
                <a:spLocks noChangeArrowheads="1"/>
              </p:cNvSpPr>
              <p:nvPr/>
            </p:nvSpPr>
            <p:spPr bwMode="auto">
              <a:xfrm>
                <a:off x="4729023" y="1747787"/>
                <a:ext cx="4073447" cy="34814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1pPr>
                <a:lvl2pPr marL="742950" indent="-28575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2pPr>
                <a:lvl3pPr marL="1143000" indent="-22860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3pPr>
                <a:lvl4pPr marL="1600200" indent="-22860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4pPr>
                <a:lvl5pPr marL="2057400" indent="-228600"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chemeClr val="tx1"/>
                    </a:solidFill>
                    <a:latin typeface="Lucida Sans" pitchFamily="34" charset="0"/>
                    <a:ea typeface="MS PGothic" pitchFamily="34" charset="-128"/>
                  </a:defRPr>
                </a:lvl9pPr>
              </a:lstStyle>
              <a:p>
                <a:pPr marL="342900" indent="-342900" algn="l">
                  <a:lnSpc>
                    <a:spcPct val="114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With a small probability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en-GB" sz="20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GB" sz="2000" b="0" i="1" smtClean="0">
                        <a:solidFill>
                          <a:schemeClr val="bg1"/>
                        </a:solidFill>
                        <a:latin typeface="Cambria Math"/>
                      </a:rPr>
                      <m:t>,</m:t>
                    </m:r>
                  </m:oMath>
                </a14:m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  bank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000" b="0" i="0" smtClean="0">
                        <a:solidFill>
                          <a:schemeClr val="bg1"/>
                        </a:solidFill>
                        <a:latin typeface="Cambria Math"/>
                      </a:rPr>
                      <m:t>i</m:t>
                    </m:r>
                    <m:r>
                      <a:rPr lang="en-GB" sz="2000" i="1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becomes distressed</a:t>
                </a:r>
              </a:p>
              <a:p>
                <a:pPr marL="342900" indent="-342900" algn="l">
                  <a:lnSpc>
                    <a:spcPct val="114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Bankruptcy then ensues with probability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000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GB" sz="20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GB" sz="20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en-GB" sz="2000" dirty="0" smtClean="0">
                  <a:solidFill>
                    <a:schemeClr val="bg1"/>
                  </a:solidFill>
                  <a:latin typeface="Georgia" pitchFamily="18" charset="0"/>
                </a:endParaRPr>
              </a:p>
              <a:p>
                <a:pPr marL="342900" indent="-342900" algn="l">
                  <a:lnSpc>
                    <a:spcPct val="114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This contagion may then spread to neighbouring banks, who may also go bankrupt, dependent on their size</a:t>
                </a:r>
              </a:p>
              <a:p>
                <a:pPr marL="342900" indent="-342900" algn="l">
                  <a:lnSpc>
                    <a:spcPct val="114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en-GB" sz="2000" dirty="0" smtClean="0">
                    <a:solidFill>
                      <a:schemeClr val="bg1"/>
                    </a:solidFill>
                    <a:latin typeface="Georgia" pitchFamily="18" charset="0"/>
                  </a:rPr>
                  <a:t>If so, the process then continues</a:t>
                </a:r>
              </a:p>
            </p:txBody>
          </p:sp>
        </mc:Choice>
        <mc:Fallback>
          <p:sp>
            <p:nvSpPr>
              <p:cNvPr id="32" name="Text 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29023" y="1747787"/>
                <a:ext cx="4073447" cy="3481413"/>
              </a:xfrm>
              <a:prstGeom prst="rect">
                <a:avLst/>
              </a:prstGeom>
              <a:blipFill rotWithShape="1">
                <a:blip r:embed="rId6"/>
                <a:stretch>
                  <a:fillRect l="-3593" t="-1926" r="-359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413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155" y="278650"/>
            <a:ext cx="2880320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4"/>
          <p:cNvSpPr txBox="1">
            <a:spLocks noChangeArrowheads="1"/>
          </p:cNvSpPr>
          <p:nvPr/>
        </p:nvSpPr>
        <p:spPr bwMode="auto">
          <a:xfrm>
            <a:off x="323849" y="908720"/>
            <a:ext cx="622776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Self-organised criticality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216" y="2348880"/>
            <a:ext cx="3530573" cy="2565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313" y="2348879"/>
            <a:ext cx="3614122" cy="2565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9589" y="5115960"/>
            <a:ext cx="81578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GB" sz="1800" b="1" dirty="0" smtClean="0">
                <a:solidFill>
                  <a:schemeClr val="bg1"/>
                </a:solidFill>
                <a:latin typeface="+mj-lt"/>
                <a:cs typeface="Adobe Devanagari" pitchFamily="18" charset="0"/>
              </a:rPr>
              <a:t>MINSKY MOMENT:- </a:t>
            </a:r>
            <a:r>
              <a:rPr lang="en-GB" sz="1800" i="1" dirty="0" smtClean="0">
                <a:solidFill>
                  <a:schemeClr val="bg1"/>
                </a:solidFill>
                <a:latin typeface="+mj-lt"/>
                <a:cs typeface="Adobe Devanagari" pitchFamily="18" charset="0"/>
              </a:rPr>
              <a:t>“a </a:t>
            </a:r>
            <a:r>
              <a:rPr lang="en-GB" sz="1800" i="1" dirty="0">
                <a:solidFill>
                  <a:schemeClr val="bg1"/>
                </a:solidFill>
                <a:latin typeface="+mj-lt"/>
                <a:cs typeface="Adobe Devanagari" pitchFamily="18" charset="0"/>
              </a:rPr>
              <a:t>period of stability encourages risk taking, which leads to a period of instability, which causes more conservative and risk-averse (de-leveraging) </a:t>
            </a:r>
            <a:r>
              <a:rPr lang="en-GB" sz="1800" i="1" dirty="0" smtClean="0">
                <a:solidFill>
                  <a:schemeClr val="bg1"/>
                </a:solidFill>
                <a:latin typeface="+mj-lt"/>
                <a:cs typeface="Adobe Devanagari" pitchFamily="18" charset="0"/>
              </a:rPr>
              <a:t>behaviour</a:t>
            </a:r>
            <a:r>
              <a:rPr lang="en-GB" sz="1800" i="1" dirty="0">
                <a:solidFill>
                  <a:schemeClr val="bg1"/>
                </a:solidFill>
                <a:latin typeface="+mj-lt"/>
                <a:cs typeface="Adobe Devanagari" pitchFamily="18" charset="0"/>
              </a:rPr>
              <a:t>, until stability is </a:t>
            </a:r>
            <a:r>
              <a:rPr lang="en-GB" sz="1800" i="1" dirty="0" smtClean="0">
                <a:solidFill>
                  <a:schemeClr val="bg1"/>
                </a:solidFill>
                <a:latin typeface="+mj-lt"/>
                <a:cs typeface="Adobe Devanagari" pitchFamily="18" charset="0"/>
              </a:rPr>
              <a:t>restored.”</a:t>
            </a:r>
            <a:endParaRPr lang="en-GB" sz="1800" i="1" dirty="0">
              <a:solidFill>
                <a:schemeClr val="bg1"/>
              </a:solidFill>
              <a:latin typeface="+mj-lt"/>
              <a:cs typeface="Adobe Devanagari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31540" y="1673805"/>
            <a:ext cx="8146894" cy="585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This creates a system of risk accumulation followed by crashes</a:t>
            </a:r>
            <a:r>
              <a:rPr lang="en-GB" sz="2000" i="1" dirty="0" smtClean="0">
                <a:solidFill>
                  <a:schemeClr val="bg1"/>
                </a:solidFill>
                <a:latin typeface="Georgia" pitchFamily="18" charset="0"/>
              </a:rPr>
              <a:t>.</a:t>
            </a:r>
            <a:endParaRPr lang="en-GB" sz="2000" i="1" dirty="0">
              <a:solidFill>
                <a:schemeClr val="bg1"/>
              </a:solidFill>
              <a:latin typeface="Georgia" pitchFamily="18" charset="0"/>
            </a:endParaRPr>
          </a:p>
          <a:p>
            <a:pPr algn="l">
              <a:lnSpc>
                <a:spcPct val="150000"/>
              </a:lnSpc>
              <a:defRPr/>
            </a:pP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3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155" y="278650"/>
            <a:ext cx="2880320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Rectangle 14"/>
          <p:cNvSpPr txBox="1">
            <a:spLocks noChangeArrowheads="1"/>
          </p:cNvSpPr>
          <p:nvPr/>
        </p:nvSpPr>
        <p:spPr bwMode="auto">
          <a:xfrm>
            <a:off x="323849" y="908720"/>
            <a:ext cx="622776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 eaLnBrk="1" hangingPunct="1"/>
            <a:r>
              <a:rPr lang="en-GB" sz="3500" dirty="0" smtClean="0">
                <a:solidFill>
                  <a:schemeClr val="bg1"/>
                </a:solidFill>
                <a:latin typeface="Georgia" pitchFamily="18" charset="0"/>
              </a:rPr>
              <a:t>How can we stop contagion?</a:t>
            </a:r>
            <a:endParaRPr lang="en-GB" sz="35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275" y="146514"/>
            <a:ext cx="2057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31540" y="1673805"/>
            <a:ext cx="8146894" cy="585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ct val="150000"/>
              </a:lnSpc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Here we focus on the simplest method of government intervention:</a:t>
            </a:r>
          </a:p>
          <a:p>
            <a:pPr algn="l">
              <a:lnSpc>
                <a:spcPct val="150000"/>
              </a:lnSpc>
              <a:defRPr/>
            </a:pP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  <a:p>
            <a:pPr algn="l">
              <a:lnSpc>
                <a:spcPct val="150000"/>
              </a:lnSpc>
              <a:defRPr/>
            </a:pP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431540" y="5139190"/>
            <a:ext cx="8146894" cy="1530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When should the regulator step in?  All the time</a:t>
            </a:r>
            <a:r>
              <a:rPr lang="en-GB" sz="2000" dirty="0">
                <a:solidFill>
                  <a:schemeClr val="bg1"/>
                </a:solidFill>
                <a:latin typeface="Georgia" pitchFamily="18" charset="0"/>
              </a:rPr>
              <a:t>? </a:t>
            </a: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Never?  Depending on whether the bank is “Too-Big-To-Fail”? 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 smtClean="0">
                <a:solidFill>
                  <a:schemeClr val="bg1"/>
                </a:solidFill>
                <a:latin typeface="Georgia" pitchFamily="18" charset="0"/>
              </a:rPr>
              <a:t>How can we optimise the “social utility”?</a:t>
            </a: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  <a:p>
            <a:pPr algn="l">
              <a:lnSpc>
                <a:spcPct val="150000"/>
              </a:lnSpc>
              <a:defRPr/>
            </a:pPr>
            <a:endParaRPr lang="en-GB" sz="20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6148" name="Picture 4" descr="http://thenews-chronicle.com/wp-content/uploads/2015/07/FinancialBailout_Logo_bw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645" y="2445841"/>
            <a:ext cx="4590510" cy="2284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35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os_ppt__template_ics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rtlCol="0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uos_ppt__template_electronics</Template>
  <TotalTime>46100</TotalTime>
  <Words>702</Words>
  <Application>Microsoft Office PowerPoint</Application>
  <PresentationFormat>On-screen Show (4:3)</PresentationFormat>
  <Paragraphs>92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uos_ppt__template_icss</vt:lpstr>
      <vt:lpstr>Custom Design</vt:lpstr>
      <vt:lpstr>1_Custom Design</vt:lpstr>
      <vt:lpstr>UOS divider slide design</vt:lpstr>
      <vt:lpstr>UOS full bleed image</vt:lpstr>
      <vt:lpstr>An agent-based framework for analysing insolvency resolution mechanisms for banks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Visualization and Complexity</dc:title>
  <dc:creator>Dept of E &amp; CS</dc:creator>
  <cp:lastModifiedBy>Electronics and Computer Science</cp:lastModifiedBy>
  <cp:revision>336</cp:revision>
  <cp:lastPrinted>2013-03-08T17:35:33Z</cp:lastPrinted>
  <dcterms:created xsi:type="dcterms:W3CDTF">2008-02-04T14:05:04Z</dcterms:created>
  <dcterms:modified xsi:type="dcterms:W3CDTF">2015-09-28T05:36:50Z</dcterms:modified>
</cp:coreProperties>
</file>