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65" r:id="rId3"/>
    <p:sldId id="267" r:id="rId4"/>
    <p:sldId id="275" r:id="rId5"/>
    <p:sldId id="274" r:id="rId6"/>
    <p:sldId id="277" r:id="rId7"/>
    <p:sldId id="278" r:id="rId8"/>
    <p:sldId id="269" r:id="rId9"/>
    <p:sldId id="261" r:id="rId10"/>
    <p:sldId id="272" r:id="rId11"/>
    <p:sldId id="282" r:id="rId12"/>
    <p:sldId id="266" r:id="rId13"/>
    <p:sldId id="259" r:id="rId14"/>
    <p:sldId id="273" r:id="rId15"/>
    <p:sldId id="270" r:id="rId16"/>
    <p:sldId id="283" r:id="rId17"/>
    <p:sldId id="262" r:id="rId18"/>
    <p:sldId id="258" r:id="rId19"/>
    <p:sldId id="284" r:id="rId20"/>
    <p:sldId id="263" r:id="rId21"/>
    <p:sldId id="287" r:id="rId22"/>
    <p:sldId id="286" r:id="rId23"/>
    <p:sldId id="271" r:id="rId24"/>
    <p:sldId id="289" r:id="rId25"/>
    <p:sldId id="290" r:id="rId26"/>
    <p:sldId id="291" r:id="rId2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706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Sheet1!$B$25</c:f>
              <c:strCache>
                <c:ptCount val="1"/>
                <c:pt idx="0">
                  <c:v>overvalued</c:v>
                </c:pt>
              </c:strCache>
            </c:strRef>
          </c:tx>
          <c:invertIfNegative val="0"/>
          <c:cat>
            <c:strRef>
              <c:f>Sheet1!$A$26:$A$30</c:f>
              <c:strCache>
                <c:ptCount val="5"/>
                <c:pt idx="0">
                  <c:v>Health Professionals</c:v>
                </c:pt>
                <c:pt idx="1">
                  <c:v>Family: other </c:v>
                </c:pt>
                <c:pt idx="2">
                  <c:v>Friends</c:v>
                </c:pt>
                <c:pt idx="3">
                  <c:v>Groups</c:v>
                </c:pt>
                <c:pt idx="4">
                  <c:v>Family: Spouse/partner </c:v>
                </c:pt>
              </c:strCache>
            </c:strRef>
          </c:cat>
          <c:val>
            <c:numRef>
              <c:f>Sheet1!$B$26:$B$30</c:f>
              <c:numCache>
                <c:formatCode>0.0%</c:formatCode>
                <c:ptCount val="5"/>
                <c:pt idx="0">
                  <c:v>0.56799999999999995</c:v>
                </c:pt>
                <c:pt idx="1">
                  <c:v>0.501</c:v>
                </c:pt>
                <c:pt idx="2">
                  <c:v>0.46600000000000003</c:v>
                </c:pt>
                <c:pt idx="3">
                  <c:v>0.32900000000000001</c:v>
                </c:pt>
                <c:pt idx="4">
                  <c:v>0.11799999999999999</c:v>
                </c:pt>
              </c:numCache>
            </c:numRef>
          </c:val>
        </c:ser>
        <c:ser>
          <c:idx val="1"/>
          <c:order val="1"/>
          <c:tx>
            <c:strRef>
              <c:f>Sheet1!$C$25</c:f>
              <c:strCache>
                <c:ptCount val="1"/>
                <c:pt idx="0">
                  <c:v>undervalued</c:v>
                </c:pt>
              </c:strCache>
            </c:strRef>
          </c:tx>
          <c:invertIfNegative val="0"/>
          <c:cat>
            <c:strRef>
              <c:f>Sheet1!$A$26:$A$30</c:f>
              <c:strCache>
                <c:ptCount val="5"/>
                <c:pt idx="0">
                  <c:v>Health Professionals</c:v>
                </c:pt>
                <c:pt idx="1">
                  <c:v>Family: other </c:v>
                </c:pt>
                <c:pt idx="2">
                  <c:v>Friends</c:v>
                </c:pt>
                <c:pt idx="3">
                  <c:v>Groups</c:v>
                </c:pt>
                <c:pt idx="4">
                  <c:v>Family: Spouse/partner </c:v>
                </c:pt>
              </c:strCache>
            </c:strRef>
          </c:cat>
          <c:val>
            <c:numRef>
              <c:f>Sheet1!$C$26:$C$30</c:f>
              <c:numCache>
                <c:formatCode>0.0%</c:formatCode>
                <c:ptCount val="5"/>
                <c:pt idx="0">
                  <c:v>7.4999999999999997E-2</c:v>
                </c:pt>
                <c:pt idx="1">
                  <c:v>9.8000000000000004E-2</c:v>
                </c:pt>
                <c:pt idx="2">
                  <c:v>0.155</c:v>
                </c:pt>
                <c:pt idx="3">
                  <c:v>0.2</c:v>
                </c:pt>
                <c:pt idx="4">
                  <c:v>5.6000000000000001E-2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9990912"/>
        <c:axId val="179992448"/>
      </c:barChart>
      <c:catAx>
        <c:axId val="179990912"/>
        <c:scaling>
          <c:orientation val="minMax"/>
        </c:scaling>
        <c:delete val="0"/>
        <c:axPos val="b"/>
        <c:majorTickMark val="out"/>
        <c:minorTickMark val="none"/>
        <c:tickLblPos val="nextTo"/>
        <c:crossAx val="179992448"/>
        <c:crosses val="autoZero"/>
        <c:auto val="1"/>
        <c:lblAlgn val="ctr"/>
        <c:lblOffset val="100"/>
        <c:noMultiLvlLbl val="0"/>
      </c:catAx>
      <c:valAx>
        <c:axId val="179992448"/>
        <c:scaling>
          <c:orientation val="minMax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crossAx val="17999091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9C16F8-1B60-4458-A5FF-B58D503E6DAB}" type="datetimeFigureOut">
              <a:rPr lang="en-GB" smtClean="0"/>
              <a:t>21/12/2015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25404C-3C3B-4862-9660-BF962080F3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42362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C88182-985B-41A7-A8AF-3367DCE8BB4A}" type="datetimeFigureOut">
              <a:rPr lang="en-GB" smtClean="0"/>
              <a:t>21/12/2015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CCBAF-7CD2-40A5-AA08-0CBD076D77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5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1EC310E-22C3-41CB-8EC4-42E4789934F7}" type="slidenum">
              <a:rPr lang="en-GB"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GB" altLang="en-US" smtClean="0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49689" y="9428164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7" tIns="45359" rIns="90717" bIns="45359" anchor="b"/>
          <a:lstStyle>
            <a:lvl1pPr defTabSz="9064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064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064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064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064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064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064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064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064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11ED87E-DD14-4CB8-AB96-BB4FD0EF35BF}" type="slidenum">
              <a:rPr lang="en-GB" altLang="en-US">
                <a:cs typeface="Arial" charset="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GB" altLang="en-US">
              <a:cs typeface="Arial" charset="0"/>
            </a:endParaRPr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9451" y="4714876"/>
            <a:ext cx="5440363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7" tIns="45359" rIns="90717" bIns="45359"/>
          <a:lstStyle/>
          <a:p>
            <a:pPr eaLnBrk="1" hangingPunct="1">
              <a:spcBef>
                <a:spcPct val="0"/>
              </a:spcBef>
            </a:pPr>
            <a:r>
              <a:rPr lang="en-GB" altLang="en-US" smtClean="0"/>
              <a:t>Trying to contextualise experiences of people living with long-term conditions-context inc social, significant others 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mtClean="0"/>
              <a:t>-as a way of conceptualising these issues</a:t>
            </a:r>
          </a:p>
          <a:p>
            <a:pPr eaLnBrk="1" hangingPunct="1">
              <a:spcBef>
                <a:spcPct val="0"/>
              </a:spcBef>
            </a:pPr>
            <a:endParaRPr lang="en-GB" altLang="en-US" smtClean="0"/>
          </a:p>
          <a:p>
            <a:pPr eaLnBrk="1" hangingPunct="1">
              <a:spcBef>
                <a:spcPct val="0"/>
              </a:spcBef>
            </a:pPr>
            <a:r>
              <a:rPr lang="en-GB" altLang="en-US" smtClean="0"/>
              <a:t>Develop typologies (Pahl &amp; Spencer paper) by adapting the Kahn &amp; ANtonucci circles which have been used before on work on aging and friendship</a:t>
            </a:r>
          </a:p>
          <a:p>
            <a:pPr eaLnBrk="1" hangingPunct="1">
              <a:spcBef>
                <a:spcPct val="0"/>
              </a:spcBef>
            </a:pPr>
            <a:endParaRPr lang="en-GB" altLang="en-US" smtClean="0"/>
          </a:p>
          <a:p>
            <a:pPr eaLnBrk="1" hangingPunct="1">
              <a:spcBef>
                <a:spcPct val="0"/>
              </a:spcBef>
            </a:pPr>
            <a:r>
              <a:rPr lang="en-GB" altLang="en-US" smtClean="0"/>
              <a:t>With ‘support’ notion of individual responsibility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342F0-8C17-4F84-88DB-466E0317B2FD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342F0-8C17-4F84-88DB-466E0317B2FD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342F0-8C17-4F84-88DB-466E0317B2FD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14FFC-6678-46F9-B8E2-96248161B60E}" type="datetimeFigureOut">
              <a:rPr lang="en-GB" smtClean="0"/>
              <a:t>21/12/2015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078E-A94A-4C83-A6D8-A866996831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480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14FFC-6678-46F9-B8E2-96248161B60E}" type="datetimeFigureOut">
              <a:rPr lang="en-GB" smtClean="0"/>
              <a:t>21/12/2015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078E-A94A-4C83-A6D8-A866996831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9164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14FFC-6678-46F9-B8E2-96248161B60E}" type="datetimeFigureOut">
              <a:rPr lang="en-GB" smtClean="0"/>
              <a:t>21/12/2015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078E-A94A-4C83-A6D8-A866996831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499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14FFC-6678-46F9-B8E2-96248161B60E}" type="datetimeFigureOut">
              <a:rPr lang="en-GB" smtClean="0"/>
              <a:t>21/12/2015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078E-A94A-4C83-A6D8-A866996831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354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14FFC-6678-46F9-B8E2-96248161B60E}" type="datetimeFigureOut">
              <a:rPr lang="en-GB" smtClean="0"/>
              <a:t>21/12/2015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078E-A94A-4C83-A6D8-A866996831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58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14FFC-6678-46F9-B8E2-96248161B60E}" type="datetimeFigureOut">
              <a:rPr lang="en-GB" smtClean="0"/>
              <a:t>21/12/2015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078E-A94A-4C83-A6D8-A866996831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994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14FFC-6678-46F9-B8E2-96248161B60E}" type="datetimeFigureOut">
              <a:rPr lang="en-GB" smtClean="0"/>
              <a:t>21/12/2015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078E-A94A-4C83-A6D8-A866996831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4791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14FFC-6678-46F9-B8E2-96248161B60E}" type="datetimeFigureOut">
              <a:rPr lang="en-GB" smtClean="0"/>
              <a:t>21/12/2015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078E-A94A-4C83-A6D8-A866996831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220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14FFC-6678-46F9-B8E2-96248161B60E}" type="datetimeFigureOut">
              <a:rPr lang="en-GB" smtClean="0"/>
              <a:t>21/12/2015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078E-A94A-4C83-A6D8-A866996831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9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14FFC-6678-46F9-B8E2-96248161B60E}" type="datetimeFigureOut">
              <a:rPr lang="en-GB" smtClean="0"/>
              <a:t>21/12/2015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078E-A94A-4C83-A6D8-A866996831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6359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14FFC-6678-46F9-B8E2-96248161B60E}" type="datetimeFigureOut">
              <a:rPr lang="en-GB" smtClean="0"/>
              <a:t>21/12/2015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078E-A94A-4C83-A6D8-A866996831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9282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14FFC-6678-46F9-B8E2-96248161B60E}" type="datetimeFigureOut">
              <a:rPr lang="en-GB" smtClean="0"/>
              <a:t>21/12/2015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5078E-A94A-4C83-A6D8-A866996831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158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96752"/>
            <a:ext cx="7772400" cy="2088232"/>
          </a:xfrm>
        </p:spPr>
        <p:txBody>
          <a:bodyPr>
            <a:noAutofit/>
          </a:bodyPr>
          <a:lstStyle/>
          <a:p>
            <a:r>
              <a:rPr lang="en-GB" sz="3200" b="1" dirty="0"/>
              <a:t>What is real about ‘self’-management: a mixed methods study of social network support and the value of ‘strong’ and ’weak’ ties in the management of chronic illness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33056"/>
            <a:ext cx="6400800" cy="1752600"/>
          </a:xfrm>
        </p:spPr>
        <p:txBody>
          <a:bodyPr>
            <a:normAutofit/>
          </a:bodyPr>
          <a:lstStyle/>
          <a:p>
            <a:r>
              <a:rPr lang="en-GB" sz="2400" dirty="0" smtClean="0"/>
              <a:t>Ivaylo Vassilev, Anne Rogers, Anne Kennedy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7769786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 smtClean="0"/>
              <a:t>II. Key findings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Autofit/>
          </a:bodyPr>
          <a:lstStyle/>
          <a:p>
            <a:r>
              <a:rPr lang="en-GB" sz="1800" dirty="0"/>
              <a:t>Network members influence </a:t>
            </a:r>
            <a:r>
              <a:rPr lang="en-GB" sz="1800" dirty="0" smtClean="0"/>
              <a:t>works through: </a:t>
            </a:r>
            <a:r>
              <a:rPr lang="en-GB" sz="1800" dirty="0"/>
              <a:t>sharing knowledge and experience, observing, making comparisons with, and modelling on what network members </a:t>
            </a:r>
            <a:r>
              <a:rPr lang="en-GB" sz="1800" dirty="0" smtClean="0"/>
              <a:t>do</a:t>
            </a:r>
            <a:endParaRPr lang="en-GB" sz="1800" dirty="0"/>
          </a:p>
          <a:p>
            <a:r>
              <a:rPr lang="en-GB" sz="1800" dirty="0"/>
              <a:t>network processes are rarely one-directional: network members work tends to be reciprocated with network influences running in both directions</a:t>
            </a:r>
          </a:p>
          <a:p>
            <a:r>
              <a:rPr lang="en-GB" sz="1800" dirty="0" smtClean="0"/>
              <a:t>involvement </a:t>
            </a:r>
            <a:r>
              <a:rPr lang="en-GB" sz="1800" dirty="0"/>
              <a:t>of social network members is not unambiguously related to positive </a:t>
            </a:r>
            <a:r>
              <a:rPr lang="en-GB" sz="1800" dirty="0" smtClean="0"/>
              <a:t>influences (</a:t>
            </a:r>
            <a:r>
              <a:rPr lang="en-GB" sz="1800" dirty="0"/>
              <a:t>engagement implies carrying out relationship and identity work)</a:t>
            </a:r>
          </a:p>
          <a:p>
            <a:r>
              <a:rPr lang="en-GB" sz="1800" dirty="0" smtClean="0"/>
              <a:t>engagement </a:t>
            </a:r>
            <a:r>
              <a:rPr lang="en-GB" sz="1800" dirty="0"/>
              <a:t>with social networks can </a:t>
            </a:r>
            <a:r>
              <a:rPr lang="en-GB" sz="1800" dirty="0" smtClean="0"/>
              <a:t>create </a:t>
            </a:r>
            <a:r>
              <a:rPr lang="en-GB" sz="1800" dirty="0"/>
              <a:t>obstacles to change, negative impact on people’s health and well-being</a:t>
            </a:r>
          </a:p>
          <a:p>
            <a:r>
              <a:rPr lang="en-GB" sz="1800" dirty="0" smtClean="0"/>
              <a:t>providing </a:t>
            </a:r>
            <a:r>
              <a:rPr lang="en-GB" sz="1800" dirty="0"/>
              <a:t>help with practical everyday tasks reduces the amount of (ego) work </a:t>
            </a:r>
          </a:p>
          <a:p>
            <a:r>
              <a:rPr lang="en-GB" sz="1800" dirty="0" smtClean="0"/>
              <a:t>however, accepting </a:t>
            </a:r>
            <a:r>
              <a:rPr lang="en-GB" sz="1800" dirty="0"/>
              <a:t>support may lead to a sense of losing control of one’s life and autonomy </a:t>
            </a:r>
          </a:p>
          <a:p>
            <a:r>
              <a:rPr lang="en-GB" sz="1800" dirty="0"/>
              <a:t>network support may prevent the use of their full physical and mental capacity to develop sustainable illness management strategies</a:t>
            </a:r>
          </a:p>
        </p:txBody>
      </p:sp>
    </p:spTree>
    <p:extLst>
      <p:ext uri="{BB962C8B-B14F-4D97-AF65-F5344CB8AC3E}">
        <p14:creationId xmlns:p14="http://schemas.microsoft.com/office/powerpoint/2010/main" val="1574393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en-GB" sz="3200" b="1" dirty="0" smtClean="0"/>
              <a:t>II. Key findings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en-GB" sz="2400" i="1" dirty="0" smtClean="0"/>
              <a:t>Network </a:t>
            </a:r>
            <a:r>
              <a:rPr lang="en-GB" sz="2400" b="1" i="1" dirty="0"/>
              <a:t>navigation</a:t>
            </a:r>
            <a:r>
              <a:rPr lang="en-GB" sz="2400" dirty="0"/>
              <a:t> identifying and connecting with relevant existing resources in a network, involves making decisions when and who to contact, identifying previously un-used resources, concealing the selection of some ties over others.</a:t>
            </a:r>
          </a:p>
          <a:p>
            <a:pPr marL="0" indent="0">
              <a:buNone/>
            </a:pPr>
            <a:r>
              <a:rPr lang="en-GB" sz="2400" dirty="0"/>
              <a:t> </a:t>
            </a:r>
          </a:p>
          <a:p>
            <a:pPr marL="57150" indent="0">
              <a:buNone/>
            </a:pPr>
            <a:r>
              <a:rPr lang="en-GB" sz="2400" dirty="0"/>
              <a:t> </a:t>
            </a:r>
            <a:r>
              <a:rPr lang="en-GB" sz="2400" b="1" i="1" dirty="0"/>
              <a:t>Negotiation</a:t>
            </a:r>
            <a:r>
              <a:rPr lang="en-GB" sz="2400" i="1" dirty="0"/>
              <a:t> within networks </a:t>
            </a:r>
            <a:r>
              <a:rPr lang="en-GB" sz="2400" dirty="0"/>
              <a:t>re-shaping relationships, roles, expectations, means of engagement and communication between network members. </a:t>
            </a:r>
          </a:p>
          <a:p>
            <a:pPr marL="0" indent="0">
              <a:buNone/>
            </a:pPr>
            <a:r>
              <a:rPr lang="en-GB" sz="2400" dirty="0"/>
              <a:t> </a:t>
            </a:r>
          </a:p>
          <a:p>
            <a:pPr marL="57150" indent="0">
              <a:buNone/>
            </a:pPr>
            <a:r>
              <a:rPr lang="en-GB" sz="2400" b="1" i="1" dirty="0"/>
              <a:t>Collective efficacy</a:t>
            </a:r>
            <a:r>
              <a:rPr lang="en-GB" sz="2400" i="1" dirty="0"/>
              <a:t> </a:t>
            </a:r>
            <a:r>
              <a:rPr lang="en-GB" sz="2400" dirty="0"/>
              <a:t>developing a shared perception and capacity to successfully perform behaviour through shared effort, beliefs, influence, perseverance, and objectives</a:t>
            </a:r>
            <a:r>
              <a:rPr lang="en-GB" sz="2400" i="1" dirty="0" smtClean="0"/>
              <a:t>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041912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4644008" y="620688"/>
            <a:ext cx="360040" cy="5616624"/>
          </a:xfrm>
          <a:prstGeom prst="rect">
            <a:avLst/>
          </a:prstGeom>
          <a:pattFill prst="ltDn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4572000" y="404664"/>
            <a:ext cx="0" cy="5951686"/>
          </a:xfrm>
          <a:prstGeom prst="straightConnector1">
            <a:avLst/>
          </a:prstGeom>
          <a:ln w="539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187624" y="3429000"/>
            <a:ext cx="6624736" cy="0"/>
          </a:xfrm>
          <a:prstGeom prst="straightConnector1">
            <a:avLst/>
          </a:prstGeom>
          <a:ln w="539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644008" y="44624"/>
            <a:ext cx="1340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Self-efficacy</a:t>
            </a:r>
            <a:endParaRPr lang="en-GB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7020272" y="3707740"/>
            <a:ext cx="1966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Collective-efficacy</a:t>
            </a:r>
            <a:endParaRPr lang="en-GB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600992" y="548680"/>
            <a:ext cx="619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High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6977256" y="2924944"/>
            <a:ext cx="619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High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3880912" y="5795972"/>
            <a:ext cx="568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Low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1403648" y="3501008"/>
            <a:ext cx="568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Low</a:t>
            </a:r>
            <a:endParaRPr lang="en-GB" dirty="0"/>
          </a:p>
        </p:txBody>
      </p:sp>
      <p:sp>
        <p:nvSpPr>
          <p:cNvPr id="21" name="Rectangle 20"/>
          <p:cNvSpPr/>
          <p:nvPr/>
        </p:nvSpPr>
        <p:spPr>
          <a:xfrm>
            <a:off x="1331640" y="3501008"/>
            <a:ext cx="3168352" cy="2736304"/>
          </a:xfrm>
          <a:prstGeom prst="rect">
            <a:avLst/>
          </a:prstGeom>
          <a:pattFill prst="ltDn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1331640" y="620688"/>
            <a:ext cx="3168352" cy="2736304"/>
          </a:xfrm>
          <a:prstGeom prst="rect">
            <a:avLst/>
          </a:prstGeom>
          <a:pattFill prst="ltDn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3275856" y="1988840"/>
            <a:ext cx="0" cy="1305436"/>
          </a:xfrm>
          <a:prstGeom prst="straightConnector1">
            <a:avLst/>
          </a:prstGeom>
          <a:ln w="34925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3707904" y="1988840"/>
            <a:ext cx="0" cy="1305436"/>
          </a:xfrm>
          <a:prstGeom prst="straightConnector1">
            <a:avLst/>
          </a:prstGeom>
          <a:ln w="34925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4139952" y="1988840"/>
            <a:ext cx="0" cy="1305436"/>
          </a:xfrm>
          <a:prstGeom prst="straightConnector1">
            <a:avLst/>
          </a:prstGeom>
          <a:ln w="34925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283968" y="3284984"/>
            <a:ext cx="720080" cy="0"/>
          </a:xfrm>
          <a:prstGeom prst="straightConnector1">
            <a:avLst/>
          </a:prstGeom>
          <a:ln w="34925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4283968" y="3645024"/>
            <a:ext cx="720080" cy="0"/>
          </a:xfrm>
          <a:prstGeom prst="straightConnector1">
            <a:avLst/>
          </a:prstGeom>
          <a:ln w="34925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4283968" y="2996952"/>
            <a:ext cx="720080" cy="0"/>
          </a:xfrm>
          <a:prstGeom prst="straightConnector1">
            <a:avLst/>
          </a:prstGeom>
          <a:ln w="34925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556048" y="3653408"/>
            <a:ext cx="568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Low</a:t>
            </a:r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>
            <a:off x="4033312" y="5948372"/>
            <a:ext cx="568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Low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665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1331640" y="3501008"/>
            <a:ext cx="3168352" cy="2736304"/>
          </a:xfrm>
          <a:prstGeom prst="rect">
            <a:avLst/>
          </a:prstGeom>
          <a:pattFill prst="ltDn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002060"/>
                </a:solidFill>
              </a:rPr>
              <a:t>Medications?</a:t>
            </a:r>
          </a:p>
          <a:p>
            <a:pPr algn="ctr"/>
            <a:r>
              <a:rPr lang="en-GB" dirty="0" smtClean="0">
                <a:solidFill>
                  <a:srgbClr val="002060"/>
                </a:solidFill>
              </a:rPr>
              <a:t>New technologies?</a:t>
            </a:r>
          </a:p>
          <a:p>
            <a:pPr algn="ctr"/>
            <a:r>
              <a:rPr lang="en-GB" dirty="0" smtClean="0">
                <a:solidFill>
                  <a:srgbClr val="002060"/>
                </a:solidFill>
              </a:rPr>
              <a:t>Health professionals?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644008" y="620688"/>
            <a:ext cx="3168352" cy="2736304"/>
          </a:xfrm>
          <a:prstGeom prst="rect">
            <a:avLst/>
          </a:prstGeom>
          <a:pattFill prst="ltDnDiag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2060"/>
                </a:solidFill>
              </a:rPr>
              <a:t>Individual </a:t>
            </a:r>
            <a:r>
              <a:rPr lang="en-GB" dirty="0" smtClean="0">
                <a:solidFill>
                  <a:srgbClr val="002060"/>
                </a:solidFill>
              </a:rPr>
              <a:t>and collective </a:t>
            </a:r>
            <a:r>
              <a:rPr lang="en-GB" dirty="0" err="1" smtClean="0">
                <a:solidFill>
                  <a:srgbClr val="002060"/>
                </a:solidFill>
              </a:rPr>
              <a:t>knowledges</a:t>
            </a:r>
            <a:r>
              <a:rPr lang="en-GB" dirty="0" smtClean="0">
                <a:solidFill>
                  <a:srgbClr val="002060"/>
                </a:solidFill>
              </a:rPr>
              <a:t>, motivations, and capacity</a:t>
            </a:r>
          </a:p>
          <a:p>
            <a:pPr algn="ctr"/>
            <a:r>
              <a:rPr lang="en-GB" dirty="0" smtClean="0">
                <a:solidFill>
                  <a:srgbClr val="002060"/>
                </a:solidFill>
              </a:rPr>
              <a:t>Changing physical environments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44008" y="3501008"/>
            <a:ext cx="3168352" cy="2736304"/>
          </a:xfrm>
          <a:prstGeom prst="rect">
            <a:avLst/>
          </a:prstGeom>
          <a:pattFill prst="ltDnDiag">
            <a:fgClr>
              <a:srgbClr val="FFC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002060"/>
                </a:solidFill>
              </a:rPr>
              <a:t>Changing/building health environments </a:t>
            </a:r>
          </a:p>
          <a:p>
            <a:pPr algn="ctr"/>
            <a:r>
              <a:rPr lang="en-GB" dirty="0" smtClean="0">
                <a:solidFill>
                  <a:srgbClr val="002060"/>
                </a:solidFill>
              </a:rPr>
              <a:t>Building collective </a:t>
            </a:r>
            <a:r>
              <a:rPr lang="en-GB" dirty="0" err="1" smtClean="0">
                <a:solidFill>
                  <a:srgbClr val="002060"/>
                </a:solidFill>
              </a:rPr>
              <a:t>knowledges</a:t>
            </a:r>
            <a:r>
              <a:rPr lang="en-GB" dirty="0" smtClean="0">
                <a:solidFill>
                  <a:srgbClr val="002060"/>
                </a:solidFill>
              </a:rPr>
              <a:t> and capacities</a:t>
            </a:r>
          </a:p>
          <a:p>
            <a:pPr algn="ctr"/>
            <a:r>
              <a:rPr lang="en-GB" dirty="0" smtClean="0">
                <a:solidFill>
                  <a:srgbClr val="002060"/>
                </a:solidFill>
              </a:rPr>
              <a:t>Collective influence and practices</a:t>
            </a:r>
          </a:p>
          <a:p>
            <a:pPr algn="ctr"/>
            <a:r>
              <a:rPr lang="en-GB" dirty="0" smtClean="0">
                <a:solidFill>
                  <a:srgbClr val="002060"/>
                </a:solidFill>
              </a:rPr>
              <a:t>Collective motivation and change</a:t>
            </a:r>
            <a:endParaRPr lang="en-GB" dirty="0">
              <a:solidFill>
                <a:srgbClr val="002060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4572000" y="404664"/>
            <a:ext cx="0" cy="5951686"/>
          </a:xfrm>
          <a:prstGeom prst="straightConnector1">
            <a:avLst/>
          </a:prstGeom>
          <a:ln w="539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115616" y="3429000"/>
            <a:ext cx="6888098" cy="0"/>
          </a:xfrm>
          <a:prstGeom prst="straightConnector1">
            <a:avLst/>
          </a:prstGeom>
          <a:ln w="539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644008" y="44624"/>
            <a:ext cx="1340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Self-efficacy</a:t>
            </a:r>
            <a:endParaRPr lang="en-GB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7092280" y="3419708"/>
            <a:ext cx="1966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Collective-efficacy</a:t>
            </a:r>
            <a:endParaRPr lang="en-GB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600992" y="548680"/>
            <a:ext cx="619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High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6977256" y="2924944"/>
            <a:ext cx="619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High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3880912" y="5795972"/>
            <a:ext cx="568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Low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1403648" y="3501008"/>
            <a:ext cx="568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Low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1331640" y="620688"/>
            <a:ext cx="3168352" cy="2736304"/>
          </a:xfrm>
          <a:prstGeom prst="rect">
            <a:avLst/>
          </a:prstGeom>
          <a:pattFill prst="ltDn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002060"/>
                </a:solidFill>
              </a:rPr>
              <a:t>Individual knowledge and capacity</a:t>
            </a:r>
          </a:p>
          <a:p>
            <a:pPr algn="ctr"/>
            <a:r>
              <a:rPr lang="en-GB" dirty="0" smtClean="0">
                <a:solidFill>
                  <a:srgbClr val="002060"/>
                </a:solidFill>
              </a:rPr>
              <a:t>Individual motivation</a:t>
            </a:r>
            <a:endParaRPr lang="en-GB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47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 smtClean="0"/>
              <a:t>II. Key findings </a:t>
            </a:r>
            <a:r>
              <a:rPr lang="en-GB" sz="3200" b="1" dirty="0"/>
              <a:t>3</a:t>
            </a:r>
            <a:endParaRPr lang="en-GB" sz="32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C</a:t>
            </a:r>
            <a:r>
              <a:rPr lang="en-GB" sz="2800" dirty="0" smtClean="0"/>
              <a:t>lose </a:t>
            </a:r>
            <a:r>
              <a:rPr lang="en-GB" sz="2800" dirty="0"/>
              <a:t>interdependence between social and psychological processes in </a:t>
            </a:r>
            <a:r>
              <a:rPr lang="en-GB" sz="2800" dirty="0" smtClean="0"/>
              <a:t>CIM</a:t>
            </a:r>
          </a:p>
          <a:p>
            <a:r>
              <a:rPr lang="en-GB" sz="2800" dirty="0" smtClean="0"/>
              <a:t>Acceptable, not just available, network work </a:t>
            </a:r>
          </a:p>
          <a:p>
            <a:r>
              <a:rPr lang="en-GB" sz="2800" dirty="0" smtClean="0"/>
              <a:t>Intertwining of practical and moral dilemmas in identifying, offering, accepting, and rejecting support</a:t>
            </a:r>
          </a:p>
          <a:p>
            <a:r>
              <a:rPr lang="en-GB" sz="2800" dirty="0" smtClean="0"/>
              <a:t>CIM in relation to value judgements about sense of worth, responsibility, and expectations from oneself and others</a:t>
            </a:r>
          </a:p>
        </p:txBody>
      </p:sp>
    </p:spTree>
    <p:extLst>
      <p:ext uri="{BB962C8B-B14F-4D97-AF65-F5344CB8AC3E}">
        <p14:creationId xmlns:p14="http://schemas.microsoft.com/office/powerpoint/2010/main" val="40120707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 smtClean="0"/>
              <a:t>III. Network dynamics: expectations and engagement within networks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 smtClean="0"/>
              <a:t>Problems arising from earlier findings:</a:t>
            </a:r>
          </a:p>
          <a:p>
            <a:r>
              <a:rPr lang="en-GB" sz="2400" dirty="0" smtClean="0"/>
              <a:t>Under-socialised definitions of self in CIM</a:t>
            </a:r>
          </a:p>
          <a:p>
            <a:pPr lvl="1"/>
            <a:r>
              <a:rPr lang="en-GB" sz="2400" dirty="0" smtClean="0"/>
              <a:t>Need for a nuanced understanding of autonomy: as related to need for reciprocity and altruism</a:t>
            </a:r>
          </a:p>
          <a:p>
            <a:r>
              <a:rPr lang="en-GB" sz="2400" dirty="0" smtClean="0"/>
              <a:t>Not sufficiently differentiated roles within CIM networks</a:t>
            </a:r>
          </a:p>
          <a:p>
            <a:pPr lvl="1"/>
            <a:r>
              <a:rPr lang="en-GB" sz="2400" dirty="0" smtClean="0"/>
              <a:t>Need for a nuanced understanding of ego-alter relations in the different ‘moral economies’ of CIM</a:t>
            </a:r>
          </a:p>
          <a:p>
            <a:pPr marL="0" indent="0">
              <a:buNone/>
            </a:pPr>
            <a:r>
              <a:rPr lang="en-GB" sz="2400" dirty="0" smtClean="0"/>
              <a:t>Two questions to address:</a:t>
            </a:r>
            <a:endParaRPr lang="en-GB" sz="2400" dirty="0"/>
          </a:p>
          <a:p>
            <a:r>
              <a:rPr lang="en-GB" sz="2400" dirty="0" smtClean="0"/>
              <a:t>What are the individual and network member expectations in relation to CIM?</a:t>
            </a:r>
          </a:p>
          <a:p>
            <a:r>
              <a:rPr lang="en-GB" sz="2400" dirty="0" smtClean="0"/>
              <a:t>How does moral positioning work in the context of CIM: which network members are overvalued and undervalued?</a:t>
            </a:r>
          </a:p>
          <a:p>
            <a:pPr marL="0" indent="0">
              <a:buNone/>
            </a:pP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6943860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GB" sz="3200" b="1" dirty="0" smtClean="0"/>
              <a:t>What are the individual and network member expectations in relation to CIM?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kumimoji="0" lang="en-GB" alt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Arial" pitchFamily="34" charset="0"/>
              </a:rPr>
              <a:t>Who </a:t>
            </a:r>
            <a:r>
              <a:rPr kumimoji="0" lang="en-GB" altLang="en-US" sz="240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Arial" pitchFamily="34" charset="0"/>
              </a:rPr>
              <a:t>should be</a:t>
            </a:r>
            <a:r>
              <a:rPr kumimoji="0" lang="en-GB" alt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Arial" pitchFamily="34" charset="0"/>
              </a:rPr>
              <a:t> responsible for the management of your condition?</a:t>
            </a:r>
          </a:p>
          <a:p>
            <a:pPr lvl="1"/>
            <a:r>
              <a:rPr lang="en-GB" altLang="en-US" sz="2000" dirty="0" smtClean="0">
                <a:latin typeface="Calibri" pitchFamily="34" charset="0"/>
                <a:ea typeface="SimSun" pitchFamily="2" charset="-122"/>
                <a:cs typeface="Arial" pitchFamily="34" charset="0"/>
              </a:rPr>
              <a:t>Myself</a:t>
            </a:r>
          </a:p>
          <a:p>
            <a:pPr lvl="1"/>
            <a:r>
              <a:rPr kumimoji="0" lang="en-GB" alt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Arial" pitchFamily="34" charset="0"/>
              </a:rPr>
              <a:t>Spouse/partner</a:t>
            </a:r>
          </a:p>
          <a:p>
            <a:pPr lvl="1"/>
            <a:r>
              <a:rPr lang="en-GB" altLang="en-US" sz="2000" dirty="0" smtClean="0">
                <a:latin typeface="Calibri" pitchFamily="34" charset="0"/>
                <a:ea typeface="SimSun" pitchFamily="2" charset="-122"/>
                <a:cs typeface="Arial" pitchFamily="34" charset="0"/>
              </a:rPr>
              <a:t>Family</a:t>
            </a:r>
          </a:p>
          <a:p>
            <a:pPr lvl="1"/>
            <a:r>
              <a:rPr kumimoji="0" lang="en-GB" alt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Arial" pitchFamily="34" charset="0"/>
              </a:rPr>
              <a:t>Friends</a:t>
            </a:r>
          </a:p>
          <a:p>
            <a:pPr lvl="1"/>
            <a:r>
              <a:rPr lang="en-GB" altLang="en-US" sz="2000" dirty="0" smtClean="0">
                <a:latin typeface="Calibri" pitchFamily="34" charset="0"/>
                <a:ea typeface="SimSun" pitchFamily="2" charset="-122"/>
                <a:cs typeface="Arial" pitchFamily="34" charset="0"/>
              </a:rPr>
              <a:t>GP</a:t>
            </a:r>
          </a:p>
          <a:p>
            <a:pPr lvl="1"/>
            <a:r>
              <a:rPr kumimoji="0" lang="en-GB" alt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Arial" pitchFamily="34" charset="0"/>
              </a:rPr>
              <a:t>Specialist</a:t>
            </a:r>
          </a:p>
          <a:p>
            <a:pPr lvl="1"/>
            <a:r>
              <a:rPr lang="en-GB" altLang="en-US" sz="2000" dirty="0" smtClean="0">
                <a:latin typeface="Calibri" pitchFamily="34" charset="0"/>
                <a:ea typeface="SimSun" pitchFamily="2" charset="-122"/>
                <a:cs typeface="Arial" pitchFamily="34" charset="0"/>
              </a:rPr>
              <a:t>Employer</a:t>
            </a:r>
            <a:endParaRPr kumimoji="0" lang="en-GB" altLang="en-US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7803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0740180"/>
              </p:ext>
            </p:extLst>
          </p:nvPr>
        </p:nvGraphicFramePr>
        <p:xfrm>
          <a:off x="251520" y="1484784"/>
          <a:ext cx="8640960" cy="47525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6264"/>
                <a:gridCol w="2016224"/>
                <a:gridCol w="2160240"/>
                <a:gridCol w="2088232"/>
              </a:tblGrid>
              <a:tr h="48858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Type of responsibility</a:t>
                      </a:r>
                      <a:endParaRPr lang="en-GB" sz="18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Responsible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Not responsible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885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Oneself</a:t>
                      </a:r>
                      <a:endParaRPr lang="en-GB" sz="18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80.7% (242)</a:t>
                      </a:r>
                      <a:endParaRPr lang="en-GB" sz="18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19.3% (58)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885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Family</a:t>
                      </a:r>
                      <a:endParaRPr lang="en-GB" sz="18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Spouse/partner</a:t>
                      </a:r>
                      <a:endParaRPr lang="en-GB" sz="18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45.3% (136)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54.7% (164)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44139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GB" sz="18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Family members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50.3% (151)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49.7% (149)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8858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Total</a:t>
                      </a:r>
                      <a:endParaRPr lang="en-GB" sz="18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64.4% (193)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35.7% (107)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885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Health Professionals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GP</a:t>
                      </a:r>
                      <a:endParaRPr lang="en-GB" sz="18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89.3% (268)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10.7% (32)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9969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Specialist</a:t>
                      </a:r>
                      <a:endParaRPr lang="en-GB" sz="18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57.7% (173)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42.3% (127)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8858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Total</a:t>
                      </a:r>
                      <a:endParaRPr lang="en-GB" sz="18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90.7% (272)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9.3% (28)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885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Friends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GB" sz="18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11.3% (34)</a:t>
                      </a:r>
                      <a:endParaRPr lang="en-GB" sz="18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88.7% (266)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885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Employer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11.3% (34)</a:t>
                      </a:r>
                      <a:endParaRPr lang="en-GB" sz="18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88.7% (266)</a:t>
                      </a:r>
                      <a:endParaRPr lang="en-GB" sz="18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67544" y="149731"/>
            <a:ext cx="828092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Arial" pitchFamily="34" charset="0"/>
              </a:rPr>
              <a:t>Normative expectations: Who </a:t>
            </a:r>
            <a:r>
              <a:rPr kumimoji="0" lang="en-GB" altLang="en-U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Arial" pitchFamily="34" charset="0"/>
              </a:rPr>
              <a:t>should be</a:t>
            </a:r>
            <a:r>
              <a:rPr kumimoji="0" lang="en-GB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Arial" pitchFamily="34" charset="0"/>
              </a:rPr>
              <a:t> responsible for illness management?</a:t>
            </a:r>
            <a:endParaRPr kumimoji="0" lang="en-GB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9557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4572000" y="404664"/>
            <a:ext cx="0" cy="5951686"/>
          </a:xfrm>
          <a:prstGeom prst="straightConnector1">
            <a:avLst/>
          </a:prstGeom>
          <a:ln w="539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187624" y="3429000"/>
            <a:ext cx="6624736" cy="0"/>
          </a:xfrm>
          <a:prstGeom prst="straightConnector1">
            <a:avLst/>
          </a:prstGeom>
          <a:ln w="539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644008" y="44624"/>
            <a:ext cx="18941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Self-responsibility</a:t>
            </a:r>
            <a:endParaRPr lang="en-GB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660232" y="3707740"/>
            <a:ext cx="2467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Collective-responsibility</a:t>
            </a:r>
            <a:endParaRPr lang="en-GB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600992" y="548680"/>
            <a:ext cx="619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High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6977256" y="2924944"/>
            <a:ext cx="619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High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3880912" y="5795972"/>
            <a:ext cx="568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Low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1403648" y="3501008"/>
            <a:ext cx="568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Low</a:t>
            </a:r>
            <a:endParaRPr lang="en-GB" dirty="0"/>
          </a:p>
        </p:txBody>
      </p:sp>
      <p:sp>
        <p:nvSpPr>
          <p:cNvPr id="3" name="Oval 2"/>
          <p:cNvSpPr/>
          <p:nvPr/>
        </p:nvSpPr>
        <p:spPr>
          <a:xfrm>
            <a:off x="2419335" y="1700808"/>
            <a:ext cx="640497" cy="648072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 smtClean="0">
                <a:solidFill>
                  <a:schemeClr val="tx1"/>
                </a:solidFill>
              </a:rPr>
              <a:t>3.7%</a:t>
            </a:r>
            <a:endParaRPr lang="en-GB" sz="10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2555776" y="4365104"/>
            <a:ext cx="504055" cy="504056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" b="1" dirty="0" smtClean="0">
                <a:solidFill>
                  <a:schemeClr val="tx1"/>
                </a:solidFill>
              </a:rPr>
              <a:t>2.0%</a:t>
            </a:r>
            <a:endParaRPr lang="en-GB" sz="600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88640"/>
            <a:ext cx="1508362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0070C0"/>
                </a:solidFill>
              </a:rPr>
              <a:t>S</a:t>
            </a:r>
            <a:r>
              <a:rPr lang="en-GB" sz="1400" b="1" dirty="0" smtClean="0">
                <a:solidFill>
                  <a:srgbClr val="0070C0"/>
                </a:solidFill>
              </a:rPr>
              <a:t>elf responsibility</a:t>
            </a:r>
          </a:p>
          <a:p>
            <a:pPr algn="ctr"/>
            <a:r>
              <a:rPr lang="en-GB" sz="2400" b="1" dirty="0" smtClean="0">
                <a:solidFill>
                  <a:srgbClr val="0070C0"/>
                </a:solidFill>
              </a:rPr>
              <a:t>3.7%</a:t>
            </a:r>
            <a:endParaRPr lang="en-GB" sz="2400" b="1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83568" y="6165304"/>
            <a:ext cx="1838132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rgbClr val="C00000"/>
                </a:solidFill>
              </a:rPr>
              <a:t>2%</a:t>
            </a:r>
          </a:p>
          <a:p>
            <a:r>
              <a:rPr lang="en-GB" sz="1400" b="1" dirty="0" err="1" smtClean="0">
                <a:solidFill>
                  <a:srgbClr val="C00000"/>
                </a:solidFill>
              </a:rPr>
              <a:t>Noone’s</a:t>
            </a:r>
            <a:r>
              <a:rPr lang="en-GB" sz="1400" b="1" dirty="0" smtClean="0">
                <a:solidFill>
                  <a:srgbClr val="C00000"/>
                </a:solidFill>
              </a:rPr>
              <a:t> responsibility</a:t>
            </a:r>
            <a:endParaRPr lang="en-GB" sz="1400" b="1" dirty="0">
              <a:solidFill>
                <a:srgbClr val="C00000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4644008" y="2664532"/>
            <a:ext cx="640497" cy="612068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 smtClean="0">
                <a:solidFill>
                  <a:schemeClr val="tx1"/>
                </a:solidFill>
              </a:rPr>
              <a:t>3.0%</a:t>
            </a:r>
            <a:endParaRPr lang="en-GB" sz="1000" b="1" dirty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48064" y="3110771"/>
            <a:ext cx="94609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Self and family</a:t>
            </a:r>
            <a:endParaRPr lang="en-GB" sz="1000" dirty="0"/>
          </a:p>
        </p:txBody>
      </p:sp>
      <p:sp>
        <p:nvSpPr>
          <p:cNvPr id="23" name="TextBox 22"/>
          <p:cNvSpPr txBox="1"/>
          <p:nvPr/>
        </p:nvSpPr>
        <p:spPr>
          <a:xfrm>
            <a:off x="7253699" y="188640"/>
            <a:ext cx="1750031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smtClean="0">
                <a:solidFill>
                  <a:srgbClr val="00B050"/>
                </a:solidFill>
              </a:rPr>
              <a:t>Shared responsibility</a:t>
            </a:r>
          </a:p>
          <a:p>
            <a:pPr algn="ctr"/>
            <a:r>
              <a:rPr lang="en-GB" sz="2400" b="1" dirty="0" smtClean="0">
                <a:solidFill>
                  <a:srgbClr val="00B050"/>
                </a:solidFill>
              </a:rPr>
              <a:t>77%</a:t>
            </a:r>
            <a:endParaRPr lang="en-GB" sz="2400" b="1" dirty="0">
              <a:solidFill>
                <a:srgbClr val="00B05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19404" y="6165304"/>
            <a:ext cx="1985544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rgbClr val="FFC000"/>
                </a:solidFill>
              </a:rPr>
              <a:t>17.3%</a:t>
            </a:r>
          </a:p>
          <a:p>
            <a:r>
              <a:rPr lang="en-GB" sz="1400" b="1" dirty="0" smtClean="0">
                <a:solidFill>
                  <a:srgbClr val="FFC000"/>
                </a:solidFill>
              </a:rPr>
              <a:t>Delegated responsibility</a:t>
            </a:r>
            <a:endParaRPr lang="en-GB" sz="1400" b="1" dirty="0">
              <a:solidFill>
                <a:srgbClr val="FFC000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4644008" y="1556792"/>
            <a:ext cx="1224136" cy="1063861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 smtClean="0">
                <a:solidFill>
                  <a:schemeClr val="tx1"/>
                </a:solidFill>
              </a:rPr>
              <a:t>19.0%</a:t>
            </a:r>
            <a:endParaRPr lang="en-GB" sz="1000" b="1" dirty="0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836446" y="2164794"/>
            <a:ext cx="8876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Self and professionals</a:t>
            </a:r>
            <a:endParaRPr lang="en-GB" sz="1000" dirty="0"/>
          </a:p>
        </p:txBody>
      </p:sp>
      <p:sp>
        <p:nvSpPr>
          <p:cNvPr id="27" name="Oval 26"/>
          <p:cNvSpPr/>
          <p:nvPr/>
        </p:nvSpPr>
        <p:spPr>
          <a:xfrm>
            <a:off x="5652120" y="404664"/>
            <a:ext cx="1891470" cy="175581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 smtClean="0">
                <a:solidFill>
                  <a:schemeClr val="tx1"/>
                </a:solidFill>
              </a:rPr>
              <a:t>37.0%</a:t>
            </a:r>
            <a:endParaRPr lang="en-GB" sz="1000" b="1" dirty="0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71925" y="1382579"/>
            <a:ext cx="175240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Self , professionals, and family</a:t>
            </a:r>
            <a:endParaRPr lang="en-GB" sz="1000" dirty="0"/>
          </a:p>
        </p:txBody>
      </p:sp>
      <p:sp>
        <p:nvSpPr>
          <p:cNvPr id="29" name="Oval 28"/>
          <p:cNvSpPr/>
          <p:nvPr/>
        </p:nvSpPr>
        <p:spPr>
          <a:xfrm>
            <a:off x="7092280" y="1844824"/>
            <a:ext cx="1224136" cy="1063861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 smtClean="0">
                <a:solidFill>
                  <a:schemeClr val="tx1"/>
                </a:solidFill>
              </a:rPr>
              <a:t>18.0%</a:t>
            </a:r>
            <a:endParaRPr lang="en-GB" sz="1000" b="1" dirty="0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004173" y="2730986"/>
            <a:ext cx="96031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Shared beyond professionals and family</a:t>
            </a:r>
            <a:endParaRPr lang="en-GB" sz="1000" dirty="0"/>
          </a:p>
        </p:txBody>
      </p:sp>
      <p:sp>
        <p:nvSpPr>
          <p:cNvPr id="31" name="Oval 30"/>
          <p:cNvSpPr/>
          <p:nvPr/>
        </p:nvSpPr>
        <p:spPr>
          <a:xfrm>
            <a:off x="4940424" y="3645025"/>
            <a:ext cx="927720" cy="86409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 smtClean="0">
                <a:solidFill>
                  <a:schemeClr val="tx1"/>
                </a:solidFill>
              </a:rPr>
              <a:t>9.7%</a:t>
            </a:r>
            <a:endParaRPr lang="en-GB" sz="1000" b="1" dirty="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998995" y="4149080"/>
            <a:ext cx="86914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professionals</a:t>
            </a:r>
            <a:endParaRPr lang="en-GB" sz="1000" dirty="0"/>
          </a:p>
        </p:txBody>
      </p:sp>
      <p:sp>
        <p:nvSpPr>
          <p:cNvPr id="33" name="Oval 32"/>
          <p:cNvSpPr/>
          <p:nvPr/>
        </p:nvSpPr>
        <p:spPr>
          <a:xfrm>
            <a:off x="6051865" y="3933056"/>
            <a:ext cx="803038" cy="79208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 smtClean="0">
                <a:solidFill>
                  <a:schemeClr val="tx1"/>
                </a:solidFill>
              </a:rPr>
              <a:t>6.3%</a:t>
            </a:r>
            <a:endParaRPr lang="en-GB" sz="1000" b="1" dirty="0">
              <a:solidFill>
                <a:schemeClr val="tx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555921" y="4613066"/>
            <a:ext cx="8963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Professionals </a:t>
            </a:r>
          </a:p>
          <a:p>
            <a:r>
              <a:rPr lang="en-GB" sz="1000" dirty="0"/>
              <a:t>a</a:t>
            </a:r>
            <a:r>
              <a:rPr lang="en-GB" sz="1000" dirty="0" smtClean="0"/>
              <a:t>nd family</a:t>
            </a:r>
            <a:endParaRPr lang="en-GB" sz="1000" dirty="0"/>
          </a:p>
        </p:txBody>
      </p:sp>
      <p:sp>
        <p:nvSpPr>
          <p:cNvPr id="35" name="Oval 34"/>
          <p:cNvSpPr/>
          <p:nvPr/>
        </p:nvSpPr>
        <p:spPr>
          <a:xfrm>
            <a:off x="7308304" y="4931296"/>
            <a:ext cx="504055" cy="50405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" b="1" dirty="0" smtClean="0">
                <a:solidFill>
                  <a:schemeClr val="tx1"/>
                </a:solidFill>
              </a:rPr>
              <a:t>1.3%</a:t>
            </a:r>
            <a:endParaRPr lang="en-GB" sz="600" b="1" dirty="0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668343" y="5323274"/>
            <a:ext cx="116570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Delegated beyond </a:t>
            </a:r>
          </a:p>
          <a:p>
            <a:r>
              <a:rPr lang="en-GB" sz="1000" dirty="0" smtClean="0"/>
              <a:t>professionals </a:t>
            </a:r>
          </a:p>
          <a:p>
            <a:r>
              <a:rPr lang="en-GB" sz="1000" dirty="0"/>
              <a:t>a</a:t>
            </a:r>
            <a:r>
              <a:rPr lang="en-GB" sz="1000" dirty="0" smtClean="0"/>
              <a:t>nd family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299076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104701"/>
          </a:xfrm>
        </p:spPr>
        <p:txBody>
          <a:bodyPr>
            <a:normAutofit fontScale="90000"/>
          </a:bodyPr>
          <a:lstStyle/>
          <a:p>
            <a:r>
              <a:rPr lang="en-GB" sz="3200" b="1" dirty="0" smtClean="0"/>
              <a:t>How does moral positioning work in the context of CIM: overvalued and undervalued network members?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400600"/>
          </a:xfrm>
        </p:spPr>
        <p:txBody>
          <a:bodyPr>
            <a:noAutofit/>
          </a:bodyPr>
          <a:lstStyle/>
          <a:p>
            <a:r>
              <a:rPr lang="en-GB" sz="2400" dirty="0" smtClean="0"/>
              <a:t>Moral positioning discussed in relation to friendship (Spencer and </a:t>
            </a:r>
            <a:r>
              <a:rPr lang="en-GB" sz="2400" dirty="0" err="1" smtClean="0"/>
              <a:t>Pahl</a:t>
            </a:r>
            <a:r>
              <a:rPr lang="en-GB" sz="2400" dirty="0" smtClean="0"/>
              <a:t>) and acquaintanceship (Morgan)</a:t>
            </a:r>
          </a:p>
          <a:p>
            <a:r>
              <a:rPr lang="en-GB" sz="2400" dirty="0" smtClean="0"/>
              <a:t>Strong and weak ties (SNA, Rogers et al.)</a:t>
            </a:r>
          </a:p>
          <a:p>
            <a:r>
              <a:rPr lang="en-GB" sz="2400" dirty="0" smtClean="0"/>
              <a:t>However, not sufficiently elaborated in the context of CIM</a:t>
            </a:r>
          </a:p>
          <a:p>
            <a:pPr marL="0" indent="0">
              <a:buNone/>
            </a:pPr>
            <a:r>
              <a:rPr lang="en-GB" sz="2400" dirty="0" smtClean="0"/>
              <a:t>Quantitative entry point through looking at disparities between subjective and objective evaluations of network member contributions</a:t>
            </a:r>
          </a:p>
          <a:p>
            <a:r>
              <a:rPr lang="en-GB" sz="2400" dirty="0" smtClean="0"/>
              <a:t>Subjective value: position on circle diagram</a:t>
            </a:r>
          </a:p>
          <a:p>
            <a:r>
              <a:rPr lang="en-GB" sz="2400" dirty="0" smtClean="0"/>
              <a:t>Objective value: amount of work</a:t>
            </a:r>
          </a:p>
          <a:p>
            <a:pPr marL="857250" lvl="1" indent="-457200"/>
            <a:r>
              <a:rPr lang="en-GB" sz="2400" dirty="0" smtClean="0"/>
              <a:t>Overvalued network members: subjective value higher than objective value</a:t>
            </a:r>
          </a:p>
          <a:p>
            <a:pPr marL="857250" lvl="1" indent="-457200"/>
            <a:r>
              <a:rPr lang="en-GB" sz="2400" dirty="0" smtClean="0"/>
              <a:t>Undervalued network members: objective value higher than subjective value</a:t>
            </a:r>
          </a:p>
        </p:txBody>
      </p:sp>
    </p:spTree>
    <p:extLst>
      <p:ext uri="{BB962C8B-B14F-4D97-AF65-F5344CB8AC3E}">
        <p14:creationId xmlns:p14="http://schemas.microsoft.com/office/powerpoint/2010/main" val="1772653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 smtClean="0"/>
              <a:t>Introduction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2800" dirty="0" smtClean="0"/>
              <a:t>Key aims and objectives:</a:t>
            </a:r>
          </a:p>
          <a:p>
            <a:pPr lvl="1"/>
            <a:r>
              <a:rPr lang="en-GB" dirty="0" smtClean="0"/>
              <a:t>Develop an understanding of CIM as a part of a collective process primarily located outside of formal care</a:t>
            </a:r>
          </a:p>
          <a:p>
            <a:pPr lvl="1"/>
            <a:r>
              <a:rPr lang="en-GB" dirty="0" smtClean="0"/>
              <a:t>Describe: What is the CIM work? Who is doing it? How is it done? Under what circumstances?</a:t>
            </a:r>
          </a:p>
          <a:p>
            <a:pPr lvl="1"/>
            <a:r>
              <a:rPr lang="en-GB" dirty="0" smtClean="0"/>
              <a:t>Assess implications for policy and development and commissioning of CIM interventions</a:t>
            </a:r>
          </a:p>
          <a:p>
            <a:endParaRPr lang="en-GB" sz="2800" dirty="0" smtClean="0"/>
          </a:p>
          <a:p>
            <a:r>
              <a:rPr lang="en-GB" sz="2800" dirty="0" smtClean="0"/>
              <a:t>Three studies: CLAHRC GM (NIHR), EU-WISE (FP7), WESSEX CLAHRC (NIHR)</a:t>
            </a:r>
          </a:p>
        </p:txBody>
      </p:sp>
    </p:spTree>
    <p:extLst>
      <p:ext uri="{BB962C8B-B14F-4D97-AF65-F5344CB8AC3E}">
        <p14:creationId xmlns:p14="http://schemas.microsoft.com/office/powerpoint/2010/main" val="17487635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930354"/>
              </p:ext>
            </p:extLst>
          </p:nvPr>
        </p:nvGraphicFramePr>
        <p:xfrm>
          <a:off x="251520" y="1052740"/>
          <a:ext cx="8568951" cy="51845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91994"/>
                <a:gridCol w="1313807"/>
                <a:gridCol w="1454839"/>
                <a:gridCol w="2808311"/>
              </a:tblGrid>
              <a:tr h="7406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Type of network support</a:t>
                      </a:r>
                      <a:endParaRPr lang="en-GB" sz="18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Overvalued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Undervalued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Not overvalued or undervalued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740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11985" algn="r"/>
                        </a:tabLst>
                      </a:pPr>
                      <a:r>
                        <a:rPr lang="en-GB" sz="1800" dirty="0">
                          <a:effectLst/>
                        </a:rPr>
                        <a:t>Family: Spouse/partner	</a:t>
                      </a:r>
                      <a:endParaRPr lang="en-GB" sz="18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11.8 (21)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5.6 (10)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82.6 (147)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740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GB" sz="18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GB" sz="18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740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Health Professionals</a:t>
                      </a:r>
                      <a:endParaRPr lang="en-GB" sz="18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56.8 (341)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7.5 (45)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35.7 (214)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740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Family: other </a:t>
                      </a:r>
                      <a:endParaRPr lang="en-GB" sz="18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50.1 (465)</a:t>
                      </a:r>
                      <a:endParaRPr lang="en-GB" sz="18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9.8 (91)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40.1 (372)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740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Friends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46.6 (243)</a:t>
                      </a:r>
                      <a:endParaRPr lang="en-GB" sz="18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15.5 (81)</a:t>
                      </a:r>
                      <a:endParaRPr lang="en-GB" sz="18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37.8 (197)</a:t>
                      </a:r>
                      <a:endParaRPr lang="en-GB" sz="18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740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Groups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32.9 (56)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20.0 (34)</a:t>
                      </a:r>
                      <a:endParaRPr lang="en-GB" sz="180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47.1 (80)</a:t>
                      </a:r>
                      <a:endParaRPr lang="en-GB" sz="18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cxnSp>
        <p:nvCxnSpPr>
          <p:cNvPr id="3" name="Straight Arrow Connector 2"/>
          <p:cNvCxnSpPr/>
          <p:nvPr/>
        </p:nvCxnSpPr>
        <p:spPr>
          <a:xfrm>
            <a:off x="4636071" y="3414959"/>
            <a:ext cx="7937" cy="2606329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 flipV="1">
            <a:off x="3347864" y="3359496"/>
            <a:ext cx="0" cy="2661792"/>
          </a:xfrm>
          <a:prstGeom prst="straightConnector1">
            <a:avLst/>
          </a:prstGeom>
          <a:ln w="2857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67544" y="188640"/>
            <a:ext cx="828092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Arial" pitchFamily="34" charset="0"/>
              </a:rPr>
              <a:t>Overvalued and undervalued network members</a:t>
            </a:r>
            <a:endParaRPr kumimoji="0" lang="en-GB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26715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6218115"/>
              </p:ext>
            </p:extLst>
          </p:nvPr>
        </p:nvGraphicFramePr>
        <p:xfrm>
          <a:off x="179512" y="908720"/>
          <a:ext cx="8784976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1520" y="188640"/>
            <a:ext cx="856895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Arial" pitchFamily="34" charset="0"/>
              </a:rPr>
              <a:t>Overvalued and undervalued network members (% within group)</a:t>
            </a:r>
            <a:endParaRPr kumimoji="0" lang="en-GB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6491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 smtClean="0"/>
              <a:t>Expectations, attributing value, and work</a:t>
            </a:r>
          </a:p>
          <a:p>
            <a:pPr marL="0" indent="0">
              <a:buNone/>
            </a:pPr>
            <a:r>
              <a:rPr lang="en-GB" dirty="0" smtClean="0"/>
              <a:t>Moral economies </a:t>
            </a:r>
            <a:r>
              <a:rPr lang="en-GB" smtClean="0"/>
              <a:t>related to strong </a:t>
            </a:r>
            <a:r>
              <a:rPr lang="en-GB" dirty="0" smtClean="0"/>
              <a:t>and weak ties:</a:t>
            </a:r>
          </a:p>
          <a:p>
            <a:r>
              <a:rPr lang="en-GB" dirty="0" smtClean="0"/>
              <a:t>Choice: given or chosen</a:t>
            </a:r>
          </a:p>
          <a:p>
            <a:r>
              <a:rPr lang="en-GB" dirty="0" smtClean="0"/>
              <a:t>Responsibility: expect sense of duty and obligation?</a:t>
            </a:r>
          </a:p>
          <a:p>
            <a:r>
              <a:rPr lang="en-GB" dirty="0" smtClean="0"/>
              <a:t>Importance: taken for granted or quality of relationship?</a:t>
            </a:r>
          </a:p>
          <a:p>
            <a:r>
              <a:rPr lang="en-GB" dirty="0" smtClean="0"/>
              <a:t>Continuity</a:t>
            </a:r>
          </a:p>
          <a:p>
            <a:r>
              <a:rPr lang="en-GB" dirty="0" smtClean="0"/>
              <a:t>Affection: expected to love, like, be friendly?</a:t>
            </a:r>
          </a:p>
          <a:p>
            <a:r>
              <a:rPr lang="en-GB" dirty="0" smtClean="0"/>
              <a:t>Intimacy: sings of distance and detachment questioned or expected?</a:t>
            </a:r>
          </a:p>
          <a:p>
            <a:r>
              <a:rPr lang="en-GB" dirty="0" smtClean="0"/>
              <a:t>Reciprocity: how equal, what time horizon?</a:t>
            </a:r>
          </a:p>
          <a:p>
            <a:r>
              <a:rPr lang="en-GB" dirty="0" smtClean="0"/>
              <a:t>Formal institutionalisation: </a:t>
            </a:r>
            <a:r>
              <a:rPr lang="en-GB" dirty="0" err="1" smtClean="0"/>
              <a:t>surveillnace</a:t>
            </a:r>
            <a:r>
              <a:rPr lang="en-GB" dirty="0" smtClean="0"/>
              <a:t>, socially scripted and rigid?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928992" cy="864096"/>
          </a:xfrm>
        </p:spPr>
        <p:txBody>
          <a:bodyPr>
            <a:noAutofit/>
          </a:bodyPr>
          <a:lstStyle/>
          <a:p>
            <a:r>
              <a:rPr lang="en-GB" sz="3200" b="1" dirty="0" smtClean="0"/>
              <a:t>Expectations and the ‘moral economies’ of CIM?</a:t>
            </a:r>
          </a:p>
        </p:txBody>
      </p:sp>
    </p:spTree>
    <p:extLst>
      <p:ext uri="{BB962C8B-B14F-4D97-AF65-F5344CB8AC3E}">
        <p14:creationId xmlns:p14="http://schemas.microsoft.com/office/powerpoint/2010/main" val="12541245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en-GB" sz="3200" b="1" dirty="0" smtClean="0"/>
              <a:t>Summary and further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9909"/>
            <a:ext cx="8229600" cy="500141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dirty="0" smtClean="0"/>
              <a:t>Navigation, negotiation and collective efficacy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Self-efficacy and collective efficacy: continuities </a:t>
            </a:r>
            <a:r>
              <a:rPr lang="en-GB" dirty="0"/>
              <a:t>and </a:t>
            </a:r>
            <a:r>
              <a:rPr lang="en-GB" dirty="0" smtClean="0"/>
              <a:t>tensions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pPr marL="0" indent="0">
              <a:buNone/>
            </a:pPr>
            <a:r>
              <a:rPr lang="en-GB" dirty="0" smtClean="0"/>
              <a:t>Extend the current </a:t>
            </a:r>
            <a:r>
              <a:rPr lang="en-GB" dirty="0"/>
              <a:t>focus on </a:t>
            </a:r>
            <a:r>
              <a:rPr lang="en-GB" dirty="0" smtClean="0"/>
              <a:t>self-efficacy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raise </a:t>
            </a:r>
            <a:r>
              <a:rPr lang="en-GB" dirty="0"/>
              <a:t>awareness about the structure and organisation of personal </a:t>
            </a:r>
            <a:r>
              <a:rPr lang="en-GB" dirty="0" smtClean="0"/>
              <a:t>communities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Building </a:t>
            </a:r>
            <a:r>
              <a:rPr lang="en-GB" dirty="0"/>
              <a:t>individual and network capacity for navigating and negotiating relationships 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Maximise </a:t>
            </a:r>
            <a:r>
              <a:rPr lang="en-GB" dirty="0"/>
              <a:t>the possibilities for social engagement, particularly through extending people’s access to weak ties 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Building </a:t>
            </a:r>
            <a:r>
              <a:rPr lang="en-GB" dirty="0"/>
              <a:t>of enabling environments that have relevance for illness </a:t>
            </a:r>
            <a:r>
              <a:rPr lang="en-GB" dirty="0" smtClean="0"/>
              <a:t>management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35886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59632" y="1304764"/>
            <a:ext cx="2520280" cy="46805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</a:rPr>
              <a:t>Database searches: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Medline, </a:t>
            </a:r>
            <a:r>
              <a:rPr lang="en-GB" sz="1000" dirty="0" err="1">
                <a:solidFill>
                  <a:schemeClr val="tx1"/>
                </a:solidFill>
              </a:rPr>
              <a:t>Embase</a:t>
            </a:r>
            <a:r>
              <a:rPr lang="en-GB" sz="1000" dirty="0">
                <a:solidFill>
                  <a:schemeClr val="tx1"/>
                </a:solidFill>
              </a:rPr>
              <a:t> and the Web of science </a:t>
            </a:r>
          </a:p>
        </p:txBody>
      </p:sp>
      <p:sp>
        <p:nvSpPr>
          <p:cNvPr id="4" name="Rectangle 3"/>
          <p:cNvSpPr/>
          <p:nvPr/>
        </p:nvSpPr>
        <p:spPr>
          <a:xfrm>
            <a:off x="5161634" y="1556792"/>
            <a:ext cx="2506710" cy="273630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en-GB" sz="1000" dirty="0" smtClean="0">
                <a:solidFill>
                  <a:schemeClr val="tx1"/>
                </a:solidFill>
              </a:rPr>
              <a:t>Studies included if: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en-GB" sz="1000" dirty="0" smtClean="0">
                <a:solidFill>
                  <a:schemeClr val="tx1"/>
                </a:solidFill>
              </a:rPr>
              <a:t>Are </a:t>
            </a:r>
            <a:r>
              <a:rPr lang="en-GB" sz="1000" dirty="0">
                <a:solidFill>
                  <a:schemeClr val="tx1"/>
                </a:solidFill>
              </a:rPr>
              <a:t>in EU, Norway, Australia or US settings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en-GB" sz="1000" dirty="0">
                <a:solidFill>
                  <a:schemeClr val="tx1"/>
                </a:solidFill>
              </a:rPr>
              <a:t>Report health outcomes (specifically about chronic disease) in adults aged 19+ 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endParaRPr lang="en-GB" sz="1000" dirty="0" smtClean="0">
              <a:solidFill>
                <a:schemeClr val="tx1"/>
              </a:solidFill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en-GB" sz="1000" dirty="0" smtClean="0">
                <a:solidFill>
                  <a:schemeClr val="tx1"/>
                </a:solidFill>
              </a:rPr>
              <a:t>Studies </a:t>
            </a:r>
            <a:r>
              <a:rPr lang="en-GB" sz="1000" dirty="0">
                <a:solidFill>
                  <a:schemeClr val="tx1"/>
                </a:solidFill>
              </a:rPr>
              <a:t>excluded if: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en-GB" sz="1000" dirty="0">
                <a:solidFill>
                  <a:schemeClr val="tx1"/>
                </a:solidFill>
              </a:rPr>
              <a:t>Are published earlier than 1</a:t>
            </a:r>
            <a:r>
              <a:rPr lang="en-GB" sz="1000" baseline="30000" dirty="0">
                <a:solidFill>
                  <a:schemeClr val="tx1"/>
                </a:solidFill>
              </a:rPr>
              <a:t>st</a:t>
            </a:r>
            <a:r>
              <a:rPr lang="en-GB" sz="1000" dirty="0">
                <a:solidFill>
                  <a:schemeClr val="tx1"/>
                </a:solidFill>
              </a:rPr>
              <a:t> January 2002 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en-GB" sz="1000" dirty="0">
                <a:solidFill>
                  <a:schemeClr val="tx1"/>
                </a:solidFill>
              </a:rPr>
              <a:t>Are set in non-OECD countries 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en-GB" sz="1000" dirty="0">
                <a:solidFill>
                  <a:schemeClr val="tx1"/>
                </a:solidFill>
              </a:rPr>
              <a:t>Do not mention “social network”, “networks”, “relationships”, “ties” or similar concept in the title or abstract 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en-GB" sz="1000" dirty="0">
                <a:solidFill>
                  <a:schemeClr val="tx1"/>
                </a:solidFill>
              </a:rPr>
              <a:t>Do not mention “class” or “deprivation” or similar concept in the title or abstract </a:t>
            </a:r>
          </a:p>
          <a:p>
            <a:pPr>
              <a:tabLst>
                <a:tab pos="457200" algn="l"/>
              </a:tabLst>
            </a:pPr>
            <a:r>
              <a:rPr lang="en-GB" sz="1000" dirty="0" smtClean="0">
                <a:solidFill>
                  <a:schemeClr val="tx1"/>
                </a:solidFill>
              </a:rPr>
              <a:t>Do not mention self-management </a:t>
            </a:r>
            <a:r>
              <a:rPr lang="en-GB" sz="1000" dirty="0">
                <a:solidFill>
                  <a:schemeClr val="tx1"/>
                </a:solidFill>
              </a:rPr>
              <a:t>or </a:t>
            </a:r>
            <a:r>
              <a:rPr lang="en-GB" sz="1000" dirty="0" smtClean="0">
                <a:solidFill>
                  <a:schemeClr val="tx1"/>
                </a:solidFill>
              </a:rPr>
              <a:t>related terms</a:t>
            </a:r>
            <a:endParaRPr lang="en-GB" sz="1000" dirty="0">
              <a:solidFill>
                <a:schemeClr val="tx1"/>
              </a:solidFill>
              <a:cs typeface="Times New Roman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en-GB" sz="1000" dirty="0" smtClean="0">
                <a:solidFill>
                  <a:schemeClr val="tx1"/>
                </a:solidFill>
              </a:rPr>
              <a:t>Are </a:t>
            </a:r>
            <a:r>
              <a:rPr lang="en-GB" sz="1000" dirty="0">
                <a:solidFill>
                  <a:schemeClr val="tx1"/>
                </a:solidFill>
              </a:rPr>
              <a:t>not about diabetes, other chronic disease, or health behaviours related to diabetes </a:t>
            </a:r>
          </a:p>
        </p:txBody>
      </p:sp>
      <p:sp>
        <p:nvSpPr>
          <p:cNvPr id="5" name="Rectangle 4"/>
          <p:cNvSpPr/>
          <p:nvPr/>
        </p:nvSpPr>
        <p:spPr>
          <a:xfrm>
            <a:off x="5148064" y="4437112"/>
            <a:ext cx="2520280" cy="86409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en-GB" sz="1000" dirty="0">
                <a:solidFill>
                  <a:schemeClr val="tx1"/>
                </a:solidFill>
              </a:rPr>
              <a:t>Studies included if:</a:t>
            </a:r>
          </a:p>
          <a:p>
            <a:pPr>
              <a:tabLst>
                <a:tab pos="457200" algn="l"/>
              </a:tabLst>
            </a:pPr>
            <a:r>
              <a:rPr lang="en-GB" sz="1000" dirty="0">
                <a:solidFill>
                  <a:schemeClr val="tx1"/>
                </a:solidFill>
              </a:rPr>
              <a:t>Describe relationship between social class, role of networks, or access to resources and ability to manage a chronic </a:t>
            </a:r>
            <a:r>
              <a:rPr lang="en-GB" sz="1000" dirty="0" smtClean="0">
                <a:solidFill>
                  <a:schemeClr val="tx1"/>
                </a:solidFill>
              </a:rPr>
              <a:t>illness in the abstract.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79712" y="4088105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cs typeface="Times New Roman"/>
              </a:rPr>
              <a:t>8,926 articles</a:t>
            </a:r>
            <a:endParaRPr lang="en-GB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1979712" y="5384249"/>
            <a:ext cx="10801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896 articles</a:t>
            </a:r>
            <a:endParaRPr lang="en-GB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1475656" y="6453336"/>
            <a:ext cx="2088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25 articles selected for review</a:t>
            </a:r>
            <a:endParaRPr lang="en-GB" sz="1200" dirty="0"/>
          </a:p>
        </p:txBody>
      </p:sp>
      <p:sp>
        <p:nvSpPr>
          <p:cNvPr id="10" name="Rectangle 9"/>
          <p:cNvSpPr/>
          <p:nvPr/>
        </p:nvSpPr>
        <p:spPr>
          <a:xfrm>
            <a:off x="5148064" y="5733256"/>
            <a:ext cx="2520280" cy="64807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en-GB" sz="1000" dirty="0">
                <a:solidFill>
                  <a:schemeClr val="tx1"/>
                </a:solidFill>
              </a:rPr>
              <a:t>Studies included if: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en-GB" sz="1000" dirty="0" smtClean="0">
                <a:solidFill>
                  <a:schemeClr val="tx1"/>
                </a:solidFill>
              </a:rPr>
              <a:t>Qualitative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en-GB" sz="1000" dirty="0" smtClean="0">
                <a:solidFill>
                  <a:schemeClr val="tx1"/>
                </a:solidFill>
              </a:rPr>
              <a:t>Discuss network related processes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en-GB" sz="1000" dirty="0" smtClean="0">
                <a:solidFill>
                  <a:schemeClr val="tx1"/>
                </a:solidFill>
              </a:rPr>
              <a:t>Meet quality appraisal criteria</a:t>
            </a:r>
          </a:p>
        </p:txBody>
      </p:sp>
      <p:cxnSp>
        <p:nvCxnSpPr>
          <p:cNvPr id="12" name="Straight Arrow Connector 11"/>
          <p:cNvCxnSpPr>
            <a:stCxn id="3" idx="2"/>
            <a:endCxn id="7" idx="0"/>
          </p:cNvCxnSpPr>
          <p:nvPr/>
        </p:nvCxnSpPr>
        <p:spPr>
          <a:xfrm>
            <a:off x="2519772" y="1772816"/>
            <a:ext cx="0" cy="2315289"/>
          </a:xfrm>
          <a:prstGeom prst="straightConnector1">
            <a:avLst/>
          </a:prstGeom>
          <a:ln w="127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2"/>
            <a:endCxn id="8" idx="0"/>
          </p:cNvCxnSpPr>
          <p:nvPr/>
        </p:nvCxnSpPr>
        <p:spPr>
          <a:xfrm>
            <a:off x="2519772" y="4365104"/>
            <a:ext cx="0" cy="1019145"/>
          </a:xfrm>
          <a:prstGeom prst="straightConnector1">
            <a:avLst/>
          </a:prstGeom>
          <a:ln w="127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8" idx="2"/>
            <a:endCxn id="9" idx="0"/>
          </p:cNvCxnSpPr>
          <p:nvPr/>
        </p:nvCxnSpPr>
        <p:spPr>
          <a:xfrm>
            <a:off x="2519772" y="5661248"/>
            <a:ext cx="0" cy="792088"/>
          </a:xfrm>
          <a:prstGeom prst="straightConnector1">
            <a:avLst/>
          </a:prstGeom>
          <a:ln w="127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4" idx="1"/>
          </p:cNvCxnSpPr>
          <p:nvPr/>
        </p:nvCxnSpPr>
        <p:spPr>
          <a:xfrm flipH="1">
            <a:off x="2672172" y="2924944"/>
            <a:ext cx="2489462" cy="0"/>
          </a:xfrm>
          <a:prstGeom prst="straightConnector1">
            <a:avLst/>
          </a:prstGeom>
          <a:ln w="127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5" idx="1"/>
          </p:cNvCxnSpPr>
          <p:nvPr/>
        </p:nvCxnSpPr>
        <p:spPr>
          <a:xfrm flipH="1">
            <a:off x="2658602" y="4869160"/>
            <a:ext cx="2489462" cy="0"/>
          </a:xfrm>
          <a:prstGeom prst="straightConnector1">
            <a:avLst/>
          </a:prstGeom>
          <a:ln w="127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0" idx="1"/>
          </p:cNvCxnSpPr>
          <p:nvPr/>
        </p:nvCxnSpPr>
        <p:spPr>
          <a:xfrm flipH="1">
            <a:off x="2672172" y="6057292"/>
            <a:ext cx="2475892" cy="0"/>
          </a:xfrm>
          <a:prstGeom prst="straightConnector1">
            <a:avLst/>
          </a:prstGeom>
          <a:ln w="127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043608" y="260648"/>
            <a:ext cx="3592016" cy="468052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Literature search strategy</a:t>
            </a:r>
            <a:endParaRPr lang="en-GB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7777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76673"/>
            <a:ext cx="8208911" cy="5832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70768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iiv1d12\Downloads\1471-2458-14-719-3.t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32656"/>
            <a:ext cx="7992888" cy="619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9773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06090"/>
          </a:xfrm>
        </p:spPr>
        <p:txBody>
          <a:bodyPr>
            <a:normAutofit/>
          </a:bodyPr>
          <a:lstStyle/>
          <a:p>
            <a:r>
              <a:rPr lang="en-GB" sz="3200" b="1" dirty="0" smtClean="0"/>
              <a:t>Structure of presentation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7"/>
            <a:ext cx="8229600" cy="53285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 smtClean="0"/>
              <a:t>Key questions: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GB" sz="2400" dirty="0" smtClean="0"/>
              <a:t>How are network members involved in CIM?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GB" sz="2400" dirty="0" smtClean="0"/>
              <a:t>What are the mechanisms through which networks operate?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GB" sz="2400" dirty="0" smtClean="0"/>
              <a:t>How do these mechanisms operate in relation to relationship types?</a:t>
            </a:r>
          </a:p>
          <a:p>
            <a:pPr marL="0" indent="0">
              <a:buNone/>
            </a:pPr>
            <a:r>
              <a:rPr lang="en-GB" sz="2400" dirty="0" smtClean="0"/>
              <a:t>Structure of presentation:</a:t>
            </a:r>
          </a:p>
          <a:p>
            <a:pPr marL="571500" indent="-571500">
              <a:buFont typeface="+mj-lt"/>
              <a:buAutoNum type="romanUcPeriod"/>
            </a:pPr>
            <a:r>
              <a:rPr lang="en-GB" sz="2400" dirty="0" smtClean="0"/>
              <a:t>Background</a:t>
            </a:r>
          </a:p>
          <a:p>
            <a:pPr marL="571500" indent="-571500">
              <a:buFont typeface="+mj-lt"/>
              <a:buAutoNum type="romanUcPeriod"/>
            </a:pPr>
            <a:r>
              <a:rPr lang="en-GB" sz="2400" dirty="0" err="1" smtClean="0"/>
              <a:t>Metasynthesis</a:t>
            </a:r>
            <a:r>
              <a:rPr lang="en-GB" sz="2400" dirty="0" smtClean="0"/>
              <a:t>: network mechanisms</a:t>
            </a:r>
          </a:p>
          <a:p>
            <a:pPr marL="571500" indent="-571500">
              <a:buFont typeface="+mj-lt"/>
              <a:buAutoNum type="romanUcPeriod"/>
            </a:pPr>
            <a:r>
              <a:rPr lang="en-GB" sz="2400" dirty="0" smtClean="0"/>
              <a:t>Network dynamics: expectations and engagement within networks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859759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350" y="188640"/>
            <a:ext cx="8686800" cy="808981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sz="3200" b="1" dirty="0" smtClean="0">
                <a:solidFill>
                  <a:schemeClr val="accent1"/>
                </a:solidFill>
              </a:rPr>
              <a:t>Background: Networks mapping</a:t>
            </a:r>
          </a:p>
        </p:txBody>
      </p:sp>
      <p:sp>
        <p:nvSpPr>
          <p:cNvPr id="3075" name="Oval 4"/>
          <p:cNvSpPr>
            <a:spLocks noGrp="1" noChangeArrowheads="1"/>
          </p:cNvSpPr>
          <p:nvPr>
            <p:ph type="body" idx="4294967295"/>
          </p:nvPr>
        </p:nvSpPr>
        <p:spPr>
          <a:xfrm>
            <a:off x="2124075" y="1628775"/>
            <a:ext cx="4895850" cy="4597400"/>
          </a:xfrm>
          <a:prstGeom prst="ellipse">
            <a:avLst/>
          </a:prstGeom>
          <a:ln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  <p:sp>
        <p:nvSpPr>
          <p:cNvPr id="3076" name="Oval 4"/>
          <p:cNvSpPr>
            <a:spLocks noChangeArrowheads="1"/>
          </p:cNvSpPr>
          <p:nvPr/>
        </p:nvSpPr>
        <p:spPr bwMode="auto">
          <a:xfrm>
            <a:off x="2555875" y="2060575"/>
            <a:ext cx="3960813" cy="367347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Tx/>
              <a:buChar char="•"/>
            </a:pPr>
            <a:endParaRPr lang="en-US" altLang="en-US">
              <a:cs typeface="Arial" charset="0"/>
            </a:endParaRPr>
          </a:p>
        </p:txBody>
      </p:sp>
      <p:sp>
        <p:nvSpPr>
          <p:cNvPr id="3077" name="Oval 4"/>
          <p:cNvSpPr>
            <a:spLocks noChangeArrowheads="1"/>
          </p:cNvSpPr>
          <p:nvPr/>
        </p:nvSpPr>
        <p:spPr bwMode="auto">
          <a:xfrm>
            <a:off x="3132138" y="2576513"/>
            <a:ext cx="2808287" cy="258127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Tx/>
              <a:buChar char="•"/>
            </a:pPr>
            <a:endParaRPr lang="en-US" altLang="en-US">
              <a:cs typeface="Arial" charset="0"/>
            </a:endParaRPr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4067175" y="3357563"/>
            <a:ext cx="1008063" cy="863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GB" altLang="en-US" sz="1800">
                <a:cs typeface="Arial" charset="0"/>
              </a:rPr>
              <a:t>YOU</a:t>
            </a:r>
            <a:endParaRPr lang="en-US" altLang="en-US" sz="1800">
              <a:cs typeface="Arial" charset="0"/>
            </a:endParaRPr>
          </a:p>
        </p:txBody>
      </p:sp>
      <p:sp>
        <p:nvSpPr>
          <p:cNvPr id="3079" name="Rectangle 1"/>
          <p:cNvSpPr>
            <a:spLocks noChangeArrowheads="1"/>
          </p:cNvSpPr>
          <p:nvPr/>
        </p:nvSpPr>
        <p:spPr bwMode="auto">
          <a:xfrm>
            <a:off x="7235825" y="1052513"/>
            <a:ext cx="1800225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>
                <a:latin typeface="Arial" charset="0"/>
              </a:rPr>
              <a:t>For each person on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>
                <a:latin typeface="Arial" charset="0"/>
              </a:rPr>
              <a:t>the diagram, write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>
                <a:latin typeface="Arial" charset="0"/>
              </a:rPr>
              <a:t>their relationship and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>
                <a:latin typeface="Arial" charset="0"/>
              </a:rPr>
              <a:t>for each person or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>
                <a:latin typeface="Arial" charset="0"/>
              </a:rPr>
              <a:t>organisation write how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>
                <a:latin typeface="Arial" charset="0"/>
              </a:rPr>
              <a:t>often they are seen (daily,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>
                <a:latin typeface="Arial" charset="0"/>
              </a:rPr>
              <a:t> weekly, monthly, less often).</a:t>
            </a:r>
          </a:p>
        </p:txBody>
      </p:sp>
    </p:spTree>
    <p:extLst>
      <p:ext uri="{BB962C8B-B14F-4D97-AF65-F5344CB8AC3E}">
        <p14:creationId xmlns:p14="http://schemas.microsoft.com/office/powerpoint/2010/main" val="48735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val 4"/>
          <p:cNvSpPr>
            <a:spLocks noChangeArrowheads="1"/>
          </p:cNvSpPr>
          <p:nvPr/>
        </p:nvSpPr>
        <p:spPr bwMode="auto">
          <a:xfrm>
            <a:off x="971550" y="333375"/>
            <a:ext cx="7129463" cy="6264275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15875">
            <a:solidFill>
              <a:schemeClr val="accent1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GB" altLang="en-US" sz="1800" smtClean="0">
              <a:latin typeface="Arial" charset="0"/>
            </a:endParaRPr>
          </a:p>
        </p:txBody>
      </p:sp>
      <p:sp>
        <p:nvSpPr>
          <p:cNvPr id="6147" name="Oval 5"/>
          <p:cNvSpPr>
            <a:spLocks noChangeArrowheads="1"/>
          </p:cNvSpPr>
          <p:nvPr/>
        </p:nvSpPr>
        <p:spPr bwMode="auto">
          <a:xfrm>
            <a:off x="2051050" y="1268413"/>
            <a:ext cx="4968875" cy="4321175"/>
          </a:xfrm>
          <a:prstGeom prst="ellipse">
            <a:avLst/>
          </a:prstGeom>
          <a:noFill/>
          <a:ln w="15875">
            <a:solidFill>
              <a:schemeClr val="accent1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GB" altLang="en-US" sz="1800" smtClean="0">
              <a:latin typeface="Arial" charset="0"/>
            </a:endParaRPr>
          </a:p>
        </p:txBody>
      </p:sp>
      <p:sp>
        <p:nvSpPr>
          <p:cNvPr id="6148" name="Oval 6"/>
          <p:cNvSpPr>
            <a:spLocks noChangeArrowheads="1"/>
          </p:cNvSpPr>
          <p:nvPr/>
        </p:nvSpPr>
        <p:spPr bwMode="auto">
          <a:xfrm>
            <a:off x="3132138" y="2133600"/>
            <a:ext cx="2879725" cy="2519363"/>
          </a:xfrm>
          <a:prstGeom prst="ellipse">
            <a:avLst/>
          </a:prstGeom>
          <a:noFill/>
          <a:ln w="15875">
            <a:solidFill>
              <a:schemeClr val="accent1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GB" altLang="en-US" sz="1800" smtClean="0">
              <a:latin typeface="Arial" charset="0"/>
            </a:endParaRPr>
          </a:p>
        </p:txBody>
      </p:sp>
      <p:sp>
        <p:nvSpPr>
          <p:cNvPr id="6149" name="Oval 7"/>
          <p:cNvSpPr>
            <a:spLocks noChangeArrowheads="1"/>
          </p:cNvSpPr>
          <p:nvPr/>
        </p:nvSpPr>
        <p:spPr bwMode="auto">
          <a:xfrm>
            <a:off x="4140200" y="2924175"/>
            <a:ext cx="865188" cy="792163"/>
          </a:xfrm>
          <a:prstGeom prst="ellipse">
            <a:avLst/>
          </a:prstGeom>
          <a:noFill/>
          <a:ln w="15875">
            <a:solidFill>
              <a:schemeClr val="accent1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GB" altLang="en-US" sz="1800" smtClean="0">
              <a:latin typeface="Arial" charset="0"/>
            </a:endParaRPr>
          </a:p>
        </p:txBody>
      </p:sp>
      <p:sp>
        <p:nvSpPr>
          <p:cNvPr id="6150" name="TextBox 7"/>
          <p:cNvSpPr txBox="1">
            <a:spLocks noChangeArrowheads="1"/>
          </p:cNvSpPr>
          <p:nvPr/>
        </p:nvSpPr>
        <p:spPr bwMode="auto">
          <a:xfrm>
            <a:off x="4284663" y="3141663"/>
            <a:ext cx="57467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 b="1" dirty="0" smtClean="0">
                <a:latin typeface="Arial" charset="0"/>
              </a:rPr>
              <a:t>Roy</a:t>
            </a:r>
            <a:endParaRPr lang="en-GB" altLang="en-US" sz="1600" b="1" dirty="0">
              <a:latin typeface="Arial" charset="0"/>
            </a:endParaRPr>
          </a:p>
        </p:txBody>
      </p:sp>
      <p:sp>
        <p:nvSpPr>
          <p:cNvPr id="6151" name="TextBox 8"/>
          <p:cNvSpPr txBox="1">
            <a:spLocks noChangeArrowheads="1"/>
          </p:cNvSpPr>
          <p:nvPr/>
        </p:nvSpPr>
        <p:spPr bwMode="auto">
          <a:xfrm>
            <a:off x="3995738" y="2276475"/>
            <a:ext cx="12239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200">
                <a:latin typeface="Arial" charset="0"/>
              </a:rPr>
              <a:t>Daughter Mary</a:t>
            </a:r>
          </a:p>
        </p:txBody>
      </p:sp>
      <p:sp>
        <p:nvSpPr>
          <p:cNvPr id="6152" name="TextBox 9"/>
          <p:cNvSpPr txBox="1">
            <a:spLocks noChangeArrowheads="1"/>
          </p:cNvSpPr>
          <p:nvPr/>
        </p:nvSpPr>
        <p:spPr bwMode="auto">
          <a:xfrm>
            <a:off x="4067175" y="4076700"/>
            <a:ext cx="1152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200">
                <a:latin typeface="Arial" charset="0"/>
              </a:rPr>
              <a:t>Daughter Jess</a:t>
            </a:r>
          </a:p>
        </p:txBody>
      </p:sp>
      <p:sp>
        <p:nvSpPr>
          <p:cNvPr id="6153" name="TextBox 10"/>
          <p:cNvSpPr txBox="1">
            <a:spLocks noChangeArrowheads="1"/>
          </p:cNvSpPr>
          <p:nvPr/>
        </p:nvSpPr>
        <p:spPr bwMode="auto">
          <a:xfrm>
            <a:off x="5364163" y="2924175"/>
            <a:ext cx="50323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200">
                <a:latin typeface="Arial" charset="0"/>
              </a:rPr>
              <a:t>Wife </a:t>
            </a:r>
          </a:p>
        </p:txBody>
      </p:sp>
      <p:sp>
        <p:nvSpPr>
          <p:cNvPr id="6154" name="TextBox 11"/>
          <p:cNvSpPr txBox="1">
            <a:spLocks noChangeArrowheads="1"/>
          </p:cNvSpPr>
          <p:nvPr/>
        </p:nvSpPr>
        <p:spPr bwMode="auto">
          <a:xfrm>
            <a:off x="3132138" y="3213100"/>
            <a:ext cx="9350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200">
                <a:latin typeface="Arial" charset="0"/>
              </a:rPr>
              <a:t>MH Rambling </a:t>
            </a:r>
          </a:p>
        </p:txBody>
      </p:sp>
      <p:sp>
        <p:nvSpPr>
          <p:cNvPr id="6155" name="TextBox 12"/>
          <p:cNvSpPr txBox="1">
            <a:spLocks noChangeArrowheads="1"/>
          </p:cNvSpPr>
          <p:nvPr/>
        </p:nvSpPr>
        <p:spPr bwMode="auto">
          <a:xfrm>
            <a:off x="5651500" y="1844675"/>
            <a:ext cx="433388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200">
                <a:latin typeface="Arial" charset="0"/>
              </a:rPr>
              <a:t>GP</a:t>
            </a:r>
          </a:p>
        </p:txBody>
      </p:sp>
      <p:sp>
        <p:nvSpPr>
          <p:cNvPr id="6156" name="TextBox 13"/>
          <p:cNvSpPr txBox="1">
            <a:spLocks noChangeArrowheads="1"/>
          </p:cNvSpPr>
          <p:nvPr/>
        </p:nvSpPr>
        <p:spPr bwMode="auto">
          <a:xfrm>
            <a:off x="3059113" y="4652963"/>
            <a:ext cx="12255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200">
                <a:latin typeface="Arial" charset="0"/>
              </a:rPr>
              <a:t>Drama and Singing Group </a:t>
            </a:r>
          </a:p>
        </p:txBody>
      </p:sp>
      <p:sp>
        <p:nvSpPr>
          <p:cNvPr id="6157" name="TextBox 14"/>
          <p:cNvSpPr txBox="1">
            <a:spLocks noChangeArrowheads="1"/>
          </p:cNvSpPr>
          <p:nvPr/>
        </p:nvSpPr>
        <p:spPr bwMode="auto">
          <a:xfrm>
            <a:off x="6875463" y="4005263"/>
            <a:ext cx="12969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200">
                <a:latin typeface="Arial" charset="0"/>
              </a:rPr>
              <a:t>Church Friends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08625" y="2060575"/>
            <a:ext cx="719138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105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67175" y="2492375"/>
            <a:ext cx="865188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105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64163" y="3141663"/>
            <a:ext cx="576262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105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356100" y="4437063"/>
            <a:ext cx="576263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105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348038" y="3822700"/>
            <a:ext cx="576262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105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164388" y="4221163"/>
            <a:ext cx="6477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105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348038" y="5084763"/>
            <a:ext cx="576262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105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0" y="4849813"/>
            <a:ext cx="2700338" cy="116955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1000" b="1" dirty="0" smtClean="0"/>
              <a:t>Frequency </a:t>
            </a:r>
            <a:r>
              <a:rPr lang="en-GB" sz="1000" b="1" dirty="0"/>
              <a:t>of Contact </a:t>
            </a:r>
          </a:p>
          <a:p>
            <a:pPr>
              <a:defRPr/>
            </a:pPr>
            <a:r>
              <a:rPr lang="en-GB" sz="1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a:</a:t>
            </a:r>
            <a:r>
              <a:rPr lang="en-GB" sz="1000" b="1" dirty="0"/>
              <a:t> </a:t>
            </a:r>
            <a:r>
              <a:rPr lang="en-GB" sz="1000" dirty="0"/>
              <a:t>Daily</a:t>
            </a:r>
          </a:p>
          <a:p>
            <a:pPr>
              <a:defRPr/>
            </a:pPr>
            <a:r>
              <a:rPr lang="en-GB" sz="1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b: </a:t>
            </a:r>
            <a:r>
              <a:rPr lang="en-GB" sz="1000" dirty="0"/>
              <a:t>At least once a week</a:t>
            </a:r>
          </a:p>
          <a:p>
            <a:pPr>
              <a:defRPr/>
            </a:pPr>
            <a:r>
              <a:rPr lang="en-GB" sz="1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c: </a:t>
            </a:r>
            <a:r>
              <a:rPr lang="en-GB" sz="1000" dirty="0"/>
              <a:t>At least  once a month</a:t>
            </a:r>
          </a:p>
          <a:p>
            <a:pPr>
              <a:defRPr/>
            </a:pPr>
            <a:r>
              <a:rPr lang="en-GB" sz="1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d: </a:t>
            </a:r>
            <a:r>
              <a:rPr lang="en-GB" sz="1000" dirty="0"/>
              <a:t>Every couple of months</a:t>
            </a:r>
          </a:p>
          <a:p>
            <a:pPr>
              <a:defRPr/>
            </a:pPr>
            <a:r>
              <a:rPr lang="en-GB" sz="1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e: </a:t>
            </a:r>
            <a:r>
              <a:rPr lang="en-GB" sz="1000" dirty="0"/>
              <a:t>Less often than every couple of months </a:t>
            </a:r>
          </a:p>
          <a:p>
            <a:pPr>
              <a:defRPr/>
            </a:pPr>
            <a:endParaRPr lang="en-GB" sz="1000" b="1" dirty="0"/>
          </a:p>
        </p:txBody>
      </p:sp>
    </p:spTree>
    <p:extLst>
      <p:ext uri="{BB962C8B-B14F-4D97-AF65-F5344CB8AC3E}">
        <p14:creationId xmlns:p14="http://schemas.microsoft.com/office/powerpoint/2010/main" val="1824523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62880" y="404664"/>
            <a:ext cx="7797552" cy="936103"/>
          </a:xfrm>
        </p:spPr>
        <p:txBody>
          <a:bodyPr>
            <a:noAutofit/>
          </a:bodyPr>
          <a:lstStyle/>
          <a:p>
            <a:r>
              <a:rPr lang="en-GB" sz="3200" b="1" dirty="0" smtClean="0">
                <a:solidFill>
                  <a:schemeClr val="accent1"/>
                </a:solidFill>
              </a:rPr>
              <a:t>Background: What is the work that network members do?</a:t>
            </a:r>
            <a:endParaRPr lang="en-GB" sz="32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36426"/>
              </p:ext>
            </p:extLst>
          </p:nvPr>
        </p:nvGraphicFramePr>
        <p:xfrm>
          <a:off x="533400" y="1916832"/>
          <a:ext cx="8143056" cy="3888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2683"/>
                <a:gridCol w="2910057"/>
                <a:gridCol w="2680316"/>
              </a:tblGrid>
              <a:tr h="795033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/>
                        <a:t>Illness</a:t>
                      </a:r>
                      <a:r>
                        <a:rPr lang="en-GB" sz="2800" b="1" baseline="0" dirty="0" smtClean="0"/>
                        <a:t> work</a:t>
                      </a:r>
                      <a:endParaRPr lang="en-GB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/>
                        <a:t>Everyday work</a:t>
                      </a:r>
                      <a:endParaRPr lang="en-GB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/>
                        <a:t>Emotional work</a:t>
                      </a:r>
                      <a:endParaRPr lang="en-GB" sz="2800" b="1" dirty="0"/>
                    </a:p>
                  </a:txBody>
                  <a:tcPr/>
                </a:tc>
              </a:tr>
              <a:tr h="3093399"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health management taking</a:t>
                      </a:r>
                      <a:r>
                        <a:rPr lang="en-US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medications; 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regimen work; </a:t>
                      </a:r>
                    </a:p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taking and interpreting</a:t>
                      </a:r>
                      <a:r>
                        <a:rPr lang="en-US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measurements;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understanding symptoms; </a:t>
                      </a:r>
                    </a:p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making appointments etc.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Housekeeping;</a:t>
                      </a:r>
                    </a:p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Repairing; </a:t>
                      </a:r>
                    </a:p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child rearing; </a:t>
                      </a:r>
                    </a:p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generic support related to diet and exercise; </a:t>
                      </a:r>
                    </a:p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Shopping;</a:t>
                      </a:r>
                    </a:p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personal care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comforting when worried or anxious;</a:t>
                      </a:r>
                    </a:p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well-being;</a:t>
                      </a:r>
                    </a:p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companionship</a:t>
                      </a:r>
                    </a:p>
                    <a:p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7794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22114"/>
          </a:xfrm>
        </p:spPr>
        <p:txBody>
          <a:bodyPr>
            <a:normAutofit/>
          </a:bodyPr>
          <a:lstStyle/>
          <a:p>
            <a:r>
              <a:rPr lang="en-GB" sz="3200" b="1" dirty="0" smtClean="0"/>
              <a:t>Key findings 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8326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i="1" dirty="0" smtClean="0"/>
              <a:t>There </a:t>
            </a:r>
            <a:r>
              <a:rPr lang="en-GB" sz="1800" i="1" dirty="0"/>
              <a:t>is a range of CIM related work </a:t>
            </a:r>
            <a:r>
              <a:rPr lang="en-GB" sz="1800" i="1" dirty="0" smtClean="0"/>
              <a:t>that </a:t>
            </a:r>
            <a:r>
              <a:rPr lang="en-GB" sz="1800" i="1" dirty="0"/>
              <a:t>take place in the everyday lives of people with </a:t>
            </a:r>
            <a:r>
              <a:rPr lang="en-GB" sz="1800" i="1" dirty="0" smtClean="0"/>
              <a:t>LTCs, and a wide range of network members that contribute </a:t>
            </a:r>
            <a:endParaRPr lang="en-GB" sz="1800" dirty="0"/>
          </a:p>
          <a:p>
            <a:pPr marL="0" indent="0">
              <a:buNone/>
            </a:pPr>
            <a:endParaRPr lang="en-GB" sz="1800" b="1" dirty="0" smtClean="0"/>
          </a:p>
          <a:p>
            <a:pPr marL="0" indent="0">
              <a:buNone/>
            </a:pPr>
            <a:r>
              <a:rPr lang="en-GB" sz="1800" i="1" dirty="0" smtClean="0"/>
              <a:t>Most </a:t>
            </a:r>
            <a:r>
              <a:rPr lang="en-GB" sz="1800" dirty="0" smtClean="0"/>
              <a:t>work: emotional work; least: everyday </a:t>
            </a:r>
            <a:r>
              <a:rPr lang="en-GB" sz="1800" dirty="0"/>
              <a:t>practical </a:t>
            </a:r>
            <a:r>
              <a:rPr lang="en-GB" sz="1800" dirty="0" smtClean="0"/>
              <a:t>work</a:t>
            </a:r>
            <a:endParaRPr lang="en-GB" sz="1800" dirty="0"/>
          </a:p>
          <a:p>
            <a:pPr marL="0" indent="0">
              <a:buNone/>
            </a:pPr>
            <a:endParaRPr lang="en-GB" sz="1800" b="1" dirty="0" smtClean="0"/>
          </a:p>
          <a:p>
            <a:pPr marL="0" indent="0">
              <a:buNone/>
            </a:pPr>
            <a:r>
              <a:rPr lang="en-GB" sz="1800" dirty="0" smtClean="0"/>
              <a:t>Partners </a:t>
            </a:r>
            <a:r>
              <a:rPr lang="en-GB" sz="1800" dirty="0"/>
              <a:t>and close family make the highest overall contributions across all types of </a:t>
            </a:r>
            <a:r>
              <a:rPr lang="en-GB" sz="1800" dirty="0" smtClean="0"/>
              <a:t>work; the </a:t>
            </a:r>
            <a:r>
              <a:rPr lang="en-GB" sz="1800" dirty="0"/>
              <a:t>overall contribution from healthcare professionals is </a:t>
            </a:r>
            <a:r>
              <a:rPr lang="en-GB" sz="1800" dirty="0" smtClean="0"/>
              <a:t>negligible</a:t>
            </a:r>
          </a:p>
          <a:p>
            <a:pPr marL="0" indent="0">
              <a:buNone/>
            </a:pPr>
            <a:endParaRPr lang="en-GB" sz="1800" dirty="0" smtClean="0"/>
          </a:p>
          <a:p>
            <a:pPr marL="0" indent="0">
              <a:buNone/>
            </a:pPr>
            <a:r>
              <a:rPr lang="en-GB" sz="1800" dirty="0" smtClean="0"/>
              <a:t>Weak ties (weaker sense of obligation and need to reciprocate) enabled the moral positioning of the self-managing ‘self’ (acceptable bridge between a sense of personal agency and control and the need for external support)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i="1" dirty="0" smtClean="0"/>
              <a:t>Amount of network member work expands in accordance with CIM needs</a:t>
            </a:r>
          </a:p>
          <a:p>
            <a:pPr marL="0" indent="0">
              <a:buNone/>
            </a:pPr>
            <a:endParaRPr lang="en-GB" sz="1800" dirty="0" smtClean="0"/>
          </a:p>
          <a:p>
            <a:pPr marL="0" indent="0">
              <a:buNone/>
            </a:pPr>
            <a:r>
              <a:rPr lang="en-GB" sz="1800" i="1" dirty="0" smtClean="0"/>
              <a:t>There is a degree of substitutability in the level and type of input by different network members, but no one type of relationship substitute for a full range of needs</a:t>
            </a:r>
          </a:p>
          <a:p>
            <a:pPr marL="0" indent="0">
              <a:buNone/>
            </a:pPr>
            <a:endParaRPr lang="en-GB" sz="1800" i="1" dirty="0"/>
          </a:p>
          <a:p>
            <a:pPr marL="0" indent="0">
              <a:buNone/>
            </a:pPr>
            <a:r>
              <a:rPr lang="en-GB" sz="1800" dirty="0" smtClean="0"/>
              <a:t>Health service costs are significantly reduced where greater levels of illness work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267981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95135"/>
          </a:xfrm>
        </p:spPr>
        <p:txBody>
          <a:bodyPr>
            <a:normAutofit/>
          </a:bodyPr>
          <a:lstStyle/>
          <a:p>
            <a:r>
              <a:rPr lang="en-GB" sz="3200" b="1" dirty="0" smtClean="0"/>
              <a:t>II. </a:t>
            </a:r>
            <a:r>
              <a:rPr lang="en-GB" sz="3200" b="1" dirty="0" err="1" smtClean="0"/>
              <a:t>Metasynthesis</a:t>
            </a:r>
            <a:r>
              <a:rPr lang="en-GB" sz="3200" b="1" dirty="0" smtClean="0"/>
              <a:t>: network mechanisms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5472608"/>
          </a:xfrm>
        </p:spPr>
        <p:txBody>
          <a:bodyPr>
            <a:normAutofit fontScale="77500" lnSpcReduction="20000"/>
          </a:bodyPr>
          <a:lstStyle/>
          <a:p>
            <a:r>
              <a:rPr lang="en-GB" sz="2900" dirty="0"/>
              <a:t>meta-synthesis in order to identify concepts and mechanisms linking social networks and </a:t>
            </a:r>
            <a:r>
              <a:rPr lang="en-GB" sz="2900" dirty="0" smtClean="0"/>
              <a:t>CIM</a:t>
            </a:r>
            <a:endParaRPr lang="en-GB" sz="2900" dirty="0"/>
          </a:p>
          <a:p>
            <a:r>
              <a:rPr lang="en-GB" sz="2900" dirty="0"/>
              <a:t>including studies dealing with diabetes </a:t>
            </a:r>
            <a:r>
              <a:rPr lang="en-GB" sz="2900" dirty="0" smtClean="0"/>
              <a:t>CIM </a:t>
            </a:r>
            <a:r>
              <a:rPr lang="en-GB" sz="2900" dirty="0"/>
              <a:t>and </a:t>
            </a:r>
            <a:r>
              <a:rPr lang="en-GB" sz="2900" dirty="0" smtClean="0"/>
              <a:t>conditions </a:t>
            </a:r>
            <a:r>
              <a:rPr lang="en-GB" sz="2900" dirty="0"/>
              <a:t>or health behaviours relevant for diabetes </a:t>
            </a:r>
            <a:r>
              <a:rPr lang="en-GB" sz="2900" dirty="0" smtClean="0"/>
              <a:t>CIM</a:t>
            </a:r>
          </a:p>
          <a:p>
            <a:pPr lvl="1" indent="-342900"/>
            <a:r>
              <a:rPr lang="en-GB" sz="2900" dirty="0" smtClean="0"/>
              <a:t>exemplar </a:t>
            </a:r>
            <a:r>
              <a:rPr lang="en-GB" sz="2900" dirty="0"/>
              <a:t>chronic condition of high and growing </a:t>
            </a:r>
            <a:r>
              <a:rPr lang="en-GB" sz="2900" dirty="0" smtClean="0"/>
              <a:t>prevalence</a:t>
            </a:r>
          </a:p>
          <a:p>
            <a:pPr lvl="1" indent="-342900"/>
            <a:r>
              <a:rPr lang="en-GB" sz="2900" dirty="0" smtClean="0"/>
              <a:t>older </a:t>
            </a:r>
            <a:r>
              <a:rPr lang="en-GB" sz="2900" dirty="0"/>
              <a:t>adults where adopting new </a:t>
            </a:r>
            <a:r>
              <a:rPr lang="en-GB" sz="2900" dirty="0" smtClean="0"/>
              <a:t>CIM </a:t>
            </a:r>
            <a:r>
              <a:rPr lang="en-GB" sz="2900" dirty="0"/>
              <a:t>practices </a:t>
            </a:r>
            <a:r>
              <a:rPr lang="en-GB" sz="2900" dirty="0" smtClean="0"/>
              <a:t>recognised </a:t>
            </a:r>
            <a:r>
              <a:rPr lang="en-GB" sz="2900" dirty="0"/>
              <a:t>as a major contributor to health </a:t>
            </a:r>
            <a:r>
              <a:rPr lang="en-GB" sz="2900" dirty="0" smtClean="0"/>
              <a:t>outcomes</a:t>
            </a:r>
          </a:p>
          <a:p>
            <a:pPr lvl="1" indent="-342900"/>
            <a:r>
              <a:rPr lang="en-GB" sz="2900" dirty="0" smtClean="0"/>
              <a:t>recognised </a:t>
            </a:r>
            <a:r>
              <a:rPr lang="en-GB" sz="2900" dirty="0"/>
              <a:t>as involving significant personal behavioural input and continuous support from social network members </a:t>
            </a:r>
            <a:endParaRPr lang="en-GB" sz="2900" dirty="0" smtClean="0"/>
          </a:p>
          <a:p>
            <a:pPr lvl="1" indent="-342900"/>
            <a:r>
              <a:rPr lang="en-GB" sz="2900" dirty="0" smtClean="0"/>
              <a:t>critical </a:t>
            </a:r>
            <a:r>
              <a:rPr lang="en-GB" sz="2900" dirty="0"/>
              <a:t>case in terms of what might be achievable with other chronic conditions that are less well known and where the formal and informal support infrastructure is </a:t>
            </a:r>
            <a:r>
              <a:rPr lang="en-GB" sz="2900" dirty="0" smtClean="0"/>
              <a:t>poorer</a:t>
            </a:r>
            <a:endParaRPr lang="en-GB" sz="2900" dirty="0"/>
          </a:p>
          <a:p>
            <a:r>
              <a:rPr lang="en-GB" sz="2900" dirty="0"/>
              <a:t>four key concepts: social networks, chronic illness, self-management, and </a:t>
            </a:r>
            <a:r>
              <a:rPr lang="en-GB" sz="2900" dirty="0" smtClean="0"/>
              <a:t>deprivation</a:t>
            </a:r>
          </a:p>
          <a:p>
            <a:r>
              <a:rPr lang="en-GB" sz="2900" dirty="0"/>
              <a:t>25 qualitative papers were chosen for review </a:t>
            </a:r>
            <a:endParaRPr lang="en-GB" sz="2900" dirty="0" smtClean="0"/>
          </a:p>
          <a:p>
            <a:r>
              <a:rPr lang="en-GB" sz="2900" dirty="0"/>
              <a:t>Extraction forms were used for analysing and systematising the data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342803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347864" y="2857867"/>
            <a:ext cx="2448272" cy="172819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/>
          <p:cNvSpPr/>
          <p:nvPr/>
        </p:nvSpPr>
        <p:spPr>
          <a:xfrm>
            <a:off x="3527884" y="1628800"/>
            <a:ext cx="2088232" cy="93610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1) Sharing knowledge and experience in a personal community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323528" y="4365104"/>
            <a:ext cx="2088232" cy="93610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3</a:t>
            </a:r>
            <a:r>
              <a:rPr lang="en-GB" sz="1100" dirty="0" smtClean="0">
                <a:solidFill>
                  <a:schemeClr val="tx1"/>
                </a:solidFill>
              </a:rPr>
              <a:t>) Self-management </a:t>
            </a:r>
            <a:r>
              <a:rPr lang="en-GB" sz="1100" dirty="0">
                <a:solidFill>
                  <a:schemeClr val="tx1"/>
                </a:solidFill>
              </a:rPr>
              <a:t>support requires </a:t>
            </a:r>
            <a:r>
              <a:rPr lang="en-GB" sz="1100" dirty="0" smtClean="0">
                <a:solidFill>
                  <a:schemeClr val="tx1"/>
                </a:solidFill>
              </a:rPr>
              <a:t>awareness of </a:t>
            </a:r>
            <a:r>
              <a:rPr lang="en-GB" sz="1100" dirty="0">
                <a:solidFill>
                  <a:schemeClr val="tx1"/>
                </a:solidFill>
              </a:rPr>
              <a:t>and ability to deal with network relationships</a:t>
            </a:r>
          </a:p>
        </p:txBody>
      </p:sp>
      <p:sp>
        <p:nvSpPr>
          <p:cNvPr id="5" name="Oval 4"/>
          <p:cNvSpPr/>
          <p:nvPr/>
        </p:nvSpPr>
        <p:spPr>
          <a:xfrm>
            <a:off x="7092280" y="4365104"/>
            <a:ext cx="1872208" cy="93610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2) </a:t>
            </a:r>
            <a:r>
              <a:rPr lang="en-GB" sz="1100" dirty="0">
                <a:solidFill>
                  <a:schemeClr val="tx1"/>
                </a:solidFill>
              </a:rPr>
              <a:t>A</a:t>
            </a:r>
            <a:r>
              <a:rPr lang="en-GB" sz="1100" dirty="0" smtClean="0">
                <a:solidFill>
                  <a:schemeClr val="tx1"/>
                </a:solidFill>
              </a:rPr>
              <a:t>ccessing </a:t>
            </a:r>
            <a:r>
              <a:rPr lang="en-GB" sz="1100" dirty="0">
                <a:solidFill>
                  <a:schemeClr val="tx1"/>
                </a:solidFill>
              </a:rPr>
              <a:t>and mediation of </a:t>
            </a:r>
            <a:r>
              <a:rPr lang="en-GB" sz="1100" dirty="0" smtClean="0">
                <a:solidFill>
                  <a:schemeClr val="tx1"/>
                </a:solidFill>
              </a:rPr>
              <a:t>resources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563888" y="3145899"/>
            <a:ext cx="720080" cy="43204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 smtClean="0">
                <a:solidFill>
                  <a:schemeClr val="tx1"/>
                </a:solidFill>
              </a:rPr>
              <a:t>Navigation</a:t>
            </a:r>
            <a:endParaRPr lang="en-GB" sz="800" b="1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283968" y="4009995"/>
            <a:ext cx="720080" cy="43204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 smtClean="0">
                <a:solidFill>
                  <a:schemeClr val="tx1"/>
                </a:solidFill>
              </a:rPr>
              <a:t>Collective efficacy</a:t>
            </a:r>
            <a:endParaRPr lang="en-GB" sz="800" b="1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88024" y="3145899"/>
            <a:ext cx="792088" cy="43204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 smtClean="0">
                <a:solidFill>
                  <a:schemeClr val="tx1"/>
                </a:solidFill>
              </a:rPr>
              <a:t>Negotiation</a:t>
            </a:r>
            <a:endParaRPr lang="en-GB" sz="800" b="1" dirty="0">
              <a:solidFill>
                <a:schemeClr val="tx1"/>
              </a:solidFill>
            </a:endParaRPr>
          </a:p>
        </p:txBody>
      </p:sp>
      <p:sp>
        <p:nvSpPr>
          <p:cNvPr id="13" name="Left-Right Arrow 12"/>
          <p:cNvSpPr/>
          <p:nvPr/>
        </p:nvSpPr>
        <p:spPr>
          <a:xfrm rot="18649150">
            <a:off x="4706982" y="3681517"/>
            <a:ext cx="360040" cy="188640"/>
          </a:xfrm>
          <a:prstGeom prst="leftRightArrow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/>
          </a:p>
        </p:txBody>
      </p:sp>
      <p:sp>
        <p:nvSpPr>
          <p:cNvPr id="15" name="Left-Right Arrow 14"/>
          <p:cNvSpPr/>
          <p:nvPr/>
        </p:nvSpPr>
        <p:spPr>
          <a:xfrm rot="13639747">
            <a:off x="4128607" y="3679918"/>
            <a:ext cx="360040" cy="188640"/>
          </a:xfrm>
          <a:prstGeom prst="leftRightArrow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/>
          </a:p>
        </p:txBody>
      </p:sp>
      <p:sp>
        <p:nvSpPr>
          <p:cNvPr id="16" name="Left-Right Arrow 15"/>
          <p:cNvSpPr/>
          <p:nvPr/>
        </p:nvSpPr>
        <p:spPr>
          <a:xfrm>
            <a:off x="4355976" y="3289915"/>
            <a:ext cx="360040" cy="188640"/>
          </a:xfrm>
          <a:prstGeom prst="leftRightArrow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/>
          </a:p>
        </p:txBody>
      </p:sp>
      <p:cxnSp>
        <p:nvCxnSpPr>
          <p:cNvPr id="18" name="Straight Arrow Connector 17"/>
          <p:cNvCxnSpPr>
            <a:stCxn id="3" idx="6"/>
            <a:endCxn id="5" idx="0"/>
          </p:cNvCxnSpPr>
          <p:nvPr/>
        </p:nvCxnSpPr>
        <p:spPr>
          <a:xfrm>
            <a:off x="5616116" y="2096852"/>
            <a:ext cx="2412268" cy="2268252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4" idx="6"/>
            <a:endCxn id="5" idx="2"/>
          </p:cNvCxnSpPr>
          <p:nvPr/>
        </p:nvCxnSpPr>
        <p:spPr>
          <a:xfrm>
            <a:off x="2411760" y="4833156"/>
            <a:ext cx="4680520" cy="0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3" idx="2"/>
            <a:endCxn id="4" idx="0"/>
          </p:cNvCxnSpPr>
          <p:nvPr/>
        </p:nvCxnSpPr>
        <p:spPr>
          <a:xfrm flipH="1">
            <a:off x="1367644" y="2096852"/>
            <a:ext cx="2160240" cy="2268252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3" idx="4"/>
            <a:endCxn id="11" idx="0"/>
          </p:cNvCxnSpPr>
          <p:nvPr/>
        </p:nvCxnSpPr>
        <p:spPr>
          <a:xfrm>
            <a:off x="4572000" y="2564904"/>
            <a:ext cx="0" cy="292963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11" idx="3"/>
            <a:endCxn id="5" idx="1"/>
          </p:cNvCxnSpPr>
          <p:nvPr/>
        </p:nvCxnSpPr>
        <p:spPr>
          <a:xfrm>
            <a:off x="5796136" y="3721963"/>
            <a:ext cx="1570323" cy="780230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11" idx="1"/>
            <a:endCxn id="4" idx="7"/>
          </p:cNvCxnSpPr>
          <p:nvPr/>
        </p:nvCxnSpPr>
        <p:spPr>
          <a:xfrm flipH="1">
            <a:off x="2105946" y="3721963"/>
            <a:ext cx="1241918" cy="780230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1043608" y="260648"/>
            <a:ext cx="3592016" cy="468052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Figure.</a:t>
            </a:r>
            <a:r>
              <a:rPr lang="en-GB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Summary of 2</a:t>
            </a:r>
            <a:r>
              <a:rPr lang="en-GB" sz="12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3</a:t>
            </a:r>
            <a:r>
              <a:rPr lang="en-GB" sz="12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order concepts</a:t>
            </a:r>
          </a:p>
        </p:txBody>
      </p:sp>
    </p:spTree>
    <p:extLst>
      <p:ext uri="{BB962C8B-B14F-4D97-AF65-F5344CB8AC3E}">
        <p14:creationId xmlns:p14="http://schemas.microsoft.com/office/powerpoint/2010/main" val="1070274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1648</TotalTime>
  <Words>1811</Words>
  <Application>Microsoft Office PowerPoint</Application>
  <PresentationFormat>On-screen Show (4:3)</PresentationFormat>
  <Paragraphs>326</Paragraphs>
  <Slides>26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What is real about ‘self’-management: a mixed methods study of social network support and the value of ‘strong’ and ’weak’ ties in the management of chronic illness </vt:lpstr>
      <vt:lpstr>Introduction</vt:lpstr>
      <vt:lpstr>Structure of presentation</vt:lpstr>
      <vt:lpstr>Background: Networks mapping</vt:lpstr>
      <vt:lpstr>PowerPoint Presentation</vt:lpstr>
      <vt:lpstr>Background: What is the work that network members do?</vt:lpstr>
      <vt:lpstr>Key findings </vt:lpstr>
      <vt:lpstr>II. Metasynthesis: network mechanisms</vt:lpstr>
      <vt:lpstr>PowerPoint Presentation</vt:lpstr>
      <vt:lpstr>II. Key findings 1</vt:lpstr>
      <vt:lpstr>II. Key findings 2</vt:lpstr>
      <vt:lpstr>PowerPoint Presentation</vt:lpstr>
      <vt:lpstr>PowerPoint Presentation</vt:lpstr>
      <vt:lpstr>II. Key findings 3</vt:lpstr>
      <vt:lpstr>III. Network dynamics: expectations and engagement within networks</vt:lpstr>
      <vt:lpstr>What are the individual and network member expectations in relation to CIM?</vt:lpstr>
      <vt:lpstr>PowerPoint Presentation</vt:lpstr>
      <vt:lpstr>PowerPoint Presentation</vt:lpstr>
      <vt:lpstr>How does moral positioning work in the context of CIM: overvalued and undervalued network members?</vt:lpstr>
      <vt:lpstr>PowerPoint Presentation</vt:lpstr>
      <vt:lpstr>PowerPoint Presentation</vt:lpstr>
      <vt:lpstr>Expectations and the ‘moral economies’ of CIM?</vt:lpstr>
      <vt:lpstr>Summary and further work</vt:lpstr>
      <vt:lpstr>PowerPoint Presentation</vt:lpstr>
      <vt:lpstr>PowerPoint Presentation</vt:lpstr>
      <vt:lpstr>PowerPoint Presentation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Vassilev I.I.</dc:creator>
  <cp:lastModifiedBy>de Montfalcon</cp:lastModifiedBy>
  <cp:revision>71</cp:revision>
  <cp:lastPrinted>2014-09-08T14:56:01Z</cp:lastPrinted>
  <dcterms:created xsi:type="dcterms:W3CDTF">2014-09-08T09:21:32Z</dcterms:created>
  <dcterms:modified xsi:type="dcterms:W3CDTF">2015-12-21T12:20:17Z</dcterms:modified>
</cp:coreProperties>
</file>