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50" d="100"/>
          <a:sy n="150" d="100"/>
        </p:scale>
        <p:origin x="1790" y="1469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107F8-C643-4029-B318-7586803E969C}" type="datetimeFigureOut">
              <a:rPr lang="it-IT" smtClean="0"/>
              <a:t>04/01/2016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B55EA-3565-440C-AFF9-EE1C9AA2D01E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317048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107F8-C643-4029-B318-7586803E969C}" type="datetimeFigureOut">
              <a:rPr lang="it-IT" smtClean="0"/>
              <a:t>04/01/2016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B55EA-3565-440C-AFF9-EE1C9AA2D01E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32757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107F8-C643-4029-B318-7586803E969C}" type="datetimeFigureOut">
              <a:rPr lang="it-IT" smtClean="0"/>
              <a:t>04/01/2016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B55EA-3565-440C-AFF9-EE1C9AA2D01E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944135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107F8-C643-4029-B318-7586803E969C}" type="datetimeFigureOut">
              <a:rPr lang="it-IT" smtClean="0"/>
              <a:t>04/01/2016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B55EA-3565-440C-AFF9-EE1C9AA2D01E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63719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107F8-C643-4029-B318-7586803E969C}" type="datetimeFigureOut">
              <a:rPr lang="it-IT" smtClean="0"/>
              <a:t>04/01/2016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B55EA-3565-440C-AFF9-EE1C9AA2D01E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43954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107F8-C643-4029-B318-7586803E969C}" type="datetimeFigureOut">
              <a:rPr lang="it-IT" smtClean="0"/>
              <a:t>04/01/2016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B55EA-3565-440C-AFF9-EE1C9AA2D01E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935794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107F8-C643-4029-B318-7586803E969C}" type="datetimeFigureOut">
              <a:rPr lang="it-IT" smtClean="0"/>
              <a:t>04/01/2016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B55EA-3565-440C-AFF9-EE1C9AA2D01E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4042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107F8-C643-4029-B318-7586803E969C}" type="datetimeFigureOut">
              <a:rPr lang="it-IT" smtClean="0"/>
              <a:t>04/01/2016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B55EA-3565-440C-AFF9-EE1C9AA2D01E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06752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107F8-C643-4029-B318-7586803E969C}" type="datetimeFigureOut">
              <a:rPr lang="it-IT" smtClean="0"/>
              <a:t>04/01/2016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B55EA-3565-440C-AFF9-EE1C9AA2D01E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98965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107F8-C643-4029-B318-7586803E969C}" type="datetimeFigureOut">
              <a:rPr lang="it-IT" smtClean="0"/>
              <a:t>04/01/2016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B55EA-3565-440C-AFF9-EE1C9AA2D01E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428676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107F8-C643-4029-B318-7586803E969C}" type="datetimeFigureOut">
              <a:rPr lang="it-IT" smtClean="0"/>
              <a:t>04/01/2016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B55EA-3565-440C-AFF9-EE1C9AA2D01E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415185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E107F8-C643-4029-B318-7586803E969C}" type="datetimeFigureOut">
              <a:rPr lang="it-IT" smtClean="0"/>
              <a:t>04/01/2016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DB55EA-3565-440C-AFF9-EE1C9AA2D01E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558743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oShape 3"/>
          <p:cNvSpPr>
            <a:spLocks noChangeAspect="1" noChangeArrowheads="1" noTextEdit="1"/>
          </p:cNvSpPr>
          <p:nvPr/>
        </p:nvSpPr>
        <p:spPr bwMode="auto">
          <a:xfrm>
            <a:off x="179388" y="791488"/>
            <a:ext cx="8828087" cy="5804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1016000" y="740477"/>
            <a:ext cx="7996237" cy="5804999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4125913" y="6362178"/>
            <a:ext cx="2606675" cy="2161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Prevalence odds ratio (log scale)</a:t>
            </a: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2338388" y="6003906"/>
            <a:ext cx="225425" cy="261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.5</a:t>
            </a: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Line 8"/>
          <p:cNvSpPr>
            <a:spLocks noChangeShapeType="1"/>
          </p:cNvSpPr>
          <p:nvPr/>
        </p:nvSpPr>
        <p:spPr bwMode="auto">
          <a:xfrm flipV="1">
            <a:off x="2435225" y="5883184"/>
            <a:ext cx="0" cy="105483"/>
          </a:xfrm>
          <a:prstGeom prst="line">
            <a:avLst/>
          </a:prstGeom>
          <a:noFill/>
          <a:ln w="2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1" name="Rectangle 9"/>
          <p:cNvSpPr>
            <a:spLocks noChangeArrowheads="1"/>
          </p:cNvSpPr>
          <p:nvPr/>
        </p:nvSpPr>
        <p:spPr bwMode="auto">
          <a:xfrm>
            <a:off x="3530600" y="5995260"/>
            <a:ext cx="174625" cy="261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1</a:t>
            </a: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 flipV="1">
            <a:off x="3579813" y="5883184"/>
            <a:ext cx="0" cy="105483"/>
          </a:xfrm>
          <a:prstGeom prst="line">
            <a:avLst/>
          </a:prstGeom>
          <a:noFill/>
          <a:ln w="2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3" name="Rectangle 11"/>
          <p:cNvSpPr>
            <a:spLocks noChangeArrowheads="1"/>
          </p:cNvSpPr>
          <p:nvPr/>
        </p:nvSpPr>
        <p:spPr bwMode="auto">
          <a:xfrm>
            <a:off x="4684712" y="5995260"/>
            <a:ext cx="174625" cy="261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2</a:t>
            </a: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Line 12"/>
          <p:cNvSpPr>
            <a:spLocks noChangeShapeType="1"/>
          </p:cNvSpPr>
          <p:nvPr/>
        </p:nvSpPr>
        <p:spPr bwMode="auto">
          <a:xfrm flipV="1">
            <a:off x="4729162" y="5883184"/>
            <a:ext cx="0" cy="105483"/>
          </a:xfrm>
          <a:prstGeom prst="line">
            <a:avLst/>
          </a:prstGeom>
          <a:noFill/>
          <a:ln w="2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5" name="Rectangle 13"/>
          <p:cNvSpPr>
            <a:spLocks noChangeArrowheads="1"/>
          </p:cNvSpPr>
          <p:nvPr/>
        </p:nvSpPr>
        <p:spPr bwMode="auto">
          <a:xfrm>
            <a:off x="5821362" y="5995260"/>
            <a:ext cx="174625" cy="261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4</a:t>
            </a: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Line 14"/>
          <p:cNvSpPr>
            <a:spLocks noChangeShapeType="1"/>
          </p:cNvSpPr>
          <p:nvPr/>
        </p:nvSpPr>
        <p:spPr bwMode="auto">
          <a:xfrm flipV="1">
            <a:off x="5875337" y="5883184"/>
            <a:ext cx="0" cy="105483"/>
          </a:xfrm>
          <a:prstGeom prst="line">
            <a:avLst/>
          </a:prstGeom>
          <a:noFill/>
          <a:ln w="2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7" name="Rectangle 15"/>
          <p:cNvSpPr>
            <a:spLocks noChangeArrowheads="1"/>
          </p:cNvSpPr>
          <p:nvPr/>
        </p:nvSpPr>
        <p:spPr bwMode="auto">
          <a:xfrm>
            <a:off x="8070850" y="5995260"/>
            <a:ext cx="273050" cy="261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16</a:t>
            </a: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Line 16"/>
          <p:cNvSpPr>
            <a:spLocks noChangeShapeType="1"/>
          </p:cNvSpPr>
          <p:nvPr/>
        </p:nvSpPr>
        <p:spPr bwMode="auto">
          <a:xfrm flipV="1">
            <a:off x="8164512" y="5883184"/>
            <a:ext cx="0" cy="105483"/>
          </a:xfrm>
          <a:prstGeom prst="line">
            <a:avLst/>
          </a:prstGeom>
          <a:noFill/>
          <a:ln w="2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9" name="Line 17"/>
          <p:cNvSpPr>
            <a:spLocks noChangeShapeType="1"/>
          </p:cNvSpPr>
          <p:nvPr/>
        </p:nvSpPr>
        <p:spPr bwMode="auto">
          <a:xfrm flipV="1">
            <a:off x="3579813" y="1069029"/>
            <a:ext cx="0" cy="4658525"/>
          </a:xfrm>
          <a:prstGeom prst="line">
            <a:avLst/>
          </a:prstGeom>
          <a:noFill/>
          <a:ln w="2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20" name="Line 18"/>
          <p:cNvSpPr>
            <a:spLocks noChangeShapeType="1"/>
          </p:cNvSpPr>
          <p:nvPr/>
        </p:nvSpPr>
        <p:spPr bwMode="auto">
          <a:xfrm flipH="1">
            <a:off x="2178050" y="5727554"/>
            <a:ext cx="101600" cy="0"/>
          </a:xfrm>
          <a:prstGeom prst="line">
            <a:avLst/>
          </a:prstGeom>
          <a:noFill/>
          <a:ln w="2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21" name="Line 19"/>
          <p:cNvSpPr>
            <a:spLocks noChangeShapeType="1"/>
          </p:cNvSpPr>
          <p:nvPr/>
        </p:nvSpPr>
        <p:spPr bwMode="auto">
          <a:xfrm flipH="1">
            <a:off x="2178050" y="5366146"/>
            <a:ext cx="101600" cy="0"/>
          </a:xfrm>
          <a:prstGeom prst="line">
            <a:avLst/>
          </a:prstGeom>
          <a:noFill/>
          <a:ln w="2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22" name="Line 20"/>
          <p:cNvSpPr>
            <a:spLocks noChangeShapeType="1"/>
          </p:cNvSpPr>
          <p:nvPr/>
        </p:nvSpPr>
        <p:spPr bwMode="auto">
          <a:xfrm flipH="1">
            <a:off x="2178050" y="5186307"/>
            <a:ext cx="101600" cy="0"/>
          </a:xfrm>
          <a:prstGeom prst="line">
            <a:avLst/>
          </a:prstGeom>
          <a:noFill/>
          <a:ln w="2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23" name="Line 21"/>
          <p:cNvSpPr>
            <a:spLocks noChangeShapeType="1"/>
          </p:cNvSpPr>
          <p:nvPr/>
        </p:nvSpPr>
        <p:spPr bwMode="auto">
          <a:xfrm flipH="1">
            <a:off x="2178050" y="5008197"/>
            <a:ext cx="101600" cy="0"/>
          </a:xfrm>
          <a:prstGeom prst="line">
            <a:avLst/>
          </a:prstGeom>
          <a:noFill/>
          <a:ln w="2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24" name="Line 22"/>
          <p:cNvSpPr>
            <a:spLocks noChangeShapeType="1"/>
          </p:cNvSpPr>
          <p:nvPr/>
        </p:nvSpPr>
        <p:spPr bwMode="auto">
          <a:xfrm flipH="1">
            <a:off x="2178050" y="4830087"/>
            <a:ext cx="101600" cy="0"/>
          </a:xfrm>
          <a:prstGeom prst="line">
            <a:avLst/>
          </a:prstGeom>
          <a:noFill/>
          <a:ln w="2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25" name="Line 23"/>
          <p:cNvSpPr>
            <a:spLocks noChangeShapeType="1"/>
          </p:cNvSpPr>
          <p:nvPr/>
        </p:nvSpPr>
        <p:spPr bwMode="auto">
          <a:xfrm flipH="1">
            <a:off x="2178050" y="4650248"/>
            <a:ext cx="101600" cy="0"/>
          </a:xfrm>
          <a:prstGeom prst="line">
            <a:avLst/>
          </a:prstGeom>
          <a:noFill/>
          <a:ln w="2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26" name="Line 24"/>
          <p:cNvSpPr>
            <a:spLocks noChangeShapeType="1"/>
          </p:cNvSpPr>
          <p:nvPr/>
        </p:nvSpPr>
        <p:spPr bwMode="auto">
          <a:xfrm flipH="1">
            <a:off x="2178050" y="4472138"/>
            <a:ext cx="101600" cy="0"/>
          </a:xfrm>
          <a:prstGeom prst="line">
            <a:avLst/>
          </a:prstGeom>
          <a:noFill/>
          <a:ln w="2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27" name="Line 25"/>
          <p:cNvSpPr>
            <a:spLocks noChangeShapeType="1"/>
          </p:cNvSpPr>
          <p:nvPr/>
        </p:nvSpPr>
        <p:spPr bwMode="auto">
          <a:xfrm flipH="1">
            <a:off x="2178050" y="4292299"/>
            <a:ext cx="101600" cy="0"/>
          </a:xfrm>
          <a:prstGeom prst="line">
            <a:avLst/>
          </a:prstGeom>
          <a:noFill/>
          <a:ln w="2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28" name="Line 26"/>
          <p:cNvSpPr>
            <a:spLocks noChangeShapeType="1"/>
          </p:cNvSpPr>
          <p:nvPr/>
        </p:nvSpPr>
        <p:spPr bwMode="auto">
          <a:xfrm flipH="1">
            <a:off x="2178050" y="4114189"/>
            <a:ext cx="101600" cy="0"/>
          </a:xfrm>
          <a:prstGeom prst="line">
            <a:avLst/>
          </a:prstGeom>
          <a:noFill/>
          <a:ln w="2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29" name="Line 27"/>
          <p:cNvSpPr>
            <a:spLocks noChangeShapeType="1"/>
          </p:cNvSpPr>
          <p:nvPr/>
        </p:nvSpPr>
        <p:spPr bwMode="auto">
          <a:xfrm flipH="1">
            <a:off x="2178050" y="3934350"/>
            <a:ext cx="101600" cy="0"/>
          </a:xfrm>
          <a:prstGeom prst="line">
            <a:avLst/>
          </a:prstGeom>
          <a:noFill/>
          <a:ln w="2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30" name="Line 28"/>
          <p:cNvSpPr>
            <a:spLocks noChangeShapeType="1"/>
          </p:cNvSpPr>
          <p:nvPr/>
        </p:nvSpPr>
        <p:spPr bwMode="auto">
          <a:xfrm flipH="1">
            <a:off x="2178050" y="3756240"/>
            <a:ext cx="101600" cy="0"/>
          </a:xfrm>
          <a:prstGeom prst="line">
            <a:avLst/>
          </a:prstGeom>
          <a:noFill/>
          <a:ln w="2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31" name="Line 29"/>
          <p:cNvSpPr>
            <a:spLocks noChangeShapeType="1"/>
          </p:cNvSpPr>
          <p:nvPr/>
        </p:nvSpPr>
        <p:spPr bwMode="auto">
          <a:xfrm flipH="1">
            <a:off x="2178050" y="3578130"/>
            <a:ext cx="101600" cy="0"/>
          </a:xfrm>
          <a:prstGeom prst="line">
            <a:avLst/>
          </a:prstGeom>
          <a:noFill/>
          <a:ln w="2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32" name="Line 30"/>
          <p:cNvSpPr>
            <a:spLocks noChangeShapeType="1"/>
          </p:cNvSpPr>
          <p:nvPr/>
        </p:nvSpPr>
        <p:spPr bwMode="auto">
          <a:xfrm flipH="1">
            <a:off x="2178050" y="3398291"/>
            <a:ext cx="101600" cy="0"/>
          </a:xfrm>
          <a:prstGeom prst="line">
            <a:avLst/>
          </a:prstGeom>
          <a:noFill/>
          <a:ln w="2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33" name="Line 31"/>
          <p:cNvSpPr>
            <a:spLocks noChangeShapeType="1"/>
          </p:cNvSpPr>
          <p:nvPr/>
        </p:nvSpPr>
        <p:spPr bwMode="auto">
          <a:xfrm flipH="1">
            <a:off x="2178050" y="3220181"/>
            <a:ext cx="101600" cy="0"/>
          </a:xfrm>
          <a:prstGeom prst="line">
            <a:avLst/>
          </a:prstGeom>
          <a:noFill/>
          <a:ln w="2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34" name="Line 32"/>
          <p:cNvSpPr>
            <a:spLocks noChangeShapeType="1"/>
          </p:cNvSpPr>
          <p:nvPr/>
        </p:nvSpPr>
        <p:spPr bwMode="auto">
          <a:xfrm flipH="1">
            <a:off x="2178050" y="3040342"/>
            <a:ext cx="101600" cy="0"/>
          </a:xfrm>
          <a:prstGeom prst="line">
            <a:avLst/>
          </a:prstGeom>
          <a:noFill/>
          <a:ln w="2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35" name="Line 33"/>
          <p:cNvSpPr>
            <a:spLocks noChangeShapeType="1"/>
          </p:cNvSpPr>
          <p:nvPr/>
        </p:nvSpPr>
        <p:spPr bwMode="auto">
          <a:xfrm flipH="1">
            <a:off x="2178050" y="2862232"/>
            <a:ext cx="101600" cy="0"/>
          </a:xfrm>
          <a:prstGeom prst="line">
            <a:avLst/>
          </a:prstGeom>
          <a:noFill/>
          <a:ln w="2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36" name="Line 34"/>
          <p:cNvSpPr>
            <a:spLocks noChangeShapeType="1"/>
          </p:cNvSpPr>
          <p:nvPr/>
        </p:nvSpPr>
        <p:spPr bwMode="auto">
          <a:xfrm flipH="1">
            <a:off x="2178050" y="2684123"/>
            <a:ext cx="101600" cy="0"/>
          </a:xfrm>
          <a:prstGeom prst="line">
            <a:avLst/>
          </a:prstGeom>
          <a:noFill/>
          <a:ln w="2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37" name="Line 35"/>
          <p:cNvSpPr>
            <a:spLocks noChangeShapeType="1"/>
          </p:cNvSpPr>
          <p:nvPr/>
        </p:nvSpPr>
        <p:spPr bwMode="auto">
          <a:xfrm flipH="1">
            <a:off x="2178050" y="2504283"/>
            <a:ext cx="101600" cy="0"/>
          </a:xfrm>
          <a:prstGeom prst="line">
            <a:avLst/>
          </a:prstGeom>
          <a:noFill/>
          <a:ln w="2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38" name="Line 36"/>
          <p:cNvSpPr>
            <a:spLocks noChangeShapeType="1"/>
          </p:cNvSpPr>
          <p:nvPr/>
        </p:nvSpPr>
        <p:spPr bwMode="auto">
          <a:xfrm flipH="1">
            <a:off x="2178050" y="2320986"/>
            <a:ext cx="101600" cy="0"/>
          </a:xfrm>
          <a:prstGeom prst="line">
            <a:avLst/>
          </a:prstGeom>
          <a:noFill/>
          <a:ln w="2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39" name="Line 37"/>
          <p:cNvSpPr>
            <a:spLocks noChangeShapeType="1"/>
          </p:cNvSpPr>
          <p:nvPr/>
        </p:nvSpPr>
        <p:spPr bwMode="auto">
          <a:xfrm flipH="1">
            <a:off x="2178050" y="2141147"/>
            <a:ext cx="101600" cy="0"/>
          </a:xfrm>
          <a:prstGeom prst="line">
            <a:avLst/>
          </a:prstGeom>
          <a:noFill/>
          <a:ln w="2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40" name="Line 38"/>
          <p:cNvSpPr>
            <a:spLocks noChangeShapeType="1"/>
          </p:cNvSpPr>
          <p:nvPr/>
        </p:nvSpPr>
        <p:spPr bwMode="auto">
          <a:xfrm flipH="1">
            <a:off x="2178050" y="1963037"/>
            <a:ext cx="101600" cy="0"/>
          </a:xfrm>
          <a:prstGeom prst="line">
            <a:avLst/>
          </a:prstGeom>
          <a:noFill/>
          <a:ln w="2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41" name="Line 39"/>
          <p:cNvSpPr>
            <a:spLocks noChangeShapeType="1"/>
          </p:cNvSpPr>
          <p:nvPr/>
        </p:nvSpPr>
        <p:spPr bwMode="auto">
          <a:xfrm flipH="1">
            <a:off x="2178050" y="1784927"/>
            <a:ext cx="101600" cy="0"/>
          </a:xfrm>
          <a:prstGeom prst="line">
            <a:avLst/>
          </a:prstGeom>
          <a:noFill/>
          <a:ln w="2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42" name="Line 40"/>
          <p:cNvSpPr>
            <a:spLocks noChangeShapeType="1"/>
          </p:cNvSpPr>
          <p:nvPr/>
        </p:nvSpPr>
        <p:spPr bwMode="auto">
          <a:xfrm flipH="1">
            <a:off x="2178050" y="1605088"/>
            <a:ext cx="101600" cy="0"/>
          </a:xfrm>
          <a:prstGeom prst="line">
            <a:avLst/>
          </a:prstGeom>
          <a:noFill/>
          <a:ln w="2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43" name="Line 41"/>
          <p:cNvSpPr>
            <a:spLocks noChangeShapeType="1"/>
          </p:cNvSpPr>
          <p:nvPr/>
        </p:nvSpPr>
        <p:spPr bwMode="auto">
          <a:xfrm flipH="1">
            <a:off x="2178050" y="1426978"/>
            <a:ext cx="101600" cy="0"/>
          </a:xfrm>
          <a:prstGeom prst="line">
            <a:avLst/>
          </a:prstGeom>
          <a:noFill/>
          <a:ln w="2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44" name="Line 42"/>
          <p:cNvSpPr>
            <a:spLocks noChangeShapeType="1"/>
          </p:cNvSpPr>
          <p:nvPr/>
        </p:nvSpPr>
        <p:spPr bwMode="auto">
          <a:xfrm flipH="1">
            <a:off x="2178050" y="1247139"/>
            <a:ext cx="101600" cy="0"/>
          </a:xfrm>
          <a:prstGeom prst="line">
            <a:avLst/>
          </a:prstGeom>
          <a:noFill/>
          <a:ln w="2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45" name="Line 43"/>
          <p:cNvSpPr>
            <a:spLocks noChangeShapeType="1"/>
          </p:cNvSpPr>
          <p:nvPr/>
        </p:nvSpPr>
        <p:spPr bwMode="auto">
          <a:xfrm flipH="1">
            <a:off x="2279650" y="5883184"/>
            <a:ext cx="6542087" cy="0"/>
          </a:xfrm>
          <a:prstGeom prst="line">
            <a:avLst/>
          </a:prstGeom>
          <a:noFill/>
          <a:ln w="2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46" name="Line 44"/>
          <p:cNvSpPr>
            <a:spLocks noChangeShapeType="1"/>
          </p:cNvSpPr>
          <p:nvPr/>
        </p:nvSpPr>
        <p:spPr bwMode="auto">
          <a:xfrm flipV="1">
            <a:off x="2279650" y="909941"/>
            <a:ext cx="0" cy="4973243"/>
          </a:xfrm>
          <a:prstGeom prst="line">
            <a:avLst/>
          </a:prstGeom>
          <a:noFill/>
          <a:ln w="2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47" name="Rectangle 45"/>
          <p:cNvSpPr>
            <a:spLocks noChangeArrowheads="1"/>
          </p:cNvSpPr>
          <p:nvPr/>
        </p:nvSpPr>
        <p:spPr bwMode="auto">
          <a:xfrm>
            <a:off x="1243013" y="5603050"/>
            <a:ext cx="860425" cy="2369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Combined</a:t>
            </a: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8" name="Rectangle 46"/>
          <p:cNvSpPr>
            <a:spLocks noChangeArrowheads="1"/>
          </p:cNvSpPr>
          <p:nvPr/>
        </p:nvSpPr>
        <p:spPr bwMode="auto">
          <a:xfrm>
            <a:off x="1185863" y="5245101"/>
            <a:ext cx="913712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      Buses</a:t>
            </a:r>
            <a:r>
              <a:rPr kumimoji="0" lang="it-IT" sz="1300" b="0" i="0" u="none" strike="noStrike" cap="none" normalizeH="0" baseline="3000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46</a:t>
            </a: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Rectangle 47"/>
          <p:cNvSpPr>
            <a:spLocks noChangeArrowheads="1"/>
          </p:cNvSpPr>
          <p:nvPr/>
        </p:nvSpPr>
        <p:spPr bwMode="auto">
          <a:xfrm>
            <a:off x="5373687" y="5366146"/>
            <a:ext cx="47625" cy="72627"/>
          </a:xfrm>
          <a:prstGeom prst="rect">
            <a:avLst/>
          </a:prstGeom>
          <a:solidFill>
            <a:srgbClr val="000000"/>
          </a:solidFill>
          <a:ln w="2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50" name="Line 48"/>
          <p:cNvSpPr>
            <a:spLocks noChangeShapeType="1"/>
          </p:cNvSpPr>
          <p:nvPr/>
        </p:nvSpPr>
        <p:spPr bwMode="auto">
          <a:xfrm>
            <a:off x="4535488" y="5400731"/>
            <a:ext cx="1722437" cy="0"/>
          </a:xfrm>
          <a:prstGeom prst="line">
            <a:avLst/>
          </a:prstGeom>
          <a:noFill/>
          <a:ln w="2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51" name="Rectangle 49"/>
          <p:cNvSpPr>
            <a:spLocks noChangeArrowheads="1"/>
          </p:cNvSpPr>
          <p:nvPr/>
        </p:nvSpPr>
        <p:spPr bwMode="auto">
          <a:xfrm>
            <a:off x="1185863" y="5066991"/>
            <a:ext cx="913712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      Buses</a:t>
            </a:r>
            <a:r>
              <a:rPr kumimoji="0" lang="it-IT" sz="1300" b="0" i="0" u="none" strike="noStrike" cap="none" normalizeH="0" baseline="3000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57</a:t>
            </a: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Rectangle 50"/>
          <p:cNvSpPr>
            <a:spLocks noChangeArrowheads="1"/>
          </p:cNvSpPr>
          <p:nvPr/>
        </p:nvSpPr>
        <p:spPr bwMode="auto">
          <a:xfrm>
            <a:off x="6026150" y="5164110"/>
            <a:ext cx="25400" cy="43231"/>
          </a:xfrm>
          <a:prstGeom prst="rect">
            <a:avLst/>
          </a:prstGeom>
          <a:solidFill>
            <a:srgbClr val="000000"/>
          </a:solidFill>
          <a:ln w="2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53" name="Line 51"/>
          <p:cNvSpPr>
            <a:spLocks noChangeShapeType="1"/>
          </p:cNvSpPr>
          <p:nvPr/>
        </p:nvSpPr>
        <p:spPr bwMode="auto">
          <a:xfrm>
            <a:off x="4681537" y="5186307"/>
            <a:ext cx="2724150" cy="0"/>
          </a:xfrm>
          <a:prstGeom prst="line">
            <a:avLst/>
          </a:prstGeom>
          <a:noFill/>
          <a:ln w="2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54" name="Rectangle 52"/>
          <p:cNvSpPr>
            <a:spLocks noChangeArrowheads="1"/>
          </p:cNvSpPr>
          <p:nvPr/>
        </p:nvSpPr>
        <p:spPr bwMode="auto">
          <a:xfrm>
            <a:off x="125413" y="4887152"/>
            <a:ext cx="2000548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      Railroad locomotives</a:t>
            </a:r>
            <a:r>
              <a:rPr kumimoji="0" lang="it-IT" sz="1300" b="0" i="0" u="none" strike="noStrike" cap="none" normalizeH="0" baseline="3000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56</a:t>
            </a: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Rectangle 53"/>
          <p:cNvSpPr>
            <a:spLocks noChangeArrowheads="1"/>
          </p:cNvSpPr>
          <p:nvPr/>
        </p:nvSpPr>
        <p:spPr bwMode="auto">
          <a:xfrm>
            <a:off x="5922962" y="4945945"/>
            <a:ext cx="93662" cy="129692"/>
          </a:xfrm>
          <a:prstGeom prst="rect">
            <a:avLst/>
          </a:prstGeom>
          <a:solidFill>
            <a:srgbClr val="000000"/>
          </a:solidFill>
          <a:ln w="2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56" name="Line 54"/>
          <p:cNvSpPr>
            <a:spLocks noChangeShapeType="1"/>
          </p:cNvSpPr>
          <p:nvPr/>
        </p:nvSpPr>
        <p:spPr bwMode="auto">
          <a:xfrm>
            <a:off x="5507037" y="5008197"/>
            <a:ext cx="931862" cy="0"/>
          </a:xfrm>
          <a:prstGeom prst="line">
            <a:avLst/>
          </a:prstGeom>
          <a:noFill/>
          <a:ln w="2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57" name="Rectangle 55"/>
          <p:cNvSpPr>
            <a:spLocks noChangeArrowheads="1"/>
          </p:cNvSpPr>
          <p:nvPr/>
        </p:nvSpPr>
        <p:spPr bwMode="auto">
          <a:xfrm>
            <a:off x="523875" y="4709042"/>
            <a:ext cx="1593385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     </a:t>
            </a:r>
            <a:r>
              <a:rPr kumimoji="0" lang="it-IT" sz="1300" b="0" i="0" u="none" strike="noStrike" cap="none" normalizeH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it-IT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Garbage trucks</a:t>
            </a:r>
            <a:r>
              <a:rPr kumimoji="0" lang="it-IT" sz="1300" b="0" i="0" u="none" strike="noStrike" cap="none" normalizeH="0" baseline="3000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46</a:t>
            </a: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Rectangle 56"/>
          <p:cNvSpPr>
            <a:spLocks noChangeArrowheads="1"/>
          </p:cNvSpPr>
          <p:nvPr/>
        </p:nvSpPr>
        <p:spPr bwMode="auto">
          <a:xfrm>
            <a:off x="5270500" y="4809337"/>
            <a:ext cx="26987" cy="39772"/>
          </a:xfrm>
          <a:prstGeom prst="rect">
            <a:avLst/>
          </a:prstGeom>
          <a:solidFill>
            <a:srgbClr val="000000"/>
          </a:solidFill>
          <a:ln w="2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59" name="Line 57"/>
          <p:cNvSpPr>
            <a:spLocks noChangeShapeType="1"/>
          </p:cNvSpPr>
          <p:nvPr/>
        </p:nvSpPr>
        <p:spPr bwMode="auto">
          <a:xfrm>
            <a:off x="3784600" y="4830087"/>
            <a:ext cx="3000375" cy="0"/>
          </a:xfrm>
          <a:prstGeom prst="line">
            <a:avLst/>
          </a:prstGeom>
          <a:noFill/>
          <a:ln w="2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60" name="Rectangle 58"/>
          <p:cNvSpPr>
            <a:spLocks noChangeArrowheads="1"/>
          </p:cNvSpPr>
          <p:nvPr/>
        </p:nvSpPr>
        <p:spPr bwMode="auto">
          <a:xfrm>
            <a:off x="546100" y="4530932"/>
            <a:ext cx="1574149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      Snowgroomers</a:t>
            </a:r>
            <a:r>
              <a:rPr kumimoji="0" lang="it-IT" sz="1300" b="0" i="0" u="none" strike="noStrike" cap="none" normalizeH="0" baseline="3000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55</a:t>
            </a: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" name="Rectangle 59"/>
          <p:cNvSpPr>
            <a:spLocks noChangeArrowheads="1"/>
          </p:cNvSpPr>
          <p:nvPr/>
        </p:nvSpPr>
        <p:spPr bwMode="auto">
          <a:xfrm>
            <a:off x="3838575" y="4587996"/>
            <a:ext cx="92075" cy="124504"/>
          </a:xfrm>
          <a:prstGeom prst="rect">
            <a:avLst/>
          </a:prstGeom>
          <a:solidFill>
            <a:srgbClr val="000000"/>
          </a:solidFill>
          <a:ln w="2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62" name="Line 60"/>
          <p:cNvSpPr>
            <a:spLocks noChangeShapeType="1"/>
          </p:cNvSpPr>
          <p:nvPr/>
        </p:nvSpPr>
        <p:spPr bwMode="auto">
          <a:xfrm>
            <a:off x="3406775" y="4650248"/>
            <a:ext cx="950912" cy="0"/>
          </a:xfrm>
          <a:prstGeom prst="line">
            <a:avLst/>
          </a:prstGeom>
          <a:noFill/>
          <a:ln w="2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63" name="Rectangle 61"/>
          <p:cNvSpPr>
            <a:spLocks noChangeArrowheads="1"/>
          </p:cNvSpPr>
          <p:nvPr/>
        </p:nvSpPr>
        <p:spPr bwMode="auto">
          <a:xfrm>
            <a:off x="671513" y="4351093"/>
            <a:ext cx="1489190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      Snowmobiles</a:t>
            </a:r>
            <a:r>
              <a:rPr kumimoji="0" lang="it-IT" sz="1300" b="0" i="0" u="none" strike="noStrike" cap="none" normalizeH="0" baseline="3000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55</a:t>
            </a: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4" name="Rectangle 62"/>
          <p:cNvSpPr>
            <a:spLocks noChangeArrowheads="1"/>
          </p:cNvSpPr>
          <p:nvPr/>
        </p:nvSpPr>
        <p:spPr bwMode="auto">
          <a:xfrm>
            <a:off x="3962400" y="4394323"/>
            <a:ext cx="111125" cy="150442"/>
          </a:xfrm>
          <a:prstGeom prst="rect">
            <a:avLst/>
          </a:prstGeom>
          <a:solidFill>
            <a:srgbClr val="000000"/>
          </a:solidFill>
          <a:ln w="2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65" name="Line 63"/>
          <p:cNvSpPr>
            <a:spLocks noChangeShapeType="1"/>
          </p:cNvSpPr>
          <p:nvPr/>
        </p:nvSpPr>
        <p:spPr bwMode="auto">
          <a:xfrm>
            <a:off x="3629025" y="4472138"/>
            <a:ext cx="776287" cy="0"/>
          </a:xfrm>
          <a:prstGeom prst="line">
            <a:avLst/>
          </a:prstGeom>
          <a:noFill/>
          <a:ln w="2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66" name="Rectangle 64"/>
          <p:cNvSpPr>
            <a:spLocks noChangeArrowheads="1"/>
          </p:cNvSpPr>
          <p:nvPr/>
        </p:nvSpPr>
        <p:spPr bwMode="auto">
          <a:xfrm>
            <a:off x="431800" y="4167795"/>
            <a:ext cx="1686359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     </a:t>
            </a:r>
            <a:r>
              <a:rPr kumimoji="0" lang="it-IT" sz="1300" b="0" i="0" u="none" strike="noStrike" cap="none" normalizeH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it-IT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Forest machines</a:t>
            </a:r>
            <a:r>
              <a:rPr kumimoji="0" lang="it-IT" sz="1300" b="0" i="0" u="none" strike="noStrike" cap="none" normalizeH="0" baseline="3000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55</a:t>
            </a: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7" name="Rectangle 65"/>
          <p:cNvSpPr>
            <a:spLocks noChangeArrowheads="1"/>
          </p:cNvSpPr>
          <p:nvPr/>
        </p:nvSpPr>
        <p:spPr bwMode="auto">
          <a:xfrm>
            <a:off x="3344863" y="4205838"/>
            <a:ext cx="128587" cy="174651"/>
          </a:xfrm>
          <a:prstGeom prst="rect">
            <a:avLst/>
          </a:prstGeom>
          <a:solidFill>
            <a:srgbClr val="000000"/>
          </a:solidFill>
          <a:ln w="2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68" name="Line 66"/>
          <p:cNvSpPr>
            <a:spLocks noChangeShapeType="1"/>
          </p:cNvSpPr>
          <p:nvPr/>
        </p:nvSpPr>
        <p:spPr bwMode="auto">
          <a:xfrm>
            <a:off x="3074988" y="4292299"/>
            <a:ext cx="669925" cy="0"/>
          </a:xfrm>
          <a:prstGeom prst="line">
            <a:avLst/>
          </a:prstGeom>
          <a:noFill/>
          <a:ln w="2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69" name="Rectangle 67"/>
          <p:cNvSpPr>
            <a:spLocks noChangeArrowheads="1"/>
          </p:cNvSpPr>
          <p:nvPr/>
        </p:nvSpPr>
        <p:spPr bwMode="auto">
          <a:xfrm>
            <a:off x="1039813" y="3987956"/>
            <a:ext cx="1055225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      Tractors</a:t>
            </a:r>
            <a:r>
              <a:rPr kumimoji="0" lang="it-IT" sz="1300" b="0" i="0" u="none" strike="noStrike" cap="none" normalizeH="0" baseline="3000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54</a:t>
            </a: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0" name="Rectangle 68"/>
          <p:cNvSpPr>
            <a:spLocks noChangeArrowheads="1"/>
          </p:cNvSpPr>
          <p:nvPr/>
        </p:nvSpPr>
        <p:spPr bwMode="auto">
          <a:xfrm>
            <a:off x="4703762" y="4079605"/>
            <a:ext cx="47625" cy="63981"/>
          </a:xfrm>
          <a:prstGeom prst="rect">
            <a:avLst/>
          </a:prstGeom>
          <a:solidFill>
            <a:srgbClr val="000000"/>
          </a:solidFill>
          <a:ln w="2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71" name="Line 69"/>
          <p:cNvSpPr>
            <a:spLocks noChangeShapeType="1"/>
          </p:cNvSpPr>
          <p:nvPr/>
        </p:nvSpPr>
        <p:spPr bwMode="auto">
          <a:xfrm>
            <a:off x="3873500" y="4114189"/>
            <a:ext cx="1712912" cy="0"/>
          </a:xfrm>
          <a:prstGeom prst="line">
            <a:avLst/>
          </a:prstGeom>
          <a:noFill/>
          <a:ln w="2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72" name="Rectangle 70"/>
          <p:cNvSpPr>
            <a:spLocks noChangeArrowheads="1"/>
          </p:cNvSpPr>
          <p:nvPr/>
        </p:nvSpPr>
        <p:spPr bwMode="auto">
          <a:xfrm>
            <a:off x="1039813" y="3809846"/>
            <a:ext cx="1055225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      Tractors</a:t>
            </a:r>
            <a:r>
              <a:rPr kumimoji="0" lang="it-IT" sz="1300" b="0" i="0" u="none" strike="noStrike" cap="none" normalizeH="0" baseline="3000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53</a:t>
            </a: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3" name="Rectangle 71"/>
          <p:cNvSpPr>
            <a:spLocks noChangeArrowheads="1"/>
          </p:cNvSpPr>
          <p:nvPr/>
        </p:nvSpPr>
        <p:spPr bwMode="auto">
          <a:xfrm>
            <a:off x="5000625" y="3891120"/>
            <a:ext cx="57150" cy="88190"/>
          </a:xfrm>
          <a:prstGeom prst="rect">
            <a:avLst/>
          </a:prstGeom>
          <a:solidFill>
            <a:srgbClr val="000000"/>
          </a:solidFill>
          <a:ln w="2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74" name="Line 72"/>
          <p:cNvSpPr>
            <a:spLocks noChangeShapeType="1"/>
          </p:cNvSpPr>
          <p:nvPr/>
        </p:nvSpPr>
        <p:spPr bwMode="auto">
          <a:xfrm>
            <a:off x="4335463" y="3934350"/>
            <a:ext cx="1389062" cy="0"/>
          </a:xfrm>
          <a:prstGeom prst="line">
            <a:avLst/>
          </a:prstGeom>
          <a:noFill/>
          <a:ln w="2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75" name="Rectangle 73"/>
          <p:cNvSpPr>
            <a:spLocks noChangeArrowheads="1"/>
          </p:cNvSpPr>
          <p:nvPr/>
        </p:nvSpPr>
        <p:spPr bwMode="auto">
          <a:xfrm>
            <a:off x="444500" y="3631736"/>
            <a:ext cx="1676741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      Straddle carriers</a:t>
            </a:r>
            <a:r>
              <a:rPr lang="it-IT" sz="1300" baseline="3000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47</a:t>
            </a: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6" name="Rectangle 74"/>
          <p:cNvSpPr>
            <a:spLocks noChangeArrowheads="1"/>
          </p:cNvSpPr>
          <p:nvPr/>
        </p:nvSpPr>
        <p:spPr bwMode="auto">
          <a:xfrm>
            <a:off x="3398838" y="3693988"/>
            <a:ext cx="88900" cy="121046"/>
          </a:xfrm>
          <a:prstGeom prst="rect">
            <a:avLst/>
          </a:prstGeom>
          <a:solidFill>
            <a:srgbClr val="000000"/>
          </a:solidFill>
          <a:ln w="2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77" name="Line 75"/>
          <p:cNvSpPr>
            <a:spLocks noChangeShapeType="1"/>
          </p:cNvSpPr>
          <p:nvPr/>
        </p:nvSpPr>
        <p:spPr bwMode="auto">
          <a:xfrm>
            <a:off x="2968625" y="3756240"/>
            <a:ext cx="954087" cy="0"/>
          </a:xfrm>
          <a:prstGeom prst="line">
            <a:avLst/>
          </a:prstGeom>
          <a:noFill/>
          <a:ln w="2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78" name="Rectangle 76"/>
          <p:cNvSpPr>
            <a:spLocks noChangeArrowheads="1"/>
          </p:cNvSpPr>
          <p:nvPr/>
        </p:nvSpPr>
        <p:spPr bwMode="auto">
          <a:xfrm>
            <a:off x="444500" y="3451897"/>
            <a:ext cx="1676741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      Straddle carriers</a:t>
            </a:r>
            <a:r>
              <a:rPr lang="it-IT" sz="1300" baseline="3000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51</a:t>
            </a: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9" name="Rectangle 77"/>
          <p:cNvSpPr>
            <a:spLocks noChangeArrowheads="1"/>
          </p:cNvSpPr>
          <p:nvPr/>
        </p:nvSpPr>
        <p:spPr bwMode="auto">
          <a:xfrm>
            <a:off x="5084762" y="3553921"/>
            <a:ext cx="31750" cy="48418"/>
          </a:xfrm>
          <a:prstGeom prst="rect">
            <a:avLst/>
          </a:prstGeom>
          <a:solidFill>
            <a:srgbClr val="000000"/>
          </a:solidFill>
          <a:ln w="2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80" name="Line 78"/>
          <p:cNvSpPr>
            <a:spLocks noChangeShapeType="1"/>
          </p:cNvSpPr>
          <p:nvPr/>
        </p:nvSpPr>
        <p:spPr bwMode="auto">
          <a:xfrm>
            <a:off x="3841750" y="3578130"/>
            <a:ext cx="2520950" cy="0"/>
          </a:xfrm>
          <a:prstGeom prst="line">
            <a:avLst/>
          </a:prstGeom>
          <a:noFill/>
          <a:ln w="2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81" name="Rectangle 79"/>
          <p:cNvSpPr>
            <a:spLocks noChangeArrowheads="1"/>
          </p:cNvSpPr>
          <p:nvPr/>
        </p:nvSpPr>
        <p:spPr bwMode="auto">
          <a:xfrm>
            <a:off x="1119188" y="3273787"/>
            <a:ext cx="989053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      Cranes</a:t>
            </a:r>
            <a:r>
              <a:rPr kumimoji="0" lang="it-IT" sz="1300" b="0" i="0" u="none" strike="noStrike" cap="none" normalizeH="0" baseline="3000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46</a:t>
            </a: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2" name="Rectangle 80"/>
          <p:cNvSpPr>
            <a:spLocks noChangeArrowheads="1"/>
          </p:cNvSpPr>
          <p:nvPr/>
        </p:nvSpPr>
        <p:spPr bwMode="auto">
          <a:xfrm>
            <a:off x="3478213" y="3344685"/>
            <a:ext cx="71437" cy="102024"/>
          </a:xfrm>
          <a:prstGeom prst="rect">
            <a:avLst/>
          </a:prstGeom>
          <a:solidFill>
            <a:srgbClr val="000000"/>
          </a:solidFill>
          <a:ln w="2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83" name="Line 81"/>
          <p:cNvSpPr>
            <a:spLocks noChangeShapeType="1"/>
          </p:cNvSpPr>
          <p:nvPr/>
        </p:nvSpPr>
        <p:spPr bwMode="auto">
          <a:xfrm>
            <a:off x="2946400" y="3398291"/>
            <a:ext cx="1135062" cy="0"/>
          </a:xfrm>
          <a:prstGeom prst="line">
            <a:avLst/>
          </a:prstGeom>
          <a:noFill/>
          <a:ln w="2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84" name="Rectangle 82"/>
          <p:cNvSpPr>
            <a:spLocks noChangeArrowheads="1"/>
          </p:cNvSpPr>
          <p:nvPr/>
        </p:nvSpPr>
        <p:spPr bwMode="auto">
          <a:xfrm>
            <a:off x="1119188" y="3093948"/>
            <a:ext cx="989053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      Cranes</a:t>
            </a:r>
            <a:r>
              <a:rPr kumimoji="0" lang="it-IT" sz="1300" b="0" i="0" u="none" strike="noStrike" cap="none" normalizeH="0" baseline="3000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52</a:t>
            </a: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5" name="Rectangle 83"/>
          <p:cNvSpPr>
            <a:spLocks noChangeArrowheads="1"/>
          </p:cNvSpPr>
          <p:nvPr/>
        </p:nvSpPr>
        <p:spPr bwMode="auto">
          <a:xfrm>
            <a:off x="5688012" y="3201160"/>
            <a:ext cx="17462" cy="32855"/>
          </a:xfrm>
          <a:prstGeom prst="rect">
            <a:avLst/>
          </a:prstGeom>
          <a:solidFill>
            <a:srgbClr val="000000"/>
          </a:solidFill>
          <a:ln w="2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86" name="Line 84"/>
          <p:cNvSpPr>
            <a:spLocks noChangeShapeType="1"/>
          </p:cNvSpPr>
          <p:nvPr/>
        </p:nvSpPr>
        <p:spPr bwMode="auto">
          <a:xfrm>
            <a:off x="3900488" y="3220181"/>
            <a:ext cx="3602037" cy="0"/>
          </a:xfrm>
          <a:prstGeom prst="line">
            <a:avLst/>
          </a:prstGeom>
          <a:noFill/>
          <a:ln w="2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87" name="Rectangle 85"/>
          <p:cNvSpPr>
            <a:spLocks noChangeArrowheads="1"/>
          </p:cNvSpPr>
          <p:nvPr/>
        </p:nvSpPr>
        <p:spPr bwMode="auto">
          <a:xfrm>
            <a:off x="1119188" y="2915838"/>
            <a:ext cx="989053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      Cranes</a:t>
            </a:r>
            <a:r>
              <a:rPr kumimoji="0" lang="it-IT" sz="1300" b="0" i="0" u="none" strike="noStrike" cap="none" normalizeH="0" baseline="3000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51</a:t>
            </a: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8" name="Rectangle 86"/>
          <p:cNvSpPr>
            <a:spLocks noChangeArrowheads="1"/>
          </p:cNvSpPr>
          <p:nvPr/>
        </p:nvSpPr>
        <p:spPr bwMode="auto">
          <a:xfrm>
            <a:off x="5532437" y="3016133"/>
            <a:ext cx="31750" cy="44960"/>
          </a:xfrm>
          <a:prstGeom prst="rect">
            <a:avLst/>
          </a:prstGeom>
          <a:solidFill>
            <a:srgbClr val="000000"/>
          </a:solidFill>
          <a:ln w="2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89" name="Line 87"/>
          <p:cNvSpPr>
            <a:spLocks noChangeShapeType="1"/>
          </p:cNvSpPr>
          <p:nvPr/>
        </p:nvSpPr>
        <p:spPr bwMode="auto">
          <a:xfrm>
            <a:off x="4273550" y="3040342"/>
            <a:ext cx="2555875" cy="0"/>
          </a:xfrm>
          <a:prstGeom prst="line">
            <a:avLst/>
          </a:prstGeom>
          <a:noFill/>
          <a:ln w="2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90" name="Rectangle 88"/>
          <p:cNvSpPr>
            <a:spLocks noChangeArrowheads="1"/>
          </p:cNvSpPr>
          <p:nvPr/>
        </p:nvSpPr>
        <p:spPr bwMode="auto">
          <a:xfrm>
            <a:off x="590550" y="2737728"/>
            <a:ext cx="1518044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      Wheel loaders</a:t>
            </a:r>
            <a:r>
              <a:rPr kumimoji="0" lang="it-IT" sz="1300" b="0" i="0" u="none" strike="noStrike" cap="none" normalizeH="0" baseline="3000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41</a:t>
            </a: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1" name="Rectangle 89"/>
          <p:cNvSpPr>
            <a:spLocks noChangeArrowheads="1"/>
          </p:cNvSpPr>
          <p:nvPr/>
        </p:nvSpPr>
        <p:spPr bwMode="auto">
          <a:xfrm>
            <a:off x="4002088" y="2838023"/>
            <a:ext cx="26987" cy="43231"/>
          </a:xfrm>
          <a:prstGeom prst="rect">
            <a:avLst/>
          </a:prstGeom>
          <a:solidFill>
            <a:srgbClr val="000000"/>
          </a:solidFill>
          <a:ln w="2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92" name="Line 90"/>
          <p:cNvSpPr>
            <a:spLocks noChangeShapeType="1"/>
          </p:cNvSpPr>
          <p:nvPr/>
        </p:nvSpPr>
        <p:spPr bwMode="auto">
          <a:xfrm>
            <a:off x="2533650" y="2862232"/>
            <a:ext cx="2963862" cy="0"/>
          </a:xfrm>
          <a:prstGeom prst="line">
            <a:avLst/>
          </a:prstGeom>
          <a:noFill/>
          <a:ln w="2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93" name="Rectangle 91"/>
          <p:cNvSpPr>
            <a:spLocks noChangeArrowheads="1"/>
          </p:cNvSpPr>
          <p:nvPr/>
        </p:nvSpPr>
        <p:spPr bwMode="auto">
          <a:xfrm>
            <a:off x="666750" y="2557889"/>
            <a:ext cx="1444306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      Forklift trucks</a:t>
            </a:r>
            <a:r>
              <a:rPr kumimoji="0" lang="it-IT" sz="1300" b="0" i="0" u="none" strike="noStrike" cap="none" normalizeH="0" baseline="3000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50</a:t>
            </a: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4" name="Rectangle 92"/>
          <p:cNvSpPr>
            <a:spLocks noChangeArrowheads="1"/>
          </p:cNvSpPr>
          <p:nvPr/>
        </p:nvSpPr>
        <p:spPr bwMode="auto">
          <a:xfrm>
            <a:off x="5648325" y="2668560"/>
            <a:ext cx="17462" cy="24209"/>
          </a:xfrm>
          <a:prstGeom prst="rect">
            <a:avLst/>
          </a:prstGeom>
          <a:solidFill>
            <a:srgbClr val="000000"/>
          </a:solidFill>
          <a:ln w="2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95" name="Line 93"/>
          <p:cNvSpPr>
            <a:spLocks noChangeShapeType="1"/>
          </p:cNvSpPr>
          <p:nvPr/>
        </p:nvSpPr>
        <p:spPr bwMode="auto">
          <a:xfrm>
            <a:off x="3656013" y="2684123"/>
            <a:ext cx="4011612" cy="0"/>
          </a:xfrm>
          <a:prstGeom prst="line">
            <a:avLst/>
          </a:prstGeom>
          <a:noFill/>
          <a:ln w="2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96" name="Rectangle 94"/>
          <p:cNvSpPr>
            <a:spLocks noChangeArrowheads="1"/>
          </p:cNvSpPr>
          <p:nvPr/>
        </p:nvSpPr>
        <p:spPr bwMode="auto">
          <a:xfrm>
            <a:off x="666750" y="2379779"/>
            <a:ext cx="1444306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      Forklift trucks</a:t>
            </a:r>
            <a:r>
              <a:rPr kumimoji="0" lang="it-IT" sz="1300" b="0" i="0" u="none" strike="noStrike" cap="none" normalizeH="0" baseline="3000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49</a:t>
            </a: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7" name="Rectangle 95"/>
          <p:cNvSpPr>
            <a:spLocks noChangeArrowheads="1"/>
          </p:cNvSpPr>
          <p:nvPr/>
        </p:nvSpPr>
        <p:spPr bwMode="auto">
          <a:xfrm>
            <a:off x="4330700" y="2461053"/>
            <a:ext cx="52387" cy="81273"/>
          </a:xfrm>
          <a:prstGeom prst="rect">
            <a:avLst/>
          </a:prstGeom>
          <a:solidFill>
            <a:srgbClr val="000000"/>
          </a:solidFill>
          <a:ln w="2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98" name="Line 96"/>
          <p:cNvSpPr>
            <a:spLocks noChangeShapeType="1"/>
          </p:cNvSpPr>
          <p:nvPr/>
        </p:nvSpPr>
        <p:spPr bwMode="auto">
          <a:xfrm>
            <a:off x="3589338" y="2504283"/>
            <a:ext cx="1539875" cy="0"/>
          </a:xfrm>
          <a:prstGeom prst="line">
            <a:avLst/>
          </a:prstGeom>
          <a:noFill/>
          <a:ln w="2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99" name="Rectangle 97"/>
          <p:cNvSpPr>
            <a:spLocks noChangeArrowheads="1"/>
          </p:cNvSpPr>
          <p:nvPr/>
        </p:nvSpPr>
        <p:spPr bwMode="auto">
          <a:xfrm>
            <a:off x="666750" y="2199940"/>
            <a:ext cx="1444306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      Forklift trucks</a:t>
            </a:r>
            <a:r>
              <a:rPr kumimoji="0" lang="it-IT" sz="1300" b="0" i="0" u="none" strike="noStrike" cap="none" normalizeH="0" baseline="3000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49</a:t>
            </a: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0" name="Rectangle 98"/>
          <p:cNvSpPr>
            <a:spLocks noChangeArrowheads="1"/>
          </p:cNvSpPr>
          <p:nvPr/>
        </p:nvSpPr>
        <p:spPr bwMode="auto">
          <a:xfrm>
            <a:off x="6854825" y="2305423"/>
            <a:ext cx="22225" cy="29397"/>
          </a:xfrm>
          <a:prstGeom prst="rect">
            <a:avLst/>
          </a:prstGeom>
          <a:solidFill>
            <a:srgbClr val="000000"/>
          </a:solidFill>
          <a:ln w="2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01" name="Line 99"/>
          <p:cNvSpPr>
            <a:spLocks noChangeShapeType="1"/>
          </p:cNvSpPr>
          <p:nvPr/>
        </p:nvSpPr>
        <p:spPr bwMode="auto">
          <a:xfrm>
            <a:off x="5072062" y="2320986"/>
            <a:ext cx="3594100" cy="0"/>
          </a:xfrm>
          <a:prstGeom prst="line">
            <a:avLst/>
          </a:prstGeom>
          <a:noFill/>
          <a:ln w="2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02" name="Rectangle 100"/>
          <p:cNvSpPr>
            <a:spLocks noChangeArrowheads="1"/>
          </p:cNvSpPr>
          <p:nvPr/>
        </p:nvSpPr>
        <p:spPr bwMode="auto">
          <a:xfrm>
            <a:off x="666750" y="2021830"/>
            <a:ext cx="1444306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      Forklift trucks</a:t>
            </a:r>
            <a:r>
              <a:rPr kumimoji="0" lang="it-IT" sz="1300" b="0" i="0" u="none" strike="noStrike" cap="none" normalizeH="0" baseline="3000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48</a:t>
            </a: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" name="Rectangle 101"/>
          <p:cNvSpPr>
            <a:spLocks noChangeArrowheads="1"/>
          </p:cNvSpPr>
          <p:nvPr/>
        </p:nvSpPr>
        <p:spPr bwMode="auto">
          <a:xfrm>
            <a:off x="4437063" y="2113479"/>
            <a:ext cx="44450" cy="62252"/>
          </a:xfrm>
          <a:prstGeom prst="rect">
            <a:avLst/>
          </a:prstGeom>
          <a:solidFill>
            <a:srgbClr val="000000"/>
          </a:solidFill>
          <a:ln w="2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04" name="Line 102"/>
          <p:cNvSpPr>
            <a:spLocks noChangeShapeType="1"/>
          </p:cNvSpPr>
          <p:nvPr/>
        </p:nvSpPr>
        <p:spPr bwMode="auto">
          <a:xfrm>
            <a:off x="3448050" y="2141147"/>
            <a:ext cx="2027237" cy="0"/>
          </a:xfrm>
          <a:prstGeom prst="line">
            <a:avLst/>
          </a:prstGeom>
          <a:noFill/>
          <a:ln w="2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05" name="Rectangle 103"/>
          <p:cNvSpPr>
            <a:spLocks noChangeArrowheads="1"/>
          </p:cNvSpPr>
          <p:nvPr/>
        </p:nvSpPr>
        <p:spPr bwMode="auto">
          <a:xfrm>
            <a:off x="666750" y="1841991"/>
            <a:ext cx="1444306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      Forklift trucks</a:t>
            </a:r>
            <a:r>
              <a:rPr kumimoji="0" lang="it-IT" sz="1300" b="0" i="0" u="none" strike="noStrike" cap="none" normalizeH="0" baseline="3000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47</a:t>
            </a: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6" name="Rectangle 104"/>
          <p:cNvSpPr>
            <a:spLocks noChangeArrowheads="1"/>
          </p:cNvSpPr>
          <p:nvPr/>
        </p:nvSpPr>
        <p:spPr bwMode="auto">
          <a:xfrm>
            <a:off x="4103688" y="1885222"/>
            <a:ext cx="111125" cy="160818"/>
          </a:xfrm>
          <a:prstGeom prst="rect">
            <a:avLst/>
          </a:prstGeom>
          <a:solidFill>
            <a:srgbClr val="000000"/>
          </a:solidFill>
          <a:ln w="2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07" name="Line 105"/>
          <p:cNvSpPr>
            <a:spLocks noChangeShapeType="1"/>
          </p:cNvSpPr>
          <p:nvPr/>
        </p:nvSpPr>
        <p:spPr bwMode="auto">
          <a:xfrm>
            <a:off x="3784600" y="1963037"/>
            <a:ext cx="754062" cy="0"/>
          </a:xfrm>
          <a:prstGeom prst="line">
            <a:avLst/>
          </a:prstGeom>
          <a:noFill/>
          <a:ln w="2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08" name="Rectangle 106"/>
          <p:cNvSpPr>
            <a:spLocks noChangeArrowheads="1"/>
          </p:cNvSpPr>
          <p:nvPr/>
        </p:nvSpPr>
        <p:spPr bwMode="auto">
          <a:xfrm>
            <a:off x="666750" y="1663881"/>
            <a:ext cx="1444306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      Forklift trucks</a:t>
            </a:r>
            <a:r>
              <a:rPr kumimoji="0" lang="it-IT" sz="1300" b="0" i="0" u="none" strike="noStrike" cap="none" normalizeH="0" baseline="3000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46</a:t>
            </a: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9" name="Rectangle 107"/>
          <p:cNvSpPr>
            <a:spLocks noChangeArrowheads="1"/>
          </p:cNvSpPr>
          <p:nvPr/>
        </p:nvSpPr>
        <p:spPr bwMode="auto">
          <a:xfrm>
            <a:off x="5373687" y="1764176"/>
            <a:ext cx="30162" cy="44960"/>
          </a:xfrm>
          <a:prstGeom prst="rect">
            <a:avLst/>
          </a:prstGeom>
          <a:solidFill>
            <a:srgbClr val="000000"/>
          </a:solidFill>
          <a:ln w="2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10" name="Line 108"/>
          <p:cNvSpPr>
            <a:spLocks noChangeShapeType="1"/>
          </p:cNvSpPr>
          <p:nvPr/>
        </p:nvSpPr>
        <p:spPr bwMode="auto">
          <a:xfrm>
            <a:off x="4002088" y="1784927"/>
            <a:ext cx="2773362" cy="0"/>
          </a:xfrm>
          <a:prstGeom prst="line">
            <a:avLst/>
          </a:prstGeom>
          <a:noFill/>
          <a:ln w="2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11" name="Rectangle 109"/>
          <p:cNvSpPr>
            <a:spLocks noChangeArrowheads="1"/>
          </p:cNvSpPr>
          <p:nvPr/>
        </p:nvSpPr>
        <p:spPr bwMode="auto">
          <a:xfrm>
            <a:off x="666750" y="1485772"/>
            <a:ext cx="1444306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      Forklift trucks</a:t>
            </a:r>
            <a:r>
              <a:rPr kumimoji="0" lang="it-IT" sz="1300" b="0" i="0" u="none" strike="noStrike" cap="none" normalizeH="0" baseline="3000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46</a:t>
            </a: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2" name="Rectangle 110"/>
          <p:cNvSpPr>
            <a:spLocks noChangeArrowheads="1"/>
          </p:cNvSpPr>
          <p:nvPr/>
        </p:nvSpPr>
        <p:spPr bwMode="auto">
          <a:xfrm>
            <a:off x="4689475" y="1586066"/>
            <a:ext cx="22225" cy="38043"/>
          </a:xfrm>
          <a:prstGeom prst="rect">
            <a:avLst/>
          </a:prstGeom>
          <a:solidFill>
            <a:srgbClr val="000000"/>
          </a:solidFill>
          <a:ln w="2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13" name="Line 111"/>
          <p:cNvSpPr>
            <a:spLocks noChangeShapeType="1"/>
          </p:cNvSpPr>
          <p:nvPr/>
        </p:nvSpPr>
        <p:spPr bwMode="auto">
          <a:xfrm>
            <a:off x="3270250" y="1605088"/>
            <a:ext cx="2867025" cy="0"/>
          </a:xfrm>
          <a:prstGeom prst="line">
            <a:avLst/>
          </a:prstGeom>
          <a:noFill/>
          <a:ln w="2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14" name="Rectangle 112"/>
          <p:cNvSpPr>
            <a:spLocks noChangeArrowheads="1"/>
          </p:cNvSpPr>
          <p:nvPr/>
        </p:nvSpPr>
        <p:spPr bwMode="auto">
          <a:xfrm>
            <a:off x="666750" y="1305932"/>
            <a:ext cx="1490793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      Forklift trucks</a:t>
            </a:r>
            <a:r>
              <a:rPr kumimoji="0" lang="it-IT" sz="1300" b="0" i="0" u="none" strike="noStrike" cap="none" normalizeH="0" baseline="3000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46</a:t>
            </a:r>
            <a:r>
              <a:rPr kumimoji="0" lang="it-IT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5" name="Rectangle 113"/>
          <p:cNvSpPr>
            <a:spLocks noChangeArrowheads="1"/>
          </p:cNvSpPr>
          <p:nvPr/>
        </p:nvSpPr>
        <p:spPr bwMode="auto">
          <a:xfrm>
            <a:off x="4854575" y="1407957"/>
            <a:ext cx="25400" cy="38043"/>
          </a:xfrm>
          <a:prstGeom prst="rect">
            <a:avLst/>
          </a:prstGeom>
          <a:solidFill>
            <a:srgbClr val="000000"/>
          </a:solidFill>
          <a:ln w="2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16" name="Line 114"/>
          <p:cNvSpPr>
            <a:spLocks noChangeShapeType="1"/>
          </p:cNvSpPr>
          <p:nvPr/>
        </p:nvSpPr>
        <p:spPr bwMode="auto">
          <a:xfrm>
            <a:off x="3394075" y="1426978"/>
            <a:ext cx="2955925" cy="0"/>
          </a:xfrm>
          <a:prstGeom prst="line">
            <a:avLst/>
          </a:prstGeom>
          <a:noFill/>
          <a:ln w="2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17" name="Rectangle 115"/>
          <p:cNvSpPr>
            <a:spLocks noChangeArrowheads="1"/>
          </p:cNvSpPr>
          <p:nvPr/>
        </p:nvSpPr>
        <p:spPr bwMode="auto">
          <a:xfrm>
            <a:off x="671513" y="1127823"/>
            <a:ext cx="1490793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      Earth movers</a:t>
            </a:r>
            <a:r>
              <a:rPr kumimoji="0" lang="it-IT" sz="1300" b="0" i="0" u="none" strike="noStrike" cap="none" normalizeH="0" baseline="3000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46</a:t>
            </a: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8" name="Rectangle 116"/>
          <p:cNvSpPr>
            <a:spLocks noChangeArrowheads="1"/>
          </p:cNvSpPr>
          <p:nvPr/>
        </p:nvSpPr>
        <p:spPr bwMode="auto">
          <a:xfrm>
            <a:off x="5049837" y="1228117"/>
            <a:ext cx="30162" cy="39772"/>
          </a:xfrm>
          <a:prstGeom prst="rect">
            <a:avLst/>
          </a:prstGeom>
          <a:solidFill>
            <a:srgbClr val="000000"/>
          </a:solidFill>
          <a:ln w="2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19" name="Line 117"/>
          <p:cNvSpPr>
            <a:spLocks noChangeShapeType="1"/>
          </p:cNvSpPr>
          <p:nvPr/>
        </p:nvSpPr>
        <p:spPr bwMode="auto">
          <a:xfrm>
            <a:off x="3678238" y="1247139"/>
            <a:ext cx="2768600" cy="0"/>
          </a:xfrm>
          <a:prstGeom prst="line">
            <a:avLst/>
          </a:prstGeom>
          <a:noFill/>
          <a:ln w="2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20" name="Line 118"/>
          <p:cNvSpPr>
            <a:spLocks noChangeShapeType="1"/>
          </p:cNvSpPr>
          <p:nvPr/>
        </p:nvSpPr>
        <p:spPr bwMode="auto">
          <a:xfrm flipV="1">
            <a:off x="4706937" y="5727554"/>
            <a:ext cx="390525" cy="29397"/>
          </a:xfrm>
          <a:prstGeom prst="line">
            <a:avLst/>
          </a:prstGeom>
          <a:noFill/>
          <a:ln w="2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21" name="Line 119"/>
          <p:cNvSpPr>
            <a:spLocks noChangeShapeType="1"/>
          </p:cNvSpPr>
          <p:nvPr/>
        </p:nvSpPr>
        <p:spPr bwMode="auto">
          <a:xfrm flipH="1" flipV="1">
            <a:off x="4706937" y="5694698"/>
            <a:ext cx="390525" cy="32855"/>
          </a:xfrm>
          <a:prstGeom prst="line">
            <a:avLst/>
          </a:prstGeom>
          <a:noFill/>
          <a:ln w="2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22" name="Line 120"/>
          <p:cNvSpPr>
            <a:spLocks noChangeShapeType="1"/>
          </p:cNvSpPr>
          <p:nvPr/>
        </p:nvSpPr>
        <p:spPr bwMode="auto">
          <a:xfrm flipH="1" flipV="1">
            <a:off x="4321175" y="5727554"/>
            <a:ext cx="385762" cy="29397"/>
          </a:xfrm>
          <a:prstGeom prst="line">
            <a:avLst/>
          </a:prstGeom>
          <a:noFill/>
          <a:ln w="2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23" name="Line 121"/>
          <p:cNvSpPr>
            <a:spLocks noChangeShapeType="1"/>
          </p:cNvSpPr>
          <p:nvPr/>
        </p:nvSpPr>
        <p:spPr bwMode="auto">
          <a:xfrm flipV="1">
            <a:off x="4321175" y="5694698"/>
            <a:ext cx="385762" cy="32855"/>
          </a:xfrm>
          <a:prstGeom prst="line">
            <a:avLst/>
          </a:prstGeom>
          <a:noFill/>
          <a:ln w="2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24" name="Line 122"/>
          <p:cNvSpPr>
            <a:spLocks noChangeShapeType="1"/>
          </p:cNvSpPr>
          <p:nvPr/>
        </p:nvSpPr>
        <p:spPr bwMode="auto">
          <a:xfrm flipV="1">
            <a:off x="4706937" y="5651468"/>
            <a:ext cx="0" cy="43231"/>
          </a:xfrm>
          <a:prstGeom prst="line">
            <a:avLst/>
          </a:prstGeom>
          <a:noFill/>
          <a:ln w="2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25" name="Line 123"/>
          <p:cNvSpPr>
            <a:spLocks noChangeShapeType="1"/>
          </p:cNvSpPr>
          <p:nvPr/>
        </p:nvSpPr>
        <p:spPr bwMode="auto">
          <a:xfrm flipV="1">
            <a:off x="4706937" y="5559819"/>
            <a:ext cx="0" cy="48418"/>
          </a:xfrm>
          <a:prstGeom prst="line">
            <a:avLst/>
          </a:prstGeom>
          <a:noFill/>
          <a:ln w="2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26" name="Line 124"/>
          <p:cNvSpPr>
            <a:spLocks noChangeShapeType="1"/>
          </p:cNvSpPr>
          <p:nvPr/>
        </p:nvSpPr>
        <p:spPr bwMode="auto">
          <a:xfrm flipV="1">
            <a:off x="4706937" y="5468170"/>
            <a:ext cx="0" cy="46689"/>
          </a:xfrm>
          <a:prstGeom prst="line">
            <a:avLst/>
          </a:prstGeom>
          <a:noFill/>
          <a:ln w="2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27" name="Line 125"/>
          <p:cNvSpPr>
            <a:spLocks noChangeShapeType="1"/>
          </p:cNvSpPr>
          <p:nvPr/>
        </p:nvSpPr>
        <p:spPr bwMode="auto">
          <a:xfrm flipV="1">
            <a:off x="4706937" y="5379980"/>
            <a:ext cx="0" cy="43231"/>
          </a:xfrm>
          <a:prstGeom prst="line">
            <a:avLst/>
          </a:prstGeom>
          <a:noFill/>
          <a:ln w="2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28" name="Line 126"/>
          <p:cNvSpPr>
            <a:spLocks noChangeShapeType="1"/>
          </p:cNvSpPr>
          <p:nvPr/>
        </p:nvSpPr>
        <p:spPr bwMode="auto">
          <a:xfrm flipV="1">
            <a:off x="4706937" y="5288331"/>
            <a:ext cx="0" cy="43231"/>
          </a:xfrm>
          <a:prstGeom prst="line">
            <a:avLst/>
          </a:prstGeom>
          <a:noFill/>
          <a:ln w="2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29" name="Line 127"/>
          <p:cNvSpPr>
            <a:spLocks noChangeShapeType="1"/>
          </p:cNvSpPr>
          <p:nvPr/>
        </p:nvSpPr>
        <p:spPr bwMode="auto">
          <a:xfrm flipV="1">
            <a:off x="4706937" y="5196682"/>
            <a:ext cx="0" cy="48418"/>
          </a:xfrm>
          <a:prstGeom prst="line">
            <a:avLst/>
          </a:prstGeom>
          <a:noFill/>
          <a:ln w="2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30" name="Line 128"/>
          <p:cNvSpPr>
            <a:spLocks noChangeShapeType="1"/>
          </p:cNvSpPr>
          <p:nvPr/>
        </p:nvSpPr>
        <p:spPr bwMode="auto">
          <a:xfrm flipV="1">
            <a:off x="4706937" y="5105034"/>
            <a:ext cx="0" cy="48418"/>
          </a:xfrm>
          <a:prstGeom prst="line">
            <a:avLst/>
          </a:prstGeom>
          <a:noFill/>
          <a:ln w="2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31" name="Line 129"/>
          <p:cNvSpPr>
            <a:spLocks noChangeShapeType="1"/>
          </p:cNvSpPr>
          <p:nvPr/>
        </p:nvSpPr>
        <p:spPr bwMode="auto">
          <a:xfrm flipV="1">
            <a:off x="4706937" y="5018573"/>
            <a:ext cx="0" cy="43231"/>
          </a:xfrm>
          <a:prstGeom prst="line">
            <a:avLst/>
          </a:prstGeom>
          <a:noFill/>
          <a:ln w="2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32" name="Line 130"/>
          <p:cNvSpPr>
            <a:spLocks noChangeShapeType="1"/>
          </p:cNvSpPr>
          <p:nvPr/>
        </p:nvSpPr>
        <p:spPr bwMode="auto">
          <a:xfrm flipV="1">
            <a:off x="4706937" y="4925195"/>
            <a:ext cx="0" cy="44960"/>
          </a:xfrm>
          <a:prstGeom prst="line">
            <a:avLst/>
          </a:prstGeom>
          <a:noFill/>
          <a:ln w="2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33" name="Line 131"/>
          <p:cNvSpPr>
            <a:spLocks noChangeShapeType="1"/>
          </p:cNvSpPr>
          <p:nvPr/>
        </p:nvSpPr>
        <p:spPr bwMode="auto">
          <a:xfrm flipV="1">
            <a:off x="4706937" y="4833546"/>
            <a:ext cx="0" cy="44960"/>
          </a:xfrm>
          <a:prstGeom prst="line">
            <a:avLst/>
          </a:prstGeom>
          <a:noFill/>
          <a:ln w="2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34" name="Line 132"/>
          <p:cNvSpPr>
            <a:spLocks noChangeShapeType="1"/>
          </p:cNvSpPr>
          <p:nvPr/>
        </p:nvSpPr>
        <p:spPr bwMode="auto">
          <a:xfrm flipV="1">
            <a:off x="4706937" y="4741897"/>
            <a:ext cx="0" cy="48418"/>
          </a:xfrm>
          <a:prstGeom prst="line">
            <a:avLst/>
          </a:prstGeom>
          <a:noFill/>
          <a:ln w="2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35" name="Line 133"/>
          <p:cNvSpPr>
            <a:spLocks noChangeShapeType="1"/>
          </p:cNvSpPr>
          <p:nvPr/>
        </p:nvSpPr>
        <p:spPr bwMode="auto">
          <a:xfrm flipV="1">
            <a:off x="4706937" y="4650248"/>
            <a:ext cx="0" cy="48418"/>
          </a:xfrm>
          <a:prstGeom prst="line">
            <a:avLst/>
          </a:prstGeom>
          <a:noFill/>
          <a:ln w="2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36" name="Line 134"/>
          <p:cNvSpPr>
            <a:spLocks noChangeShapeType="1"/>
          </p:cNvSpPr>
          <p:nvPr/>
        </p:nvSpPr>
        <p:spPr bwMode="auto">
          <a:xfrm flipV="1">
            <a:off x="4706937" y="4563787"/>
            <a:ext cx="0" cy="43231"/>
          </a:xfrm>
          <a:prstGeom prst="line">
            <a:avLst/>
          </a:prstGeom>
          <a:noFill/>
          <a:ln w="2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37" name="Line 135"/>
          <p:cNvSpPr>
            <a:spLocks noChangeShapeType="1"/>
          </p:cNvSpPr>
          <p:nvPr/>
        </p:nvSpPr>
        <p:spPr bwMode="auto">
          <a:xfrm flipV="1">
            <a:off x="4706937" y="4472138"/>
            <a:ext cx="0" cy="43231"/>
          </a:xfrm>
          <a:prstGeom prst="line">
            <a:avLst/>
          </a:prstGeom>
          <a:noFill/>
          <a:ln w="2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38" name="Line 136"/>
          <p:cNvSpPr>
            <a:spLocks noChangeShapeType="1"/>
          </p:cNvSpPr>
          <p:nvPr/>
        </p:nvSpPr>
        <p:spPr bwMode="auto">
          <a:xfrm flipV="1">
            <a:off x="4706937" y="4380490"/>
            <a:ext cx="0" cy="43231"/>
          </a:xfrm>
          <a:prstGeom prst="line">
            <a:avLst/>
          </a:prstGeom>
          <a:noFill/>
          <a:ln w="2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39" name="Line 137"/>
          <p:cNvSpPr>
            <a:spLocks noChangeShapeType="1"/>
          </p:cNvSpPr>
          <p:nvPr/>
        </p:nvSpPr>
        <p:spPr bwMode="auto">
          <a:xfrm flipV="1">
            <a:off x="4706937" y="4288841"/>
            <a:ext cx="0" cy="46689"/>
          </a:xfrm>
          <a:prstGeom prst="line">
            <a:avLst/>
          </a:prstGeom>
          <a:noFill/>
          <a:ln w="2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40" name="Line 138"/>
          <p:cNvSpPr>
            <a:spLocks noChangeShapeType="1"/>
          </p:cNvSpPr>
          <p:nvPr/>
        </p:nvSpPr>
        <p:spPr bwMode="auto">
          <a:xfrm flipV="1">
            <a:off x="4706937" y="4200650"/>
            <a:ext cx="0" cy="43231"/>
          </a:xfrm>
          <a:prstGeom prst="line">
            <a:avLst/>
          </a:prstGeom>
          <a:noFill/>
          <a:ln w="2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41" name="Line 139"/>
          <p:cNvSpPr>
            <a:spLocks noChangeShapeType="1"/>
          </p:cNvSpPr>
          <p:nvPr/>
        </p:nvSpPr>
        <p:spPr bwMode="auto">
          <a:xfrm flipV="1">
            <a:off x="4706937" y="4109002"/>
            <a:ext cx="0" cy="43231"/>
          </a:xfrm>
          <a:prstGeom prst="line">
            <a:avLst/>
          </a:prstGeom>
          <a:noFill/>
          <a:ln w="2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42" name="Line 140"/>
          <p:cNvSpPr>
            <a:spLocks noChangeShapeType="1"/>
          </p:cNvSpPr>
          <p:nvPr/>
        </p:nvSpPr>
        <p:spPr bwMode="auto">
          <a:xfrm flipV="1">
            <a:off x="4706937" y="4017353"/>
            <a:ext cx="0" cy="43231"/>
          </a:xfrm>
          <a:prstGeom prst="line">
            <a:avLst/>
          </a:prstGeom>
          <a:noFill/>
          <a:ln w="2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43" name="Line 141"/>
          <p:cNvSpPr>
            <a:spLocks noChangeShapeType="1"/>
          </p:cNvSpPr>
          <p:nvPr/>
        </p:nvSpPr>
        <p:spPr bwMode="auto">
          <a:xfrm flipV="1">
            <a:off x="4706937" y="3925704"/>
            <a:ext cx="0" cy="48418"/>
          </a:xfrm>
          <a:prstGeom prst="line">
            <a:avLst/>
          </a:prstGeom>
          <a:noFill/>
          <a:ln w="2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44" name="Line 142"/>
          <p:cNvSpPr>
            <a:spLocks noChangeShapeType="1"/>
          </p:cNvSpPr>
          <p:nvPr/>
        </p:nvSpPr>
        <p:spPr bwMode="auto">
          <a:xfrm flipV="1">
            <a:off x="4706937" y="3839243"/>
            <a:ext cx="0" cy="43231"/>
          </a:xfrm>
          <a:prstGeom prst="line">
            <a:avLst/>
          </a:prstGeom>
          <a:noFill/>
          <a:ln w="2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45" name="Line 143"/>
          <p:cNvSpPr>
            <a:spLocks noChangeShapeType="1"/>
          </p:cNvSpPr>
          <p:nvPr/>
        </p:nvSpPr>
        <p:spPr bwMode="auto">
          <a:xfrm flipV="1">
            <a:off x="4706937" y="3745865"/>
            <a:ext cx="0" cy="44960"/>
          </a:xfrm>
          <a:prstGeom prst="line">
            <a:avLst/>
          </a:prstGeom>
          <a:noFill/>
          <a:ln w="2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46" name="Line 144"/>
          <p:cNvSpPr>
            <a:spLocks noChangeShapeType="1"/>
          </p:cNvSpPr>
          <p:nvPr/>
        </p:nvSpPr>
        <p:spPr bwMode="auto">
          <a:xfrm flipV="1">
            <a:off x="4706937" y="3654216"/>
            <a:ext cx="0" cy="43231"/>
          </a:xfrm>
          <a:prstGeom prst="line">
            <a:avLst/>
          </a:prstGeom>
          <a:noFill/>
          <a:ln w="2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47" name="Line 145"/>
          <p:cNvSpPr>
            <a:spLocks noChangeShapeType="1"/>
          </p:cNvSpPr>
          <p:nvPr/>
        </p:nvSpPr>
        <p:spPr bwMode="auto">
          <a:xfrm flipV="1">
            <a:off x="4706937" y="3562567"/>
            <a:ext cx="0" cy="48418"/>
          </a:xfrm>
          <a:prstGeom prst="line">
            <a:avLst/>
          </a:prstGeom>
          <a:noFill/>
          <a:ln w="2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48" name="Line 146"/>
          <p:cNvSpPr>
            <a:spLocks noChangeShapeType="1"/>
          </p:cNvSpPr>
          <p:nvPr/>
        </p:nvSpPr>
        <p:spPr bwMode="auto">
          <a:xfrm flipV="1">
            <a:off x="4706937" y="3470919"/>
            <a:ext cx="0" cy="48418"/>
          </a:xfrm>
          <a:prstGeom prst="line">
            <a:avLst/>
          </a:prstGeom>
          <a:noFill/>
          <a:ln w="2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49" name="Line 147"/>
          <p:cNvSpPr>
            <a:spLocks noChangeShapeType="1"/>
          </p:cNvSpPr>
          <p:nvPr/>
        </p:nvSpPr>
        <p:spPr bwMode="auto">
          <a:xfrm flipV="1">
            <a:off x="4706937" y="3384458"/>
            <a:ext cx="0" cy="43231"/>
          </a:xfrm>
          <a:prstGeom prst="line">
            <a:avLst/>
          </a:prstGeom>
          <a:noFill/>
          <a:ln w="2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50" name="Line 148"/>
          <p:cNvSpPr>
            <a:spLocks noChangeShapeType="1"/>
          </p:cNvSpPr>
          <p:nvPr/>
        </p:nvSpPr>
        <p:spPr bwMode="auto">
          <a:xfrm flipV="1">
            <a:off x="4706937" y="3292809"/>
            <a:ext cx="0" cy="43231"/>
          </a:xfrm>
          <a:prstGeom prst="line">
            <a:avLst/>
          </a:prstGeom>
          <a:noFill/>
          <a:ln w="2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51" name="Line 149"/>
          <p:cNvSpPr>
            <a:spLocks noChangeShapeType="1"/>
          </p:cNvSpPr>
          <p:nvPr/>
        </p:nvSpPr>
        <p:spPr bwMode="auto">
          <a:xfrm flipV="1">
            <a:off x="4706937" y="3201160"/>
            <a:ext cx="0" cy="43231"/>
          </a:xfrm>
          <a:prstGeom prst="line">
            <a:avLst/>
          </a:prstGeom>
          <a:noFill/>
          <a:ln w="2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52" name="Line 150"/>
          <p:cNvSpPr>
            <a:spLocks noChangeShapeType="1"/>
          </p:cNvSpPr>
          <p:nvPr/>
        </p:nvSpPr>
        <p:spPr bwMode="auto">
          <a:xfrm flipV="1">
            <a:off x="4706937" y="3107782"/>
            <a:ext cx="0" cy="48418"/>
          </a:xfrm>
          <a:prstGeom prst="line">
            <a:avLst/>
          </a:prstGeom>
          <a:noFill/>
          <a:ln w="2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53" name="Line 151"/>
          <p:cNvSpPr>
            <a:spLocks noChangeShapeType="1"/>
          </p:cNvSpPr>
          <p:nvPr/>
        </p:nvSpPr>
        <p:spPr bwMode="auto">
          <a:xfrm flipV="1">
            <a:off x="4706937" y="3021321"/>
            <a:ext cx="0" cy="43231"/>
          </a:xfrm>
          <a:prstGeom prst="line">
            <a:avLst/>
          </a:prstGeom>
          <a:noFill/>
          <a:ln w="2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54" name="Line 152"/>
          <p:cNvSpPr>
            <a:spLocks noChangeShapeType="1"/>
          </p:cNvSpPr>
          <p:nvPr/>
        </p:nvSpPr>
        <p:spPr bwMode="auto">
          <a:xfrm flipV="1">
            <a:off x="4706937" y="2929672"/>
            <a:ext cx="0" cy="43231"/>
          </a:xfrm>
          <a:prstGeom prst="line">
            <a:avLst/>
          </a:prstGeom>
          <a:noFill/>
          <a:ln w="2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55" name="Line 153"/>
          <p:cNvSpPr>
            <a:spLocks noChangeShapeType="1"/>
          </p:cNvSpPr>
          <p:nvPr/>
        </p:nvSpPr>
        <p:spPr bwMode="auto">
          <a:xfrm flipV="1">
            <a:off x="4706937" y="2838023"/>
            <a:ext cx="0" cy="43231"/>
          </a:xfrm>
          <a:prstGeom prst="line">
            <a:avLst/>
          </a:prstGeom>
          <a:noFill/>
          <a:ln w="2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56" name="Line 154"/>
          <p:cNvSpPr>
            <a:spLocks noChangeShapeType="1"/>
          </p:cNvSpPr>
          <p:nvPr/>
        </p:nvSpPr>
        <p:spPr bwMode="auto">
          <a:xfrm flipV="1">
            <a:off x="4706937" y="2746375"/>
            <a:ext cx="0" cy="48418"/>
          </a:xfrm>
          <a:prstGeom prst="line">
            <a:avLst/>
          </a:prstGeom>
          <a:noFill/>
          <a:ln w="2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57" name="Line 155"/>
          <p:cNvSpPr>
            <a:spLocks noChangeShapeType="1"/>
          </p:cNvSpPr>
          <p:nvPr/>
        </p:nvSpPr>
        <p:spPr bwMode="auto">
          <a:xfrm flipV="1">
            <a:off x="4706937" y="2654726"/>
            <a:ext cx="0" cy="48418"/>
          </a:xfrm>
          <a:prstGeom prst="line">
            <a:avLst/>
          </a:prstGeom>
          <a:noFill/>
          <a:ln w="2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58" name="Line 156"/>
          <p:cNvSpPr>
            <a:spLocks noChangeShapeType="1"/>
          </p:cNvSpPr>
          <p:nvPr/>
        </p:nvSpPr>
        <p:spPr bwMode="auto">
          <a:xfrm flipV="1">
            <a:off x="4706937" y="2566535"/>
            <a:ext cx="0" cy="44960"/>
          </a:xfrm>
          <a:prstGeom prst="line">
            <a:avLst/>
          </a:prstGeom>
          <a:noFill/>
          <a:ln w="2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59" name="Line 157"/>
          <p:cNvSpPr>
            <a:spLocks noChangeShapeType="1"/>
          </p:cNvSpPr>
          <p:nvPr/>
        </p:nvSpPr>
        <p:spPr bwMode="auto">
          <a:xfrm flipV="1">
            <a:off x="4706937" y="2474887"/>
            <a:ext cx="0" cy="43231"/>
          </a:xfrm>
          <a:prstGeom prst="line">
            <a:avLst/>
          </a:prstGeom>
          <a:noFill/>
          <a:ln w="2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60" name="Line 158"/>
          <p:cNvSpPr>
            <a:spLocks noChangeShapeType="1"/>
          </p:cNvSpPr>
          <p:nvPr/>
        </p:nvSpPr>
        <p:spPr bwMode="auto">
          <a:xfrm flipV="1">
            <a:off x="4706937" y="2383238"/>
            <a:ext cx="0" cy="48418"/>
          </a:xfrm>
          <a:prstGeom prst="line">
            <a:avLst/>
          </a:prstGeom>
          <a:noFill/>
          <a:ln w="2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61" name="Line 159"/>
          <p:cNvSpPr>
            <a:spLocks noChangeShapeType="1"/>
          </p:cNvSpPr>
          <p:nvPr/>
        </p:nvSpPr>
        <p:spPr bwMode="auto">
          <a:xfrm flipV="1">
            <a:off x="4706937" y="2291589"/>
            <a:ext cx="0" cy="48418"/>
          </a:xfrm>
          <a:prstGeom prst="line">
            <a:avLst/>
          </a:prstGeom>
          <a:noFill/>
          <a:ln w="2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62" name="Line 160"/>
          <p:cNvSpPr>
            <a:spLocks noChangeShapeType="1"/>
          </p:cNvSpPr>
          <p:nvPr/>
        </p:nvSpPr>
        <p:spPr bwMode="auto">
          <a:xfrm flipV="1">
            <a:off x="4706937" y="2205128"/>
            <a:ext cx="0" cy="43231"/>
          </a:xfrm>
          <a:prstGeom prst="line">
            <a:avLst/>
          </a:prstGeom>
          <a:noFill/>
          <a:ln w="2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63" name="Line 161"/>
          <p:cNvSpPr>
            <a:spLocks noChangeShapeType="1"/>
          </p:cNvSpPr>
          <p:nvPr/>
        </p:nvSpPr>
        <p:spPr bwMode="auto">
          <a:xfrm flipV="1">
            <a:off x="4706937" y="2113479"/>
            <a:ext cx="0" cy="43231"/>
          </a:xfrm>
          <a:prstGeom prst="line">
            <a:avLst/>
          </a:prstGeom>
          <a:noFill/>
          <a:ln w="2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64" name="Line 162"/>
          <p:cNvSpPr>
            <a:spLocks noChangeShapeType="1"/>
          </p:cNvSpPr>
          <p:nvPr/>
        </p:nvSpPr>
        <p:spPr bwMode="auto">
          <a:xfrm flipV="1">
            <a:off x="4706937" y="2021830"/>
            <a:ext cx="0" cy="43231"/>
          </a:xfrm>
          <a:prstGeom prst="line">
            <a:avLst/>
          </a:prstGeom>
          <a:noFill/>
          <a:ln w="2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65" name="Line 163"/>
          <p:cNvSpPr>
            <a:spLocks noChangeShapeType="1"/>
          </p:cNvSpPr>
          <p:nvPr/>
        </p:nvSpPr>
        <p:spPr bwMode="auto">
          <a:xfrm flipV="1">
            <a:off x="4706937" y="1928452"/>
            <a:ext cx="0" cy="48418"/>
          </a:xfrm>
          <a:prstGeom prst="line">
            <a:avLst/>
          </a:prstGeom>
          <a:noFill/>
          <a:ln w="2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66" name="Line 164"/>
          <p:cNvSpPr>
            <a:spLocks noChangeShapeType="1"/>
          </p:cNvSpPr>
          <p:nvPr/>
        </p:nvSpPr>
        <p:spPr bwMode="auto">
          <a:xfrm flipV="1">
            <a:off x="4706937" y="1836804"/>
            <a:ext cx="0" cy="48418"/>
          </a:xfrm>
          <a:prstGeom prst="line">
            <a:avLst/>
          </a:prstGeom>
          <a:noFill/>
          <a:ln w="2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67" name="Line 165"/>
          <p:cNvSpPr>
            <a:spLocks noChangeShapeType="1"/>
          </p:cNvSpPr>
          <p:nvPr/>
        </p:nvSpPr>
        <p:spPr bwMode="auto">
          <a:xfrm flipV="1">
            <a:off x="4706937" y="1750343"/>
            <a:ext cx="0" cy="43231"/>
          </a:xfrm>
          <a:prstGeom prst="line">
            <a:avLst/>
          </a:prstGeom>
          <a:noFill/>
          <a:ln w="2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68" name="Line 166"/>
          <p:cNvSpPr>
            <a:spLocks noChangeShapeType="1"/>
          </p:cNvSpPr>
          <p:nvPr/>
        </p:nvSpPr>
        <p:spPr bwMode="auto">
          <a:xfrm flipV="1">
            <a:off x="4706937" y="1658694"/>
            <a:ext cx="0" cy="43231"/>
          </a:xfrm>
          <a:prstGeom prst="line">
            <a:avLst/>
          </a:prstGeom>
          <a:noFill/>
          <a:ln w="2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69" name="Line 167"/>
          <p:cNvSpPr>
            <a:spLocks noChangeShapeType="1"/>
          </p:cNvSpPr>
          <p:nvPr/>
        </p:nvSpPr>
        <p:spPr bwMode="auto">
          <a:xfrm flipV="1">
            <a:off x="4706937" y="1567045"/>
            <a:ext cx="0" cy="48418"/>
          </a:xfrm>
          <a:prstGeom prst="line">
            <a:avLst/>
          </a:prstGeom>
          <a:noFill/>
          <a:ln w="2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70" name="Line 168"/>
          <p:cNvSpPr>
            <a:spLocks noChangeShapeType="1"/>
          </p:cNvSpPr>
          <p:nvPr/>
        </p:nvSpPr>
        <p:spPr bwMode="auto">
          <a:xfrm flipV="1">
            <a:off x="4706937" y="1475396"/>
            <a:ext cx="0" cy="48418"/>
          </a:xfrm>
          <a:prstGeom prst="line">
            <a:avLst/>
          </a:prstGeom>
          <a:noFill/>
          <a:ln w="2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71" name="Line 169"/>
          <p:cNvSpPr>
            <a:spLocks noChangeShapeType="1"/>
          </p:cNvSpPr>
          <p:nvPr/>
        </p:nvSpPr>
        <p:spPr bwMode="auto">
          <a:xfrm flipV="1">
            <a:off x="4706937" y="1387206"/>
            <a:ext cx="0" cy="44960"/>
          </a:xfrm>
          <a:prstGeom prst="line">
            <a:avLst/>
          </a:prstGeom>
          <a:noFill/>
          <a:ln w="2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72" name="Line 170"/>
          <p:cNvSpPr>
            <a:spLocks noChangeShapeType="1"/>
          </p:cNvSpPr>
          <p:nvPr/>
        </p:nvSpPr>
        <p:spPr bwMode="auto">
          <a:xfrm flipV="1">
            <a:off x="4706937" y="1295557"/>
            <a:ext cx="0" cy="43231"/>
          </a:xfrm>
          <a:prstGeom prst="line">
            <a:avLst/>
          </a:prstGeom>
          <a:noFill/>
          <a:ln w="2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73" name="Line 171"/>
          <p:cNvSpPr>
            <a:spLocks noChangeShapeType="1"/>
          </p:cNvSpPr>
          <p:nvPr/>
        </p:nvSpPr>
        <p:spPr bwMode="auto">
          <a:xfrm flipV="1">
            <a:off x="1319213" y="150812"/>
            <a:ext cx="0" cy="15563"/>
          </a:xfrm>
          <a:prstGeom prst="line">
            <a:avLst/>
          </a:prstGeom>
          <a:noFill/>
          <a:ln w="2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09197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78</Words>
  <Application>Microsoft Office PowerPoint</Application>
  <PresentationFormat>On-screen Show (4:3)</PresentationFormat>
  <Paragraphs>31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Tema di Office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Massimo</dc:creator>
  <cp:lastModifiedBy>Karen Drake</cp:lastModifiedBy>
  <cp:revision>22</cp:revision>
  <dcterms:created xsi:type="dcterms:W3CDTF">2012-12-26T08:49:57Z</dcterms:created>
  <dcterms:modified xsi:type="dcterms:W3CDTF">2016-01-04T09:20:59Z</dcterms:modified>
</cp:coreProperties>
</file>