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3650" r:id="rId5"/>
    <p:sldMasterId id="2147483653" r:id="rId6"/>
    <p:sldMasterId id="2147483687" r:id="rId7"/>
  </p:sldMasterIdLst>
  <p:notesMasterIdLst>
    <p:notesMasterId r:id="rId43"/>
  </p:notesMasterIdLst>
  <p:handoutMasterIdLst>
    <p:handoutMasterId r:id="rId44"/>
  </p:handoutMasterIdLst>
  <p:sldIdLst>
    <p:sldId id="256" r:id="rId8"/>
    <p:sldId id="278" r:id="rId9"/>
    <p:sldId id="292" r:id="rId10"/>
    <p:sldId id="279" r:id="rId11"/>
    <p:sldId id="280" r:id="rId12"/>
    <p:sldId id="281" r:id="rId13"/>
    <p:sldId id="283" r:id="rId14"/>
    <p:sldId id="294" r:id="rId15"/>
    <p:sldId id="284" r:id="rId16"/>
    <p:sldId id="285" r:id="rId17"/>
    <p:sldId id="286" r:id="rId18"/>
    <p:sldId id="287" r:id="rId19"/>
    <p:sldId id="288" r:id="rId20"/>
    <p:sldId id="289" r:id="rId21"/>
    <p:sldId id="282" r:id="rId22"/>
    <p:sldId id="296" r:id="rId23"/>
    <p:sldId id="298" r:id="rId24"/>
    <p:sldId id="303" r:id="rId25"/>
    <p:sldId id="304" r:id="rId26"/>
    <p:sldId id="305" r:id="rId27"/>
    <p:sldId id="307" r:id="rId28"/>
    <p:sldId id="275" r:id="rId29"/>
    <p:sldId id="306" r:id="rId30"/>
    <p:sldId id="297" r:id="rId31"/>
    <p:sldId id="308" r:id="rId32"/>
    <p:sldId id="299" r:id="rId33"/>
    <p:sldId id="309" r:id="rId34"/>
    <p:sldId id="310" r:id="rId35"/>
    <p:sldId id="300" r:id="rId36"/>
    <p:sldId id="301" r:id="rId37"/>
    <p:sldId id="311" r:id="rId38"/>
    <p:sldId id="291" r:id="rId39"/>
    <p:sldId id="295" r:id="rId40"/>
    <p:sldId id="290" r:id="rId41"/>
    <p:sldId id="293" r:id="rId42"/>
  </p:sldIdLst>
  <p:sldSz cx="9144000" cy="6858000" type="screen4x3"/>
  <p:notesSz cx="6797675" cy="987425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6D85F"/>
    <a:srgbClr val="615A20"/>
    <a:srgbClr val="FFB30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4790" autoAdjust="0"/>
  </p:normalViewPr>
  <p:slideViewPr>
    <p:cSldViewPr>
      <p:cViewPr>
        <p:scale>
          <a:sx n="80" d="100"/>
          <a:sy n="80" d="100"/>
        </p:scale>
        <p:origin x="118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7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7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451F7D4B-7926-4325-9215-7C0DA19183B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156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20" y="0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70"/>
            <a:ext cx="4984962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80538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20" y="9380538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BE29945A-D0D5-459B-B405-AA1E330936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2D582-6243-43B9-8307-2AA601766527}" type="slidenum">
              <a:rPr lang="en-GB"/>
              <a:pPr/>
              <a:t>1</a:t>
            </a:fld>
            <a:endParaRPr lang="en-GB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smtClean="0"/>
              <a:t>Welcome</a:t>
            </a:r>
          </a:p>
          <a:p>
            <a:endParaRPr lang="en-GB" sz="1600" dirty="0" smtClean="0"/>
          </a:p>
          <a:p>
            <a:r>
              <a:rPr lang="en-GB" sz="1600" dirty="0" smtClean="0"/>
              <a:t>Introduce</a:t>
            </a:r>
            <a:r>
              <a:rPr lang="en-GB" sz="1600" baseline="0" dirty="0" smtClean="0"/>
              <a:t> each other</a:t>
            </a:r>
          </a:p>
          <a:p>
            <a:endParaRPr lang="en-GB" sz="1600" baseline="0" dirty="0" smtClean="0"/>
          </a:p>
          <a:p>
            <a:r>
              <a:rPr lang="en-GB" sz="1600" baseline="0" dirty="0" smtClean="0"/>
              <a:t>Pre-course Survey – talk about the replies</a:t>
            </a:r>
            <a:endParaRPr lang="en-GB" sz="1600" dirty="0" smtClean="0"/>
          </a:p>
          <a:p>
            <a:pPr>
              <a:spcAft>
                <a:spcPts val="600"/>
              </a:spcAf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53088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64" y="4689771"/>
            <a:ext cx="5438748" cy="44431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Button.</a:t>
            </a:r>
            <a:br>
              <a:rPr lang="en-GB" smtClean="0"/>
            </a:br>
            <a:r>
              <a:rPr lang="en-GB" smtClean="0"/>
              <a:t> 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7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569" indent="-274834" defTabSz="9527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337" indent="-219867" defTabSz="9527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9072" indent="-219867" defTabSz="9527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807" indent="-219867" defTabSz="9527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854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827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801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774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582DCF-E921-436C-924E-C4C05965A01E}" type="slidenum">
              <a:rPr lang="en-GB" altLang="en-US" smtClean="0">
                <a:latin typeface="Calibri" pitchFamily="34" charset="0"/>
              </a:rPr>
              <a:pPr eaLnBrk="1" hangingPunct="1"/>
              <a:t>28</a:t>
            </a:fld>
            <a:endParaRPr lang="en-GB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05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author’s </a:t>
            </a:r>
            <a:r>
              <a:rPr lang="en-GB" baseline="0" dirty="0" err="1" smtClean="0"/>
              <a:t>ORCiD</a:t>
            </a:r>
            <a:r>
              <a:rPr lang="en-GB" baseline="0" dirty="0" smtClean="0"/>
              <a:t> profile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9945A-D0D5-459B-B405-AA1E33093606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928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ORCiD</a:t>
            </a:r>
            <a:r>
              <a:rPr lang="en-GB" dirty="0" smtClean="0"/>
              <a:t> entry</a:t>
            </a:r>
            <a:r>
              <a:rPr lang="en-GB" baseline="0" dirty="0" smtClean="0"/>
              <a:t> showing his PhD entry and link to EThOS.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9945A-D0D5-459B-B405-AA1E33093606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700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BB4C7DE-27D8-447E-94E3-1ED8B0FD5D46}" type="slidenum">
              <a:rPr lang="en-GB" sz="1200">
                <a:latin typeface="Times New Roman" pitchFamily="18" charset="0"/>
              </a:rPr>
              <a:pPr/>
              <a:t>33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>
          <a:xfrm>
            <a:off x="679281" y="4691020"/>
            <a:ext cx="5439115" cy="4442542"/>
          </a:xfrm>
          <a:noFill/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3849795" y="9378876"/>
            <a:ext cx="2946254" cy="49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EFA234B-7AA4-4C5A-AB08-DD7C8A3A5BA1}" type="slidenum">
              <a:rPr lang="en-US" sz="1200">
                <a:latin typeface="Calibri" pitchFamily="34" charset="0"/>
                <a:ea typeface="ＭＳ Ｐゴシック" pitchFamily="34" charset="-128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n-US" sz="120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351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9945A-D0D5-459B-B405-AA1E3309360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85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3FCE13-2E12-4C68-89C9-F059CA9AFADB}" type="slidenum">
              <a:rPr lang="en-GB" sz="1200">
                <a:latin typeface="Times New Roman" pitchFamily="18" charset="0"/>
              </a:rPr>
              <a:pPr/>
              <a:t>8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>
          <a:xfrm>
            <a:off x="679281" y="4691020"/>
            <a:ext cx="5439115" cy="4442542"/>
          </a:xfrm>
          <a:noFill/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en-GB" smtClean="0"/>
              <a:t>do not expect academics to read emails so try every avenue you can</a:t>
            </a:r>
            <a:br>
              <a:rPr lang="en-GB" smtClean="0"/>
            </a:br>
            <a:r>
              <a:rPr lang="en-GB" smtClean="0"/>
              <a:t>- do not expect and academic on a consultation committee to actually consult or report back to the people s/he is supposed to be representing</a:t>
            </a:r>
            <a:br>
              <a:rPr lang="en-GB" smtClean="0"/>
            </a:br>
            <a:r>
              <a:rPr lang="en-GB" smtClean="0"/>
              <a:t>- training of students (and staff) on the </a:t>
            </a:r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849795" y="9378876"/>
            <a:ext cx="2946254" cy="49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50EA79-D112-4F53-B36C-349F3FCE1553}" type="slidenum">
              <a:rPr lang="en-US" sz="1200">
                <a:latin typeface="Calibri" pitchFamily="34" charset="0"/>
                <a:ea typeface="ＭＳ Ｐゴシック" pitchFamily="34" charset="-128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sz="120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681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ethos.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9945A-D0D5-459B-B405-AA1E3309360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392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64" y="4689771"/>
            <a:ext cx="5438748" cy="44431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7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569" indent="-274834" defTabSz="9527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337" indent="-219867" defTabSz="9527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9072" indent="-219867" defTabSz="9527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807" indent="-219867" defTabSz="9527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854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827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801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774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479956-7ADC-48E7-B87B-F8386ED73EC5}" type="slidenum">
              <a:rPr lang="en-GB" altLang="en-US" smtClean="0">
                <a:latin typeface="Calibri" pitchFamily="34" charset="0"/>
              </a:rPr>
              <a:pPr eaLnBrk="1" hangingPunct="1"/>
              <a:t>19</a:t>
            </a:fld>
            <a:endParaRPr lang="en-GB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59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64" y="4689771"/>
            <a:ext cx="5438748" cy="44431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Data is latest ‘big thing’ in the UK. Many institutions already assigning DOIs for their data – so why not theses?</a:t>
            </a:r>
          </a:p>
          <a:p>
            <a:r>
              <a:rPr lang="en-GB" smtClean="0"/>
              <a:t>Note CrossRef / DataCite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7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569" indent="-274834" defTabSz="9527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337" indent="-219867" defTabSz="9527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9072" indent="-219867" defTabSz="9527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807" indent="-219867" defTabSz="9527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854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827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801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774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54154E-A611-48E3-B262-F46B8C6E083F}" type="slidenum">
              <a:rPr lang="en-GB" altLang="en-US" smtClean="0">
                <a:latin typeface="Calibri" pitchFamily="34" charset="0"/>
              </a:rPr>
              <a:pPr eaLnBrk="1" hangingPunct="1"/>
              <a:t>20</a:t>
            </a:fld>
            <a:endParaRPr lang="en-GB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76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64" y="4689771"/>
            <a:ext cx="5438748" cy="44431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Project did 3 exemplars to show proof of concept. Show Glasgow example.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7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569" indent="-274834" defTabSz="9527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337" indent="-219867" defTabSz="9527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9072" indent="-219867" defTabSz="9527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807" indent="-219867" defTabSz="9527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854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827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801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774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AB71BD-94B8-4A5A-94E1-F2971BF7ABBA}" type="slidenum">
              <a:rPr lang="en-GB" altLang="en-US" smtClean="0">
                <a:latin typeface="Calibri" pitchFamily="34" charset="0"/>
              </a:rPr>
              <a:pPr eaLnBrk="1" hangingPunct="1"/>
              <a:t>23</a:t>
            </a:fld>
            <a:endParaRPr lang="en-GB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61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Record with a DOI.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9945A-D0D5-459B-B405-AA1E33093606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67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Record with an </a:t>
            </a:r>
            <a:r>
              <a:rPr lang="en-GB" dirty="0" err="1" smtClean="0"/>
              <a:t>Orcid</a:t>
            </a:r>
            <a:r>
              <a:rPr lang="en-GB" dirty="0" smtClean="0"/>
              <a:t>. (Bristol = PURE)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9945A-D0D5-459B-B405-AA1E33093606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93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8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547046C0-05BE-467F-96EC-A2A29B7D8E14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24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DFB36-78FD-47AF-9774-1669F59147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71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F67F4-C429-49C4-A900-E9BE635C4EE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085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F29F15-25B9-472D-B958-BC53912654D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173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9B3A37-3BC9-464E-A658-C2F1DFB9B75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704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6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2297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3B9CB-14C7-48C3-917C-5EF2E9447F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8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B455D-6D44-4A1D-9DBF-380317CF01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89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47665-9571-4F87-BBC4-28D563EE73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632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AA290-C35A-4113-AF6F-B66D5C415A5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06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E626A-76A6-4366-BBD1-514156EAF2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6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9B010-D73B-4F1B-9600-E273DC7720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13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0B9CD-2F85-4579-BFEB-E0F00EC323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443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F755B-923A-4088-A505-DE31333A87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540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15EE7-E255-41A6-A323-DE6C28E6C51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006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F2D74-1B74-4E61-AF3B-35309FFB36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27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52EF3-E514-4C38-8A4F-7FD7715BC8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680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336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96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90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164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28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ACDC1-D574-4C39-9E66-5C6B43F3A83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47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566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84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1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65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048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95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</p:spTree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48E78-319A-4DD2-8D4E-EF14540C88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5645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8E78-319A-4DD2-8D4E-EF14540C88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0149-B824-4233-A787-16769C04D5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3A37-3BC9-464E-A658-C2F1DFB9B7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465A-A2CC-4617-B15B-2BDB57515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urple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29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D0149-B824-4233-A787-16769C04D5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71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F465A-A2CC-4617-B15B-2BDB57515E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88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AA8F4-8559-4E22-BA72-5E8DB870946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2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C4E1-A57F-41A9-B532-00DBE50816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43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01233-9F04-4D83-904B-A658DA3525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38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6B7504D-BEF4-4BC6-8D1B-ABE63897BD72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1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5" r:id="rId12"/>
    <p:sldLayoutId id="2147483686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fontAlgn="base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D87C570-79A6-4751-AF83-7699FA7F43F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1271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96B7504D-BEF4-4BC6-8D1B-ABE63897BD7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70000" indent="-180000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81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108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35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s.soton.ac.uk/374711/" TargetMode="External"/><Relationship Id="rId2" Type="http://schemas.openxmlformats.org/officeDocument/2006/relationships/hyperlink" Target="http://dx.doi.org/10.15123/PUB.3929" TargetMode="Externa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://theses.gla.ac.uk/6423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ethos.bl.uk/OrderDetails.do?uin=uk.bl.ethos.640751" TargetMode="External"/><Relationship Id="rId3" Type="http://schemas.openxmlformats.org/officeDocument/2006/relationships/hyperlink" Target="http://theses.gla.ac.uk/6423/" TargetMode="External"/><Relationship Id="rId7" Type="http://schemas.openxmlformats.org/officeDocument/2006/relationships/hyperlink" Target="http://eprints.soton.ac.uk/374711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://ethos.bl.uk/OrderDetails.do?uin=uk.bl.ethos.630167" TargetMode="External"/><Relationship Id="rId5" Type="http://schemas.openxmlformats.org/officeDocument/2006/relationships/hyperlink" Target="http://roar.uel.ac.uk/3929/" TargetMode="External"/><Relationship Id="rId4" Type="http://schemas.openxmlformats.org/officeDocument/2006/relationships/hyperlink" Target="http://ethos.bl.uk/OrderDetails.do?uin=uk.bl.ethos.65036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unlockingthesisdata.wordpress.com/" TargetMode="External"/><Relationship Id="rId2" Type="http://schemas.openxmlformats.org/officeDocument/2006/relationships/hyperlink" Target="http://dx.doi.org/10.15123/PROJECT.15" TargetMode="External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2.0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hyperlink" Target="https://creativecommons.org/licenses/by-nc/2.0/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creativecommons.org/licenses/by-nc-sa/2.0/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://creativecommons.org/licenses/by-nc-nd/2.0/" TargetMode="External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fce.ac.uk/pubs/rereports/Year/2015/metrictide" TargetMode="Externa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slide" Target="slide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5123/PUB.4274" TargetMode="Externa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dirty="0"/>
              <a:t>Unlocking Thesis Data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4000" y="5445224"/>
            <a:ext cx="8496000" cy="1244711"/>
          </a:xfrm>
        </p:spPr>
        <p:txBody>
          <a:bodyPr/>
          <a:lstStyle/>
          <a:p>
            <a:r>
              <a:rPr lang="en-GB" dirty="0" smtClean="0">
                <a:solidFill>
                  <a:srgbClr val="B2D5D5"/>
                </a:solidFill>
                <a:latin typeface="Georgia" pitchFamily="16" charset="0"/>
              </a:rPr>
              <a:t>Michael </a:t>
            </a:r>
            <a:r>
              <a:rPr lang="en-GB" dirty="0">
                <a:solidFill>
                  <a:srgbClr val="B2D5D5"/>
                </a:solidFill>
                <a:latin typeface="Georgia" pitchFamily="16" charset="0"/>
              </a:rPr>
              <a:t>Whitton </a:t>
            </a:r>
            <a:r>
              <a:rPr lang="en-GB" dirty="0" smtClean="0">
                <a:solidFill>
                  <a:srgbClr val="B2D5D5"/>
                </a:solidFill>
                <a:latin typeface="Georgia" pitchFamily="16" charset="0"/>
              </a:rPr>
              <a:t>	orcid.org/0000-0001-6838-1100</a:t>
            </a:r>
          </a:p>
          <a:p>
            <a:r>
              <a:rPr lang="en-GB" dirty="0">
                <a:solidFill>
                  <a:srgbClr val="B2D5D5"/>
                </a:solidFill>
                <a:latin typeface="Georgia" pitchFamily="16" charset="0"/>
              </a:rPr>
              <a:t>Sara </a:t>
            </a:r>
            <a:r>
              <a:rPr lang="en-GB" dirty="0" smtClean="0">
                <a:solidFill>
                  <a:srgbClr val="B2D5D5"/>
                </a:solidFill>
                <a:latin typeface="Georgia" pitchFamily="16" charset="0"/>
              </a:rPr>
              <a:t>Gould 		orcid.org/0000-0003-2763-9755</a:t>
            </a:r>
            <a:endParaRPr lang="en-GB" dirty="0">
              <a:solidFill>
                <a:srgbClr val="B2D5D5"/>
              </a:solidFill>
              <a:latin typeface="Georgia" pitchFamily="16" charset="0"/>
            </a:endParaRPr>
          </a:p>
          <a:p>
            <a:r>
              <a:rPr lang="en-GB" dirty="0" smtClean="0">
                <a:solidFill>
                  <a:srgbClr val="B2D5D5"/>
                </a:solidFill>
                <a:latin typeface="Georgia" pitchFamily="16" charset="0"/>
              </a:rPr>
              <a:t>January 2016</a:t>
            </a:r>
            <a:endParaRPr lang="en-GB" dirty="0">
              <a:solidFill>
                <a:srgbClr val="B2D5D5"/>
              </a:solidFill>
              <a:latin typeface="Georgia" pitchFamily="1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65" y="254192"/>
            <a:ext cx="938865" cy="548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7958"/>
            <a:ext cx="1162212" cy="1209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7958"/>
            <a:ext cx="581260" cy="1143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found from the </a:t>
            </a:r>
            <a:r>
              <a:rPr lang="en-GB" dirty="0" smtClean="0"/>
              <a:t>survey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Lot of interest – 49 responses =35</a:t>
            </a:r>
            <a:r>
              <a:rPr lang="en-GB" dirty="0" smtClean="0"/>
              <a:t>%</a:t>
            </a:r>
          </a:p>
          <a:p>
            <a:r>
              <a:rPr lang="en-GB" dirty="0" smtClean="0"/>
              <a:t>33% use </a:t>
            </a:r>
            <a:r>
              <a:rPr lang="en-GB" dirty="0" err="1" smtClean="0"/>
              <a:t>DataCite</a:t>
            </a:r>
            <a:r>
              <a:rPr lang="en-GB" dirty="0" smtClean="0"/>
              <a:t> DOIs for Research Data</a:t>
            </a:r>
            <a:endParaRPr lang="en-GB" dirty="0"/>
          </a:p>
          <a:p>
            <a:r>
              <a:rPr lang="en-GB" dirty="0"/>
              <a:t>59% still require both p- and e-copies, often duplicating cataloguing effort</a:t>
            </a:r>
          </a:p>
          <a:p>
            <a:r>
              <a:rPr lang="en-GB" dirty="0"/>
              <a:t>MD created by student, administrator or library/repository</a:t>
            </a:r>
          </a:p>
          <a:p>
            <a:r>
              <a:rPr lang="en-GB" dirty="0"/>
              <a:t>24 volunteered as case </a:t>
            </a:r>
            <a:r>
              <a:rPr lang="en-GB" dirty="0" smtClean="0"/>
              <a:t>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6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found from the </a:t>
            </a:r>
            <a:r>
              <a:rPr lang="en-GB" dirty="0" smtClean="0"/>
              <a:t>survey …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ready are you to begin assigning DOI identifiers to your theses? N=49</a:t>
            </a:r>
          </a:p>
          <a:p>
            <a:endParaRPr lang="en-GB" dirty="0"/>
          </a:p>
        </p:txBody>
      </p:sp>
      <p:pic>
        <p:nvPicPr>
          <p:cNvPr id="5" name="Picture 4" descr="https://unlockingthesisdata.files.wordpress.com/2015/05/doi-readines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1" y="2636912"/>
            <a:ext cx="7488832" cy="4122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found from the survey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Little or no guidance on supplementary files (aka data), and thus little incentive for students to offer data, so few examples</a:t>
            </a:r>
          </a:p>
          <a:p>
            <a:r>
              <a:rPr lang="en-GB" dirty="0"/>
              <a:t>One DOI or many?</a:t>
            </a:r>
          </a:p>
          <a:p>
            <a:pPr lvl="1"/>
            <a:r>
              <a:rPr lang="en-GB" dirty="0"/>
              <a:t>“We will probably use a single record with single DOI”</a:t>
            </a:r>
          </a:p>
          <a:p>
            <a:pPr lvl="1"/>
            <a:r>
              <a:rPr lang="en-GB" dirty="0"/>
              <a:t>“Separate record in data repository for each significant data collection, linked to thesis in publications IR”</a:t>
            </a:r>
          </a:p>
          <a:p>
            <a:pPr lvl="1"/>
            <a:r>
              <a:rPr lang="en-GB" dirty="0"/>
              <a:t>“ … users will be free to choose granularity of DOI minting.”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9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/>
              <a:t>University of East </a:t>
            </a:r>
            <a:r>
              <a:rPr lang="en-GB" sz="2000" dirty="0" smtClean="0"/>
              <a:t>London (</a:t>
            </a:r>
            <a:r>
              <a:rPr lang="en-GB" sz="2000" dirty="0" err="1" smtClean="0"/>
              <a:t>EPrints</a:t>
            </a:r>
            <a:r>
              <a:rPr lang="en-GB" sz="2000" dirty="0" smtClean="0"/>
              <a:t>)</a:t>
            </a:r>
          </a:p>
          <a:p>
            <a:pPr lvl="1"/>
            <a:r>
              <a:rPr lang="en-US" sz="1800" dirty="0" smtClean="0"/>
              <a:t>10.15123/PUB.4301</a:t>
            </a:r>
          </a:p>
          <a:p>
            <a:pPr lvl="0"/>
            <a:r>
              <a:rPr lang="en-GB" sz="2000" dirty="0"/>
              <a:t>University of </a:t>
            </a:r>
            <a:r>
              <a:rPr lang="en-GB" sz="2000" dirty="0" smtClean="0"/>
              <a:t>Southampton (</a:t>
            </a:r>
            <a:r>
              <a:rPr lang="en-GB" sz="2000" dirty="0" err="1" smtClean="0"/>
              <a:t>EPrints</a:t>
            </a:r>
            <a:r>
              <a:rPr lang="en-GB" sz="2000" dirty="0" smtClean="0"/>
              <a:t>, implementing Pure)</a:t>
            </a:r>
          </a:p>
          <a:p>
            <a:pPr lvl="1"/>
            <a:r>
              <a:rPr lang="en-US" sz="1800" dirty="0" smtClean="0"/>
              <a:t>10.15123/PUB.4302</a:t>
            </a:r>
          </a:p>
          <a:p>
            <a:r>
              <a:rPr lang="en-GB" sz="2000" dirty="0"/>
              <a:t>London School of Economics and Political </a:t>
            </a:r>
            <a:r>
              <a:rPr lang="en-GB" sz="2000" dirty="0" smtClean="0"/>
              <a:t>Science (</a:t>
            </a:r>
            <a:r>
              <a:rPr lang="en-GB" sz="2000" dirty="0" err="1" smtClean="0"/>
              <a:t>EPrints</a:t>
            </a:r>
            <a:r>
              <a:rPr lang="en-GB" sz="2000" dirty="0" smtClean="0"/>
              <a:t>)</a:t>
            </a:r>
            <a:endParaRPr lang="en-GB" sz="2000" dirty="0"/>
          </a:p>
          <a:p>
            <a:pPr lvl="1"/>
            <a:r>
              <a:rPr lang="en-GB" sz="1800" dirty="0" smtClean="0"/>
              <a:t>10.15123/PUB.4303</a:t>
            </a:r>
          </a:p>
          <a:p>
            <a:endParaRPr lang="en-GB" sz="2000" dirty="0" smtClean="0"/>
          </a:p>
          <a:p>
            <a:endParaRPr lang="en-GB" sz="2000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US" dirty="0"/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dirty="0"/>
              <a:t>University of the Arts London (</a:t>
            </a:r>
            <a:r>
              <a:rPr lang="en-GB" sz="2000" dirty="0" err="1"/>
              <a:t>EPrints</a:t>
            </a:r>
            <a:r>
              <a:rPr lang="en-GB" sz="2000" dirty="0"/>
              <a:t>)</a:t>
            </a:r>
          </a:p>
          <a:p>
            <a:pPr lvl="1"/>
            <a:r>
              <a:rPr lang="en-GB" sz="1800" dirty="0"/>
              <a:t>10.15123/PUB.4304</a:t>
            </a:r>
          </a:p>
          <a:p>
            <a:r>
              <a:rPr lang="en-GB" sz="2000" dirty="0"/>
              <a:t>University of Bristol (Pure / </a:t>
            </a:r>
            <a:r>
              <a:rPr lang="en-GB" sz="2000" dirty="0" smtClean="0"/>
              <a:t>CKAN</a:t>
            </a:r>
            <a:r>
              <a:rPr lang="en-GB" sz="2000" dirty="0"/>
              <a:t>)</a:t>
            </a:r>
          </a:p>
          <a:p>
            <a:pPr lvl="1"/>
            <a:r>
              <a:rPr lang="en-GB" sz="1600" dirty="0"/>
              <a:t>10.15123/PUB.4305</a:t>
            </a:r>
          </a:p>
          <a:p>
            <a:r>
              <a:rPr lang="en-GB" sz="2000" dirty="0"/>
              <a:t>University of </a:t>
            </a:r>
            <a:r>
              <a:rPr lang="en-GB" sz="2000" dirty="0" smtClean="0"/>
              <a:t>Leicester (</a:t>
            </a:r>
            <a:r>
              <a:rPr lang="en-GB" sz="2000" dirty="0" err="1" smtClean="0"/>
              <a:t>DSpace</a:t>
            </a:r>
            <a:r>
              <a:rPr lang="en-GB" sz="2000" dirty="0" smtClean="0"/>
              <a:t>)</a:t>
            </a:r>
          </a:p>
          <a:p>
            <a:pPr lvl="1"/>
            <a:r>
              <a:rPr lang="en-US" sz="1600" dirty="0" smtClean="0"/>
              <a:t>10.15123/PUB.4306</a:t>
            </a:r>
            <a:endParaRPr lang="en-GB" sz="1600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learned from the case studies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to assign DOIs</a:t>
            </a:r>
          </a:p>
          <a:p>
            <a:pPr lvl="1"/>
            <a:r>
              <a:rPr lang="en-GB" dirty="0" smtClean="0"/>
              <a:t>Based on student number (student adds to their Thesis)</a:t>
            </a:r>
          </a:p>
          <a:p>
            <a:pPr lvl="1"/>
            <a:r>
              <a:rPr lang="en-GB" dirty="0" smtClean="0"/>
              <a:t>Based on repository ID etc.</a:t>
            </a:r>
          </a:p>
          <a:p>
            <a:r>
              <a:rPr lang="en-GB" dirty="0" err="1" smtClean="0"/>
              <a:t>ORCiDs</a:t>
            </a:r>
            <a:r>
              <a:rPr lang="en-GB" dirty="0" smtClean="0"/>
              <a:t> </a:t>
            </a:r>
            <a:r>
              <a:rPr lang="en-GB" dirty="0" smtClean="0"/>
              <a:t>can be encouraged early</a:t>
            </a:r>
          </a:p>
          <a:p>
            <a:r>
              <a:rPr lang="en-GB" dirty="0" smtClean="0"/>
              <a:t>Multiple vs single records</a:t>
            </a:r>
          </a:p>
          <a:p>
            <a:r>
              <a:rPr lang="en-GB" dirty="0" smtClean="0"/>
              <a:t>DOIs vs Handles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7665-9571-4F87-BBC4-28D563EE73B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6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widening typology of theses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Single monograph (with appendices)</a:t>
            </a:r>
          </a:p>
          <a:p>
            <a:r>
              <a:rPr lang="en-GB" dirty="0"/>
              <a:t>Monograph and associated data files in their native formats</a:t>
            </a:r>
          </a:p>
          <a:p>
            <a:r>
              <a:rPr lang="en-GB" dirty="0"/>
              <a:t>Thesis by publication</a:t>
            </a:r>
          </a:p>
          <a:p>
            <a:r>
              <a:rPr lang="en-GB" dirty="0"/>
              <a:t>Thesis by practice-as-research</a:t>
            </a:r>
          </a:p>
          <a:p>
            <a:r>
              <a:rPr lang="en-GB" dirty="0"/>
              <a:t>PhDs as components of a Research Group’s programme of work – links between theses and to other outputs</a:t>
            </a:r>
          </a:p>
          <a:p>
            <a:r>
              <a:rPr lang="en-GB" dirty="0"/>
              <a:t>… and who knows what </a:t>
            </a:r>
            <a:r>
              <a:rPr lang="en-GB" dirty="0" smtClean="0"/>
              <a:t>next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8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877050" y="6308725"/>
            <a:ext cx="1908175" cy="180975"/>
          </a:xfrm>
          <a:prstGeom prst="rect">
            <a:avLst/>
          </a:prstGeom>
        </p:spPr>
        <p:txBody>
          <a:bodyPr/>
          <a:lstStyle/>
          <a:p>
            <a:fld id="{F3F53B52-E30C-434B-B157-211AD76EAC00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1026" name="Picture 2" descr="\\userfiles.soton.ac.uk\Users\mw2\mydocuments\My Pictures\1200px-British_Library_Gate_Sha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67852" cy="87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319257" y="332656"/>
            <a:ext cx="8686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r>
              <a:rPr lang="en-US" sz="53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ETHOS and Identifiers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513" y="6334125"/>
            <a:ext cx="6670675" cy="2769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l" defTabSz="457200" eaLnBrk="1" hangingPunct="1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hlinkClick r:id="rId3" action="ppaction://hlinksldjump"/>
              </a:rPr>
              <a:t>(3)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69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9978" r="20685" b="5168"/>
          <a:stretch/>
        </p:blipFill>
        <p:spPr bwMode="auto">
          <a:xfrm>
            <a:off x="107505" y="342406"/>
            <a:ext cx="8585234" cy="614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4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Creating the initial record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7489825" cy="4348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82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151813" cy="1058863"/>
          </a:xfrm>
        </p:spPr>
        <p:txBody>
          <a:bodyPr/>
          <a:lstStyle/>
          <a:p>
            <a:r>
              <a:rPr lang="en-GB" smtClean="0"/>
              <a:t>What identifiers do you use for your theses?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7632700" cy="458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8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use identifiers for theses?</a:t>
            </a:r>
          </a:p>
          <a:p>
            <a:r>
              <a:rPr lang="en-GB" dirty="0" smtClean="0"/>
              <a:t>Results from the Survey &amp; Case Studies</a:t>
            </a:r>
          </a:p>
          <a:p>
            <a:r>
              <a:rPr lang="en-GB" dirty="0" smtClean="0"/>
              <a:t>ETHOS and identifiers</a:t>
            </a:r>
            <a:endParaRPr lang="en-GB" dirty="0"/>
          </a:p>
          <a:p>
            <a:r>
              <a:rPr lang="en-GB" dirty="0"/>
              <a:t>Questions and </a:t>
            </a:r>
            <a:r>
              <a:rPr lang="en-GB" dirty="0" smtClean="0"/>
              <a:t>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1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Research </a:t>
            </a:r>
            <a:r>
              <a:rPr lang="en-GB" i="1" smtClean="0"/>
              <a:t>data</a:t>
            </a:r>
            <a:endParaRPr lang="en-GB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412875"/>
            <a:ext cx="6767512" cy="461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490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UTD outcomes - DOIs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 DOIs</a:t>
            </a:r>
          </a:p>
          <a:p>
            <a:r>
              <a:rPr lang="en-GB" dirty="0" smtClean="0"/>
              <a:t>You </a:t>
            </a:r>
            <a:r>
              <a:rPr lang="en-GB" i="1" dirty="0" smtClean="0"/>
              <a:t>can</a:t>
            </a:r>
            <a:r>
              <a:rPr lang="en-GB" dirty="0" smtClean="0"/>
              <a:t> use </a:t>
            </a:r>
            <a:r>
              <a:rPr lang="en-GB" dirty="0" err="1" smtClean="0"/>
              <a:t>DataCite</a:t>
            </a:r>
            <a:r>
              <a:rPr lang="en-GB" dirty="0" smtClean="0"/>
              <a:t> for theses</a:t>
            </a:r>
          </a:p>
          <a:p>
            <a:r>
              <a:rPr lang="en-GB" dirty="0" smtClean="0"/>
              <a:t>Push repository system suppliers to accommodate identifiers in their thesis modules</a:t>
            </a:r>
          </a:p>
          <a:p>
            <a:r>
              <a:rPr lang="en-GB" dirty="0" smtClean="0"/>
              <a:t>Does not solve issues of multiple versions of the same thesis – HE institutions need to get in first</a:t>
            </a:r>
          </a:p>
          <a:p>
            <a:r>
              <a:rPr lang="en-GB" dirty="0" smtClean="0"/>
              <a:t>Value may still need evidence.</a:t>
            </a:r>
          </a:p>
        </p:txBody>
      </p:sp>
    </p:spTree>
    <p:extLst>
      <p:ext uri="{BB962C8B-B14F-4D97-AF65-F5344CB8AC3E}">
        <p14:creationId xmlns:p14="http://schemas.microsoft.com/office/powerpoint/2010/main" val="1283924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Thesis</a:t>
            </a:r>
            <a:r>
              <a:rPr lang="en-GB" dirty="0" smtClean="0"/>
              <a:t> DOIs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095" y="1843032"/>
            <a:ext cx="8229615" cy="4525969"/>
          </a:xfrm>
        </p:spPr>
        <p:txBody>
          <a:bodyPr/>
          <a:lstStyle/>
          <a:p>
            <a:r>
              <a:rPr lang="en-GB" dirty="0" smtClean="0"/>
              <a:t>University of East London</a:t>
            </a:r>
            <a:endParaRPr lang="en-US" dirty="0" smtClean="0"/>
          </a:p>
          <a:p>
            <a:pPr lvl="1"/>
            <a:r>
              <a:rPr lang="en-US" dirty="0"/>
              <a:t>10.15123/PUB.3929 </a:t>
            </a:r>
            <a:r>
              <a:rPr lang="en-US" dirty="0" smtClean="0"/>
              <a:t>(</a:t>
            </a:r>
            <a:r>
              <a:rPr lang="en-GB" dirty="0">
                <a:hlinkClick r:id="rId2"/>
              </a:rPr>
              <a:t>10.15123/PUB.3929</a:t>
            </a:r>
            <a:r>
              <a:rPr lang="en-GB" dirty="0"/>
              <a:t> </a:t>
            </a:r>
            <a:r>
              <a:rPr lang="en-GB" dirty="0" smtClean="0"/>
              <a:t>)</a:t>
            </a:r>
            <a:endParaRPr lang="en-US" dirty="0" smtClean="0"/>
          </a:p>
          <a:p>
            <a:r>
              <a:rPr lang="en-GB" dirty="0" smtClean="0"/>
              <a:t>University of Southampton</a:t>
            </a:r>
          </a:p>
          <a:p>
            <a:pPr lvl="1"/>
            <a:r>
              <a:rPr lang="en-US" dirty="0"/>
              <a:t>10.5258/SOTON/374711  (</a:t>
            </a:r>
            <a:r>
              <a:rPr lang="en-US" dirty="0">
                <a:hlinkClick r:id="rId3"/>
              </a:rPr>
              <a:t>http://eprints.soton.ac.uk/374711</a:t>
            </a:r>
            <a:r>
              <a:rPr lang="en-US" dirty="0" smtClean="0">
                <a:hlinkClick r:id="rId3"/>
              </a:rPr>
              <a:t>/)</a:t>
            </a:r>
            <a:endParaRPr lang="en-US" dirty="0" smtClean="0"/>
          </a:p>
          <a:p>
            <a:r>
              <a:rPr lang="en-GB" dirty="0" smtClean="0"/>
              <a:t>University of Glasgow</a:t>
            </a:r>
          </a:p>
          <a:p>
            <a:pPr lvl="1"/>
            <a:r>
              <a:rPr lang="en-US" dirty="0" smtClean="0"/>
              <a:t>10.5525/gla.thesis.6423  (</a:t>
            </a:r>
            <a:r>
              <a:rPr lang="en-US" dirty="0">
                <a:hlinkClick r:id="rId4"/>
              </a:rPr>
              <a:t>http://theses.gla.ac.uk/6423</a:t>
            </a:r>
            <a:r>
              <a:rPr lang="en-US" dirty="0"/>
              <a:t>/)</a:t>
            </a:r>
            <a:endParaRPr lang="en-US" dirty="0">
              <a:hlinkClick r:id=""/>
            </a:endParaRPr>
          </a:p>
          <a:p>
            <a:r>
              <a:rPr lang="en-US" dirty="0" smtClean="0"/>
              <a:t>Imperial College</a:t>
            </a:r>
          </a:p>
          <a:p>
            <a:pPr lvl="1"/>
            <a:r>
              <a:rPr lang="en-US" dirty="0" smtClean="0"/>
              <a:t>10.14469/CH/4 </a:t>
            </a:r>
          </a:p>
        </p:txBody>
      </p:sp>
    </p:spTree>
    <p:extLst>
      <p:ext uri="{BB962C8B-B14F-4D97-AF65-F5344CB8AC3E}">
        <p14:creationId xmlns:p14="http://schemas.microsoft.com/office/powerpoint/2010/main" val="10342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Sample DOIs for 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dirty="0" smtClean="0"/>
              <a:t>University </a:t>
            </a:r>
            <a:r>
              <a:rPr lang="en-GB" dirty="0"/>
              <a:t>of Glasgow - </a:t>
            </a:r>
            <a:r>
              <a:rPr lang="en-GB" dirty="0">
                <a:hlinkClick r:id="rId3"/>
              </a:rPr>
              <a:t>http://theses.gla.ac.uk/6423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GB" sz="1800" dirty="0" smtClean="0">
                <a:hlinkClick r:id="rId4"/>
              </a:rPr>
              <a:t>http://ethos.bl.uk/OrderDetails.do?uin=uk.bl.ethos.650368</a:t>
            </a:r>
            <a:r>
              <a:rPr lang="en-GB" sz="1800" dirty="0" smtClean="0"/>
              <a:t> </a:t>
            </a:r>
          </a:p>
          <a:p>
            <a:pPr marL="514350" lvl="1" indent="0">
              <a:buFont typeface="Arial" charset="0"/>
              <a:buNone/>
              <a:defRPr/>
            </a:pPr>
            <a:endParaRPr lang="en-GB" sz="18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 smtClean="0"/>
              <a:t>University of </a:t>
            </a:r>
            <a:r>
              <a:rPr lang="en-GB" dirty="0"/>
              <a:t>East London - </a:t>
            </a:r>
            <a:r>
              <a:rPr lang="en-GB" dirty="0">
                <a:hlinkClick r:id="rId5"/>
              </a:rPr>
              <a:t>http://roar.uel.ac.uk/3929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GB" sz="1800" dirty="0" smtClean="0">
                <a:hlinkClick r:id="rId6"/>
              </a:rPr>
              <a:t>http://ethos.bl.uk/OrderDetails.do?uin=uk.bl.ethos.630167</a:t>
            </a:r>
            <a:r>
              <a:rPr lang="en-GB" sz="1800" dirty="0" smtClean="0"/>
              <a:t> </a:t>
            </a:r>
          </a:p>
          <a:p>
            <a:pPr marL="514350" lvl="1" indent="0">
              <a:buFont typeface="Arial" charset="0"/>
              <a:buNone/>
              <a:defRPr/>
            </a:pPr>
            <a:endParaRPr lang="en-GB" sz="18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200" dirty="0" smtClean="0"/>
              <a:t>University </a:t>
            </a:r>
            <a:r>
              <a:rPr lang="en-GB" sz="2200" dirty="0"/>
              <a:t>of Southampton - </a:t>
            </a:r>
            <a:r>
              <a:rPr lang="en-GB" sz="2200" dirty="0" smtClean="0">
                <a:hlinkClick r:id="rId7"/>
              </a:rPr>
              <a:t>http</a:t>
            </a:r>
            <a:r>
              <a:rPr lang="en-GB" sz="2200" dirty="0">
                <a:hlinkClick r:id="rId7"/>
              </a:rPr>
              <a:t>://eprints.soton.ac.uk/374711</a:t>
            </a:r>
            <a:r>
              <a:rPr lang="en-GB" sz="2200" dirty="0" smtClean="0">
                <a:hlinkClick r:id="rId7"/>
              </a:rPr>
              <a:t>/</a:t>
            </a:r>
            <a:r>
              <a:rPr lang="en-GB" sz="2200" dirty="0" smtClean="0"/>
              <a:t> 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GB" sz="1800" dirty="0" smtClean="0">
                <a:hlinkClick r:id="rId8"/>
              </a:rPr>
              <a:t>http://ethos.bl.uk/OrderDetails.do?uin=uk.bl.ethos.640751</a:t>
            </a:r>
            <a:r>
              <a:rPr lang="en-GB" sz="1800" dirty="0" smtClean="0"/>
              <a:t> </a:t>
            </a:r>
          </a:p>
          <a:p>
            <a:pPr marL="514350" lvl="1" indent="0">
              <a:buFont typeface="Arial" charset="0"/>
              <a:buNone/>
              <a:defRPr/>
            </a:pPr>
            <a:endParaRPr lang="en-GB" sz="1800" dirty="0" smtClean="0"/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6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5" name="Content Placeholder 4" descr="British Library EThOS: Towards a new solution of minority shareholder protection in Libya : let - Internet Explorer provided by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/>
          <a:stretch/>
        </p:blipFill>
        <p:spPr>
          <a:xfrm>
            <a:off x="395536" y="1330036"/>
            <a:ext cx="8418254" cy="4619244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1" t="73953" r="27939" b="21528"/>
          <a:stretch/>
        </p:blipFill>
        <p:spPr bwMode="auto">
          <a:xfrm>
            <a:off x="2843808" y="5831410"/>
            <a:ext cx="5123982" cy="47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1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ORCiDs for students – April 2015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12875"/>
            <a:ext cx="7777162" cy="479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857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9857" r="20518" b="6996"/>
          <a:stretch/>
        </p:blipFill>
        <p:spPr bwMode="auto">
          <a:xfrm>
            <a:off x="251521" y="354282"/>
            <a:ext cx="8571846" cy="599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0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ORCiD Thesis importer</a:t>
            </a:r>
          </a:p>
        </p:txBody>
      </p:sp>
      <p:pic>
        <p:nvPicPr>
          <p:cNvPr id="39939" name="Content Placeholder 3" descr="ORCID Thesis Import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19200"/>
            <a:ext cx="6357938" cy="4906963"/>
          </a:xfrm>
        </p:spPr>
      </p:pic>
    </p:spTree>
    <p:extLst>
      <p:ext uri="{BB962C8B-B14F-4D97-AF65-F5344CB8AC3E}">
        <p14:creationId xmlns:p14="http://schemas.microsoft.com/office/powerpoint/2010/main" val="2316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Next step?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8736" r="2110" b="14079"/>
          <a:stretch>
            <a:fillRect/>
          </a:stretch>
        </p:blipFill>
        <p:spPr bwMode="auto">
          <a:xfrm>
            <a:off x="323850" y="1196975"/>
            <a:ext cx="8351838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2250" y="3111500"/>
            <a:ext cx="2089150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latin typeface="Calibri" pitchFamily="34" charset="0"/>
              </a:rPr>
              <a:t>Is this your thesis? </a:t>
            </a:r>
          </a:p>
          <a:p>
            <a:pPr>
              <a:defRPr/>
            </a:pPr>
            <a:r>
              <a:rPr lang="en-GB" sz="1800" dirty="0">
                <a:latin typeface="Calibri" pitchFamily="34" charset="0"/>
              </a:rPr>
              <a:t>Add it to your ORCiD profile</a:t>
            </a:r>
          </a:p>
        </p:txBody>
      </p:sp>
    </p:spTree>
    <p:extLst>
      <p:ext uri="{BB962C8B-B14F-4D97-AF65-F5344CB8AC3E}">
        <p14:creationId xmlns:p14="http://schemas.microsoft.com/office/powerpoint/2010/main" val="33692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2123" r="16476" b="20885"/>
          <a:stretch/>
        </p:blipFill>
        <p:spPr bwMode="auto">
          <a:xfrm>
            <a:off x="323528" y="842152"/>
            <a:ext cx="8777584" cy="553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9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877050" y="6308725"/>
            <a:ext cx="1908175" cy="180975"/>
          </a:xfrm>
          <a:prstGeom prst="rect">
            <a:avLst/>
          </a:prstGeom>
        </p:spPr>
        <p:txBody>
          <a:bodyPr/>
          <a:lstStyle/>
          <a:p>
            <a:fld id="{F3F53B52-E30C-434B-B157-211AD76EAC00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2" y="12447"/>
            <a:ext cx="1029705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513" y="6334125"/>
            <a:ext cx="6670675" cy="2769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l" defTabSz="457200" eaLnBrk="1" hangingPunct="1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hlinkClick r:id="rId3" action="ppaction://hlinksldjump"/>
              </a:rPr>
              <a:t>(1)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772085" y="4972050"/>
            <a:ext cx="806350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+mj-lt"/>
                <a:ea typeface="MS PGothic" pitchFamily="34" charset="-128"/>
                <a:cs typeface="Lucida Sans Unicode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r>
              <a:rPr lang="en-GB" b="0" dirty="0" smtClean="0">
                <a:solidFill>
                  <a:schemeClr val="accent4">
                    <a:lumMod val="10000"/>
                    <a:lumOff val="90000"/>
                  </a:schemeClr>
                </a:solidFill>
              </a:rPr>
              <a:t>Why use identifiers?</a:t>
            </a:r>
            <a:endParaRPr lang="en-GB" b="0" dirty="0">
              <a:solidFill>
                <a:schemeClr val="accent4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to EThOS from </a:t>
            </a:r>
            <a:r>
              <a:rPr lang="en-GB" dirty="0" err="1" smtClean="0"/>
              <a:t>ORCiD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t="2425" r="9292" b="38788"/>
          <a:stretch/>
        </p:blipFill>
        <p:spPr bwMode="auto">
          <a:xfrm>
            <a:off x="323527" y="1549674"/>
            <a:ext cx="8559215" cy="375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8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Who normally creates the initial thesis record?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704856" cy="38164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6792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Support for ORCID </a:t>
            </a:r>
          </a:p>
          <a:p>
            <a:r>
              <a:rPr lang="en-GB" dirty="0" smtClean="0"/>
              <a:t>Register DOIs for Data</a:t>
            </a:r>
          </a:p>
          <a:p>
            <a:r>
              <a:rPr lang="en-GB" dirty="0" smtClean="0"/>
              <a:t>Suggested Improvements</a:t>
            </a:r>
          </a:p>
          <a:p>
            <a:pPr lvl="1"/>
            <a:r>
              <a:rPr lang="en-GB" dirty="0" smtClean="0"/>
              <a:t>Register DOIs for Theses</a:t>
            </a:r>
          </a:p>
          <a:p>
            <a:pPr lvl="1"/>
            <a:r>
              <a:rPr lang="en-GB" dirty="0" smtClean="0"/>
              <a:t>Send DOIs and </a:t>
            </a:r>
            <a:r>
              <a:rPr lang="en-GB" dirty="0" err="1" smtClean="0"/>
              <a:t>ORCiD</a:t>
            </a:r>
            <a:r>
              <a:rPr lang="en-GB" dirty="0" smtClean="0"/>
              <a:t> to ETHOS</a:t>
            </a:r>
          </a:p>
        </p:txBody>
      </p:sp>
      <p:pic>
        <p:nvPicPr>
          <p:cNvPr id="5" name="Picture 4" descr="C:\Users\mw2\AppData\Local\Microsoft\Windows\Temporary Internet Files\Content.IE5\1TVTXQLC\MC9004338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49" y="1704283"/>
            <a:ext cx="452941" cy="45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mw2\AppData\Local\Microsoft\Windows\Temporary Internet Files\Content.IE5\1TVTXQLC\MC9004338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49" y="2348880"/>
            <a:ext cx="452941" cy="45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1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lib-eph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-39688"/>
            <a:ext cx="10369550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9388" y="4437063"/>
            <a:ext cx="8964612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388" y="6381750"/>
            <a:ext cx="6670675" cy="2769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l" defTabSz="457200" eaLnBrk="1" hangingPunct="1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hlinkClick r:id="rId4" action="ppaction://hlinksldjump"/>
              </a:rPr>
              <a:t>(4)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392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Stephen Grace, UTD </a:t>
            </a:r>
            <a:r>
              <a:rPr lang="en-GB" dirty="0"/>
              <a:t>Project </a:t>
            </a:r>
            <a:r>
              <a:rPr lang="en-GB" dirty="0" smtClean="0"/>
              <a:t>Manager (LSBU, was UEL)</a:t>
            </a:r>
            <a:endParaRPr lang="en-GB" dirty="0"/>
          </a:p>
          <a:p>
            <a:r>
              <a:rPr lang="en-GB" dirty="0" smtClean="0"/>
              <a:t>Michael </a:t>
            </a:r>
            <a:r>
              <a:rPr lang="en-GB" dirty="0" smtClean="0"/>
              <a:t>Whitton (University of Southampton)</a:t>
            </a:r>
            <a:endParaRPr lang="en-GB" dirty="0" smtClean="0"/>
          </a:p>
          <a:p>
            <a:r>
              <a:rPr lang="en-GB" dirty="0" smtClean="0"/>
              <a:t>Sara </a:t>
            </a:r>
            <a:r>
              <a:rPr lang="en-GB" dirty="0" smtClean="0"/>
              <a:t>Gould (British Library)</a:t>
            </a:r>
            <a:endParaRPr lang="en-GB" dirty="0" smtClean="0"/>
          </a:p>
          <a:p>
            <a:r>
              <a:rPr lang="en-GB" dirty="0" smtClean="0"/>
              <a:t>Rachael </a:t>
            </a:r>
            <a:r>
              <a:rPr lang="en-GB" dirty="0" err="1" smtClean="0"/>
              <a:t>Kotarski</a:t>
            </a:r>
            <a:r>
              <a:rPr lang="en-GB" dirty="0"/>
              <a:t> (British Library)</a:t>
            </a:r>
          </a:p>
          <a:p>
            <a:endParaRPr lang="en-GB" dirty="0"/>
          </a:p>
          <a:p>
            <a:r>
              <a:rPr lang="en-US" dirty="0"/>
              <a:t>All outputs at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dx.doi.org/10.15123/PROJECT.15</a:t>
            </a:r>
            <a:endParaRPr lang="en-US" dirty="0" smtClean="0"/>
          </a:p>
          <a:p>
            <a:r>
              <a:rPr lang="en-US" dirty="0" smtClean="0"/>
              <a:t>Blog at: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unlockingthesisdata.wordpress.com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GB" dirty="0" smtClean="0"/>
              <a:t>With </a:t>
            </a:r>
            <a:r>
              <a:rPr lang="en-GB" dirty="0"/>
              <a:t>thanks to </a:t>
            </a:r>
            <a:r>
              <a:rPr lang="en-GB" dirty="0" err="1"/>
              <a:t>Jisc</a:t>
            </a:r>
            <a:r>
              <a:rPr lang="en-GB" dirty="0"/>
              <a:t> for funding </a:t>
            </a:r>
            <a:r>
              <a:rPr lang="en-GB" dirty="0" smtClean="0"/>
              <a:t>UTD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6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Credits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53475" y="1605869"/>
            <a:ext cx="8606978" cy="1008112"/>
            <a:chOff x="307735" y="1628800"/>
            <a:chExt cx="8606978" cy="1008112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 bwMode="auto">
            <a:xfrm>
              <a:off x="307735" y="1628800"/>
              <a:ext cx="8606978" cy="1008112"/>
            </a:xfrm>
            <a:prstGeom prst="rect">
              <a:avLst/>
            </a:prstGeom>
            <a:noFill/>
            <a:ln w="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71463" indent="-271463" algn="l" rtl="0" eaLnBrk="0" fontAlgn="base" hangingPunct="0">
                <a:spcBef>
                  <a:spcPct val="7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30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1pPr>
              <a:lvl2pPr marL="809625" indent="-358775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2pPr>
              <a:lvl3pPr marL="1257300" indent="-268288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3pPr>
              <a:lvl4pPr marL="1704975" indent="-268288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4pPr>
              <a:lvl5pPr marL="2152650" indent="-268288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5pPr>
              <a:lvl6pPr marL="2609850" indent="-268288" algn="l" rtl="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067050" indent="-268288" algn="l" rtl="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524250" indent="-268288" algn="l" rtl="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981450" indent="-268288" algn="l" rtl="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GB" sz="1800" b="1" dirty="0" smtClean="0"/>
                <a:t>(1) </a:t>
              </a:r>
              <a:r>
                <a:rPr lang="en-GB" sz="1800" b="1" dirty="0" err="1" smtClean="0"/>
                <a:t>hjl</a:t>
              </a:r>
              <a:r>
                <a:rPr lang="en-GB" sz="1800" b="1" dirty="0" smtClean="0"/>
                <a:t> (2013). </a:t>
              </a:r>
              <a:r>
                <a:rPr lang="en-GB" sz="1800" b="1" i="1" dirty="0" smtClean="0"/>
                <a:t>Silence</a:t>
              </a:r>
              <a:r>
                <a:rPr lang="en-GB" sz="1800" b="1" i="1" dirty="0"/>
                <a:t>, Texting, and the Pursuit of Knowledge. </a:t>
              </a:r>
              <a:r>
                <a:rPr lang="en-GB" sz="1800" b="1" dirty="0"/>
                <a:t>https://www.flickr.com/photos/hjl/8671009300 </a:t>
              </a:r>
            </a:p>
          </p:txBody>
        </p:sp>
        <p:pic>
          <p:nvPicPr>
            <p:cNvPr id="4" name="Picture 3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1988840"/>
              <a:ext cx="822950" cy="28803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53475" y="2420887"/>
            <a:ext cx="8498458" cy="681359"/>
            <a:chOff x="395536" y="2963665"/>
            <a:chExt cx="8498458" cy="681359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395536" y="2963665"/>
              <a:ext cx="8498458" cy="681359"/>
            </a:xfrm>
            <a:prstGeom prst="rect">
              <a:avLst/>
            </a:prstGeom>
            <a:noFill/>
            <a:ln w="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71463" indent="-271463" algn="l" rtl="0" eaLnBrk="0" fontAlgn="base" hangingPunct="0">
                <a:spcBef>
                  <a:spcPct val="7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30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1pPr>
              <a:lvl2pPr marL="809625" indent="-358775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2pPr>
              <a:lvl3pPr marL="1257300" indent="-268288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3pPr>
              <a:lvl4pPr marL="1704975" indent="-268288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4pPr>
              <a:lvl5pPr marL="2152650" indent="-268288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5pPr>
              <a:lvl6pPr marL="2609850" indent="-268288" algn="l" rtl="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067050" indent="-268288" algn="l" rtl="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524250" indent="-268288" algn="l" rtl="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981450" indent="-268288" algn="l" rtl="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GB" sz="1800" b="1" dirty="0" smtClean="0"/>
                <a:t>(2) </a:t>
              </a:r>
              <a:r>
                <a:rPr lang="en-GB" sz="1800" b="1" dirty="0" err="1"/>
                <a:t>Krawcowicz</a:t>
              </a:r>
              <a:r>
                <a:rPr lang="en-GB" sz="1800" b="1" dirty="0"/>
                <a:t>, Barbara (2009). </a:t>
              </a:r>
              <a:r>
                <a:rPr lang="en-GB" sz="1800" b="1" i="1" dirty="0"/>
                <a:t>Exam</a:t>
              </a:r>
              <a:r>
                <a:rPr lang="en-GB" sz="1800" b="1" dirty="0"/>
                <a:t>. www.flickr.com/photos/krawcowicz/3444474221</a:t>
              </a:r>
              <a:r>
                <a:rPr lang="en-GB" sz="1800" b="1" dirty="0" smtClean="0"/>
                <a:t>/</a:t>
              </a:r>
              <a:endParaRPr lang="en-GB" sz="1800" b="1" dirty="0"/>
            </a:p>
          </p:txBody>
        </p:sp>
        <p:pic>
          <p:nvPicPr>
            <p:cNvPr id="8" name="Picture 7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942" y="2963666"/>
              <a:ext cx="823154" cy="288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53475" y="4398730"/>
            <a:ext cx="8498458" cy="683577"/>
            <a:chOff x="397499" y="7448375"/>
            <a:chExt cx="8498458" cy="683577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397499" y="7448375"/>
              <a:ext cx="8498458" cy="683577"/>
            </a:xfrm>
            <a:prstGeom prst="rect">
              <a:avLst/>
            </a:prstGeom>
            <a:noFill/>
            <a:ln w="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71463" indent="-271463" algn="l" rtl="0" eaLnBrk="0" fontAlgn="base" hangingPunct="0">
                <a:spcBef>
                  <a:spcPct val="7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30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1pPr>
              <a:lvl2pPr marL="809625" indent="-358775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2pPr>
              <a:lvl3pPr marL="1257300" indent="-268288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3pPr>
              <a:lvl4pPr marL="1704975" indent="-268288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4pPr>
              <a:lvl5pPr marL="2152650" indent="-268288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5pPr>
              <a:lvl6pPr marL="2609850" indent="-268288" algn="l" rtl="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067050" indent="-268288" algn="l" rtl="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524250" indent="-268288" algn="l" rtl="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981450" indent="-268288" algn="l" rtl="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GB" sz="1800" b="1" dirty="0" smtClean="0"/>
                <a:t>(4) Leonard, Nick. (2006) </a:t>
              </a:r>
              <a:r>
                <a:rPr lang="en-GB" sz="1800" b="1" i="1" dirty="0" smtClean="0"/>
                <a:t>Library</a:t>
              </a:r>
              <a:r>
                <a:rPr lang="en-GB" sz="1800" b="1" dirty="0" smtClean="0"/>
                <a:t>. www.flickr.com/photos/jungle_boy/223447312/</a:t>
              </a:r>
            </a:p>
            <a:p>
              <a:pPr marL="0" indent="0">
                <a:buNone/>
              </a:pPr>
              <a:endParaRPr lang="en-GB" sz="1800" dirty="0" smtClean="0"/>
            </a:p>
          </p:txBody>
        </p:sp>
        <p:pic>
          <p:nvPicPr>
            <p:cNvPr id="11" name="Picture 10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641" y="7477653"/>
              <a:ext cx="823151" cy="2880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53475" y="3258415"/>
            <a:ext cx="8606978" cy="1048633"/>
            <a:chOff x="460135" y="3316471"/>
            <a:chExt cx="8606978" cy="1048633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460135" y="3356992"/>
              <a:ext cx="8606978" cy="1008112"/>
            </a:xfrm>
            <a:prstGeom prst="rect">
              <a:avLst/>
            </a:prstGeom>
            <a:noFill/>
            <a:ln w="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71463" indent="-271463" algn="l" rtl="0" eaLnBrk="0" fontAlgn="base" hangingPunct="0">
                <a:spcBef>
                  <a:spcPct val="7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30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1pPr>
              <a:lvl2pPr marL="809625" indent="-358775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2pPr>
              <a:lvl3pPr marL="1257300" indent="-268288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3pPr>
              <a:lvl4pPr marL="1704975" indent="-268288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4pPr>
              <a:lvl5pPr marL="2152650" indent="-268288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Lucida Sans Unicode" pitchFamily="34" charset="0"/>
                </a:defRPr>
              </a:lvl5pPr>
              <a:lvl6pPr marL="2609850" indent="-268288" algn="l" rtl="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067050" indent="-268288" algn="l" rtl="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524250" indent="-268288" algn="l" rtl="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981450" indent="-268288" algn="l" rtl="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GB" sz="1800" b="1" dirty="0" smtClean="0"/>
                <a:t>(3) Grey, </a:t>
              </a:r>
              <a:r>
                <a:rPr lang="en-GB" sz="1800" b="1" dirty="0"/>
                <a:t>G. P</a:t>
              </a:r>
              <a:r>
                <a:rPr lang="en-GB" sz="1800" b="1" dirty="0" smtClean="0"/>
                <a:t>. (2005). British </a:t>
              </a:r>
              <a:r>
                <a:rPr lang="en-GB" sz="1800" b="1" dirty="0"/>
                <a:t>Library Gate </a:t>
              </a:r>
              <a:r>
                <a:rPr lang="en-GB" sz="1800" b="1" dirty="0" smtClean="0"/>
                <a:t>Shadow. https</a:t>
              </a:r>
              <a:r>
                <a:rPr lang="en-GB" sz="1800" b="1" dirty="0"/>
                <a:t>://commons.wikimedia.org/wiki/File:British_Library_Gate_Shadow.jpg#/media/File:British_Library_Gate_Shadow.jpg</a:t>
              </a:r>
            </a:p>
          </p:txBody>
        </p:sp>
        <p:pic>
          <p:nvPicPr>
            <p:cNvPr id="14" name="Picture 13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268" y="3316471"/>
              <a:ext cx="823148" cy="288000"/>
            </a:xfrm>
            <a:prstGeom prst="rect">
              <a:avLst/>
            </a:prstGeom>
            <a:ln w="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930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theses important?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downloaded items in </a:t>
            </a:r>
            <a:r>
              <a:rPr lang="en-GB" dirty="0" err="1"/>
              <a:t>ePrints</a:t>
            </a:r>
            <a:r>
              <a:rPr lang="en-GB" dirty="0"/>
              <a:t> </a:t>
            </a:r>
            <a:r>
              <a:rPr lang="en-GB" dirty="0" err="1"/>
              <a:t>Soton</a:t>
            </a:r>
            <a:r>
              <a:rPr lang="en-GB" dirty="0"/>
              <a:t> for 2015:</a:t>
            </a:r>
          </a:p>
          <a:p>
            <a:pPr lvl="1"/>
            <a:r>
              <a:rPr lang="en-GB" dirty="0" smtClean="0"/>
              <a:t>3</a:t>
            </a:r>
            <a:r>
              <a:rPr lang="en-GB" dirty="0"/>
              <a:t>. Lawrence, K. F. (2007) The Web of Community Trust - Amateur Fiction Online (4,130 Downloads)</a:t>
            </a:r>
          </a:p>
          <a:p>
            <a:pPr lvl="1"/>
            <a:r>
              <a:rPr lang="en-GB" dirty="0" smtClean="0"/>
              <a:t>9</a:t>
            </a:r>
            <a:r>
              <a:rPr lang="en-GB" dirty="0"/>
              <a:t>. Al </a:t>
            </a:r>
            <a:r>
              <a:rPr lang="en-GB" dirty="0" err="1"/>
              <a:t>Darmaki</a:t>
            </a:r>
            <a:r>
              <a:rPr lang="en-GB" dirty="0"/>
              <a:t>, Ibrahim Abdul Rahman (2008) Globalisation and urban development: a case study of Dubai’s </a:t>
            </a:r>
            <a:r>
              <a:rPr lang="en-GB" dirty="0" err="1"/>
              <a:t>Jumeirah</a:t>
            </a:r>
            <a:r>
              <a:rPr lang="en-GB" dirty="0"/>
              <a:t> Palm Island mega project (3,252 Downloads)</a:t>
            </a:r>
          </a:p>
          <a:p>
            <a:pPr lvl="1"/>
            <a:r>
              <a:rPr lang="en-GB" dirty="0" smtClean="0"/>
              <a:t>18</a:t>
            </a:r>
            <a:r>
              <a:rPr lang="en-GB" dirty="0"/>
              <a:t>. Carr, Leslie A. (1995) Structure in Text and Hypertext. (2,574 Downloads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/>
              <a:t>646 Theses downloaded over 100 times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3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Identifiers Important: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Recommendations from The </a:t>
            </a:r>
            <a:r>
              <a:rPr lang="en-GB" dirty="0"/>
              <a:t>Metric </a:t>
            </a:r>
            <a:r>
              <a:rPr lang="en-GB" dirty="0" smtClean="0"/>
              <a:t>Tide</a:t>
            </a:r>
          </a:p>
          <a:p>
            <a:pPr lvl="1"/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www.hefce.ac.uk/pubs/rereports/Year/2015/metrictide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10 </a:t>
            </a:r>
            <a:r>
              <a:rPr lang="en-GB" b="1" dirty="0"/>
              <a:t>The UK research system should take full advantage of ORCID as its </a:t>
            </a:r>
            <a:r>
              <a:rPr lang="en-GB" b="1" dirty="0" smtClean="0"/>
              <a:t>preferred </a:t>
            </a:r>
            <a:r>
              <a:rPr lang="en-GB" b="1" dirty="0"/>
              <a:t>system of unique identifiers. </a:t>
            </a:r>
            <a:r>
              <a:rPr lang="en-GB" dirty="0"/>
              <a:t>ORCID </a:t>
            </a:r>
            <a:r>
              <a:rPr lang="en-GB" dirty="0" err="1"/>
              <a:t>iDs</a:t>
            </a:r>
            <a:r>
              <a:rPr lang="en-GB" dirty="0"/>
              <a:t> should be mandatory for </a:t>
            </a:r>
            <a:r>
              <a:rPr lang="en-GB" dirty="0" smtClean="0"/>
              <a:t>all researchers </a:t>
            </a:r>
            <a:r>
              <a:rPr lang="en-GB" dirty="0"/>
              <a:t>in the next REF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13 </a:t>
            </a:r>
            <a:r>
              <a:rPr lang="en-GB" b="1" dirty="0"/>
              <a:t>The use of DOIs should be extended to cover all research outputs. </a:t>
            </a:r>
            <a:r>
              <a:rPr lang="en-GB" dirty="0" smtClean="0"/>
              <a:t>This should </a:t>
            </a:r>
            <a:r>
              <a:rPr lang="en-GB" dirty="0"/>
              <a:t>include all outputs submitted to a future REF for which DOIs are </a:t>
            </a:r>
            <a:r>
              <a:rPr lang="en-GB" dirty="0" smtClean="0"/>
              <a:t>suitable</a:t>
            </a:r>
            <a:r>
              <a:rPr lang="en-GB" dirty="0"/>
              <a:t> </a:t>
            </a:r>
            <a:r>
              <a:rPr lang="en-GB" dirty="0" smtClean="0"/>
              <a:t>… </a:t>
            </a:r>
            <a:r>
              <a:rPr lang="en-GB" dirty="0"/>
              <a:t>they should be extended to cover other outputs </a:t>
            </a:r>
            <a:r>
              <a:rPr lang="en-GB" dirty="0" smtClean="0"/>
              <a:t>where no </a:t>
            </a:r>
            <a:r>
              <a:rPr lang="en-GB" dirty="0"/>
              <a:t>identifier system exists, such as book chapters and datasets.</a:t>
            </a:r>
          </a:p>
        </p:txBody>
      </p:sp>
    </p:spTree>
    <p:extLst>
      <p:ext uri="{BB962C8B-B14F-4D97-AF65-F5344CB8AC3E}">
        <p14:creationId xmlns:p14="http://schemas.microsoft.com/office/powerpoint/2010/main" val="14020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Worldwide Activity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Germany (9 institutions)</a:t>
            </a:r>
          </a:p>
          <a:p>
            <a:pPr lvl="1"/>
            <a:r>
              <a:rPr lang="en-GB" dirty="0" smtClean="0"/>
              <a:t>E.g. </a:t>
            </a:r>
            <a:r>
              <a:rPr lang="en-GB" dirty="0" err="1" smtClean="0"/>
              <a:t>Technishe</a:t>
            </a:r>
            <a:r>
              <a:rPr lang="en-GB" dirty="0" smtClean="0"/>
              <a:t> </a:t>
            </a:r>
            <a:r>
              <a:rPr lang="en-GB" dirty="0" err="1"/>
              <a:t>Universität</a:t>
            </a:r>
            <a:r>
              <a:rPr lang="en-GB" dirty="0"/>
              <a:t> </a:t>
            </a:r>
            <a:r>
              <a:rPr lang="en-GB" dirty="0" smtClean="0"/>
              <a:t>Berlin </a:t>
            </a:r>
            <a:r>
              <a:rPr lang="en-GB" dirty="0"/>
              <a:t>(4165</a:t>
            </a:r>
            <a:r>
              <a:rPr lang="en-GB" dirty="0" smtClean="0"/>
              <a:t>)</a:t>
            </a:r>
          </a:p>
          <a:p>
            <a:r>
              <a:rPr lang="en-GB" dirty="0" smtClean="0"/>
              <a:t>Italy (4 institutions)</a:t>
            </a:r>
          </a:p>
          <a:p>
            <a:pPr lvl="1"/>
            <a:r>
              <a:rPr lang="en-GB" dirty="0" smtClean="0"/>
              <a:t>E.g. </a:t>
            </a:r>
            <a:r>
              <a:rPr lang="en-GB" dirty="0" err="1" smtClean="0"/>
              <a:t>Politecnico</a:t>
            </a:r>
            <a:r>
              <a:rPr lang="en-GB" dirty="0" smtClean="0"/>
              <a:t> </a:t>
            </a:r>
            <a:r>
              <a:rPr lang="en-GB" dirty="0"/>
              <a:t>di </a:t>
            </a:r>
            <a:r>
              <a:rPr lang="en-GB" dirty="0" smtClean="0"/>
              <a:t>Torino </a:t>
            </a:r>
            <a:r>
              <a:rPr lang="en-GB" dirty="0"/>
              <a:t>(494</a:t>
            </a:r>
            <a:r>
              <a:rPr lang="en-GB" dirty="0" smtClean="0"/>
              <a:t>)</a:t>
            </a:r>
          </a:p>
          <a:p>
            <a:r>
              <a:rPr lang="en-GB" dirty="0" smtClean="0"/>
              <a:t>USA</a:t>
            </a:r>
          </a:p>
          <a:p>
            <a:pPr lvl="1"/>
            <a:r>
              <a:rPr lang="en-GB" dirty="0" smtClean="0"/>
              <a:t>University </a:t>
            </a:r>
            <a:r>
              <a:rPr lang="en-GB" dirty="0"/>
              <a:t>of Maryland </a:t>
            </a:r>
            <a:r>
              <a:rPr lang="en-GB" dirty="0" smtClean="0"/>
              <a:t>Libraries </a:t>
            </a:r>
            <a:r>
              <a:rPr lang="en-GB" dirty="0"/>
              <a:t>(389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Figshare</a:t>
            </a:r>
            <a:r>
              <a:rPr lang="en-GB" dirty="0" smtClean="0"/>
              <a:t> </a:t>
            </a:r>
            <a:r>
              <a:rPr lang="en-GB" dirty="0"/>
              <a:t>(392) </a:t>
            </a:r>
          </a:p>
          <a:p>
            <a:r>
              <a:rPr lang="en-GB" dirty="0" err="1" smtClean="0"/>
              <a:t>Zenodo</a:t>
            </a:r>
            <a:r>
              <a:rPr lang="en-GB" dirty="0" smtClean="0"/>
              <a:t> </a:t>
            </a:r>
            <a:r>
              <a:rPr lang="en-GB" dirty="0"/>
              <a:t>(203) </a:t>
            </a:r>
          </a:p>
        </p:txBody>
      </p:sp>
    </p:spTree>
    <p:extLst>
      <p:ext uri="{BB962C8B-B14F-4D97-AF65-F5344CB8AC3E}">
        <p14:creationId xmlns:p14="http://schemas.microsoft.com/office/powerpoint/2010/main" val="19850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and Benefits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Introducing students to the new norm of data sharing and identifiers </a:t>
            </a:r>
          </a:p>
          <a:p>
            <a:r>
              <a:rPr lang="en-GB" dirty="0"/>
              <a:t>Students – Institutions – Funders</a:t>
            </a:r>
          </a:p>
          <a:p>
            <a:r>
              <a:rPr lang="en-GB" dirty="0"/>
              <a:t>Enhancing national scale thesis discovery to make space for data/software</a:t>
            </a:r>
          </a:p>
          <a:p>
            <a:r>
              <a:rPr lang="en-GB" dirty="0"/>
              <a:t>Tracking student careers via </a:t>
            </a:r>
            <a:r>
              <a:rPr lang="en-GB" dirty="0" err="1"/>
              <a:t>ORCiD</a:t>
            </a:r>
            <a:endParaRPr lang="en-GB" dirty="0"/>
          </a:p>
          <a:p>
            <a:r>
              <a:rPr lang="en-GB" dirty="0"/>
              <a:t>Better tracking of theses/data through citations and metrics</a:t>
            </a:r>
          </a:p>
          <a:p>
            <a:pPr marL="900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1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reasding-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3813"/>
            <a:ext cx="9926638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04800" y="4791075"/>
            <a:ext cx="86868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Survey and Case Studies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513" y="6334125"/>
            <a:ext cx="6670675" cy="2769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l" defTabSz="457200" eaLnBrk="1" hangingPunct="1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hlinkClick r:id="rId4" action="ppaction://hlinksldjump"/>
              </a:rPr>
              <a:t>(2)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9308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B010-D73B-4F1B-9600-E273DC77206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dx.doi.org/10.15123/PUB.4274</a:t>
            </a:r>
            <a:endParaRPr lang="en-GB" dirty="0" smtClean="0"/>
          </a:p>
          <a:p>
            <a:r>
              <a:rPr lang="en-GB" dirty="0"/>
              <a:t>http://dx.doi.org/10.15123/DATA.12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6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outhampton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verageRating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A3FB2F838B5241AF45D7968496AA93" ma:contentTypeVersion="2" ma:contentTypeDescription="Create a new document." ma:contentTypeScope="" ma:versionID="0303e9dd51d5574c40455859ac6f2bb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aee3b6c086d910f7e15c934c0b77c2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Rating_x0020__x0028_0_x002d_5_x0029_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Number_x0020_of_x0020_Ratings" ma:readOnly="tru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101A56-03AA-45D3-B7AA-52169EF0E5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BD439F-5680-4A86-BA30-3B5D60D6042F}">
  <ds:schemaRefs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D110D3-9ACD-48A3-B84A-BDA243397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2542</TotalTime>
  <Words>1080</Words>
  <Application>Microsoft Office PowerPoint</Application>
  <PresentationFormat>On-screen Show (4:3)</PresentationFormat>
  <Paragraphs>198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Calibri</vt:lpstr>
      <vt:lpstr>Georgia</vt:lpstr>
      <vt:lpstr>Lucida Grande</vt:lpstr>
      <vt:lpstr>Lucida Sans</vt:lpstr>
      <vt:lpstr>Lucida Sans Unicode</vt:lpstr>
      <vt:lpstr>ＭＳ Ｐゴシック</vt:lpstr>
      <vt:lpstr>ＭＳ Ｐゴシック</vt:lpstr>
      <vt:lpstr>Times New Roman</vt:lpstr>
      <vt:lpstr>Wingdings</vt:lpstr>
      <vt:lpstr>uos_ppt__template_v7</vt:lpstr>
      <vt:lpstr>UOS divider slide design</vt:lpstr>
      <vt:lpstr>UOS full bleed image</vt:lpstr>
      <vt:lpstr>Southampton</vt:lpstr>
      <vt:lpstr>Unlocking Thesis Data</vt:lpstr>
      <vt:lpstr>Outline</vt:lpstr>
      <vt:lpstr>PowerPoint Presentation</vt:lpstr>
      <vt:lpstr>Why are theses important?</vt:lpstr>
      <vt:lpstr>Why Are Identifiers Important:</vt:lpstr>
      <vt:lpstr>Worldwide Activity </vt:lpstr>
      <vt:lpstr>Impact and Benefits</vt:lpstr>
      <vt:lpstr>The Survey and Case Studies</vt:lpstr>
      <vt:lpstr>Survey</vt:lpstr>
      <vt:lpstr>What we found from the survey</vt:lpstr>
      <vt:lpstr>What we found from the survey …</vt:lpstr>
      <vt:lpstr>What we found from the survey …</vt:lpstr>
      <vt:lpstr>Case Studies</vt:lpstr>
      <vt:lpstr>What we learned from the case studies</vt:lpstr>
      <vt:lpstr>A widening typology of theses</vt:lpstr>
      <vt:lpstr>PowerPoint Presentation</vt:lpstr>
      <vt:lpstr>PowerPoint Presentation</vt:lpstr>
      <vt:lpstr>Creating the initial record</vt:lpstr>
      <vt:lpstr>What identifiers do you use for your theses?</vt:lpstr>
      <vt:lpstr>Research data</vt:lpstr>
      <vt:lpstr>UTD outcomes - DOIs</vt:lpstr>
      <vt:lpstr>UK Thesis DOIs</vt:lpstr>
      <vt:lpstr>Sample DOIs for theses</vt:lpstr>
      <vt:lpstr>PowerPoint Presentation</vt:lpstr>
      <vt:lpstr>ORCiDs for students – April 2015</vt:lpstr>
      <vt:lpstr>PowerPoint Presentation</vt:lpstr>
      <vt:lpstr>ORCiD Thesis importer</vt:lpstr>
      <vt:lpstr>Next step?</vt:lpstr>
      <vt:lpstr>PowerPoint Presentation</vt:lpstr>
      <vt:lpstr>Link to EThOS from ORCiD</vt:lpstr>
      <vt:lpstr>Who normally creates the initial thesis record?</vt:lpstr>
      <vt:lpstr>Pure</vt:lpstr>
      <vt:lpstr>Questions?</vt:lpstr>
      <vt:lpstr>Thank you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gradbook-session-Nov2015</dc:title>
  <dc:creator>Christoph Lutz</dc:creator>
  <cp:lastModifiedBy>Michael Whitton</cp:lastModifiedBy>
  <cp:revision>163</cp:revision>
  <cp:lastPrinted>2011-06-28T13:39:40Z</cp:lastPrinted>
  <dcterms:created xsi:type="dcterms:W3CDTF">2008-01-18T13:45:32Z</dcterms:created>
  <dcterms:modified xsi:type="dcterms:W3CDTF">2016-01-19T17:51:00Z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0x01010099A3FB2F838B5241AF45D7968496AA93</vt:lpwstr>
  </property>
</Properties>
</file>