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8" r:id="rId3"/>
    <p:sldId id="282" r:id="rId4"/>
    <p:sldId id="281" r:id="rId5"/>
    <p:sldId id="265" r:id="rId6"/>
    <p:sldId id="266" r:id="rId7"/>
    <p:sldId id="283" r:id="rId8"/>
    <p:sldId id="268" r:id="rId9"/>
    <p:sldId id="269" r:id="rId10"/>
    <p:sldId id="270" r:id="rId11"/>
    <p:sldId id="271" r:id="rId12"/>
    <p:sldId id="272" r:id="rId13"/>
    <p:sldId id="257" r:id="rId14"/>
    <p:sldId id="280" r:id="rId15"/>
    <p:sldId id="267" r:id="rId16"/>
    <p:sldId id="273" r:id="rId17"/>
    <p:sldId id="284" r:id="rId18"/>
    <p:sldId id="275" r:id="rId19"/>
    <p:sldId id="259" r:id="rId20"/>
    <p:sldId id="260" r:id="rId21"/>
    <p:sldId id="261" r:id="rId22"/>
    <p:sldId id="262" r:id="rId23"/>
    <p:sldId id="263" r:id="rId24"/>
    <p:sldId id="277" r:id="rId25"/>
    <p:sldId id="276" r:id="rId26"/>
    <p:sldId id="279" r:id="rId27"/>
    <p:sldId id="278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8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E15BF7-975D-40FC-86FD-CCDA37D1BCF8}" type="datetimeFigureOut">
              <a:rPr lang="en-GB" smtClean="0"/>
              <a:t>11/10/2015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CB134-B633-4C5B-AFC9-4E4B2C5F10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686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C6083D-00F4-4313-8F4D-5F83DE24624F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054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031714-2090-4420-9D66-49B6070793CF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61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3A505A-6CF2-4BDC-A48B-5A97584A3CE5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0162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80C1A2-0CAC-4110-9C99-26AD9A18BF7C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1698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E5AB39-529B-4B0A-9097-20D0BE30F029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642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78367" y="1700213"/>
            <a:ext cx="11235267" cy="1873250"/>
          </a:xfrm>
        </p:spPr>
        <p:txBody>
          <a:bodyPr anchor="t"/>
          <a:lstStyle>
            <a:lvl1pPr>
              <a:lnSpc>
                <a:spcPct val="90000"/>
              </a:lnSpc>
              <a:defRPr sz="6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78367" y="4508500"/>
            <a:ext cx="11235267" cy="19812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ct val="45000"/>
              </a:spcAft>
              <a:buFont typeface="Wingdings" pitchFamily="2" charset="2"/>
              <a:buNone/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</p:spTree>
    <p:extLst>
      <p:ext uri="{BB962C8B-B14F-4D97-AF65-F5344CB8AC3E}">
        <p14:creationId xmlns:p14="http://schemas.microsoft.com/office/powerpoint/2010/main" val="2111039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F76071-CE5A-4C48-B62E-531840B20893}" type="datetimeFigureOut">
              <a:rPr lang="en-GB" smtClean="0"/>
              <a:t>11/10/2015</a:t>
            </a:fld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BB75E-EAE4-4202-9133-10F65B483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75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04817" y="1"/>
            <a:ext cx="2808816" cy="6202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8367" y="1"/>
            <a:ext cx="8223251" cy="6202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F76071-CE5A-4C48-B62E-531840B20893}" type="datetimeFigureOut">
              <a:rPr lang="en-GB" smtClean="0"/>
              <a:t>11/10/2015</a:t>
            </a:fld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BB75E-EAE4-4202-9133-10F65B483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317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F76071-CE5A-4C48-B62E-531840B20893}" type="datetimeFigureOut">
              <a:rPr lang="en-GB" smtClean="0"/>
              <a:t>11/10/2015</a:t>
            </a:fld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BB75E-EAE4-4202-9133-10F65B483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088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F76071-CE5A-4C48-B62E-531840B20893}" type="datetimeFigureOut">
              <a:rPr lang="en-GB" smtClean="0"/>
              <a:t>11/10/2015</a:t>
            </a:fld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BB75E-EAE4-4202-9133-10F65B483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896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8368" y="1700213"/>
            <a:ext cx="5516033" cy="4502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700213"/>
            <a:ext cx="5516033" cy="4502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F76071-CE5A-4C48-B62E-531840B20893}" type="datetimeFigureOut">
              <a:rPr lang="en-GB" smtClean="0"/>
              <a:t>11/10/2015</a:t>
            </a:fld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BB75E-EAE4-4202-9133-10F65B483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307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F76071-CE5A-4C48-B62E-531840B20893}" type="datetimeFigureOut">
              <a:rPr lang="en-GB" smtClean="0"/>
              <a:t>11/10/2015</a:t>
            </a:fld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BB75E-EAE4-4202-9133-10F65B483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273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F76071-CE5A-4C48-B62E-531840B20893}" type="datetimeFigureOut">
              <a:rPr lang="en-GB" smtClean="0"/>
              <a:t>11/10/2015</a:t>
            </a:fld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BB75E-EAE4-4202-9133-10F65B483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560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F76071-CE5A-4C48-B62E-531840B20893}" type="datetimeFigureOut">
              <a:rPr lang="en-GB" smtClean="0"/>
              <a:t>11/10/2015</a:t>
            </a:fld>
            <a:endParaRPr lang="en-GB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BB75E-EAE4-4202-9133-10F65B483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030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F76071-CE5A-4C48-B62E-531840B20893}" type="datetimeFigureOut">
              <a:rPr lang="en-GB" smtClean="0"/>
              <a:t>11/10/2015</a:t>
            </a:fld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BB75E-EAE4-4202-9133-10F65B483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776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F76071-CE5A-4C48-B62E-531840B20893}" type="datetimeFigureOut">
              <a:rPr lang="en-GB" smtClean="0"/>
              <a:t>11/10/2015</a:t>
            </a:fld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BB75E-EAE4-4202-9133-10F65B483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300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007C9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78367" y="0"/>
            <a:ext cx="11235267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8367" y="1700213"/>
            <a:ext cx="11235267" cy="450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78367" y="6308726"/>
            <a:ext cx="2540000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latin typeface="Lucida Sans" panose="020B0602030504020204" pitchFamily="34" charset="0"/>
                <a:ea typeface="ＭＳ Ｐゴシック" pitchFamily="34" charset="-128"/>
                <a:cs typeface="Arial" panose="020B0604020202020204" pitchFamily="34" charset="0"/>
              </a:defRPr>
            </a:lvl1pPr>
          </a:lstStyle>
          <a:p>
            <a:fld id="{54F76071-CE5A-4C48-B62E-531840B20893}" type="datetimeFigureOut">
              <a:rPr lang="en-GB" smtClean="0"/>
              <a:t>11/10/2015</a:t>
            </a:fld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4717" y="6308726"/>
            <a:ext cx="6144683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Lucida Sans" panose="020B0602030504020204" pitchFamily="34" charset="0"/>
                <a:ea typeface="ＭＳ Ｐゴシック" pitchFamily="34" charset="-128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69401" y="6308726"/>
            <a:ext cx="2544233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Lucida Sans" panose="020B0602030504020204" pitchFamily="34" charset="0"/>
                <a:ea typeface="ＭＳ Ｐゴシック" pitchFamily="34" charset="-128"/>
                <a:cs typeface="Arial" panose="020B0604020202020204" pitchFamily="34" charset="0"/>
              </a:defRPr>
            </a:lvl1pPr>
          </a:lstStyle>
          <a:p>
            <a:fld id="{9E1BB75E-EAE4-4202-9133-10F65B483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3751251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MS PGothic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MS PGothic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MS PGothic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MS PGothic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9pPr>
    </p:titleStyle>
    <p:bodyStyle>
      <a:lvl1pPr marL="271463" indent="-271463" algn="l" rtl="0" eaLnBrk="1" fontAlgn="base" hangingPunct="1">
        <a:spcBef>
          <a:spcPct val="7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3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809625" indent="-358775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25730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Symbol" panose="05050102010706020507" pitchFamily="18" charset="2"/>
        <a:buChar char="·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704975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1526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6098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0670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5242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9814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mailto:D.Muijs@soton.ac.u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Rigorous innovation: leading for real improvement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80819"/>
            <a:ext cx="9144000" cy="1655762"/>
          </a:xfrm>
        </p:spPr>
        <p:txBody>
          <a:bodyPr/>
          <a:lstStyle/>
          <a:p>
            <a:r>
              <a:rPr lang="en-GB" dirty="0" smtClean="0"/>
              <a:t>Daniel Muijs</a:t>
            </a:r>
          </a:p>
          <a:p>
            <a:r>
              <a:rPr lang="en-GB" dirty="0" smtClean="0"/>
              <a:t>University of Southampton, UK</a:t>
            </a:r>
            <a:endParaRPr lang="en-GB" dirty="0"/>
          </a:p>
        </p:txBody>
      </p:sp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9016471" y="424056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74439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Cognitive Science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Rapidly evolving field</a:t>
            </a:r>
          </a:p>
          <a:p>
            <a:pPr eaLnBrk="1" hangingPunct="1"/>
            <a:r>
              <a:rPr lang="en-GB" altLang="en-US" dirty="0" smtClean="0"/>
              <a:t>Transfer to classroom practise is not straightforward</a:t>
            </a:r>
          </a:p>
          <a:p>
            <a:pPr eaLnBrk="1" hangingPunct="1"/>
            <a:r>
              <a:rPr lang="en-GB" altLang="en-US" dirty="0" smtClean="0"/>
              <a:t>Findings do have important implications around</a:t>
            </a:r>
          </a:p>
          <a:p>
            <a:pPr lvl="1" eaLnBrk="1" hangingPunct="1"/>
            <a:r>
              <a:rPr lang="en-GB" altLang="en-US" sz="2400" dirty="0"/>
              <a:t>Structure of memory</a:t>
            </a:r>
          </a:p>
          <a:p>
            <a:pPr lvl="1" eaLnBrk="1" hangingPunct="1"/>
            <a:r>
              <a:rPr lang="en-GB" altLang="en-US" sz="2400" dirty="0"/>
              <a:t>Modular and pattern-making properties of the brain</a:t>
            </a:r>
          </a:p>
          <a:p>
            <a:pPr lvl="1" eaLnBrk="1" hangingPunct="1"/>
            <a:r>
              <a:rPr lang="en-GB" altLang="en-US" sz="2400" dirty="0"/>
              <a:t>Learning has significant emotional components</a:t>
            </a:r>
          </a:p>
          <a:p>
            <a:r>
              <a:rPr lang="en-GB" altLang="en-US" dirty="0" smtClean="0"/>
              <a:t>Role of genetics</a:t>
            </a:r>
          </a:p>
        </p:txBody>
      </p:sp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091785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Big data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The ability to collate large amounts of data on pupils’ learning</a:t>
            </a:r>
          </a:p>
          <a:p>
            <a:r>
              <a:rPr lang="en-GB" altLang="en-US" smtClean="0"/>
              <a:t>The ability to use this data to inform decision-making</a:t>
            </a:r>
          </a:p>
          <a:p>
            <a:r>
              <a:rPr lang="en-GB" altLang="en-US" smtClean="0"/>
              <a:t>Target-setting and performance management</a:t>
            </a:r>
          </a:p>
          <a:p>
            <a:r>
              <a:rPr lang="en-GB" altLang="en-US" smtClean="0"/>
              <a:t>Personalised learning</a:t>
            </a:r>
          </a:p>
          <a:p>
            <a:endParaRPr lang="en-GB" altLang="en-US" smtClean="0"/>
          </a:p>
        </p:txBody>
      </p:sp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100719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New technologies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1847850" y="1916113"/>
            <a:ext cx="8496300" cy="4114800"/>
          </a:xfrm>
        </p:spPr>
        <p:txBody>
          <a:bodyPr/>
          <a:lstStyle/>
          <a:p>
            <a:r>
              <a:rPr lang="en-GB" altLang="en-US" smtClean="0"/>
              <a:t>Mobile technology</a:t>
            </a:r>
          </a:p>
          <a:p>
            <a:r>
              <a:rPr lang="en-GB" altLang="en-US" smtClean="0"/>
              <a:t>The flipped classroom</a:t>
            </a:r>
          </a:p>
          <a:p>
            <a:r>
              <a:rPr lang="en-GB" altLang="en-US" smtClean="0"/>
              <a:t>Blended learning</a:t>
            </a:r>
          </a:p>
          <a:p>
            <a:r>
              <a:rPr lang="en-GB" altLang="en-US" smtClean="0"/>
              <a:t>But: what is the evidence?</a:t>
            </a:r>
          </a:p>
        </p:txBody>
      </p:sp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3639634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role of leaders in innovation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Creating a climate for innovation</a:t>
            </a:r>
          </a:p>
          <a:p>
            <a:r>
              <a:rPr lang="en-GB" dirty="0" smtClean="0"/>
              <a:t>Creating a structure for innovation</a:t>
            </a:r>
          </a:p>
          <a:p>
            <a:r>
              <a:rPr lang="en-GB" dirty="0" smtClean="0"/>
              <a:t>Overcoming a culture of fear</a:t>
            </a:r>
          </a:p>
          <a:p>
            <a:r>
              <a:rPr lang="en-GB" dirty="0" smtClean="0"/>
              <a:t>Developing thoughtful innovation strategies</a:t>
            </a:r>
          </a:p>
        </p:txBody>
      </p:sp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51237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cw.com/Blogs/John-Klossner/List/~/media/GIG/FCW/Web/2010/10/Klossner_blog2_100710.ash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7220" y="643005"/>
            <a:ext cx="8675648" cy="5556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6719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Thoughtful innovation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Means looking critically at claims</a:t>
            </a:r>
          </a:p>
          <a:p>
            <a:r>
              <a:rPr lang="en-GB" dirty="0" smtClean="0"/>
              <a:t>Keeping what is good in traditional approaches, such as Direct Instruction</a:t>
            </a:r>
          </a:p>
          <a:p>
            <a:r>
              <a:rPr lang="en-GB" dirty="0" smtClean="0"/>
              <a:t>Studying the evidence base for claimed innovations</a:t>
            </a:r>
          </a:p>
          <a:p>
            <a:r>
              <a:rPr lang="en-GB" dirty="0" smtClean="0"/>
              <a:t>Above all, trial in school, evaluate and adapt</a:t>
            </a:r>
          </a:p>
          <a:p>
            <a:endParaRPr lang="en-GB" dirty="0"/>
          </a:p>
        </p:txBody>
      </p:sp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6406159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aspect: Improving classroom practise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Key leadership task is improving conditions for teaching and </a:t>
            </a:r>
            <a:r>
              <a:rPr lang="en-GB" dirty="0" smtClean="0"/>
              <a:t>learning</a:t>
            </a:r>
          </a:p>
          <a:p>
            <a:r>
              <a:rPr lang="en-GB" dirty="0" smtClean="0"/>
              <a:t>This requires changing classroom practise and instructional leadership</a:t>
            </a:r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grpSp>
        <p:nvGrpSpPr>
          <p:cNvPr id="5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6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52754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Instructional leadership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Instructional leadership:</a:t>
            </a:r>
          </a:p>
          <a:p>
            <a:pPr lvl="1"/>
            <a:r>
              <a:rPr lang="en-GB" dirty="0" smtClean="0"/>
              <a:t>Confirmed in a variety of school effectiveness studies (Teddlie &amp; Reynolds, 2001) and more recent research (Leithwood et al, 2011)</a:t>
            </a:r>
          </a:p>
          <a:p>
            <a:pPr lvl="1">
              <a:defRPr/>
            </a:pPr>
            <a:r>
              <a:rPr lang="en-GB" dirty="0"/>
              <a:t>Those actions that a principal takes, or delegates to others, to promote growth in student learning</a:t>
            </a:r>
          </a:p>
          <a:p>
            <a:pPr lvl="1">
              <a:defRPr/>
            </a:pPr>
            <a:r>
              <a:rPr lang="en-GB" dirty="0"/>
              <a:t>Making instructional quality the top priority of the school and brings that vision to realization</a:t>
            </a:r>
          </a:p>
          <a:p>
            <a:endParaRPr lang="en-GB" dirty="0"/>
          </a:p>
        </p:txBody>
      </p:sp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6594722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 smtClean="0"/>
              <a:t>Instructional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 smtClean="0"/>
              <a:t>A leader, not an administrator</a:t>
            </a:r>
          </a:p>
          <a:p>
            <a:pPr eaLnBrk="1" hangingPunct="1">
              <a:defRPr/>
            </a:pPr>
            <a:r>
              <a:rPr lang="en-GB" dirty="0" smtClean="0"/>
              <a:t>Instructional leaders have a pedagogical </a:t>
            </a:r>
            <a:r>
              <a:rPr lang="en-GB" dirty="0" smtClean="0"/>
              <a:t>vision and expertise</a:t>
            </a:r>
            <a:endParaRPr lang="en-GB" dirty="0" smtClean="0"/>
          </a:p>
          <a:p>
            <a:pPr eaLnBrk="1" hangingPunct="1">
              <a:defRPr/>
            </a:pPr>
            <a:r>
              <a:rPr lang="en-GB" dirty="0" smtClean="0"/>
              <a:t>Instructional </a:t>
            </a:r>
            <a:r>
              <a:rPr lang="en-GB" dirty="0" smtClean="0"/>
              <a:t>leaders focus on teaching and </a:t>
            </a:r>
            <a:r>
              <a:rPr lang="en-GB" dirty="0" smtClean="0"/>
              <a:t>learning</a:t>
            </a:r>
          </a:p>
          <a:p>
            <a:r>
              <a:rPr lang="en-GB" dirty="0" smtClean="0"/>
              <a:t>Often start with a particular initiative promoting a teaching strategy</a:t>
            </a:r>
          </a:p>
          <a:p>
            <a:r>
              <a:rPr lang="en-GB" dirty="0" smtClean="0"/>
              <a:t>Professional development focussed on teaching and learning</a:t>
            </a:r>
          </a:p>
          <a:p>
            <a:pPr eaLnBrk="1" hangingPunct="1">
              <a:defRPr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64047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75" y="0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Changing classroom practise</a:t>
            </a:r>
            <a:endParaRPr lang="en-GB" dirty="0"/>
          </a:p>
        </p:txBody>
      </p:sp>
      <p:sp>
        <p:nvSpPr>
          <p:cNvPr id="563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So how can we develop thoughtful innovation in teaching and pedagogy?</a:t>
            </a:r>
          </a:p>
          <a:p>
            <a:pPr eaLnBrk="1" hangingPunct="1"/>
            <a:r>
              <a:rPr lang="en-GB" dirty="0" smtClean="0"/>
              <a:t>Some </a:t>
            </a:r>
            <a:r>
              <a:rPr lang="en-GB" dirty="0" smtClean="0"/>
              <a:t>strategies:</a:t>
            </a:r>
          </a:p>
          <a:p>
            <a:pPr lvl="1" eaLnBrk="1" hangingPunct="1"/>
            <a:r>
              <a:rPr lang="en-GB" dirty="0" smtClean="0"/>
              <a:t>Changing behaviour</a:t>
            </a:r>
          </a:p>
          <a:p>
            <a:pPr lvl="1" eaLnBrk="1" hangingPunct="1"/>
            <a:r>
              <a:rPr lang="en-GB" dirty="0" smtClean="0"/>
              <a:t>‘Mini-experiments’</a:t>
            </a:r>
          </a:p>
          <a:p>
            <a:pPr lvl="1" eaLnBrk="1" hangingPunct="1"/>
            <a:r>
              <a:rPr lang="en-GB" dirty="0" smtClean="0"/>
              <a:t>Collaborative lesson </a:t>
            </a:r>
            <a:r>
              <a:rPr lang="en-GB" dirty="0" smtClean="0"/>
              <a:t>study</a:t>
            </a:r>
          </a:p>
          <a:p>
            <a:pPr lvl="1" eaLnBrk="1" hangingPunct="1"/>
            <a:r>
              <a:rPr lang="en-GB" dirty="0" smtClean="0"/>
              <a:t>Teachers as researchers</a:t>
            </a:r>
          </a:p>
          <a:p>
            <a:pPr lvl="1" eaLnBrk="1" hangingPunct="1"/>
            <a:r>
              <a:rPr lang="en-GB" dirty="0" smtClean="0"/>
              <a:t>Collaboration and networking</a:t>
            </a:r>
            <a:endParaRPr lang="en-GB" dirty="0" smtClean="0"/>
          </a:p>
        </p:txBody>
      </p:sp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815264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Innovation in Education</a:t>
            </a:r>
            <a:endParaRPr lang="en-GB" dirty="0"/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478367" y="1700213"/>
            <a:ext cx="11235267" cy="4343748"/>
          </a:xfrm>
        </p:spPr>
        <p:txBody>
          <a:bodyPr/>
          <a:lstStyle/>
          <a:p>
            <a:pPr eaLnBrk="1" hangingPunct="1"/>
            <a:r>
              <a:rPr lang="en-GB" dirty="0" smtClean="0"/>
              <a:t>Increasingly competitive international environment</a:t>
            </a:r>
          </a:p>
          <a:p>
            <a:pPr eaLnBrk="1" hangingPunct="1"/>
            <a:r>
              <a:rPr lang="en-GB" dirty="0" smtClean="0"/>
              <a:t>Importance of human capital</a:t>
            </a:r>
          </a:p>
          <a:p>
            <a:pPr eaLnBrk="1" hangingPunct="1"/>
            <a:r>
              <a:rPr lang="en-GB" dirty="0" smtClean="0"/>
              <a:t>Rapid societal </a:t>
            </a:r>
            <a:r>
              <a:rPr lang="en-GB" dirty="0" smtClean="0"/>
              <a:t>changes</a:t>
            </a:r>
          </a:p>
          <a:p>
            <a:pPr eaLnBrk="1" hangingPunct="1"/>
            <a:r>
              <a:rPr lang="en-GB" dirty="0" smtClean="0"/>
              <a:t>The changing nature of technology </a:t>
            </a:r>
          </a:p>
          <a:p>
            <a:pPr eaLnBrk="1" hangingPunct="1"/>
            <a:r>
              <a:rPr lang="en-GB" dirty="0" smtClean="0"/>
              <a:t>The changing requirements of learners?</a:t>
            </a:r>
            <a:endParaRPr lang="en-GB" dirty="0" smtClean="0"/>
          </a:p>
        </p:txBody>
      </p:sp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9272066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Changing behaviour</a:t>
            </a:r>
            <a:endParaRPr lang="en-GB" dirty="0"/>
          </a:p>
        </p:txBody>
      </p:sp>
      <p:sp>
        <p:nvSpPr>
          <p:cNvPr id="583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Mathematics in primary schools in Stockton-on-Tees:</a:t>
            </a:r>
          </a:p>
          <a:p>
            <a:pPr lvl="1" eaLnBrk="1" hangingPunct="1"/>
            <a:r>
              <a:rPr lang="en-GB" smtClean="0"/>
              <a:t>Top down model</a:t>
            </a:r>
          </a:p>
          <a:p>
            <a:pPr lvl="1" eaLnBrk="1" hangingPunct="1"/>
            <a:r>
              <a:rPr lang="en-GB" smtClean="0"/>
              <a:t>Leadership puts in place strategies, and models desired strategies and behaviours</a:t>
            </a:r>
          </a:p>
          <a:p>
            <a:pPr lvl="1" eaLnBrk="1" hangingPunct="1"/>
            <a:r>
              <a:rPr lang="en-GB" smtClean="0"/>
              <a:t>Professional development programme put in place</a:t>
            </a:r>
          </a:p>
          <a:p>
            <a:pPr lvl="1" eaLnBrk="1" hangingPunct="1"/>
            <a:r>
              <a:rPr lang="en-GB" smtClean="0"/>
              <a:t>Change behaviours first, beliefs follow</a:t>
            </a:r>
          </a:p>
        </p:txBody>
      </p:sp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5541306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Mini-experiments</a:t>
            </a:r>
            <a:endParaRPr lang="en-GB" dirty="0"/>
          </a:p>
        </p:txBody>
      </p:sp>
      <p:sp>
        <p:nvSpPr>
          <p:cNvPr id="604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 way of introducing innovation</a:t>
            </a:r>
          </a:p>
          <a:p>
            <a:pPr eaLnBrk="1" hangingPunct="1"/>
            <a:r>
              <a:rPr lang="en-GB" smtClean="0"/>
              <a:t>Spaced Learning in a secondary school in North-East England:</a:t>
            </a:r>
          </a:p>
          <a:p>
            <a:pPr lvl="1" eaLnBrk="1" hangingPunct="1"/>
            <a:r>
              <a:rPr lang="en-GB" smtClean="0"/>
              <a:t>Experimental and control groups</a:t>
            </a:r>
          </a:p>
          <a:p>
            <a:pPr lvl="1" eaLnBrk="1" hangingPunct="1"/>
            <a:r>
              <a:rPr lang="en-GB" smtClean="0"/>
              <a:t>Pre- and post tests</a:t>
            </a:r>
          </a:p>
          <a:p>
            <a:pPr lvl="1" eaLnBrk="1" hangingPunct="1"/>
            <a:r>
              <a:rPr lang="en-GB" smtClean="0"/>
              <a:t>Evaluation of effects before making whole school</a:t>
            </a:r>
          </a:p>
        </p:txBody>
      </p:sp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109085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Lesson study</a:t>
            </a:r>
            <a:endParaRPr lang="en-GB" dirty="0"/>
          </a:p>
        </p:txBody>
      </p:sp>
      <p:sp>
        <p:nvSpPr>
          <p:cNvPr id="624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Lesson study in in an Academy in Manchester:</a:t>
            </a:r>
          </a:p>
          <a:p>
            <a:pPr lvl="1" eaLnBrk="1" hangingPunct="1"/>
            <a:r>
              <a:rPr lang="en-GB" smtClean="0"/>
              <a:t>Teachers work in small groups</a:t>
            </a:r>
          </a:p>
          <a:p>
            <a:pPr lvl="1" eaLnBrk="1" hangingPunct="1"/>
            <a:r>
              <a:rPr lang="en-GB" smtClean="0"/>
              <a:t>Plan a ‘research lesson’ collaboratively</a:t>
            </a:r>
          </a:p>
          <a:p>
            <a:pPr lvl="1" eaLnBrk="1" hangingPunct="1"/>
            <a:r>
              <a:rPr lang="en-GB" smtClean="0"/>
              <a:t>One teacher teaches, others observe and evaluate</a:t>
            </a:r>
          </a:p>
          <a:p>
            <a:pPr lvl="1" eaLnBrk="1" hangingPunct="1"/>
            <a:r>
              <a:rPr lang="en-GB" smtClean="0"/>
              <a:t>Revise and report</a:t>
            </a:r>
          </a:p>
        </p:txBody>
      </p:sp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7408059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Teachers as Researchers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Teachers developing their own research</a:t>
            </a:r>
          </a:p>
          <a:p>
            <a:pPr lvl="1"/>
            <a:r>
              <a:rPr lang="en-GB" dirty="0" smtClean="0"/>
              <a:t>Action research projects</a:t>
            </a:r>
          </a:p>
          <a:p>
            <a:pPr lvl="1"/>
            <a:r>
              <a:rPr lang="en-GB" dirty="0" smtClean="0"/>
              <a:t>‘Research Leads’</a:t>
            </a:r>
          </a:p>
          <a:p>
            <a:pPr lvl="1"/>
            <a:r>
              <a:rPr lang="en-GB" dirty="0" smtClean="0"/>
              <a:t>The teacher research movement</a:t>
            </a:r>
          </a:p>
          <a:p>
            <a:pPr lvl="2"/>
            <a:r>
              <a:rPr lang="en-GB" dirty="0" err="1" smtClean="0"/>
              <a:t>ResearchEd</a:t>
            </a:r>
            <a:endParaRPr lang="en-GB" dirty="0" smtClean="0"/>
          </a:p>
          <a:p>
            <a:pPr lvl="2"/>
            <a:r>
              <a:rPr lang="en-GB" dirty="0" smtClean="0"/>
              <a:t>TLT</a:t>
            </a:r>
          </a:p>
          <a:p>
            <a:pPr lvl="1"/>
            <a:endParaRPr lang="en-GB" dirty="0"/>
          </a:p>
        </p:txBody>
      </p:sp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141575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Collaboration and networking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Collaboration with other schools to plug ‘structural gaps’</a:t>
            </a:r>
          </a:p>
          <a:p>
            <a:r>
              <a:rPr lang="en-GB" dirty="0" smtClean="0"/>
              <a:t>Found to be effective in improving student outcomes under the right conditions(Muijs, 2015). </a:t>
            </a:r>
          </a:p>
          <a:p>
            <a:pPr lvl="1"/>
            <a:r>
              <a:rPr lang="en-GB" dirty="0" smtClean="0"/>
              <a:t>Leadership support</a:t>
            </a:r>
          </a:p>
          <a:p>
            <a:pPr lvl="1"/>
            <a:r>
              <a:rPr lang="en-GB" dirty="0" smtClean="0"/>
              <a:t>Openness to change</a:t>
            </a:r>
          </a:p>
          <a:p>
            <a:pPr lvl="1"/>
            <a:r>
              <a:rPr lang="en-GB" dirty="0" smtClean="0"/>
              <a:t>Clear agreed goals</a:t>
            </a:r>
          </a:p>
          <a:p>
            <a:pPr lvl="1"/>
            <a:r>
              <a:rPr lang="en-GB" dirty="0" smtClean="0"/>
              <a:t>Mutual observation</a:t>
            </a:r>
          </a:p>
          <a:p>
            <a:pPr lvl="1"/>
            <a:r>
              <a:rPr lang="en-GB" dirty="0" smtClean="0"/>
              <a:t>Imitation</a:t>
            </a:r>
            <a:endParaRPr lang="en-GB" dirty="0"/>
          </a:p>
        </p:txBody>
      </p:sp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7977180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367" y="0"/>
            <a:ext cx="11235267" cy="1025912"/>
          </a:xfrm>
        </p:spPr>
        <p:txBody>
          <a:bodyPr/>
          <a:lstStyle/>
          <a:p>
            <a:r>
              <a:rPr lang="en-GB" dirty="0" smtClean="0"/>
              <a:t>Leading for innovation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67" y="1383435"/>
            <a:ext cx="11235267" cy="4502150"/>
          </a:xfrm>
        </p:spPr>
        <p:txBody>
          <a:bodyPr/>
          <a:lstStyle/>
          <a:p>
            <a:r>
              <a:rPr lang="en-GB" dirty="0" smtClean="0"/>
              <a:t>Key is to encourage the testing of innovative approaches</a:t>
            </a:r>
          </a:p>
          <a:p>
            <a:r>
              <a:rPr lang="en-GB" dirty="0" smtClean="0"/>
              <a:t>License to fail</a:t>
            </a:r>
          </a:p>
          <a:p>
            <a:r>
              <a:rPr lang="en-GB" dirty="0" smtClean="0"/>
              <a:t>But: </a:t>
            </a:r>
          </a:p>
          <a:p>
            <a:pPr lvl="1"/>
            <a:r>
              <a:rPr lang="en-GB" sz="2400" dirty="0" smtClean="0"/>
              <a:t>Check quality and reliability of evidence base</a:t>
            </a:r>
          </a:p>
          <a:p>
            <a:pPr lvl="1"/>
            <a:r>
              <a:rPr lang="en-GB" sz="2400" dirty="0" smtClean="0"/>
              <a:t>Monitor and evaluate!</a:t>
            </a:r>
          </a:p>
          <a:p>
            <a:r>
              <a:rPr lang="en-GB" dirty="0" smtClean="0"/>
              <a:t>Evaluate: </a:t>
            </a:r>
          </a:p>
          <a:p>
            <a:pPr lvl="1"/>
            <a:r>
              <a:rPr lang="en-GB" sz="2400" dirty="0" smtClean="0"/>
              <a:t>Changes in beliefs</a:t>
            </a:r>
          </a:p>
          <a:p>
            <a:pPr lvl="1"/>
            <a:r>
              <a:rPr lang="en-GB" sz="2400" dirty="0" smtClean="0"/>
              <a:t>Changes to practise</a:t>
            </a:r>
          </a:p>
          <a:p>
            <a:pPr lvl="1"/>
            <a:r>
              <a:rPr lang="en-GB" sz="2400" u="sng" dirty="0" smtClean="0"/>
              <a:t>Student outcomes</a:t>
            </a:r>
          </a:p>
          <a:p>
            <a:pPr lvl="1"/>
            <a:endParaRPr lang="en-GB" dirty="0"/>
          </a:p>
        </p:txBody>
      </p:sp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9191495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367" y="0"/>
            <a:ext cx="11235267" cy="1081668"/>
          </a:xfrm>
        </p:spPr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67" y="1377951"/>
            <a:ext cx="11235267" cy="4502150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In a changing world, innovation is essential</a:t>
            </a:r>
          </a:p>
          <a:p>
            <a:r>
              <a:rPr lang="en-GB" dirty="0" smtClean="0"/>
              <a:t>But…</a:t>
            </a:r>
          </a:p>
          <a:p>
            <a:pPr lvl="1"/>
            <a:r>
              <a:rPr lang="en-GB" dirty="0" smtClean="0"/>
              <a:t>Not everything sold as innovation is innovative</a:t>
            </a:r>
          </a:p>
          <a:p>
            <a:pPr lvl="1"/>
            <a:r>
              <a:rPr lang="en-GB" dirty="0" smtClean="0"/>
              <a:t>Not everything sold as innovation evidence-based</a:t>
            </a:r>
          </a:p>
          <a:p>
            <a:pPr lvl="1"/>
            <a:r>
              <a:rPr lang="en-GB" dirty="0" smtClean="0"/>
              <a:t>Not everything sold as innovation is harmless</a:t>
            </a:r>
          </a:p>
          <a:p>
            <a:r>
              <a:rPr lang="en-GB" dirty="0" smtClean="0"/>
              <a:t>What we need is thoughtful innovation</a:t>
            </a:r>
          </a:p>
          <a:p>
            <a:pPr lvl="1"/>
            <a:r>
              <a:rPr lang="en-GB" dirty="0" smtClean="0"/>
              <a:t>Evidence-based</a:t>
            </a:r>
          </a:p>
          <a:p>
            <a:pPr lvl="1"/>
            <a:r>
              <a:rPr lang="en-GB" dirty="0" smtClean="0"/>
              <a:t>Tested and adapted in schools</a:t>
            </a:r>
          </a:p>
          <a:p>
            <a:pPr lvl="1"/>
            <a:r>
              <a:rPr lang="en-GB" dirty="0" smtClean="0"/>
              <a:t>Focussed on better learning outcomes</a:t>
            </a:r>
          </a:p>
          <a:p>
            <a:r>
              <a:rPr lang="en-GB" altLang="en-US" dirty="0" smtClean="0"/>
              <a:t>Need for rigorous evaluation of new developments and methods</a:t>
            </a:r>
          </a:p>
        </p:txBody>
      </p:sp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8793197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Conclusion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Thank you for your attention!</a:t>
            </a:r>
          </a:p>
          <a:p>
            <a:r>
              <a:rPr lang="en-GB" altLang="en-US" smtClean="0">
                <a:hlinkClick r:id="rId2"/>
              </a:rPr>
              <a:t>D.Muijs@soton.ac.uk</a:t>
            </a:r>
            <a:endParaRPr lang="en-GB" altLang="en-US" smtClean="0"/>
          </a:p>
          <a:p>
            <a:r>
              <a:rPr lang="en-GB" altLang="en-US" smtClean="0"/>
              <a:t>@ProfDanielMuijs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Aft>
                <a:spcPct val="70000"/>
              </a:spcAft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MS PGothic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50000"/>
              </a:spcAft>
              <a:buChar char="–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MS PGothic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MS PGothic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MS PGothic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MS PGothic" pitchFamily="34" charset="-128"/>
              </a:defRPr>
            </a:lvl9pPr>
          </a:lstStyle>
          <a:p>
            <a:pPr>
              <a:spcAft>
                <a:spcPct val="0"/>
              </a:spcAft>
              <a:buFontTx/>
              <a:buNone/>
            </a:pPr>
            <a:fld id="{F4C556B3-A3B7-4DB6-BA57-A0E6491850E6}" type="slidenum">
              <a:rPr lang="en-GB" altLang="en-US" sz="1400"/>
              <a:pPr>
                <a:spcAft>
                  <a:spcPct val="0"/>
                </a:spcAft>
                <a:buFontTx/>
                <a:buNone/>
              </a:pPr>
              <a:t>27</a:t>
            </a:fld>
            <a:endParaRPr lang="en-GB" altLang="en-US" sz="1400"/>
          </a:p>
        </p:txBody>
      </p:sp>
      <p:grpSp>
        <p:nvGrpSpPr>
          <p:cNvPr id="5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6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787196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Many calls for innovation…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Robinson (2014): current systems lack creativity</a:t>
            </a:r>
          </a:p>
          <a:p>
            <a:r>
              <a:rPr lang="en-GB" dirty="0" smtClean="0"/>
              <a:t>Greenstone &amp; Looney (2012): education faces an innovation deficit</a:t>
            </a:r>
          </a:p>
          <a:p>
            <a:r>
              <a:rPr lang="en-GB" dirty="0" smtClean="0"/>
              <a:t>Dede (2011): </a:t>
            </a:r>
            <a:r>
              <a:rPr lang="en-GB" dirty="0" err="1" smtClean="0"/>
              <a:t>Lifewide</a:t>
            </a:r>
            <a:r>
              <a:rPr lang="en-GB" dirty="0" smtClean="0"/>
              <a:t> learning</a:t>
            </a:r>
          </a:p>
          <a:p>
            <a:r>
              <a:rPr lang="en-GB" dirty="0" smtClean="0"/>
              <a:t>Trilling &amp; </a:t>
            </a:r>
            <a:r>
              <a:rPr lang="en-GB" dirty="0" err="1" smtClean="0"/>
              <a:t>Fadel</a:t>
            </a:r>
            <a:r>
              <a:rPr lang="en-GB" dirty="0" smtClean="0"/>
              <a:t> (2009): 21</a:t>
            </a:r>
            <a:r>
              <a:rPr lang="en-GB" baseline="30000" dirty="0" smtClean="0"/>
              <a:t>st</a:t>
            </a:r>
            <a:r>
              <a:rPr lang="en-GB" dirty="0" smtClean="0"/>
              <a:t> century skills</a:t>
            </a:r>
          </a:p>
          <a:p>
            <a:r>
              <a:rPr lang="en-GB" dirty="0" smtClean="0"/>
              <a:t>‘Classroom of today hasn’t changed for a century’</a:t>
            </a:r>
          </a:p>
          <a:p>
            <a:endParaRPr lang="en-GB" dirty="0" smtClean="0"/>
          </a:p>
          <a:p>
            <a:endParaRPr lang="en-GB" dirty="0"/>
          </a:p>
        </p:txBody>
      </p:sp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9706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Many calls for innovation…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New approaches, e.g.: </a:t>
            </a:r>
          </a:p>
          <a:p>
            <a:pPr lvl="1"/>
            <a:r>
              <a:rPr lang="en-GB" dirty="0" smtClean="0"/>
              <a:t>flipped classroom, </a:t>
            </a:r>
          </a:p>
          <a:p>
            <a:pPr lvl="1"/>
            <a:r>
              <a:rPr lang="en-GB" dirty="0" smtClean="0"/>
              <a:t>mobile learning, </a:t>
            </a:r>
          </a:p>
          <a:p>
            <a:pPr lvl="1"/>
            <a:r>
              <a:rPr lang="en-GB" dirty="0" smtClean="0"/>
              <a:t>blended learning</a:t>
            </a:r>
            <a:endParaRPr lang="en-GB" dirty="0" smtClean="0"/>
          </a:p>
        </p:txBody>
      </p:sp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85763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we need innovation…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But what does this mean for school leaders?</a:t>
            </a:r>
          </a:p>
          <a:p>
            <a:r>
              <a:rPr lang="en-GB" dirty="0" smtClean="0"/>
              <a:t>Some of the calls are systemic, creating inherent constraints for leaders</a:t>
            </a:r>
          </a:p>
          <a:p>
            <a:pPr lvl="1"/>
            <a:r>
              <a:rPr lang="en-GB" dirty="0" smtClean="0"/>
              <a:t>Curriculum</a:t>
            </a:r>
          </a:p>
          <a:p>
            <a:pPr lvl="1"/>
            <a:r>
              <a:rPr lang="en-GB" dirty="0" smtClean="0"/>
              <a:t>Accountability</a:t>
            </a:r>
          </a:p>
          <a:p>
            <a:pPr lvl="1"/>
            <a:r>
              <a:rPr lang="en-GB" dirty="0" smtClean="0"/>
              <a:t>Assessment systems</a:t>
            </a:r>
          </a:p>
          <a:p>
            <a:pPr lvl="1"/>
            <a:r>
              <a:rPr lang="en-GB" dirty="0" smtClean="0"/>
              <a:t>Resources</a:t>
            </a:r>
          </a:p>
          <a:p>
            <a:pPr lvl="1"/>
            <a:r>
              <a:rPr lang="en-GB" dirty="0" smtClean="0"/>
              <a:t>Parents</a:t>
            </a:r>
            <a:endParaRPr lang="en-GB" dirty="0"/>
          </a:p>
        </p:txBody>
      </p:sp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723591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But do we really need innovation?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Yes, but:</a:t>
            </a:r>
          </a:p>
          <a:p>
            <a:pPr lvl="1"/>
            <a:r>
              <a:rPr lang="en-GB" dirty="0" smtClean="0"/>
              <a:t>What really are 21</a:t>
            </a:r>
            <a:r>
              <a:rPr lang="en-GB" baseline="30000" dirty="0" smtClean="0"/>
              <a:t>st</a:t>
            </a:r>
            <a:r>
              <a:rPr lang="en-GB" dirty="0" smtClean="0"/>
              <a:t> Century skills, and what do they rest on?</a:t>
            </a:r>
          </a:p>
          <a:p>
            <a:pPr lvl="1"/>
            <a:r>
              <a:rPr lang="en-GB" dirty="0" smtClean="0"/>
              <a:t>What is the basis of creativity?</a:t>
            </a:r>
          </a:p>
          <a:p>
            <a:pPr lvl="1"/>
            <a:r>
              <a:rPr lang="en-GB" dirty="0" smtClean="0"/>
              <a:t>Is knowledge really just searchable?</a:t>
            </a:r>
          </a:p>
          <a:p>
            <a:r>
              <a:rPr lang="en-GB" dirty="0" smtClean="0"/>
              <a:t>Is there really  no innovation in education?</a:t>
            </a:r>
          </a:p>
          <a:p>
            <a:pPr lvl="1"/>
            <a:endParaRPr lang="en-GB" dirty="0"/>
          </a:p>
        </p:txBody>
      </p:sp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58643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And what exactly requires innovating?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Willingham (2012): Knowledge remains foundation for learning</a:t>
            </a:r>
          </a:p>
          <a:p>
            <a:pPr lvl="1"/>
            <a:r>
              <a:rPr lang="en-GB" dirty="0" smtClean="0"/>
              <a:t>Required to make connections </a:t>
            </a:r>
          </a:p>
          <a:p>
            <a:pPr lvl="1"/>
            <a:r>
              <a:rPr lang="en-GB" dirty="0" smtClean="0"/>
              <a:t>Processing in short-term memory</a:t>
            </a:r>
          </a:p>
          <a:p>
            <a:pPr lvl="1"/>
            <a:r>
              <a:rPr lang="en-GB" dirty="0" smtClean="0"/>
              <a:t>Expert studies</a:t>
            </a:r>
          </a:p>
          <a:p>
            <a:endParaRPr lang="en-GB" dirty="0"/>
          </a:p>
        </p:txBody>
      </p:sp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767154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innovation?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Adopting a so-called innovative approach?</a:t>
            </a:r>
          </a:p>
          <a:p>
            <a:r>
              <a:rPr lang="en-GB" dirty="0" smtClean="0"/>
              <a:t>Employing approaches that have existed for half a century or more (‘learner-centred’ approaches)?</a:t>
            </a:r>
          </a:p>
          <a:p>
            <a:r>
              <a:rPr lang="en-GB" dirty="0" smtClean="0"/>
              <a:t>Using expensive technology to do the same thing you always did?</a:t>
            </a:r>
          </a:p>
          <a:p>
            <a:r>
              <a:rPr lang="en-GB" dirty="0" smtClean="0"/>
              <a:t>Educational Innovation = new ideas that benefit learning</a:t>
            </a:r>
          </a:p>
          <a:p>
            <a:endParaRPr lang="en-GB" dirty="0" smtClean="0"/>
          </a:p>
          <a:p>
            <a:endParaRPr lang="en-GB" dirty="0"/>
          </a:p>
        </p:txBody>
      </p:sp>
      <p:grpSp>
        <p:nvGrpSpPr>
          <p:cNvPr id="5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6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254530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we know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Four established principles of </a:t>
            </a:r>
            <a:r>
              <a:rPr lang="en-GB" altLang="en-US" dirty="0" smtClean="0"/>
              <a:t>world-class teaching (Muijs et al, 2014):</a:t>
            </a:r>
          </a:p>
          <a:p>
            <a:pPr lvl="1"/>
            <a:r>
              <a:rPr lang="en-GB" altLang="en-US" sz="2400" dirty="0" smtClean="0"/>
              <a:t>Direct instruction in basic skills and knowledge</a:t>
            </a:r>
          </a:p>
          <a:p>
            <a:pPr lvl="1"/>
            <a:r>
              <a:rPr lang="en-GB" altLang="en-US" sz="2400" dirty="0" smtClean="0"/>
              <a:t>Developing self-regulated learning and metacognitive skills</a:t>
            </a:r>
          </a:p>
          <a:p>
            <a:pPr lvl="1"/>
            <a:r>
              <a:rPr lang="en-GB" altLang="en-US" sz="2400" dirty="0" smtClean="0"/>
              <a:t>Feedback and target-setting</a:t>
            </a:r>
          </a:p>
          <a:p>
            <a:pPr lvl="1"/>
            <a:r>
              <a:rPr lang="en-GB" altLang="en-US" sz="2400" dirty="0" smtClean="0"/>
              <a:t>Subject knowledge</a:t>
            </a:r>
          </a:p>
          <a:p>
            <a:r>
              <a:rPr lang="en-GB" altLang="en-US" dirty="0" smtClean="0"/>
              <a:t>Where innovation is coming from</a:t>
            </a:r>
          </a:p>
          <a:p>
            <a:pPr lvl="1"/>
            <a:r>
              <a:rPr lang="en-GB" altLang="en-US" sz="2400" dirty="0" smtClean="0"/>
              <a:t>Cognitive science</a:t>
            </a:r>
          </a:p>
          <a:p>
            <a:pPr lvl="1"/>
            <a:r>
              <a:rPr lang="en-GB" altLang="en-US" sz="2400" dirty="0" smtClean="0"/>
              <a:t>Big data</a:t>
            </a:r>
          </a:p>
          <a:p>
            <a:pPr lvl="1"/>
            <a:r>
              <a:rPr lang="en-GB" altLang="en-US" sz="2400" dirty="0" smtClean="0"/>
              <a:t>New technologies</a:t>
            </a:r>
          </a:p>
          <a:p>
            <a:endParaRPr lang="en-GB" dirty="0"/>
          </a:p>
        </p:txBody>
      </p:sp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9274252" y="6202363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2899101"/>
      </p:ext>
    </p:extLst>
  </p:cSld>
  <p:clrMapOvr>
    <a:masterClrMapping/>
  </p:clrMapOvr>
</p:sld>
</file>

<file path=ppt/theme/theme1.xml><?xml version="1.0" encoding="utf-8"?>
<a:theme xmlns:a="http://schemas.openxmlformats.org/drawingml/2006/main" name="UoSnew3">
  <a:themeElements>
    <a:clrScheme name="UoSnew3 1">
      <a:dk1>
        <a:srgbClr val="A4AEB5"/>
      </a:dk1>
      <a:lt1>
        <a:srgbClr val="FFFFFF"/>
      </a:lt1>
      <a:dk2>
        <a:srgbClr val="005C84"/>
      </a:dk2>
      <a:lt2>
        <a:srgbClr val="CCE5E9"/>
      </a:lt2>
      <a:accent1>
        <a:srgbClr val="F0AB00"/>
      </a:accent1>
      <a:accent2>
        <a:srgbClr val="0098C3"/>
      </a:accent2>
      <a:accent3>
        <a:srgbClr val="AAB5C2"/>
      </a:accent3>
      <a:accent4>
        <a:srgbClr val="DADADA"/>
      </a:accent4>
      <a:accent5>
        <a:srgbClr val="F6D2AA"/>
      </a:accent5>
      <a:accent6>
        <a:srgbClr val="0089B0"/>
      </a:accent6>
      <a:hlink>
        <a:srgbClr val="CCE5E9"/>
      </a:hlink>
      <a:folHlink>
        <a:srgbClr val="E1D9DF"/>
      </a:folHlink>
    </a:clrScheme>
    <a:fontScheme name="UoSnew3">
      <a:majorFont>
        <a:latin typeface="Lucida Sans"/>
        <a:ea typeface="ＭＳ Ｐゴシック"/>
        <a:cs typeface=""/>
      </a:majorFont>
      <a:minorFont>
        <a:latin typeface="Lucida San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itchFamily="34" charset="0"/>
            <a:ea typeface="ＭＳ Ｐゴシック" pitchFamily="16" charset="-128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itchFamily="34" charset="0"/>
            <a:ea typeface="ＭＳ Ｐゴシック" pitchFamily="16" charset="-128"/>
            <a:cs typeface="Arial" charset="0"/>
          </a:defRPr>
        </a:defPPr>
      </a:lstStyle>
    </a:lnDef>
  </a:objectDefaults>
  <a:extraClrSchemeLst>
    <a:extraClrScheme>
      <a:clrScheme name="UoSnew3 1">
        <a:dk1>
          <a:srgbClr val="A4AEB5"/>
        </a:dk1>
        <a:lt1>
          <a:srgbClr val="FFFFFF"/>
        </a:lt1>
        <a:dk2>
          <a:srgbClr val="005C84"/>
        </a:dk2>
        <a:lt2>
          <a:srgbClr val="CCE5E9"/>
        </a:lt2>
        <a:accent1>
          <a:srgbClr val="F0AB00"/>
        </a:accent1>
        <a:accent2>
          <a:srgbClr val="0098C3"/>
        </a:accent2>
        <a:accent3>
          <a:srgbClr val="AAB5C2"/>
        </a:accent3>
        <a:accent4>
          <a:srgbClr val="DADADA"/>
        </a:accent4>
        <a:accent5>
          <a:srgbClr val="F6D2AA"/>
        </a:accent5>
        <a:accent6>
          <a:srgbClr val="0089B0"/>
        </a:accent6>
        <a:hlink>
          <a:srgbClr val="CCE5E9"/>
        </a:hlink>
        <a:folHlink>
          <a:srgbClr val="E1D9D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EARLI 2015 Bullying</Template>
  <TotalTime>128</TotalTime>
  <Words>874</Words>
  <Application>Microsoft Office PowerPoint</Application>
  <PresentationFormat>Widescreen</PresentationFormat>
  <Paragraphs>168</Paragraphs>
  <Slides>27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MS PGothic</vt:lpstr>
      <vt:lpstr>MS PGothic</vt:lpstr>
      <vt:lpstr>Arial</vt:lpstr>
      <vt:lpstr>Calibri</vt:lpstr>
      <vt:lpstr>Georgia</vt:lpstr>
      <vt:lpstr>Lucida Sans</vt:lpstr>
      <vt:lpstr>Symbol</vt:lpstr>
      <vt:lpstr>Wingdings</vt:lpstr>
      <vt:lpstr>UoSnew3</vt:lpstr>
      <vt:lpstr>Rigorous innovation: leading for real improvement</vt:lpstr>
      <vt:lpstr>Innovation in Education</vt:lpstr>
      <vt:lpstr>Many calls for innovation…</vt:lpstr>
      <vt:lpstr>Many calls for innovation…</vt:lpstr>
      <vt:lpstr>So we need innovation…</vt:lpstr>
      <vt:lpstr>But do we really need innovation?</vt:lpstr>
      <vt:lpstr>And what exactly requires innovating?</vt:lpstr>
      <vt:lpstr>What is innovation?</vt:lpstr>
      <vt:lpstr>What we know</vt:lpstr>
      <vt:lpstr>Cognitive Science</vt:lpstr>
      <vt:lpstr>Big data</vt:lpstr>
      <vt:lpstr>New technologies</vt:lpstr>
      <vt:lpstr>The role of leaders in innovation</vt:lpstr>
      <vt:lpstr>PowerPoint Presentation</vt:lpstr>
      <vt:lpstr>Thoughtful innovation</vt:lpstr>
      <vt:lpstr>Key aspect: Improving classroom practise</vt:lpstr>
      <vt:lpstr>Instructional leadership</vt:lpstr>
      <vt:lpstr>Instructional Leadership</vt:lpstr>
      <vt:lpstr>Changing classroom practise</vt:lpstr>
      <vt:lpstr>Changing behaviour</vt:lpstr>
      <vt:lpstr>Mini-experiments</vt:lpstr>
      <vt:lpstr>Lesson study</vt:lpstr>
      <vt:lpstr>Teachers as Researchers</vt:lpstr>
      <vt:lpstr>Collaboration and networking</vt:lpstr>
      <vt:lpstr>Leading for innovation</vt:lpstr>
      <vt:lpstr>Conclusion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Muijs</dc:creator>
  <cp:lastModifiedBy>Daniel Muijs</cp:lastModifiedBy>
  <cp:revision>20</cp:revision>
  <dcterms:created xsi:type="dcterms:W3CDTF">2015-10-11T12:35:31Z</dcterms:created>
  <dcterms:modified xsi:type="dcterms:W3CDTF">2015-10-11T14:43:46Z</dcterms:modified>
</cp:coreProperties>
</file>