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69" r:id="rId4"/>
    <p:sldId id="267" r:id="rId5"/>
    <p:sldId id="270" r:id="rId6"/>
    <p:sldId id="261" r:id="rId7"/>
    <p:sldId id="262" r:id="rId8"/>
    <p:sldId id="259" r:id="rId9"/>
    <p:sldId id="260" r:id="rId10"/>
    <p:sldId id="277" r:id="rId11"/>
    <p:sldId id="257" r:id="rId12"/>
    <p:sldId id="263" r:id="rId13"/>
    <p:sldId id="274" r:id="rId14"/>
    <p:sldId id="264" r:id="rId15"/>
    <p:sldId id="272" r:id="rId16"/>
    <p:sldId id="258" r:id="rId17"/>
    <p:sldId id="266" r:id="rId18"/>
    <p:sldId id="271" r:id="rId19"/>
    <p:sldId id="278" r:id="rId20"/>
    <p:sldId id="26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4"/>
    <p:restoredTop sz="78776"/>
  </p:normalViewPr>
  <p:slideViewPr>
    <p:cSldViewPr snapToGrid="0" snapToObjects="1">
      <p:cViewPr varScale="1">
        <p:scale>
          <a:sx n="68" d="100"/>
          <a:sy n="68" d="100"/>
        </p:scale>
        <p:origin x="3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308D-AC59-B84A-906F-7E2BCD8392B9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9D2C2-347C-0C4C-8CB8-981482D9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iupac.org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://www.iupac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 dirty="0" smtClean="0"/>
              <a:t>It</a:t>
            </a:r>
            <a:r>
              <a:rPr lang="ja-JP" altLang="en-GB" sz="2400" dirty="0" smtClean="0"/>
              <a:t>’</a:t>
            </a:r>
            <a:r>
              <a:rPr lang="en-GB" altLang="ja-JP" sz="2400" dirty="0" smtClean="0"/>
              <a:t>s a Data Driven world </a:t>
            </a:r>
          </a:p>
          <a:p>
            <a:pPr marL="660400" lvl="1" indent="-203200">
              <a:spcBef>
                <a:spcPts val="400"/>
              </a:spcBef>
              <a:buFont typeface="ArialMT" charset="0"/>
              <a:buChar char="–"/>
            </a:pPr>
            <a:r>
              <a:rPr lang="en-GB" altLang="en-US" sz="2000" dirty="0" smtClean="0"/>
              <a:t>The world is moving on from the human readable science</a:t>
            </a:r>
            <a:endParaRPr lang="en-GB" altLang="en-US" sz="2800" dirty="0" smtClean="0"/>
          </a:p>
          <a:p>
            <a:pPr marL="660400" lvl="1" indent="-203200">
              <a:spcBef>
                <a:spcPts val="400"/>
              </a:spcBef>
              <a:buFont typeface="ArialMT" charset="0"/>
              <a:buChar char="–"/>
            </a:pPr>
            <a:r>
              <a:rPr lang="en-GB" altLang="en-US" sz="2000" dirty="0" smtClean="0"/>
              <a:t>Link up much more ICSU – WDS</a:t>
            </a:r>
            <a:endParaRPr lang="en-GB" altLang="en-US" sz="2800" dirty="0" smtClean="0"/>
          </a:p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 dirty="0" smtClean="0"/>
              <a:t>Manufacturing, research, teaching and learning all now computer assisted e.g. databases, data–mining, electronic laboratory notebooks</a:t>
            </a:r>
          </a:p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 dirty="0" smtClean="0"/>
              <a:t>IUPAC should set the digital standards for chemistry (even if it can't actually support the systems directly) </a:t>
            </a:r>
          </a:p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 dirty="0" smtClean="0"/>
              <a:t>If we don't do this soon then the other science areas that use chemistry will do this for us and not necessarily correctly</a:t>
            </a:r>
            <a:endParaRPr lang="en-GB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Opportunity for IUPAC to take the lead in creating a consistent global framework for </a:t>
            </a:r>
            <a:r>
              <a:rPr lang="en-GB" altLang="en-US" b="1" dirty="0" smtClean="0"/>
              <a:t>Human AND Machine-readable </a:t>
            </a:r>
            <a:r>
              <a:rPr lang="en-GB" altLang="en-US" dirty="0" smtClean="0"/>
              <a:t>(and </a:t>
            </a:r>
            <a:r>
              <a:rPr lang="en-GB" altLang="en-GB" dirty="0" smtClean="0"/>
              <a:t>“</a:t>
            </a:r>
            <a:r>
              <a:rPr lang="en-GB" altLang="en-US" dirty="0" smtClean="0"/>
              <a:t>understandable</a:t>
            </a:r>
            <a:r>
              <a:rPr lang="en-GB" altLang="en-GB" dirty="0" smtClean="0"/>
              <a:t>”</a:t>
            </a:r>
            <a:r>
              <a:rPr lang="en-GB" altLang="en-US" dirty="0" smtClean="0"/>
              <a:t>) chemical information – the identifier </a:t>
            </a:r>
            <a:r>
              <a:rPr lang="en-GB" altLang="en-US" dirty="0" smtClean="0">
                <a:hlinkClick r:id="rId3"/>
              </a:rPr>
              <a:t>www.iupac.org</a:t>
            </a:r>
            <a:r>
              <a:rPr lang="en-GB" altLang="en-US" dirty="0" smtClean="0"/>
              <a:t> is the key asset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For IUPAC to re-engage with its roots in industry given the importance of open </a:t>
            </a:r>
            <a:r>
              <a:rPr lang="ja-JP" altLang="en-GB" dirty="0" smtClean="0"/>
              <a:t>“</a:t>
            </a:r>
            <a:r>
              <a:rPr lang="en-GB" altLang="ja-JP" dirty="0" smtClean="0"/>
              <a:t>intelligent access</a:t>
            </a:r>
            <a:r>
              <a:rPr lang="ja-JP" altLang="en-GB" dirty="0" smtClean="0"/>
              <a:t>”</a:t>
            </a:r>
            <a:r>
              <a:rPr lang="en-GB" altLang="ja-JP" dirty="0" smtClean="0"/>
              <a:t> for innovation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8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025" indent="-200025">
              <a:spcBef>
                <a:spcPts val="400"/>
              </a:spcBef>
              <a:buFont typeface="ArialMT" charset="0"/>
              <a:buChar char="•"/>
            </a:pPr>
            <a:r>
              <a:rPr lang="en-GB" altLang="en-US" dirty="0" smtClean="0"/>
              <a:t>Standards are IUPAC a core competence</a:t>
            </a:r>
          </a:p>
          <a:p>
            <a:pPr marL="200025" indent="-200025">
              <a:spcBef>
                <a:spcPts val="400"/>
              </a:spcBef>
              <a:buFont typeface="ArialMT" charset="0"/>
              <a:buChar char="•"/>
            </a:pPr>
            <a:r>
              <a:rPr lang="en-GB" altLang="en-US" dirty="0" smtClean="0"/>
              <a:t>To raise IUPAC profile and </a:t>
            </a:r>
            <a:r>
              <a:rPr lang="en-GB" altLang="en-US" dirty="0" smtClean="0">
                <a:hlinkClick r:id="rId3"/>
              </a:rPr>
              <a:t>www.IUPAC.org</a:t>
            </a:r>
            <a:r>
              <a:rPr lang="en-GB" altLang="en-US" dirty="0" smtClean="0"/>
              <a:t> brand in a very significant way </a:t>
            </a:r>
          </a:p>
          <a:p>
            <a:pPr marL="200025" indent="-200025">
              <a:spcBef>
                <a:spcPts val="400"/>
              </a:spcBef>
              <a:buFont typeface="ArialMT" charset="0"/>
              <a:buChar char="•"/>
            </a:pPr>
            <a:r>
              <a:rPr lang="en-US" dirty="0" smtClean="0"/>
              <a:t>Collaboration with ICSU, WDS, RDA, other chemical</a:t>
            </a:r>
            <a:r>
              <a:rPr lang="en-US" baseline="0" dirty="0" smtClean="0"/>
              <a:t> societies, and UN bodies such as FAO and environmental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9D2C2-347C-0C4C-8CB8-981482D9F4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5A588-75AF-CA41-AD27-7976EDC32E2E}" type="datetime1">
              <a:rPr lang="en-GB" smtClean="0"/>
              <a:t>14/03/2016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2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5C2D-7757-364A-835F-955C1F9CECB4}" type="datetime1">
              <a:rPr lang="en-GB" smtClean="0"/>
              <a:t>14/03/2016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C42-1175-1B4C-97CE-4DDB87D2C838}" type="datetime1">
              <a:rPr lang="en-GB" smtClean="0"/>
              <a:t>14/03/2016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1D4-E439-0740-9FBD-629E65906DC0}" type="datetime1">
              <a:rPr lang="en-GB" smtClean="0"/>
              <a:t>14/03/2016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64FB-6F01-254C-9C23-1229B8C68B88}" type="datetime1">
              <a:rPr lang="en-GB" smtClean="0"/>
              <a:t>14/03/2016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0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987C-11D2-EC49-A5E9-E4E1837E5D3A}" type="datetime1">
              <a:rPr lang="en-GB" smtClean="0"/>
              <a:t>14/03/2016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D2F8-0FA8-9142-811C-11E5E53CB668}" type="datetime1">
              <a:rPr lang="en-GB" smtClean="0"/>
              <a:t>14/03/2016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2E7B-621E-4B4C-88C6-B0A49F8DE818}" type="datetime1">
              <a:rPr lang="en-GB" smtClean="0"/>
              <a:t>14/03/2016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6A00-AF26-0B42-82E0-A7B462341B0B}" type="datetime1">
              <a:rPr lang="en-GB" smtClean="0"/>
              <a:t>14/03/2016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E56-7AE7-3740-8C56-B722611737F6}" type="datetime1">
              <a:rPr lang="en-GB" smtClean="0"/>
              <a:t>14/03/2016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860C-568D-BA4C-B973-4F00FC89AA5C}" type="datetime1">
              <a:rPr lang="en-GB" smtClean="0"/>
              <a:t>14/03/2016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1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E831-F2FA-AD4A-AE4A-1CF30465ABF5}" type="datetime1">
              <a:rPr lang="en-GB" smtClean="0"/>
              <a:t>14/03/2016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60764-8F06-154D-B820-EC8C9A935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.g.frey@soton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.png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>
                <a:latin typeface="Baskerville" charset="0"/>
                <a:ea typeface="Baskerville" charset="0"/>
                <a:cs typeface="Baskerville" charset="0"/>
              </a:rPr>
              <a:t>i</a:t>
            </a:r>
            <a:r>
              <a:rPr lang="en-US" dirty="0" smtClean="0"/>
              <a:t>-UPAC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Jeremy Frey</a:t>
            </a:r>
          </a:p>
          <a:p>
            <a:r>
              <a:rPr lang="en-US" sz="2800" dirty="0" smtClean="0"/>
              <a:t>Chemistry, University of Southampton, UK</a:t>
            </a:r>
          </a:p>
          <a:p>
            <a:r>
              <a:rPr lang="en-US" sz="2800" dirty="0" smtClean="0">
                <a:hlinkClick r:id="rId3"/>
              </a:rPr>
              <a:t>j.g.frey@soton.ac.uk</a:t>
            </a:r>
            <a:endParaRPr lang="en-US" sz="2800" dirty="0" smtClean="0"/>
          </a:p>
          <a:p>
            <a:r>
              <a:rPr lang="en-US" sz="2800" dirty="0" smtClean="0"/>
              <a:t>@</a:t>
            </a:r>
            <a:r>
              <a:rPr lang="en-US" sz="2800" dirty="0" err="1" smtClean="0"/>
              <a:t>profehem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AF3E-19B0-AE42-BBED-6A0B05838F82}" type="datetime1">
              <a:rPr lang="en-GB" smtClean="0"/>
              <a:t>14/03/2016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>
              <a:defRPr/>
            </a:pPr>
            <a:r>
              <a:rPr lang="en-GB"/>
              <a:t>Chemical Information </a:t>
            </a:r>
            <a:endParaRPr lang="en-GB" smtClean="0">
              <a:cs typeface="+mj-cs"/>
            </a:endParaRPr>
          </a:p>
        </p:txBody>
      </p:sp>
      <p:sp>
        <p:nvSpPr>
          <p:cNvPr id="8194" name="Rectangle 2"/>
          <p:cNvSpPr>
            <a:spLocks noGrp="1"/>
          </p:cNvSpPr>
          <p:nvPr>
            <p:ph type="body" idx="1"/>
          </p:nvPr>
        </p:nvSpPr>
        <p:spPr bwMode="auto">
          <a:xfrm>
            <a:off x="1981200" y="1417638"/>
            <a:ext cx="8229600" cy="452596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/>
              <a:t>Chemical information includes the data, quantities, concepts, relationships, standards, terminology and definitions key to understanding chemistry (in context).</a:t>
            </a:r>
          </a:p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/>
              <a:t>The digital future for structural representation is provided for - InChI – but what of other chemical information?</a:t>
            </a:r>
          </a:p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/>
              <a:t>Bioinformatics has been widely supported by governmental funds; cheminformatics far less so</a:t>
            </a:r>
          </a:p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 i="1"/>
              <a:t>Royal Society report on Science as an Open Enterprise – </a:t>
            </a:r>
            <a:r>
              <a:rPr lang="ja-JP" altLang="en-GB" sz="2400" i="1"/>
              <a:t>“</a:t>
            </a:r>
            <a:r>
              <a:rPr lang="en-GB" altLang="ja-JP" sz="2400" i="1"/>
              <a:t>intelligent access</a:t>
            </a:r>
            <a:r>
              <a:rPr lang="ja-JP" altLang="en-GB" sz="2400" i="1"/>
              <a:t>”</a:t>
            </a:r>
            <a:r>
              <a:rPr lang="en-GB" altLang="ja-JP" sz="2400" i="1"/>
              <a:t> </a:t>
            </a:r>
            <a:r>
              <a:rPr lang="en-GB" altLang="ja-JP" sz="2400"/>
              <a:t>is</a:t>
            </a:r>
            <a:r>
              <a:rPr lang="en-GB" altLang="ja-JP" sz="2400" i="1"/>
              <a:t> </a:t>
            </a:r>
            <a:r>
              <a:rPr lang="en-GB" altLang="ja-JP" sz="2400"/>
              <a:t>key in a digital world</a:t>
            </a:r>
          </a:p>
          <a:p>
            <a:pPr marL="257175" indent="-257175">
              <a:spcBef>
                <a:spcPts val="500"/>
              </a:spcBef>
              <a:buFont typeface="ArialMT" charset="0"/>
              <a:buChar char="•"/>
            </a:pPr>
            <a:r>
              <a:rPr lang="en-GB" altLang="en-US" sz="2400"/>
              <a:t>The Challenge - Enabling computers  to understand chemical terminology and relationships unambiguously </a:t>
            </a:r>
            <a:endParaRPr lang="en-GB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7A29-9A51-C044-91B5-F9DDE9F21432}" type="datetime1">
              <a:rPr lang="en-GB" smtClean="0"/>
              <a:t>14/03/2016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818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DIGITAL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quimby - https://www.flickr.com/photos/92388598@N00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47-07D3-9A44-8DC9-8D0A5954C438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8664"/>
            <a:ext cx="12192000" cy="2145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16200"/>
            <a:ext cx="12192000" cy="195072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2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DATA DRIVEN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FutUndBeidl - https://www.flickr.com/photos/61423903@N06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D59F-0844-7744-B099-C5C5E959C741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2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609600" y="690563"/>
            <a:ext cx="574675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GB" sz="3600" b="1" dirty="0">
                <a:solidFill>
                  <a:srgbClr val="014359"/>
                </a:solidFill>
                <a:latin typeface="Georgia" charset="0"/>
                <a:ea typeface="ＭＳ Ｐゴシック" charset="0"/>
                <a:sym typeface="Georgia" charset="0"/>
              </a:rPr>
              <a:t>How do we </a:t>
            </a:r>
            <a:r>
              <a:rPr lang="en-GB" sz="3600" b="1" smtClean="0">
                <a:solidFill>
                  <a:srgbClr val="014359"/>
                </a:solidFill>
                <a:latin typeface="Georgia" charset="0"/>
                <a:ea typeface="ＭＳ Ｐゴシック" charset="0"/>
                <a:sym typeface="Georgia" charset="0"/>
              </a:rPr>
              <a:t>communicate process?</a:t>
            </a:r>
            <a:endParaRPr lang="en-GB" sz="3200">
              <a:ea typeface="ＭＳ Ｐゴシック" charset="0"/>
            </a:endParaRP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2032000" y="2528888"/>
            <a:ext cx="4324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73063" indent="-373063">
              <a:spcBef>
                <a:spcPts val="2000"/>
              </a:spcBef>
              <a:buSzPct val="100000"/>
              <a:buFontTx/>
              <a:buChar char="•"/>
              <a:defRPr/>
            </a:pPr>
            <a:r>
              <a:rPr lang="en-GB" sz="2400">
                <a:solidFill>
                  <a:srgbClr val="323D43"/>
                </a:solidFill>
                <a:latin typeface="Georgia" charset="0"/>
                <a:ea typeface="ＭＳ Ｐゴシック" charset="0"/>
                <a:sym typeface="Georgia" charset="0"/>
              </a:rPr>
              <a:t>Surprisingly difficult to explain what a process involves</a:t>
            </a:r>
            <a:endParaRPr lang="en-GB" sz="2200">
              <a:solidFill>
                <a:srgbClr val="323D43"/>
              </a:solidFill>
              <a:latin typeface="Georgia" charset="0"/>
              <a:ea typeface="ＭＳ Ｐゴシック" charset="0"/>
              <a:sym typeface="Georgia" charset="0"/>
            </a:endParaRPr>
          </a:p>
          <a:p>
            <a:pPr marL="373063" indent="-373063">
              <a:spcBef>
                <a:spcPts val="2000"/>
              </a:spcBef>
              <a:buSzPct val="100000"/>
              <a:buFontTx/>
              <a:buChar char="•"/>
              <a:defRPr/>
            </a:pPr>
            <a:r>
              <a:rPr lang="en-GB" sz="2400">
                <a:solidFill>
                  <a:srgbClr val="323D43"/>
                </a:solidFill>
                <a:latin typeface="Georgia" charset="0"/>
                <a:ea typeface="ＭＳ Ｐゴシック" charset="0"/>
                <a:sym typeface="Georgia" charset="0"/>
              </a:rPr>
              <a:t>Much of the detail is assumed to be understood and not explicitly discussed</a:t>
            </a:r>
            <a:endParaRPr lang="en-GB" sz="2200">
              <a:solidFill>
                <a:srgbClr val="323D43"/>
              </a:solidFill>
              <a:latin typeface="Georgia" charset="0"/>
              <a:ea typeface="ＭＳ Ｐゴシック" charset="0"/>
              <a:sym typeface="Georgia" charset="0"/>
            </a:endParaRPr>
          </a:p>
          <a:p>
            <a:pPr marL="373063" indent="-373063">
              <a:spcBef>
                <a:spcPts val="2000"/>
              </a:spcBef>
              <a:buSzPct val="100000"/>
              <a:buFontTx/>
              <a:buChar char="•"/>
              <a:defRPr/>
            </a:pPr>
            <a:r>
              <a:rPr lang="en-GB" sz="2400">
                <a:solidFill>
                  <a:srgbClr val="323D43"/>
                </a:solidFill>
                <a:latin typeface="Georgia" charset="0"/>
                <a:ea typeface="ＭＳ Ｐゴシック" charset="0"/>
                <a:sym typeface="Georgia" charset="0"/>
              </a:rPr>
              <a:t>This is where the miss-understandings usually arise.</a:t>
            </a:r>
            <a:endParaRPr lang="en-GB" sz="3200">
              <a:ea typeface="ＭＳ Ｐゴシック" charset="0"/>
            </a:endParaRPr>
          </a:p>
        </p:txBody>
      </p:sp>
      <p:pic>
        <p:nvPicPr>
          <p:cNvPr id="10243" name="Picture 3" descr="image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4" y="898525"/>
            <a:ext cx="3735387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4" name="AutoShape 4"/>
          <p:cNvSpPr>
            <a:spLocks/>
          </p:cNvSpPr>
          <p:nvPr/>
        </p:nvSpPr>
        <p:spPr bwMode="auto">
          <a:xfrm>
            <a:off x="6596064" y="1058863"/>
            <a:ext cx="3595687" cy="2311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>
              <a:defRPr/>
            </a:pPr>
            <a:r>
              <a:rPr lang="en-GB" sz="2400" b="1">
                <a:solidFill>
                  <a:srgbClr val="FFFFFF"/>
                </a:solidFill>
                <a:ea typeface="ＭＳ Ｐゴシック" charset="0"/>
              </a:rPr>
              <a:t>If you can't describe what you are doing as a process, you don't know what you're doing. </a:t>
            </a:r>
          </a:p>
          <a:p>
            <a:pPr algn="ctr">
              <a:defRPr/>
            </a:pPr>
            <a:r>
              <a:rPr lang="en-GB" sz="2400" b="1">
                <a:solidFill>
                  <a:srgbClr val="FFFFFF"/>
                </a:solidFill>
                <a:ea typeface="ＭＳ Ｐゴシック" charset="0"/>
              </a:rPr>
              <a:t>W. Edwards Deming </a:t>
            </a:r>
            <a:endParaRPr lang="en-GB"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12D6-F8DF-474C-A079-C313CDFBF728}" type="datetime1">
              <a:rPr lang="en-GB" smtClean="0"/>
              <a:t>14/03/2016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1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0756"/>
            <a:ext cx="12192000" cy="1471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74250"/>
            <a:ext cx="12192000" cy="153643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96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Ontology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Rich Anderson - https://www.flickr.com/photos/99105016@N00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50A5-140E-EB43-927B-E558F66470EB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will do this first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good idea!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740-5A84-B54B-B7A0-1CC66AB7275E}" type="datetime1">
              <a:rPr lang="en-GB" smtClean="0"/>
              <a:t>14/03/2016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1080"/>
            <a:ext cx="121920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1300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FORWARD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`James Wheeler - https://www.flickr.com/photos/24128704@N08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CB82-7EAE-564D-9BC0-680E5DE51BB7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0920"/>
            <a:ext cx="12192000" cy="203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0920"/>
            <a:ext cx="12192000" cy="2037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2026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Priority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Robert S. Donovan - https://www.flickr.com/photos/10687935@N04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106F-0594-224B-9D49-48D3964454A0}" type="datetime1">
              <a:rPr lang="en-GB" smtClean="0"/>
              <a:t>14/03/2016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3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83480"/>
            <a:ext cx="12192000" cy="1874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83480"/>
            <a:ext cx="12192000" cy="187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23460"/>
            <a:ext cx="12192000" cy="219456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COMMUNITY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quinn.anya - https://www.flickr.com/photos/53326337@N00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E0C-9904-674D-9EF0-6C87E05D13F5}" type="datetime1">
              <a:rPr lang="en-GB" smtClean="0"/>
              <a:t>14/03/2016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20920"/>
            <a:ext cx="9144000" cy="203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20920"/>
            <a:ext cx="9144000" cy="2037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620260"/>
            <a:ext cx="9144000" cy="243840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Culture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756400"/>
            <a:ext cx="9144000" cy="9144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jovike - https://www.flickr.com/photos/49503078599@N01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802B-AFBF-0345-8057-6A8C4FE7CEE8}" type="datetime1">
              <a:rPr lang="en-GB" smtClean="0"/>
              <a:t>14/03/2016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Jeremy G. Frey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FC38-E85C-C24E-A0A1-9B447E554914}" type="slidenum">
              <a:rPr lang="en-GB" smtClean="0"/>
              <a:t>19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3143" t="32595"/>
          <a:stretch/>
        </p:blipFill>
        <p:spPr>
          <a:xfrm>
            <a:off x="8331200" y="0"/>
            <a:ext cx="3860800" cy="22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620"/>
            <a:ext cx="12192000" cy="6217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larces - https://www.flickr.com/photos/23629727@N02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BED9-8704-8E47-9706-2175223EB72F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strategy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horrigans - https://www.flickr.com/photos/8495857@N04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479-1E38-E449-B0C6-94BD942E2166}" type="datetime1">
              <a:rPr lang="en-GB" smtClean="0"/>
              <a:t>14/03/2016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79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image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904875"/>
            <a:ext cx="55435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AutoShape 2"/>
          <p:cNvSpPr>
            <a:spLocks/>
          </p:cNvSpPr>
          <p:nvPr/>
        </p:nvSpPr>
        <p:spPr bwMode="auto">
          <a:xfrm>
            <a:off x="2173289" y="5651500"/>
            <a:ext cx="7843837" cy="96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>
              <a:defRPr/>
            </a:pPr>
            <a:r>
              <a:rPr lang="en-GB" sz="2800" i="1">
                <a:solidFill>
                  <a:srgbClr val="323D43"/>
                </a:solidFill>
                <a:ea typeface="ＭＳ Ｐゴシック" charset="0"/>
              </a:rPr>
              <a:t>All I am saying is that now is the time to develop the technology to deflect an asteroid </a:t>
            </a:r>
            <a:endParaRPr lang="en-GB">
              <a:ea typeface="ＭＳ Ｐゴシック" charset="0"/>
            </a:endParaRPr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1841501" y="193675"/>
            <a:ext cx="8507413" cy="53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>
              <a:defRPr/>
            </a:pPr>
            <a:r>
              <a:rPr lang="en-GB" sz="2800">
                <a:solidFill>
                  <a:srgbClr val="323D43"/>
                </a:solidFill>
                <a:ea typeface="ＭＳ Ｐゴシック" charset="0"/>
              </a:rPr>
              <a:t>We must speed up the knowledge discovery process</a:t>
            </a:r>
            <a:r>
              <a:rPr lang="en-GB" sz="2800">
                <a:solidFill>
                  <a:srgbClr val="0A0001"/>
                </a:solidFill>
                <a:ea typeface="ＭＳ Ｐゴシック" charset="0"/>
              </a:rPr>
              <a:t> </a:t>
            </a:r>
            <a:endParaRPr lang="en-GB"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2696-556A-C043-9A08-8749F2F12A92}" type="datetime1">
              <a:rPr lang="en-GB" smtClean="0"/>
              <a:t>14/03/2016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10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7140"/>
            <a:ext cx="121920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8714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APPLIED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Gerard Stolk (vers le Carême) - https://www.flickr.com/photos/20762304@N00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62373-99EE-E243-BA7B-BD33BB0117E2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20726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3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DEFINITIONS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fabianmohr - https://www.flickr.com/photos/78101915@N00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9DCA-B794-E74B-8D90-F4F86A247419}" type="datetime1">
              <a:rPr lang="en-GB" smtClean="0"/>
              <a:t>14/03/2016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0904"/>
            <a:ext cx="12192000" cy="181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43200"/>
            <a:ext cx="12192000" cy="164592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0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RELATIONSHIPS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tuchodi - https://www.flickr.com/photos/35034360491@N01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8AEA-C98C-B744-BDF9-DD540DF81EDB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HUMAN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Macroscopic Solutions - https://www.flickr.com/photos/107963674@N07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5A5A-E82C-614C-BB32-FCF4C8106716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0920"/>
            <a:ext cx="12192000" cy="203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0920"/>
            <a:ext cx="12192000" cy="2037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2026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MACHINE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Pierre J. - https://www.flickr.com/photos/7969902@N07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47E8-FD3D-3A4E-84CA-00E57510D21A}" type="datetime1">
              <a:rPr lang="en-GB" smtClean="0"/>
              <a:t>14/03/2016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3320"/>
            <a:ext cx="12192000" cy="2346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40000"/>
            <a:ext cx="12192000" cy="21336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4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INTELEGENT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--Filippo-- - https://www.flickr.com/photos/71882589@N00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B960-860A-1545-B69C-D85928E687A6}" type="datetime1">
              <a:rPr lang="en-GB" smtClean="0"/>
              <a:t>14/03/2016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0920"/>
            <a:ext cx="12192000" cy="203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0920"/>
            <a:ext cx="12192000" cy="2037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20260"/>
            <a:ext cx="12192000" cy="243840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756400"/>
            <a:ext cx="12192000" cy="91440"/>
          </a:xfrm>
          <a:prstGeom prst="rect">
            <a:avLst/>
          </a:prstGeom>
        </p:spPr>
        <p:txBody>
          <a:bodyPr wrap="none" lIns="238125" tIns="0" rIns="238125" bIns="0" anchor="t"/>
          <a:lstStyle/>
          <a:p>
            <a:pPr algn="l"/>
            <a:r>
              <a:rPr lang="en-US" sz="600" b="1">
                <a:solidFill>
                  <a:srgbClr val="FFFFFF"/>
                </a:solidFill>
                <a:latin typeface="Calibri"/>
              </a:rPr>
              <a:t>cc: JenWaller - https://www.flickr.com/photos/8392849@N07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37A3-44C9-A84E-9993-A6EE4A879FD6}" type="datetime1">
              <a:rPr lang="en-GB" smtClean="0"/>
              <a:t>14/03/2016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Jeremy G. Frey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60764-8F06-154D-B820-EC8C9A9352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655</Words>
  <Application>Microsoft Macintosh PowerPoint</Application>
  <PresentationFormat>Widescreen</PresentationFormat>
  <Paragraphs>135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ArialMT</vt:lpstr>
      <vt:lpstr>Baskerville</vt:lpstr>
      <vt:lpstr>Calibri</vt:lpstr>
      <vt:lpstr>Calibri Light</vt:lpstr>
      <vt:lpstr>Georgia</vt:lpstr>
      <vt:lpstr>ＭＳ Ｐゴシック</vt:lpstr>
      <vt:lpstr>Arial</vt:lpstr>
      <vt:lpstr>Office Theme</vt:lpstr>
      <vt:lpstr>i-UPAC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Information </vt:lpstr>
      <vt:lpstr>PowerPoint Presentation</vt:lpstr>
      <vt:lpstr>PowerPoint Presentation</vt:lpstr>
      <vt:lpstr>PowerPoint Presentation</vt:lpstr>
      <vt:lpstr>PowerPoint Presentation</vt:lpstr>
      <vt:lpstr>Others will do this first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i-UPAC</dc:title>
  <dc:creator>Frey J.G.</dc:creator>
  <cp:lastModifiedBy>Frey J.G.</cp:lastModifiedBy>
  <cp:revision>9</cp:revision>
  <dcterms:created xsi:type="dcterms:W3CDTF">2016-03-05T17:16:35Z</dcterms:created>
  <dcterms:modified xsi:type="dcterms:W3CDTF">2016-03-14T17:22:44Z</dcterms:modified>
</cp:coreProperties>
</file>