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755">
          <p15:clr>
            <a:srgbClr val="A4A3A4"/>
          </p15:clr>
        </p15:guide>
        <p15:guide id="4" pos="29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E2C5"/>
    <a:srgbClr val="FFCC99"/>
    <a:srgbClr val="43CEFF"/>
    <a:srgbClr val="003399"/>
    <a:srgbClr val="66FF66"/>
    <a:srgbClr val="00FF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48" y="72"/>
      </p:cViewPr>
      <p:guideLst>
        <p:guide orient="horz" pos="2160"/>
        <p:guide pos="2880"/>
        <p:guide orient="horz" pos="755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612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700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874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387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9407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894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5499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699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828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0887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2379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3F6F1-8606-4C55-8669-EC2F889E7C81}" type="datetimeFigureOut">
              <a:rPr lang="nl-NL" smtClean="0"/>
              <a:t>18-10-2015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94F4B-5E60-4B4C-8BA8-B67E08ED1C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12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fgeronde rechthoek 3"/>
          <p:cNvSpPr/>
          <p:nvPr/>
        </p:nvSpPr>
        <p:spPr>
          <a:xfrm>
            <a:off x="2194033" y="3759095"/>
            <a:ext cx="1515762" cy="567032"/>
          </a:xfrm>
          <a:prstGeom prst="round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erlin Sans FB" pitchFamily="34" charset="0"/>
              </a:rPr>
              <a:t>Healthy</a:t>
            </a:r>
            <a:endParaRPr lang="nl-NL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3" name="Afgeronde rechthoek 4"/>
          <p:cNvSpPr/>
          <p:nvPr/>
        </p:nvSpPr>
        <p:spPr>
          <a:xfrm>
            <a:off x="5598405" y="3761154"/>
            <a:ext cx="1313932" cy="562915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erlin Sans FB" pitchFamily="34" charset="0"/>
              </a:rPr>
              <a:t>Asthma</a:t>
            </a:r>
            <a:br>
              <a:rPr lang="en-US" dirty="0" smtClean="0">
                <a:solidFill>
                  <a:schemeClr val="tx1"/>
                </a:solidFill>
                <a:latin typeface="Berlin Sans FB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Berlin Sans FB" pitchFamily="34" charset="0"/>
              </a:rPr>
              <a:t>Allergy</a:t>
            </a:r>
            <a:endParaRPr lang="nl-NL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4" name="Tekstvak 74"/>
          <p:cNvSpPr txBox="1"/>
          <p:nvPr/>
        </p:nvSpPr>
        <p:spPr>
          <a:xfrm>
            <a:off x="3047961" y="2104138"/>
            <a:ext cx="3069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Berlin Sans FB" pitchFamily="34" charset="0"/>
              </a:rPr>
              <a:t>Via </a:t>
            </a:r>
            <a:r>
              <a:rPr lang="en-US" sz="1400" dirty="0">
                <a:latin typeface="Berlin Sans FB" pitchFamily="34" charset="0"/>
              </a:rPr>
              <a:t>m</a:t>
            </a:r>
            <a:r>
              <a:rPr lang="en-US" sz="1400" dirty="0" smtClean="0">
                <a:latin typeface="Berlin Sans FB" pitchFamily="34" charset="0"/>
              </a:rPr>
              <a:t>icrobial molecules, metabolites</a:t>
            </a:r>
            <a:endParaRPr lang="nl-NL" sz="1400" dirty="0">
              <a:latin typeface="Berlin Sans FB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195248" y="1345593"/>
            <a:ext cx="4718304" cy="6942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erlin Sans FB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76358" y="1367538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erlin Sans FB" pitchFamily="34" charset="0"/>
                <a:ea typeface="Adobe Fan Heiti Std B" pitchFamily="34" charset="-128"/>
              </a:rPr>
              <a:t>Microbes/</a:t>
            </a:r>
            <a:r>
              <a:rPr lang="en-US" dirty="0" err="1" smtClean="0">
                <a:latin typeface="Berlin Sans FB" pitchFamily="34" charset="0"/>
                <a:ea typeface="Adobe Fan Heiti Std B" pitchFamily="34" charset="-128"/>
              </a:rPr>
              <a:t>Microbiota</a:t>
            </a:r>
            <a:endParaRPr lang="en-US" dirty="0">
              <a:latin typeface="Berlin Sans FB" pitchFamily="34" charset="0"/>
              <a:ea typeface="Adobe Fan Heiti Std B" pitchFamily="34" charset="-128"/>
            </a:endParaRPr>
          </a:p>
        </p:txBody>
      </p:sp>
      <p:sp>
        <p:nvSpPr>
          <p:cNvPr id="7" name="Tekstvak 21"/>
          <p:cNvSpPr txBox="1"/>
          <p:nvPr/>
        </p:nvSpPr>
        <p:spPr>
          <a:xfrm>
            <a:off x="3731660" y="1691462"/>
            <a:ext cx="16770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Berlin Sans FB" pitchFamily="34" charset="0"/>
                <a:ea typeface="Adobe Fan Heiti Std B" pitchFamily="34" charset="-128"/>
              </a:rPr>
              <a:t>Diversity &amp; composition</a:t>
            </a:r>
            <a:endParaRPr lang="nl-NL" sz="1200" dirty="0">
              <a:latin typeface="Berlin Sans FB" pitchFamily="34" charset="0"/>
              <a:ea typeface="Adobe Fan Heiti Std B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48778" y="1322432"/>
            <a:ext cx="9957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Berlin Sans FB" pitchFamily="34" charset="0"/>
                <a:ea typeface="Adobe Fan Heiti Std B" pitchFamily="34" charset="-128"/>
              </a:rPr>
              <a:t>‘westernized’</a:t>
            </a:r>
            <a:endParaRPr lang="en-US" sz="1200" dirty="0">
              <a:latin typeface="Berlin Sans FB" pitchFamily="34" charset="0"/>
              <a:ea typeface="Adobe Fan Heiti Std B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51082" y="1322432"/>
            <a:ext cx="708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Berlin Sans FB" pitchFamily="34" charset="0"/>
                <a:ea typeface="Adobe Fan Heiti Std B" pitchFamily="34" charset="-128"/>
              </a:rPr>
              <a:t>‘archaic’</a:t>
            </a:r>
            <a:endParaRPr lang="en-US" sz="1200" dirty="0">
              <a:latin typeface="Berlin Sans FB" pitchFamily="34" charset="0"/>
              <a:ea typeface="Adobe Fan Heiti Std B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5949" y="1286175"/>
            <a:ext cx="10390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Berlin Sans FB" pitchFamily="34" charset="0"/>
              </a:rPr>
              <a:t>rural/farming</a:t>
            </a:r>
            <a:endParaRPr lang="en-US" sz="1200" dirty="0">
              <a:latin typeface="Berlin Sans FB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024816" y="914400"/>
            <a:ext cx="1103155" cy="35844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319699" y="882350"/>
            <a:ext cx="513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Berlin Sans FB" pitchFamily="34" charset="0"/>
              </a:rPr>
              <a:t>d</a:t>
            </a:r>
            <a:r>
              <a:rPr lang="en-US" sz="1600" dirty="0" smtClean="0">
                <a:latin typeface="Berlin Sans FB" pitchFamily="34" charset="0"/>
              </a:rPr>
              <a:t>iet</a:t>
            </a:r>
            <a:endParaRPr lang="en-US" sz="1600" dirty="0">
              <a:latin typeface="Berlin Sans FB" pitchFamily="34" charset="0"/>
            </a:endParaRPr>
          </a:p>
        </p:txBody>
      </p:sp>
      <p:sp>
        <p:nvSpPr>
          <p:cNvPr id="13" name="Right Arrow 12"/>
          <p:cNvSpPr/>
          <p:nvPr/>
        </p:nvSpPr>
        <p:spPr>
          <a:xfrm rot="5400000">
            <a:off x="2333549" y="2077521"/>
            <a:ext cx="343750" cy="453542"/>
          </a:xfrm>
          <a:prstGeom prst="rightArrow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5400000">
            <a:off x="6428734" y="2083621"/>
            <a:ext cx="343750" cy="45354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194033" y="2551353"/>
            <a:ext cx="4718304" cy="6942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erlin Sans FB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65333" y="2683023"/>
            <a:ext cx="1802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erlin Sans FB" pitchFamily="34" charset="0"/>
                <a:ea typeface="Adobe Fan Heiti Std B" pitchFamily="34" charset="-128"/>
              </a:rPr>
              <a:t>Immune balance</a:t>
            </a:r>
            <a:endParaRPr lang="en-US" dirty="0">
              <a:latin typeface="Berlin Sans FB" pitchFamily="34" charset="0"/>
              <a:ea typeface="Adobe Fan Heiti Std B" pitchFamily="34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62845" y="2511376"/>
            <a:ext cx="776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Berlin Sans FB" pitchFamily="34" charset="0"/>
              </a:rPr>
              <a:t>tolerance</a:t>
            </a:r>
            <a:endParaRPr lang="en-US" sz="1200" dirty="0">
              <a:latin typeface="Berlin Sans FB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11232" y="2511376"/>
            <a:ext cx="10518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Berlin Sans FB" pitchFamily="34" charset="0"/>
              </a:rPr>
              <a:t>inflammation</a:t>
            </a:r>
            <a:endParaRPr lang="en-US" sz="1200" dirty="0">
              <a:latin typeface="Berlin Sans FB" pitchFamily="34" charset="0"/>
            </a:endParaRPr>
          </a:p>
        </p:txBody>
      </p:sp>
      <p:sp>
        <p:nvSpPr>
          <p:cNvPr id="19" name="Right Arrow 18"/>
          <p:cNvSpPr/>
          <p:nvPr/>
        </p:nvSpPr>
        <p:spPr>
          <a:xfrm rot="5400000">
            <a:off x="2325019" y="3290596"/>
            <a:ext cx="343750" cy="453542"/>
          </a:xfrm>
          <a:prstGeom prst="rightArrow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5400000">
            <a:off x="6420204" y="3296696"/>
            <a:ext cx="343750" cy="45354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345135" y="3030703"/>
            <a:ext cx="10262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Berlin Sans FB" pitchFamily="34" charset="0"/>
              </a:rPr>
              <a:t>virus, sinusitis</a:t>
            </a:r>
            <a:endParaRPr lang="en-US" sz="1200" dirty="0">
              <a:latin typeface="Berlin Sans FB" pitchFamily="34" charset="0"/>
            </a:endParaRPr>
          </a:p>
        </p:txBody>
      </p:sp>
      <p:sp>
        <p:nvSpPr>
          <p:cNvPr id="22" name="Curved Left Arrow 21"/>
          <p:cNvSpPr/>
          <p:nvPr/>
        </p:nvSpPr>
        <p:spPr>
          <a:xfrm>
            <a:off x="1836435" y="1387781"/>
            <a:ext cx="314231" cy="643207"/>
          </a:xfrm>
          <a:prstGeom prst="curvedLeftArrow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1223" y="1753120"/>
            <a:ext cx="1388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Berlin Sans FB" pitchFamily="34" charset="0"/>
              </a:rPr>
              <a:t>environmental </a:t>
            </a:r>
            <a:br>
              <a:rPr lang="en-US" sz="1200" dirty="0" smtClean="0">
                <a:latin typeface="Berlin Sans FB" pitchFamily="34" charset="0"/>
              </a:rPr>
            </a:br>
            <a:r>
              <a:rPr lang="en-US" sz="1200" dirty="0" smtClean="0">
                <a:latin typeface="Berlin Sans FB" pitchFamily="34" charset="0"/>
              </a:rPr>
              <a:t>(in utero) exposure</a:t>
            </a:r>
            <a:endParaRPr lang="en-US" sz="1200" dirty="0">
              <a:latin typeface="Berlin Sans FB" pitchFamily="34" charset="0"/>
            </a:endParaRPr>
          </a:p>
        </p:txBody>
      </p:sp>
      <p:sp>
        <p:nvSpPr>
          <p:cNvPr id="24" name="Curved Left Arrow 23"/>
          <p:cNvSpPr/>
          <p:nvPr/>
        </p:nvSpPr>
        <p:spPr>
          <a:xfrm flipH="1">
            <a:off x="6963123" y="2600856"/>
            <a:ext cx="314231" cy="643207"/>
          </a:xfrm>
          <a:prstGeom prst="curvedLef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81017" y="2294687"/>
            <a:ext cx="1154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Berlin Sans FB" pitchFamily="34" charset="0"/>
              </a:rPr>
              <a:t>pollution &amp; </a:t>
            </a:r>
            <a:br>
              <a:rPr lang="en-US" sz="1200" dirty="0" smtClean="0">
                <a:latin typeface="Berlin Sans FB" pitchFamily="34" charset="0"/>
              </a:rPr>
            </a:br>
            <a:r>
              <a:rPr lang="en-US" sz="1200" dirty="0" smtClean="0">
                <a:latin typeface="Berlin Sans FB" pitchFamily="34" charset="0"/>
              </a:rPr>
              <a:t>environmental </a:t>
            </a:r>
            <a:br>
              <a:rPr lang="en-US" sz="1200" dirty="0" smtClean="0">
                <a:latin typeface="Berlin Sans FB" pitchFamily="34" charset="0"/>
              </a:rPr>
            </a:br>
            <a:r>
              <a:rPr lang="en-US" sz="1200" dirty="0" smtClean="0">
                <a:latin typeface="Berlin Sans FB" pitchFamily="34" charset="0"/>
              </a:rPr>
              <a:t>exposure</a:t>
            </a:r>
            <a:endParaRPr lang="en-US" sz="1200" dirty="0">
              <a:latin typeface="Berlin Sans FB" pitchFamily="34" charset="0"/>
            </a:endParaRPr>
          </a:p>
        </p:txBody>
      </p:sp>
      <p:sp>
        <p:nvSpPr>
          <p:cNvPr id="26" name="Circular Arrow 25"/>
          <p:cNvSpPr/>
          <p:nvPr/>
        </p:nvSpPr>
        <p:spPr>
          <a:xfrm rot="20128552" flipH="1">
            <a:off x="3510841" y="1079042"/>
            <a:ext cx="695494" cy="26179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832970"/>
              <a:gd name="adj5" fmla="val 12500"/>
            </a:avLst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Circular Arrow 29"/>
          <p:cNvSpPr/>
          <p:nvPr/>
        </p:nvSpPr>
        <p:spPr>
          <a:xfrm rot="1471448">
            <a:off x="4938481" y="1058312"/>
            <a:ext cx="695494" cy="26179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832970"/>
              <a:gd name="adj5" fmla="val 125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7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325" y="1541222"/>
            <a:ext cx="389137" cy="30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Freeform 37"/>
          <p:cNvSpPr/>
          <p:nvPr/>
        </p:nvSpPr>
        <p:spPr>
          <a:xfrm>
            <a:off x="2923906" y="1657503"/>
            <a:ext cx="118336" cy="154265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2718783" y="1716096"/>
            <a:ext cx="118337" cy="154265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3077405" y="1862842"/>
            <a:ext cx="118337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2805570" y="1517598"/>
            <a:ext cx="118336" cy="154265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3229880" y="1738682"/>
            <a:ext cx="117542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2983471" y="1814170"/>
            <a:ext cx="117542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3047163" y="1502888"/>
            <a:ext cx="118336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3203621" y="1572409"/>
            <a:ext cx="117542" cy="154265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2673027" y="1862092"/>
            <a:ext cx="118336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3089156" y="1675987"/>
            <a:ext cx="118336" cy="154265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3302952" y="1855574"/>
            <a:ext cx="118337" cy="153548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2828659" y="1793229"/>
            <a:ext cx="118336" cy="154265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2947093" y="1443929"/>
            <a:ext cx="117542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3184615" y="1418143"/>
            <a:ext cx="118337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3347422" y="1611067"/>
            <a:ext cx="117542" cy="153548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6437177" y="1676840"/>
            <a:ext cx="118336" cy="154265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6600609" y="1632251"/>
            <a:ext cx="118337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6445119" y="1846173"/>
            <a:ext cx="118336" cy="154265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6600609" y="1808145"/>
            <a:ext cx="118336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6287072" y="1808145"/>
            <a:ext cx="117542" cy="154266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6286721" y="1611067"/>
            <a:ext cx="117542" cy="153548"/>
          </a:xfrm>
          <a:custGeom>
            <a:avLst/>
            <a:gdLst>
              <a:gd name="connsiteX0" fmla="*/ 3759 w 236130"/>
              <a:gd name="connsiteY0" fmla="*/ 122829 h 341194"/>
              <a:gd name="connsiteX1" fmla="*/ 112941 w 236130"/>
              <a:gd name="connsiteY1" fmla="*/ 0 h 341194"/>
              <a:gd name="connsiteX2" fmla="*/ 208475 w 236130"/>
              <a:gd name="connsiteY2" fmla="*/ 13647 h 341194"/>
              <a:gd name="connsiteX3" fmla="*/ 235771 w 236130"/>
              <a:gd name="connsiteY3" fmla="*/ 68238 h 341194"/>
              <a:gd name="connsiteX4" fmla="*/ 194828 w 236130"/>
              <a:gd name="connsiteY4" fmla="*/ 177421 h 341194"/>
              <a:gd name="connsiteX5" fmla="*/ 153884 w 236130"/>
              <a:gd name="connsiteY5" fmla="*/ 191068 h 341194"/>
              <a:gd name="connsiteX6" fmla="*/ 126589 w 236130"/>
              <a:gd name="connsiteY6" fmla="*/ 286603 h 341194"/>
              <a:gd name="connsiteX7" fmla="*/ 99293 w 236130"/>
              <a:gd name="connsiteY7" fmla="*/ 327546 h 341194"/>
              <a:gd name="connsiteX8" fmla="*/ 58350 w 236130"/>
              <a:gd name="connsiteY8" fmla="*/ 341194 h 341194"/>
              <a:gd name="connsiteX9" fmla="*/ 3759 w 236130"/>
              <a:gd name="connsiteY9" fmla="*/ 122829 h 341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6130" h="341194">
                <a:moveTo>
                  <a:pt x="3759" y="122829"/>
                </a:moveTo>
                <a:cubicBezTo>
                  <a:pt x="12857" y="65963"/>
                  <a:pt x="31283" y="27218"/>
                  <a:pt x="112941" y="0"/>
                </a:cubicBezTo>
                <a:cubicBezTo>
                  <a:pt x="144786" y="4549"/>
                  <a:pt x="180355" y="-1975"/>
                  <a:pt x="208475" y="13647"/>
                </a:cubicBezTo>
                <a:cubicBezTo>
                  <a:pt x="226260" y="23527"/>
                  <a:pt x="233524" y="48018"/>
                  <a:pt x="235771" y="68238"/>
                </a:cubicBezTo>
                <a:cubicBezTo>
                  <a:pt x="238941" y="96771"/>
                  <a:pt x="220823" y="156625"/>
                  <a:pt x="194828" y="177421"/>
                </a:cubicBezTo>
                <a:cubicBezTo>
                  <a:pt x="183594" y="186408"/>
                  <a:pt x="167532" y="186519"/>
                  <a:pt x="153884" y="191068"/>
                </a:cubicBezTo>
                <a:cubicBezTo>
                  <a:pt x="149511" y="208562"/>
                  <a:pt x="136380" y="267022"/>
                  <a:pt x="126589" y="286603"/>
                </a:cubicBezTo>
                <a:cubicBezTo>
                  <a:pt x="119253" y="301274"/>
                  <a:pt x="112101" y="317299"/>
                  <a:pt x="99293" y="327546"/>
                </a:cubicBezTo>
                <a:cubicBezTo>
                  <a:pt x="88059" y="336533"/>
                  <a:pt x="71998" y="336645"/>
                  <a:pt x="58350" y="341194"/>
                </a:cubicBezTo>
                <a:cubicBezTo>
                  <a:pt x="-1749" y="251042"/>
                  <a:pt x="-5339" y="179695"/>
                  <a:pt x="3759" y="122829"/>
                </a:cubicBez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Tekstvak 26"/>
          <p:cNvSpPr txBox="1"/>
          <p:nvPr/>
        </p:nvSpPr>
        <p:spPr>
          <a:xfrm>
            <a:off x="551223" y="193183"/>
            <a:ext cx="93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Figure</a:t>
            </a:r>
            <a:r>
              <a:rPr lang="nl-NL" dirty="0" smtClean="0"/>
              <a:t> 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379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583</TotalTime>
  <Words>31</Words>
  <Application>Microsoft Office PowerPoint</Application>
  <PresentationFormat>Diavoorstelling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Adobe Fan Heiti Std B</vt:lpstr>
      <vt:lpstr>Arial</vt:lpstr>
      <vt:lpstr>Berlin Sans FB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Hermelijn Smits</dc:creator>
  <cp:lastModifiedBy>Hermelijn Smits</cp:lastModifiedBy>
  <cp:revision>44</cp:revision>
  <dcterms:created xsi:type="dcterms:W3CDTF">2014-10-12T20:44:51Z</dcterms:created>
  <dcterms:modified xsi:type="dcterms:W3CDTF">2015-10-17T23:02:11Z</dcterms:modified>
</cp:coreProperties>
</file>