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72" r:id="rId1"/>
  </p:sldMasterIdLst>
  <p:handoutMasterIdLst>
    <p:handoutMasterId r:id="rId3"/>
  </p:handoutMasterIdLst>
  <p:sldIdLst>
    <p:sldId id="266" r:id="rId2"/>
  </p:sldIdLst>
  <p:sldSz cx="42808525" cy="30279975"/>
  <p:notesSz cx="9926638" cy="14355763"/>
  <p:defaultTextStyle>
    <a:defPPr>
      <a:defRPr lang="en-US"/>
    </a:defPPr>
    <a:lvl1pPr marL="0" algn="l" defTabSz="4175747" rtl="0" eaLnBrk="1" latinLnBrk="0" hangingPunct="1">
      <a:defRPr sz="8300" kern="1200">
        <a:solidFill>
          <a:schemeClr val="tx1"/>
        </a:solidFill>
        <a:latin typeface="+mn-lt"/>
        <a:ea typeface="+mn-ea"/>
        <a:cs typeface="+mn-cs"/>
      </a:defRPr>
    </a:lvl1pPr>
    <a:lvl2pPr marL="2087873" algn="l" defTabSz="4175747" rtl="0" eaLnBrk="1" latinLnBrk="0" hangingPunct="1">
      <a:defRPr sz="8300" kern="1200">
        <a:solidFill>
          <a:schemeClr val="tx1"/>
        </a:solidFill>
        <a:latin typeface="+mn-lt"/>
        <a:ea typeface="+mn-ea"/>
        <a:cs typeface="+mn-cs"/>
      </a:defRPr>
    </a:lvl2pPr>
    <a:lvl3pPr marL="4175747" algn="l" defTabSz="4175747" rtl="0" eaLnBrk="1" latinLnBrk="0" hangingPunct="1">
      <a:defRPr sz="8300" kern="1200">
        <a:solidFill>
          <a:schemeClr val="tx1"/>
        </a:solidFill>
        <a:latin typeface="+mn-lt"/>
        <a:ea typeface="+mn-ea"/>
        <a:cs typeface="+mn-cs"/>
      </a:defRPr>
    </a:lvl3pPr>
    <a:lvl4pPr marL="6263620" algn="l" defTabSz="4175747" rtl="0" eaLnBrk="1" latinLnBrk="0" hangingPunct="1">
      <a:defRPr sz="8300" kern="1200">
        <a:solidFill>
          <a:schemeClr val="tx1"/>
        </a:solidFill>
        <a:latin typeface="+mn-lt"/>
        <a:ea typeface="+mn-ea"/>
        <a:cs typeface="+mn-cs"/>
      </a:defRPr>
    </a:lvl4pPr>
    <a:lvl5pPr marL="8351493" algn="l" defTabSz="4175747" rtl="0" eaLnBrk="1" latinLnBrk="0" hangingPunct="1">
      <a:defRPr sz="8300" kern="1200">
        <a:solidFill>
          <a:schemeClr val="tx1"/>
        </a:solidFill>
        <a:latin typeface="+mn-lt"/>
        <a:ea typeface="+mn-ea"/>
        <a:cs typeface="+mn-cs"/>
      </a:defRPr>
    </a:lvl5pPr>
    <a:lvl6pPr marL="10439367" algn="l" defTabSz="4175747" rtl="0" eaLnBrk="1" latinLnBrk="0" hangingPunct="1">
      <a:defRPr sz="8300" kern="1200">
        <a:solidFill>
          <a:schemeClr val="tx1"/>
        </a:solidFill>
        <a:latin typeface="+mn-lt"/>
        <a:ea typeface="+mn-ea"/>
        <a:cs typeface="+mn-cs"/>
      </a:defRPr>
    </a:lvl6pPr>
    <a:lvl7pPr marL="12527235" algn="l" defTabSz="4175747" rtl="0" eaLnBrk="1" latinLnBrk="0" hangingPunct="1">
      <a:defRPr sz="8300" kern="1200">
        <a:solidFill>
          <a:schemeClr val="tx1"/>
        </a:solidFill>
        <a:latin typeface="+mn-lt"/>
        <a:ea typeface="+mn-ea"/>
        <a:cs typeface="+mn-cs"/>
      </a:defRPr>
    </a:lvl7pPr>
    <a:lvl8pPr marL="14615108" algn="l" defTabSz="4175747" rtl="0" eaLnBrk="1" latinLnBrk="0" hangingPunct="1">
      <a:defRPr sz="8300" kern="1200">
        <a:solidFill>
          <a:schemeClr val="tx1"/>
        </a:solidFill>
        <a:latin typeface="+mn-lt"/>
        <a:ea typeface="+mn-ea"/>
        <a:cs typeface="+mn-cs"/>
      </a:defRPr>
    </a:lvl8pPr>
    <a:lvl9pPr marL="16702982" algn="l" defTabSz="4175747"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5EA4"/>
    <a:srgbClr val="FBFEDE"/>
    <a:srgbClr val="FEFBDE"/>
    <a:srgbClr val="333399"/>
    <a:srgbClr val="FAFED6"/>
    <a:srgbClr val="F9FECE"/>
    <a:srgbClr val="F7FEB8"/>
    <a:srgbClr val="FAFED2"/>
    <a:srgbClr val="F5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99" autoAdjust="0"/>
    <p:restoredTop sz="99209" autoAdjust="0"/>
  </p:normalViewPr>
  <p:slideViewPr>
    <p:cSldViewPr>
      <p:cViewPr>
        <p:scale>
          <a:sx n="25" d="100"/>
          <a:sy n="25" d="100"/>
        </p:scale>
        <p:origin x="-318" y="78"/>
      </p:cViewPr>
      <p:guideLst>
        <p:guide orient="horz" pos="9537"/>
        <p:guide pos="13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8592"/>
          </a:xfrm>
          <a:prstGeom prst="rect">
            <a:avLst/>
          </a:prstGeom>
        </p:spPr>
        <p:txBody>
          <a:bodyPr vert="horz" lIns="132741" tIns="66372" rIns="132741" bIns="66372" rtlCol="0"/>
          <a:lstStyle>
            <a:lvl1pPr algn="l">
              <a:defRPr sz="1700"/>
            </a:lvl1pPr>
          </a:lstStyle>
          <a:p>
            <a:endParaRPr lang="en-GB"/>
          </a:p>
        </p:txBody>
      </p:sp>
      <p:sp>
        <p:nvSpPr>
          <p:cNvPr id="3" name="Date Placeholder 2"/>
          <p:cNvSpPr>
            <a:spLocks noGrp="1"/>
          </p:cNvSpPr>
          <p:nvPr>
            <p:ph type="dt" sz="quarter" idx="1"/>
          </p:nvPr>
        </p:nvSpPr>
        <p:spPr>
          <a:xfrm>
            <a:off x="5621697" y="0"/>
            <a:ext cx="4302625" cy="718592"/>
          </a:xfrm>
          <a:prstGeom prst="rect">
            <a:avLst/>
          </a:prstGeom>
        </p:spPr>
        <p:txBody>
          <a:bodyPr vert="horz" lIns="132741" tIns="66372" rIns="132741" bIns="66372" rtlCol="0"/>
          <a:lstStyle>
            <a:lvl1pPr algn="r">
              <a:defRPr sz="1700"/>
            </a:lvl1pPr>
          </a:lstStyle>
          <a:p>
            <a:fld id="{AD41C62F-0E22-4A01-9A29-3C6331D883A1}" type="datetimeFigureOut">
              <a:rPr lang="en-GB" smtClean="0"/>
              <a:t>20/10/2014</a:t>
            </a:fld>
            <a:endParaRPr lang="en-GB"/>
          </a:p>
        </p:txBody>
      </p:sp>
      <p:sp>
        <p:nvSpPr>
          <p:cNvPr id="4" name="Footer Placeholder 3"/>
          <p:cNvSpPr>
            <a:spLocks noGrp="1"/>
          </p:cNvSpPr>
          <p:nvPr>
            <p:ph type="ftr" sz="quarter" idx="2"/>
          </p:nvPr>
        </p:nvSpPr>
        <p:spPr>
          <a:xfrm>
            <a:off x="0" y="13634879"/>
            <a:ext cx="4302625" cy="718591"/>
          </a:xfrm>
          <a:prstGeom prst="rect">
            <a:avLst/>
          </a:prstGeom>
        </p:spPr>
        <p:txBody>
          <a:bodyPr vert="horz" lIns="132741" tIns="66372" rIns="132741" bIns="66372" rtlCol="0" anchor="b"/>
          <a:lstStyle>
            <a:lvl1pPr algn="l">
              <a:defRPr sz="1700"/>
            </a:lvl1pPr>
          </a:lstStyle>
          <a:p>
            <a:endParaRPr lang="en-GB"/>
          </a:p>
        </p:txBody>
      </p:sp>
      <p:sp>
        <p:nvSpPr>
          <p:cNvPr id="5" name="Slide Number Placeholder 4"/>
          <p:cNvSpPr>
            <a:spLocks noGrp="1"/>
          </p:cNvSpPr>
          <p:nvPr>
            <p:ph type="sldNum" sz="quarter" idx="3"/>
          </p:nvPr>
        </p:nvSpPr>
        <p:spPr>
          <a:xfrm>
            <a:off x="5621697" y="13634879"/>
            <a:ext cx="4302625" cy="718591"/>
          </a:xfrm>
          <a:prstGeom prst="rect">
            <a:avLst/>
          </a:prstGeom>
        </p:spPr>
        <p:txBody>
          <a:bodyPr vert="horz" lIns="132741" tIns="66372" rIns="132741" bIns="66372" rtlCol="0" anchor="b"/>
          <a:lstStyle>
            <a:lvl1pPr algn="r">
              <a:defRPr sz="1700"/>
            </a:lvl1pPr>
          </a:lstStyle>
          <a:p>
            <a:fld id="{4535F794-E99C-49F6-A2D2-95FB1370E03C}" type="slidenum">
              <a:rPr lang="en-GB" smtClean="0"/>
              <a:t>‹#›</a:t>
            </a:fld>
            <a:endParaRPr lang="en-GB"/>
          </a:p>
        </p:txBody>
      </p:sp>
    </p:spTree>
    <p:extLst>
      <p:ext uri="{BB962C8B-B14F-4D97-AF65-F5344CB8AC3E}">
        <p14:creationId xmlns:p14="http://schemas.microsoft.com/office/powerpoint/2010/main" val="11559511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975774" y="6055995"/>
            <a:ext cx="38527673" cy="8074660"/>
          </a:xfrm>
        </p:spPr>
        <p:txBody>
          <a:bodyPr vert="horz" lIns="208814" tIns="0" rIns="208814" bIns="0" anchor="b">
            <a:normAutofit/>
            <a:scene3d>
              <a:camera prst="orthographicFront"/>
              <a:lightRig rig="soft" dir="t">
                <a:rot lat="0" lon="0" rev="17220000"/>
              </a:lightRig>
            </a:scene3d>
            <a:sp3d prstMaterial="softEdge">
              <a:bevelT w="38100" h="38100"/>
            </a:sp3d>
          </a:bodyPr>
          <a:lstStyle>
            <a:lvl1pPr>
              <a:defRPr sz="219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992B8DE-FD09-408B-8DF4-429AFECE9E06}" type="datetimeFigureOut">
              <a:rPr lang="en-GB" smtClean="0"/>
              <a:t>20/10/2014</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0B488B53-6F15-43DF-AB7C-F378237615A7}" type="slidenum">
              <a:rPr lang="en-GB" smtClean="0"/>
              <a:t>‹#›</a:t>
            </a:fld>
            <a:endParaRPr lang="en-GB"/>
          </a:p>
        </p:txBody>
      </p:sp>
      <p:sp>
        <p:nvSpPr>
          <p:cNvPr id="9" name="Subtitle 8"/>
          <p:cNvSpPr>
            <a:spLocks noGrp="1"/>
          </p:cNvSpPr>
          <p:nvPr>
            <p:ph type="subTitle" idx="1"/>
          </p:nvPr>
        </p:nvSpPr>
        <p:spPr>
          <a:xfrm>
            <a:off x="6421279" y="14710373"/>
            <a:ext cx="29965968" cy="7738216"/>
          </a:xfrm>
        </p:spPr>
        <p:txBody>
          <a:bodyPr/>
          <a:lstStyle>
            <a:lvl1pPr marL="0" indent="0" algn="ctr">
              <a:buNone/>
              <a:defRPr>
                <a:solidFill>
                  <a:schemeClr val="tx1"/>
                </a:solidFill>
              </a:defRPr>
            </a:lvl1pPr>
            <a:lvl2pPr marL="2088143" indent="0" algn="ctr">
              <a:buNone/>
            </a:lvl2pPr>
            <a:lvl3pPr marL="4176285" indent="0" algn="ctr">
              <a:buNone/>
            </a:lvl3pPr>
            <a:lvl4pPr marL="6264428" indent="0" algn="ctr">
              <a:buNone/>
            </a:lvl4pPr>
            <a:lvl5pPr marL="8352571" indent="0" algn="ctr">
              <a:buNone/>
            </a:lvl5pPr>
            <a:lvl6pPr marL="10440713" indent="0" algn="ctr">
              <a:buNone/>
            </a:lvl6pPr>
            <a:lvl7pPr marL="12528856" indent="0" algn="ctr">
              <a:buNone/>
            </a:lvl7pPr>
            <a:lvl8pPr marL="14616999" indent="0" algn="ctr">
              <a:buNone/>
            </a:lvl8pPr>
            <a:lvl9pPr marL="16705142"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2B8DE-FD09-408B-8DF4-429AFECE9E06}" type="datetimeFigureOut">
              <a:rPr lang="en-GB" smtClean="0"/>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0" y="1212606"/>
            <a:ext cx="9631919" cy="2583610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40427" y="1212606"/>
            <a:ext cx="28182280" cy="2583610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2B8DE-FD09-408B-8DF4-429AFECE9E06}" type="datetimeFigureOut">
              <a:rPr lang="en-GB" smtClean="0"/>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2B8DE-FD09-408B-8DF4-429AFECE9E06}" type="datetimeFigureOut">
              <a:rPr lang="en-GB" smtClean="0"/>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91492" y="2691554"/>
            <a:ext cx="33176607" cy="807466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19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91492" y="11072571"/>
            <a:ext cx="33176607" cy="6665798"/>
          </a:xfrm>
        </p:spPr>
        <p:txBody>
          <a:bodyPr anchor="t"/>
          <a:lstStyle>
            <a:lvl1pPr marL="334103" indent="0" algn="l">
              <a:buNone/>
              <a:defRPr sz="9100">
                <a:solidFill>
                  <a:schemeClr val="tx1"/>
                </a:solidFill>
              </a:defRPr>
            </a:lvl1pPr>
            <a:lvl2pPr>
              <a:buNone/>
              <a:defRPr sz="83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92B8DE-FD09-408B-8DF4-429AFECE9E06}" type="datetimeFigureOut">
              <a:rPr lang="en-GB" smtClean="0"/>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37100722" y="28331405"/>
            <a:ext cx="3567377" cy="1612128"/>
          </a:xfrm>
        </p:spPr>
        <p:txBody>
          <a:bodyPr/>
          <a:lstStyle/>
          <a:p>
            <a:fld id="{0B488B53-6F15-43DF-AB7C-F378237615A7}"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40426" y="7065329"/>
            <a:ext cx="18907099" cy="19983384"/>
          </a:xfrm>
        </p:spPr>
        <p:txBody>
          <a:bodyPr/>
          <a:lstStyle>
            <a:lvl1pPr>
              <a:defRPr sz="11900"/>
            </a:lvl1pPr>
            <a:lvl2pPr>
              <a:defRPr sz="10900"/>
            </a:lvl2pPr>
            <a:lvl3pPr>
              <a:defRPr sz="9100"/>
            </a:lvl3pPr>
            <a:lvl4pPr>
              <a:defRPr sz="8300"/>
            </a:lvl4pPr>
            <a:lvl5pPr>
              <a:defRPr sz="8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1761000" y="7065329"/>
            <a:ext cx="18907099" cy="19983384"/>
          </a:xfrm>
        </p:spPr>
        <p:txBody>
          <a:bodyPr/>
          <a:lstStyle>
            <a:lvl1pPr>
              <a:defRPr sz="11900"/>
            </a:lvl1pPr>
            <a:lvl2pPr>
              <a:defRPr sz="10900"/>
            </a:lvl2pPr>
            <a:lvl3pPr>
              <a:defRPr sz="9100"/>
            </a:lvl3pPr>
            <a:lvl4pPr>
              <a:defRPr sz="8300"/>
            </a:lvl4pPr>
            <a:lvl5pPr>
              <a:defRPr sz="8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92B8DE-FD09-408B-8DF4-429AFECE9E06}" type="datetimeFigureOut">
              <a:rPr lang="en-GB" smtClean="0"/>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26" y="1205592"/>
            <a:ext cx="38527673" cy="5046662"/>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40426" y="6777948"/>
            <a:ext cx="18914533" cy="3315375"/>
          </a:xfrm>
        </p:spPr>
        <p:txBody>
          <a:bodyPr anchor="ctr"/>
          <a:lstStyle>
            <a:lvl1pPr marL="0" indent="0">
              <a:buNone/>
              <a:defRPr sz="10900" b="0" cap="all" baseline="0">
                <a:solidFill>
                  <a:schemeClr val="tx1"/>
                </a:solidFill>
              </a:defRPr>
            </a:lvl1pPr>
            <a:lvl2pPr>
              <a:buNone/>
              <a:defRPr sz="9100" b="1"/>
            </a:lvl2pPr>
            <a:lvl3pPr>
              <a:buNone/>
              <a:defRPr sz="83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1746139" y="6777948"/>
            <a:ext cx="18921963" cy="3315375"/>
          </a:xfrm>
        </p:spPr>
        <p:txBody>
          <a:bodyPr anchor="ctr"/>
          <a:lstStyle>
            <a:lvl1pPr marL="0" indent="0">
              <a:buNone/>
              <a:defRPr sz="10900" b="0" cap="all" baseline="0">
                <a:solidFill>
                  <a:schemeClr val="tx1"/>
                </a:solidFill>
              </a:defRPr>
            </a:lvl1pPr>
            <a:lvl2pPr>
              <a:buNone/>
              <a:defRPr sz="9100" b="1"/>
            </a:lvl2pPr>
            <a:lvl3pPr>
              <a:buNone/>
              <a:defRPr sz="83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40426" y="10429771"/>
            <a:ext cx="18914533" cy="16618942"/>
          </a:xfrm>
        </p:spPr>
        <p:txBody>
          <a:bodyPr/>
          <a:lstStyle>
            <a:lvl1pPr>
              <a:defRPr sz="10900"/>
            </a:lvl1pPr>
            <a:lvl2pPr>
              <a:defRPr sz="9100"/>
            </a:lvl2pPr>
            <a:lvl3pPr>
              <a:defRPr sz="83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1746139" y="10429771"/>
            <a:ext cx="18921963" cy="16618942"/>
          </a:xfrm>
        </p:spPr>
        <p:txBody>
          <a:bodyPr/>
          <a:lstStyle>
            <a:lvl1pPr>
              <a:defRPr sz="10900"/>
            </a:lvl1pPr>
            <a:lvl2pPr>
              <a:defRPr sz="9100"/>
            </a:lvl2pPr>
            <a:lvl3pPr>
              <a:defRPr sz="83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92B8DE-FD09-408B-8DF4-429AFECE9E06}" type="datetimeFigureOut">
              <a:rPr lang="en-GB" smtClean="0"/>
              <a:t>20/10/2014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92B8DE-FD09-408B-8DF4-429AFECE9E06}" type="datetimeFigureOut">
              <a:rPr lang="en-GB" smtClean="0"/>
              <a:t>20/10/2014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2B8DE-FD09-408B-8DF4-429AFECE9E06}" type="datetimeFigureOut">
              <a:rPr lang="en-GB" smtClean="0"/>
              <a:t>20/10/2014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2"/>
            <a:ext cx="14083709" cy="5130773"/>
          </a:xfrm>
        </p:spPr>
        <p:txBody>
          <a:bodyPr vert="horz" anchor="b">
            <a:normAutofit/>
            <a:sp3d prstMaterial="softEdge"/>
          </a:bodyPr>
          <a:lstStyle>
            <a:lvl1pPr algn="l">
              <a:buNone/>
              <a:defRPr sz="101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140429" y="6728886"/>
            <a:ext cx="14083709" cy="20319827"/>
          </a:xfrm>
        </p:spPr>
        <p:txBody>
          <a:bodyPr/>
          <a:lstStyle>
            <a:lvl1pPr marL="0" indent="0">
              <a:buNone/>
              <a:defRPr sz="6400"/>
            </a:lvl1pPr>
            <a:lvl2pPr>
              <a:buNone/>
              <a:defRPr sz="5500"/>
            </a:lvl2pPr>
            <a:lvl3pPr>
              <a:buNone/>
              <a:defRPr sz="4600"/>
            </a:lvl3pPr>
            <a:lvl4pPr>
              <a:buNone/>
              <a:defRPr sz="4100"/>
            </a:lvl4pPr>
            <a:lvl5pPr>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736944" y="1205594"/>
            <a:ext cx="23931155" cy="25843120"/>
          </a:xfrm>
        </p:spPr>
        <p:txBody>
          <a:bodyPr/>
          <a:lstStyle>
            <a:lvl1pPr>
              <a:defRPr sz="11900"/>
            </a:lvl1pPr>
            <a:lvl2pPr>
              <a:defRPr sz="10900"/>
            </a:lvl2pPr>
            <a:lvl3pPr>
              <a:defRPr sz="10100"/>
            </a:lvl3pPr>
            <a:lvl4pPr>
              <a:defRPr sz="9100"/>
            </a:lvl4pPr>
            <a:lvl5pPr>
              <a:defRPr sz="8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92B8DE-FD09-408B-8DF4-429AFECE9E06}" type="datetimeFigureOut">
              <a:rPr lang="en-GB" smtClean="0"/>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1705" y="2691554"/>
            <a:ext cx="25685115" cy="2306046"/>
          </a:xfrm>
        </p:spPr>
        <p:txBody>
          <a:bodyPr lIns="208814" rIns="208814" bIns="0" anchor="b">
            <a:sp3d prstMaterial="softEdge"/>
          </a:bodyPr>
          <a:lstStyle>
            <a:lvl1pPr algn="ctr">
              <a:buNone/>
              <a:defRPr sz="91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8561705" y="8088679"/>
            <a:ext cx="25685115" cy="17495097"/>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46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561705" y="5151688"/>
            <a:ext cx="25685115" cy="2341651"/>
          </a:xfrm>
        </p:spPr>
        <p:txBody>
          <a:bodyPr lIns="208814" tIns="208814" rIns="208814" anchor="t"/>
          <a:lstStyle>
            <a:lvl1pPr marL="0" indent="0" algn="ctr">
              <a:buNone/>
              <a:defRPr sz="6400"/>
            </a:lvl1pPr>
            <a:lvl2pPr>
              <a:defRPr sz="5500"/>
            </a:lvl2pPr>
            <a:lvl3pPr>
              <a:defRPr sz="4600"/>
            </a:lvl3pPr>
            <a:lvl4pPr>
              <a:defRPr sz="4100"/>
            </a:lvl4pPr>
            <a:lvl5pPr>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92B8DE-FD09-408B-8DF4-429AFECE9E06}" type="datetimeFigureOut">
              <a:rPr lang="en-GB" smtClean="0"/>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88B53-6F15-43DF-AB7C-F378237615A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40426" y="1212604"/>
            <a:ext cx="38527673" cy="5046662"/>
          </a:xfrm>
          <a:prstGeom prst="rect">
            <a:avLst/>
          </a:prstGeom>
        </p:spPr>
        <p:txBody>
          <a:bodyPr vert="horz" lIns="417629" tIns="208814" rIns="417629" bIns="208814"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140426" y="7065328"/>
            <a:ext cx="38527673" cy="20792249"/>
          </a:xfrm>
          <a:prstGeom prst="rect">
            <a:avLst/>
          </a:prstGeom>
        </p:spPr>
        <p:txBody>
          <a:bodyPr vert="horz" lIns="417629" tIns="208814" rIns="417629" bIns="2088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140426" y="28331405"/>
            <a:ext cx="9988656" cy="1612128"/>
          </a:xfrm>
          <a:prstGeom prst="rect">
            <a:avLst/>
          </a:prstGeom>
        </p:spPr>
        <p:txBody>
          <a:bodyPr vert="horz" lIns="417629" tIns="208814" rIns="417629" bIns="208814" anchor="b"/>
          <a:lstStyle>
            <a:lvl1pPr algn="l" eaLnBrk="1" latinLnBrk="0" hangingPunct="1">
              <a:defRPr kumimoji="0" sz="5500">
                <a:solidFill>
                  <a:schemeClr val="tx1">
                    <a:shade val="50000"/>
                  </a:schemeClr>
                </a:solidFill>
              </a:defRPr>
            </a:lvl1pPr>
          </a:lstStyle>
          <a:p>
            <a:fld id="{8992B8DE-FD09-408B-8DF4-429AFECE9E06}" type="datetimeFigureOut">
              <a:rPr lang="en-GB" smtClean="0"/>
              <a:t>20/10/2014</a:t>
            </a:fld>
            <a:endParaRPr lang="en-GB"/>
          </a:p>
        </p:txBody>
      </p:sp>
      <p:sp>
        <p:nvSpPr>
          <p:cNvPr id="3" name="Footer Placeholder 2"/>
          <p:cNvSpPr>
            <a:spLocks noGrp="1"/>
          </p:cNvSpPr>
          <p:nvPr>
            <p:ph type="ftr" sz="quarter" idx="3"/>
          </p:nvPr>
        </p:nvSpPr>
        <p:spPr>
          <a:xfrm>
            <a:off x="14626247" y="28331405"/>
            <a:ext cx="13556033" cy="1612128"/>
          </a:xfrm>
          <a:prstGeom prst="rect">
            <a:avLst/>
          </a:prstGeom>
        </p:spPr>
        <p:txBody>
          <a:bodyPr vert="horz" lIns="417629" tIns="208814" rIns="417629" bIns="208814" anchor="b"/>
          <a:lstStyle>
            <a:lvl1pPr algn="ctr" eaLnBrk="1" latinLnBrk="0" hangingPunct="1">
              <a:defRPr kumimoji="0" sz="55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37100722" y="28331405"/>
            <a:ext cx="3567377" cy="1612128"/>
          </a:xfrm>
          <a:prstGeom prst="rect">
            <a:avLst/>
          </a:prstGeom>
        </p:spPr>
        <p:txBody>
          <a:bodyPr vert="horz" lIns="0" tIns="208814" rIns="0" bIns="208814" anchor="b"/>
          <a:lstStyle>
            <a:lvl1pPr algn="r" eaLnBrk="1" latinLnBrk="0" hangingPunct="1">
              <a:defRPr kumimoji="0" sz="5500">
                <a:solidFill>
                  <a:schemeClr val="tx1">
                    <a:shade val="50000"/>
                  </a:schemeClr>
                </a:solidFill>
              </a:defRPr>
            </a:lvl1pPr>
          </a:lstStyle>
          <a:p>
            <a:fld id="{0B488B53-6F15-43DF-AB7C-F378237615A7}"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6373" r:id="rId1"/>
    <p:sldLayoutId id="2147486374" r:id="rId2"/>
    <p:sldLayoutId id="2147486375" r:id="rId3"/>
    <p:sldLayoutId id="2147486376" r:id="rId4"/>
    <p:sldLayoutId id="2147486377" r:id="rId5"/>
    <p:sldLayoutId id="2147486378" r:id="rId6"/>
    <p:sldLayoutId id="2147486379" r:id="rId7"/>
    <p:sldLayoutId id="2147486380" r:id="rId8"/>
    <p:sldLayoutId id="2147486381" r:id="rId9"/>
    <p:sldLayoutId id="2147486382" r:id="rId10"/>
    <p:sldLayoutId id="2147486383" r:id="rId11"/>
  </p:sldLayoutIdLst>
  <p:txStyles>
    <p:titleStyle>
      <a:lvl1pPr algn="ctr" rtl="0" eaLnBrk="1" latinLnBrk="0" hangingPunct="1">
        <a:spcBef>
          <a:spcPct val="0"/>
        </a:spcBef>
        <a:buNone/>
        <a:defRPr kumimoji="0" sz="18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505771" indent="-1879328" algn="l" rtl="0" eaLnBrk="1" latinLnBrk="0" hangingPunct="1">
        <a:spcBef>
          <a:spcPct val="20000"/>
        </a:spcBef>
        <a:buClr>
          <a:schemeClr val="tx1">
            <a:shade val="95000"/>
          </a:schemeClr>
        </a:buClr>
        <a:buSzPct val="65000"/>
        <a:buFont typeface="Wingdings 2"/>
        <a:buChar char=""/>
        <a:defRPr kumimoji="0" sz="12800" kern="1200">
          <a:solidFill>
            <a:schemeClr val="tx1"/>
          </a:solidFill>
          <a:latin typeface="+mn-lt"/>
          <a:ea typeface="+mn-ea"/>
          <a:cs typeface="+mn-cs"/>
        </a:defRPr>
      </a:lvl1pPr>
      <a:lvl2pPr marL="3967471" indent="-1294648" algn="l" rtl="0" eaLnBrk="1" latinLnBrk="0" hangingPunct="1">
        <a:spcBef>
          <a:spcPct val="20000"/>
        </a:spcBef>
        <a:buClr>
          <a:schemeClr val="tx1"/>
        </a:buClr>
        <a:buSzPct val="80000"/>
        <a:buFont typeface="Wingdings 2"/>
        <a:buChar char=""/>
        <a:defRPr kumimoji="0" sz="10900" kern="1200">
          <a:solidFill>
            <a:schemeClr val="tx1"/>
          </a:solidFill>
          <a:latin typeface="+mn-lt"/>
          <a:ea typeface="+mn-ea"/>
          <a:cs typeface="+mn-cs"/>
        </a:defRPr>
      </a:lvl2pPr>
      <a:lvl3pPr marL="5178594" indent="-1044072" algn="l" rtl="0" eaLnBrk="1" latinLnBrk="0" hangingPunct="1">
        <a:spcBef>
          <a:spcPct val="20000"/>
        </a:spcBef>
        <a:buClr>
          <a:schemeClr val="tx1"/>
        </a:buClr>
        <a:buSzPct val="95000"/>
        <a:buFont typeface="Wingdings"/>
        <a:buChar char=""/>
        <a:defRPr kumimoji="0" sz="10100" kern="1200">
          <a:solidFill>
            <a:schemeClr val="tx1"/>
          </a:solidFill>
          <a:latin typeface="+mn-lt"/>
          <a:ea typeface="+mn-ea"/>
          <a:cs typeface="+mn-cs"/>
        </a:defRPr>
      </a:lvl3pPr>
      <a:lvl4pPr marL="6180903" indent="-835258" algn="l" rtl="0" eaLnBrk="1" latinLnBrk="0" hangingPunct="1">
        <a:spcBef>
          <a:spcPct val="20000"/>
        </a:spcBef>
        <a:buClr>
          <a:schemeClr val="tx1"/>
        </a:buClr>
        <a:buSzPct val="100000"/>
        <a:buFont typeface="Wingdings 3"/>
        <a:buChar char=""/>
        <a:defRPr kumimoji="0" sz="9100" kern="1200">
          <a:solidFill>
            <a:schemeClr val="tx1"/>
          </a:solidFill>
          <a:latin typeface="+mn-lt"/>
          <a:ea typeface="+mn-ea"/>
          <a:cs typeface="+mn-cs"/>
        </a:defRPr>
      </a:lvl4pPr>
      <a:lvl5pPr marL="7057922" indent="-835258" algn="l" rtl="0" eaLnBrk="1" latinLnBrk="0" hangingPunct="1">
        <a:spcBef>
          <a:spcPct val="20000"/>
        </a:spcBef>
        <a:buClr>
          <a:schemeClr val="tx1"/>
        </a:buClr>
        <a:buFont typeface="Wingdings 2"/>
        <a:buChar char=""/>
        <a:defRPr kumimoji="0" sz="9100" kern="1200">
          <a:solidFill>
            <a:schemeClr val="tx1"/>
          </a:solidFill>
          <a:latin typeface="+mn-lt"/>
          <a:ea typeface="+mn-ea"/>
          <a:cs typeface="+mn-cs"/>
        </a:defRPr>
      </a:lvl5pPr>
      <a:lvl6pPr marL="8060231" indent="-835258" algn="l" rtl="0" eaLnBrk="1" latinLnBrk="0" hangingPunct="1">
        <a:spcBef>
          <a:spcPct val="20000"/>
        </a:spcBef>
        <a:buClr>
          <a:schemeClr val="tx1"/>
        </a:buClr>
        <a:buFont typeface="Wingdings 3"/>
        <a:buChar char=""/>
        <a:defRPr kumimoji="0" sz="8300" kern="1200">
          <a:solidFill>
            <a:schemeClr val="tx1"/>
          </a:solidFill>
          <a:latin typeface="+mn-lt"/>
          <a:ea typeface="+mn-ea"/>
          <a:cs typeface="+mn-cs"/>
        </a:defRPr>
      </a:lvl6pPr>
      <a:lvl7pPr marL="8979014" indent="-835258" algn="l" rtl="0" eaLnBrk="1" latinLnBrk="0" hangingPunct="1">
        <a:spcBef>
          <a:spcPct val="20000"/>
        </a:spcBef>
        <a:buClr>
          <a:schemeClr val="tx1"/>
        </a:buClr>
        <a:buFont typeface="Wingdings 2"/>
        <a:buChar char=""/>
        <a:defRPr kumimoji="0" sz="7300" kern="1200">
          <a:solidFill>
            <a:schemeClr val="tx1"/>
          </a:solidFill>
          <a:latin typeface="+mn-lt"/>
          <a:ea typeface="+mn-ea"/>
          <a:cs typeface="+mn-cs"/>
        </a:defRPr>
      </a:lvl7pPr>
      <a:lvl8pPr marL="9897796" indent="-835258" algn="l" rtl="0" eaLnBrk="1" latinLnBrk="0" hangingPunct="1">
        <a:spcBef>
          <a:spcPct val="20000"/>
        </a:spcBef>
        <a:buClr>
          <a:schemeClr val="tx1"/>
        </a:buClr>
        <a:buFont typeface="Wingdings 2"/>
        <a:buChar char=""/>
        <a:defRPr kumimoji="0" sz="6400" kern="1200">
          <a:solidFill>
            <a:schemeClr val="tx1"/>
          </a:solidFill>
          <a:latin typeface="+mn-lt"/>
          <a:ea typeface="+mn-ea"/>
          <a:cs typeface="+mn-cs"/>
        </a:defRPr>
      </a:lvl8pPr>
      <a:lvl9pPr marL="10816579" indent="-835258" algn="l" rtl="0" eaLnBrk="1" latinLnBrk="0" hangingPunct="1">
        <a:spcBef>
          <a:spcPct val="20000"/>
        </a:spcBef>
        <a:buClr>
          <a:schemeClr val="tx1"/>
        </a:buClr>
        <a:buFont typeface="Wingdings 2"/>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8143" algn="l" rtl="0" eaLnBrk="1" latinLnBrk="0" hangingPunct="1">
        <a:defRPr kumimoji="0" kern="1200">
          <a:solidFill>
            <a:schemeClr val="tx1"/>
          </a:solidFill>
          <a:latin typeface="+mn-lt"/>
          <a:ea typeface="+mn-ea"/>
          <a:cs typeface="+mn-cs"/>
        </a:defRPr>
      </a:lvl2pPr>
      <a:lvl3pPr marL="4176285" algn="l" rtl="0" eaLnBrk="1" latinLnBrk="0" hangingPunct="1">
        <a:defRPr kumimoji="0" kern="1200">
          <a:solidFill>
            <a:schemeClr val="tx1"/>
          </a:solidFill>
          <a:latin typeface="+mn-lt"/>
          <a:ea typeface="+mn-ea"/>
          <a:cs typeface="+mn-cs"/>
        </a:defRPr>
      </a:lvl3pPr>
      <a:lvl4pPr marL="6264428" algn="l" rtl="0" eaLnBrk="1" latinLnBrk="0" hangingPunct="1">
        <a:defRPr kumimoji="0" kern="1200">
          <a:solidFill>
            <a:schemeClr val="tx1"/>
          </a:solidFill>
          <a:latin typeface="+mn-lt"/>
          <a:ea typeface="+mn-ea"/>
          <a:cs typeface="+mn-cs"/>
        </a:defRPr>
      </a:lvl4pPr>
      <a:lvl5pPr marL="8352571" algn="l" rtl="0" eaLnBrk="1" latinLnBrk="0" hangingPunct="1">
        <a:defRPr kumimoji="0" kern="1200">
          <a:solidFill>
            <a:schemeClr val="tx1"/>
          </a:solidFill>
          <a:latin typeface="+mn-lt"/>
          <a:ea typeface="+mn-ea"/>
          <a:cs typeface="+mn-cs"/>
        </a:defRPr>
      </a:lvl5pPr>
      <a:lvl6pPr marL="10440713" algn="l" rtl="0" eaLnBrk="1" latinLnBrk="0" hangingPunct="1">
        <a:defRPr kumimoji="0" kern="1200">
          <a:solidFill>
            <a:schemeClr val="tx1"/>
          </a:solidFill>
          <a:latin typeface="+mn-lt"/>
          <a:ea typeface="+mn-ea"/>
          <a:cs typeface="+mn-cs"/>
        </a:defRPr>
      </a:lvl6pPr>
      <a:lvl7pPr marL="12528856" algn="l" rtl="0" eaLnBrk="1" latinLnBrk="0" hangingPunct="1">
        <a:defRPr kumimoji="0" kern="1200">
          <a:solidFill>
            <a:schemeClr val="tx1"/>
          </a:solidFill>
          <a:latin typeface="+mn-lt"/>
          <a:ea typeface="+mn-ea"/>
          <a:cs typeface="+mn-cs"/>
        </a:defRPr>
      </a:lvl7pPr>
      <a:lvl8pPr marL="14616999" algn="l" rtl="0" eaLnBrk="1" latinLnBrk="0" hangingPunct="1">
        <a:defRPr kumimoji="0" kern="1200">
          <a:solidFill>
            <a:schemeClr val="tx1"/>
          </a:solidFill>
          <a:latin typeface="+mn-lt"/>
          <a:ea typeface="+mn-ea"/>
          <a:cs typeface="+mn-cs"/>
        </a:defRPr>
      </a:lvl8pPr>
      <a:lvl9pPr marL="1670514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333399"/>
            </a:gs>
            <a:gs pos="24000">
              <a:srgbClr val="0066FF">
                <a:lumMod val="53000"/>
                <a:lumOff val="47000"/>
              </a:srgbClr>
            </a:gs>
            <a:gs pos="50000">
              <a:srgbClr val="333399"/>
            </a:gs>
            <a:gs pos="75000">
              <a:srgbClr val="6699FF"/>
            </a:gs>
            <a:gs pos="100000">
              <a:srgbClr val="333399"/>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893" y="289474"/>
            <a:ext cx="41971441" cy="2621146"/>
          </a:xfrm>
        </p:spPr>
        <p:txBody>
          <a:bodyPr>
            <a:normAutofit/>
          </a:bodyPr>
          <a:lstStyle/>
          <a:p>
            <a:pPr algn="ctr"/>
            <a:r>
              <a:rPr lang="en-GB" sz="7300" dirty="0">
                <a:solidFill>
                  <a:srgbClr val="FFFF99"/>
                </a:solidFill>
              </a:rPr>
              <a:t>A qualitative study into the micro-processes and mechanisms of mindfulness</a:t>
            </a:r>
            <a:br>
              <a:rPr lang="en-GB" sz="7300" dirty="0">
                <a:solidFill>
                  <a:srgbClr val="FFFF99"/>
                </a:solidFill>
              </a:rPr>
            </a:br>
            <a:r>
              <a:rPr lang="en-GB" sz="5500" dirty="0">
                <a:solidFill>
                  <a:srgbClr val="FFFF99"/>
                </a:solidFill>
              </a:rPr>
              <a:t>Willeke Rietdijk, University of Southampton, </a:t>
            </a:r>
            <a:r>
              <a:rPr lang="en-GB" sz="5500" dirty="0" smtClean="0">
                <a:solidFill>
                  <a:srgbClr val="FFFF99"/>
                </a:solidFill>
              </a:rPr>
              <a:t>UK            Email: W.Rietdijk@soton.ac.uk</a:t>
            </a:r>
            <a:endParaRPr lang="en-GB" sz="5500" dirty="0">
              <a:solidFill>
                <a:srgbClr val="FFFF99"/>
              </a:solidFill>
            </a:endParaRPr>
          </a:p>
        </p:txBody>
      </p:sp>
      <p:sp>
        <p:nvSpPr>
          <p:cNvPr id="4" name="Content Placeholder 2"/>
          <p:cNvSpPr txBox="1">
            <a:spLocks/>
          </p:cNvSpPr>
          <p:nvPr/>
        </p:nvSpPr>
        <p:spPr>
          <a:xfrm>
            <a:off x="449895" y="17748258"/>
            <a:ext cx="12694624" cy="7362843"/>
          </a:xfrm>
          <a:prstGeom prst="rect">
            <a:avLst/>
          </a:prstGeom>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endParaRPr lang="en-GB" sz="2300" dirty="0"/>
          </a:p>
        </p:txBody>
      </p:sp>
      <p:sp>
        <p:nvSpPr>
          <p:cNvPr id="5" name="Content Placeholder 2"/>
          <p:cNvSpPr txBox="1">
            <a:spLocks/>
          </p:cNvSpPr>
          <p:nvPr/>
        </p:nvSpPr>
        <p:spPr>
          <a:xfrm>
            <a:off x="29031149" y="3031124"/>
            <a:ext cx="12607361" cy="10668703"/>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spcBef>
                <a:spcPts val="600"/>
              </a:spcBef>
              <a:spcAft>
                <a:spcPts val="0"/>
              </a:spcAft>
              <a:buClr>
                <a:srgbClr val="002060"/>
              </a:buClr>
              <a:buNone/>
            </a:pPr>
            <a:r>
              <a:rPr lang="en-GB" sz="3400" b="1" spc="686" dirty="0">
                <a:solidFill>
                  <a:srgbClr val="0070C0"/>
                </a:solidFill>
              </a:rPr>
              <a:t>Methodology</a:t>
            </a:r>
          </a:p>
          <a:p>
            <a:pPr marL="0" indent="0">
              <a:spcBef>
                <a:spcPts val="600"/>
              </a:spcBef>
              <a:spcAft>
                <a:spcPts val="0"/>
              </a:spcAft>
              <a:buClr>
                <a:srgbClr val="0070C0"/>
              </a:buClr>
              <a:buNone/>
            </a:pPr>
            <a:r>
              <a:rPr lang="en-GB" sz="2900" dirty="0">
                <a:solidFill>
                  <a:srgbClr val="002060"/>
                </a:solidFill>
              </a:rPr>
              <a:t>A micro-study of the mindfulness experience, using the Elicitation Interview (EI) (</a:t>
            </a:r>
            <a:r>
              <a:rPr lang="en-GB" sz="2900" dirty="0" err="1">
                <a:solidFill>
                  <a:srgbClr val="002060"/>
                </a:solidFill>
              </a:rPr>
              <a:t>Vermersch</a:t>
            </a:r>
            <a:r>
              <a:rPr lang="en-GB" sz="2900" dirty="0">
                <a:solidFill>
                  <a:srgbClr val="002060"/>
                </a:solidFill>
              </a:rPr>
              <a:t>, </a:t>
            </a:r>
            <a:r>
              <a:rPr lang="en-GB" sz="2900" dirty="0" err="1">
                <a:solidFill>
                  <a:srgbClr val="002060"/>
                </a:solidFill>
              </a:rPr>
              <a:t>Depraz</a:t>
            </a:r>
            <a:r>
              <a:rPr lang="en-GB" sz="2900" dirty="0">
                <a:solidFill>
                  <a:srgbClr val="002060"/>
                </a:solidFill>
              </a:rPr>
              <a:t> &amp; Varela, 2003; Petitmengin, 2006; </a:t>
            </a:r>
            <a:r>
              <a:rPr lang="en-GB" sz="2900" dirty="0" err="1">
                <a:solidFill>
                  <a:srgbClr val="002060"/>
                </a:solidFill>
              </a:rPr>
              <a:t>Vermersch</a:t>
            </a:r>
            <a:r>
              <a:rPr lang="en-GB" sz="2900" dirty="0">
                <a:solidFill>
                  <a:srgbClr val="002060"/>
                </a:solidFill>
              </a:rPr>
              <a:t>, 2009) to bring participants back into an embodied reliving of a recent meditation experience</a:t>
            </a:r>
            <a:r>
              <a:rPr lang="en-GB" sz="2900" dirty="0" smtClean="0">
                <a:solidFill>
                  <a:srgbClr val="002060"/>
                </a:solidFill>
              </a:rPr>
              <a:t>.</a:t>
            </a:r>
          </a:p>
          <a:p>
            <a:pPr marL="723900" indent="-533400">
              <a:spcBef>
                <a:spcPts val="600"/>
              </a:spcBef>
              <a:spcAft>
                <a:spcPts val="0"/>
              </a:spcAft>
              <a:buClr>
                <a:srgbClr val="0070C0"/>
              </a:buClr>
              <a:buFont typeface="Wingdings" panose="05000000000000000000" pitchFamily="2" charset="2"/>
              <a:buChar char="§"/>
            </a:pPr>
            <a:r>
              <a:rPr lang="en-GB" sz="2800" dirty="0" smtClean="0">
                <a:solidFill>
                  <a:srgbClr val="002060"/>
                </a:solidFill>
              </a:rPr>
              <a:t>Reliving </a:t>
            </a:r>
            <a:r>
              <a:rPr lang="en-GB" sz="2800" dirty="0">
                <a:solidFill>
                  <a:srgbClr val="002060"/>
                </a:solidFill>
              </a:rPr>
              <a:t>pre-reflective experience in a situated and embodied way</a:t>
            </a:r>
          </a:p>
          <a:p>
            <a:pPr marL="773773" lvl="3" indent="-573094">
              <a:spcBef>
                <a:spcPts val="600"/>
              </a:spcBef>
              <a:spcAft>
                <a:spcPts val="0"/>
              </a:spcAft>
              <a:buClr>
                <a:srgbClr val="0070C0"/>
              </a:buClr>
              <a:buFont typeface="Wingdings" panose="05000000000000000000" pitchFamily="2" charset="2"/>
              <a:buChar char="§"/>
            </a:pPr>
            <a:r>
              <a:rPr lang="en-GB" sz="2800" dirty="0">
                <a:solidFill>
                  <a:srgbClr val="002060"/>
                </a:solidFill>
              </a:rPr>
              <a:t>The epochè (Husserl) as initial suspension, repeated at every step</a:t>
            </a:r>
          </a:p>
          <a:p>
            <a:pPr marL="773773" lvl="3" indent="-573094">
              <a:spcBef>
                <a:spcPts val="600"/>
              </a:spcBef>
              <a:spcAft>
                <a:spcPts val="0"/>
              </a:spcAft>
              <a:buClr>
                <a:srgbClr val="0070C0"/>
              </a:buClr>
              <a:buFont typeface="Wingdings" panose="05000000000000000000" pitchFamily="2" charset="2"/>
              <a:buChar char="§"/>
            </a:pPr>
            <a:r>
              <a:rPr lang="en-GB" sz="2800" dirty="0">
                <a:solidFill>
                  <a:srgbClr val="002060"/>
                </a:solidFill>
              </a:rPr>
              <a:t>Retrieving passively stored, pre-reflective experience</a:t>
            </a:r>
          </a:p>
          <a:p>
            <a:pPr marL="773773" lvl="3" indent="-573094">
              <a:spcBef>
                <a:spcPts val="600"/>
              </a:spcBef>
              <a:spcAft>
                <a:spcPts val="0"/>
              </a:spcAft>
              <a:buClr>
                <a:srgbClr val="0070C0"/>
              </a:buClr>
              <a:buFont typeface="Wingdings" panose="05000000000000000000" pitchFamily="2" charset="2"/>
              <a:buChar char="§"/>
            </a:pPr>
            <a:endParaRPr lang="en-GB" sz="1200" dirty="0">
              <a:solidFill>
                <a:srgbClr val="002060"/>
              </a:solidFill>
            </a:endParaRPr>
          </a:p>
          <a:p>
            <a:pPr marL="0" indent="0">
              <a:spcBef>
                <a:spcPts val="600"/>
              </a:spcBef>
              <a:spcAft>
                <a:spcPts val="0"/>
              </a:spcAft>
              <a:buClr>
                <a:srgbClr val="0070C0"/>
              </a:buClr>
              <a:buNone/>
            </a:pPr>
            <a:r>
              <a:rPr lang="en-GB" sz="2900" dirty="0">
                <a:solidFill>
                  <a:srgbClr val="002060"/>
                </a:solidFill>
              </a:rPr>
              <a:t>3-5 medium-experienced meditators x 3-5 interviews </a:t>
            </a:r>
            <a:r>
              <a:rPr lang="en-GB" sz="2900" dirty="0">
                <a:solidFill>
                  <a:srgbClr val="002060"/>
                </a:solidFill>
                <a:sym typeface="Wingdings" panose="05000000000000000000" pitchFamily="2" charset="2"/>
              </a:rPr>
              <a:t></a:t>
            </a:r>
            <a:r>
              <a:rPr lang="en-GB" sz="2900" dirty="0">
                <a:solidFill>
                  <a:srgbClr val="002060"/>
                </a:solidFill>
              </a:rPr>
              <a:t> ~20 interviews</a:t>
            </a:r>
          </a:p>
          <a:p>
            <a:pPr marL="762195" lvl="1" indent="-561516">
              <a:spcBef>
                <a:spcPts val="600"/>
              </a:spcBef>
              <a:spcAft>
                <a:spcPts val="0"/>
              </a:spcAft>
              <a:buClr>
                <a:srgbClr val="0070C0"/>
              </a:buClr>
              <a:buFont typeface="Wingdings" panose="05000000000000000000" pitchFamily="2" charset="2"/>
              <a:buChar char="§"/>
            </a:pPr>
            <a:r>
              <a:rPr lang="en-GB" sz="2800" dirty="0">
                <a:solidFill>
                  <a:srgbClr val="002060"/>
                </a:solidFill>
              </a:rPr>
              <a:t>Focus not on descriptions of experience, but on active, in the moment reliving of pre-reflective experience</a:t>
            </a:r>
          </a:p>
          <a:p>
            <a:pPr marL="762195" lvl="1" indent="-561516">
              <a:spcBef>
                <a:spcPts val="600"/>
              </a:spcBef>
              <a:spcAft>
                <a:spcPts val="0"/>
              </a:spcAft>
              <a:buClr>
                <a:srgbClr val="0070C0"/>
              </a:buClr>
              <a:buFont typeface="Wingdings" panose="05000000000000000000" pitchFamily="2" charset="2"/>
              <a:buChar char="§"/>
            </a:pPr>
            <a:r>
              <a:rPr lang="en-GB" sz="2800" dirty="0">
                <a:solidFill>
                  <a:srgbClr val="002060"/>
                </a:solidFill>
              </a:rPr>
              <a:t>Selecting short sequences (seconds) of the mindfulness </a:t>
            </a:r>
            <a:r>
              <a:rPr lang="en-GB" sz="2800" dirty="0" smtClean="0">
                <a:solidFill>
                  <a:srgbClr val="002060"/>
                </a:solidFill>
              </a:rPr>
              <a:t>meditation</a:t>
            </a:r>
          </a:p>
          <a:p>
            <a:pPr marL="762195" lvl="1" indent="-561516">
              <a:spcBef>
                <a:spcPts val="600"/>
              </a:spcBef>
              <a:spcAft>
                <a:spcPts val="0"/>
              </a:spcAft>
              <a:buClr>
                <a:srgbClr val="0070C0"/>
              </a:buClr>
              <a:buFont typeface="Wingdings" panose="05000000000000000000" pitchFamily="2" charset="2"/>
              <a:buChar char="§"/>
            </a:pPr>
            <a:r>
              <a:rPr lang="en-GB" sz="2800" dirty="0" smtClean="0">
                <a:solidFill>
                  <a:srgbClr val="002060"/>
                </a:solidFill>
              </a:rPr>
              <a:t>Possibly using a bell to interrupt meditation and interview straightaway</a:t>
            </a:r>
          </a:p>
          <a:p>
            <a:pPr marL="762195" lvl="1" indent="-561516">
              <a:spcBef>
                <a:spcPts val="600"/>
              </a:spcBef>
              <a:spcAft>
                <a:spcPts val="0"/>
              </a:spcAft>
              <a:buClr>
                <a:srgbClr val="0070C0"/>
              </a:buClr>
              <a:buFont typeface="Wingdings" panose="05000000000000000000" pitchFamily="2" charset="2"/>
              <a:buChar char="§"/>
            </a:pPr>
            <a:endParaRPr lang="en-GB" sz="1000" dirty="0">
              <a:solidFill>
                <a:srgbClr val="002060"/>
              </a:solidFill>
            </a:endParaRPr>
          </a:p>
          <a:p>
            <a:pPr marL="0" lvl="1" indent="0">
              <a:spcBef>
                <a:spcPts val="600"/>
              </a:spcBef>
              <a:spcAft>
                <a:spcPts val="0"/>
              </a:spcAft>
              <a:buClr>
                <a:srgbClr val="0070C0"/>
              </a:buClr>
              <a:buNone/>
            </a:pPr>
            <a:r>
              <a:rPr lang="en-GB" sz="2900" b="1" dirty="0">
                <a:solidFill>
                  <a:srgbClr val="0070C0"/>
                </a:solidFill>
              </a:rPr>
              <a:t>Philosophical issues:</a:t>
            </a:r>
          </a:p>
          <a:p>
            <a:pPr marL="748687" lvl="2" indent="-538361">
              <a:spcBef>
                <a:spcPts val="600"/>
              </a:spcBef>
              <a:spcAft>
                <a:spcPts val="0"/>
              </a:spcAft>
              <a:buClr>
                <a:srgbClr val="0070C0"/>
              </a:buClr>
              <a:buFont typeface="Wingdings" panose="05000000000000000000" pitchFamily="2" charset="2"/>
              <a:buChar char="§"/>
            </a:pPr>
            <a:r>
              <a:rPr lang="en-GB" sz="2800" dirty="0">
                <a:solidFill>
                  <a:srgbClr val="002060"/>
                </a:solidFill>
              </a:rPr>
              <a:t>Is it possible to retrieve pre-reflective experience or are relived past experiences constructed</a:t>
            </a:r>
            <a:r>
              <a:rPr lang="en-GB" sz="2800" dirty="0" smtClean="0">
                <a:solidFill>
                  <a:srgbClr val="002060"/>
                </a:solidFill>
              </a:rPr>
              <a:t>? (likely a combination?)</a:t>
            </a:r>
            <a:endParaRPr lang="en-GB" sz="2800" dirty="0">
              <a:solidFill>
                <a:srgbClr val="002060"/>
              </a:solidFill>
            </a:endParaRPr>
          </a:p>
          <a:p>
            <a:pPr marL="748687" lvl="2" indent="-538361">
              <a:spcBef>
                <a:spcPts val="600"/>
              </a:spcBef>
              <a:spcAft>
                <a:spcPts val="0"/>
              </a:spcAft>
              <a:buClr>
                <a:srgbClr val="0070C0"/>
              </a:buClr>
              <a:buFont typeface="Wingdings" panose="05000000000000000000" pitchFamily="2" charset="2"/>
              <a:buChar char="§"/>
            </a:pPr>
            <a:r>
              <a:rPr lang="en-GB" sz="2800" dirty="0">
                <a:solidFill>
                  <a:srgbClr val="002060"/>
                </a:solidFill>
              </a:rPr>
              <a:t>What kind of pre-reflective information would be stored during mindfulness?</a:t>
            </a:r>
          </a:p>
          <a:p>
            <a:pPr marL="748687" lvl="2" indent="-538361">
              <a:spcBef>
                <a:spcPts val="600"/>
              </a:spcBef>
              <a:spcAft>
                <a:spcPts val="0"/>
              </a:spcAft>
              <a:buClr>
                <a:srgbClr val="0070C0"/>
              </a:buClr>
              <a:buFont typeface="Wingdings" panose="05000000000000000000" pitchFamily="2" charset="2"/>
              <a:buChar char="§"/>
            </a:pPr>
            <a:r>
              <a:rPr lang="en-GB" sz="2800" dirty="0">
                <a:solidFill>
                  <a:srgbClr val="002060"/>
                </a:solidFill>
              </a:rPr>
              <a:t>Subtle tensions between meditative and elicitation processes?</a:t>
            </a:r>
          </a:p>
          <a:p>
            <a:pPr marL="860604" indent="-860604">
              <a:spcBef>
                <a:spcPts val="0"/>
              </a:spcBef>
              <a:spcAft>
                <a:spcPts val="600"/>
              </a:spcAft>
              <a:buClr>
                <a:srgbClr val="002060"/>
              </a:buClr>
              <a:buFont typeface="Wingdings" panose="05000000000000000000" pitchFamily="2" charset="2"/>
              <a:buChar char="§"/>
            </a:pPr>
            <a:endParaRPr lang="en-GB" sz="2900" dirty="0">
              <a:solidFill>
                <a:srgbClr val="002060"/>
              </a:solidFill>
            </a:endParaRPr>
          </a:p>
        </p:txBody>
      </p:sp>
      <p:sp>
        <p:nvSpPr>
          <p:cNvPr id="10" name="Content Placeholder 2"/>
          <p:cNvSpPr txBox="1">
            <a:spLocks/>
          </p:cNvSpPr>
          <p:nvPr/>
        </p:nvSpPr>
        <p:spPr>
          <a:xfrm>
            <a:off x="15325536" y="3031123"/>
            <a:ext cx="13390186" cy="16176160"/>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17367" indent="0">
              <a:spcAft>
                <a:spcPts val="600"/>
              </a:spcAft>
              <a:buClr>
                <a:srgbClr val="002060"/>
              </a:buClr>
              <a:buNone/>
            </a:pPr>
            <a:r>
              <a:rPr lang="en-GB" sz="3400" b="1" spc="686" dirty="0">
                <a:solidFill>
                  <a:srgbClr val="0070C0"/>
                </a:solidFill>
              </a:rPr>
              <a:t>Mindfulness mechanisms from the literature</a:t>
            </a:r>
          </a:p>
          <a:p>
            <a:pPr marL="17367" indent="0">
              <a:spcAft>
                <a:spcPts val="600"/>
              </a:spcAft>
              <a:buClr>
                <a:srgbClr val="002060"/>
              </a:buClr>
              <a:buNone/>
            </a:pPr>
            <a:r>
              <a:rPr lang="en-GB" sz="2900" b="1" dirty="0">
                <a:solidFill>
                  <a:srgbClr val="002060"/>
                </a:solidFill>
              </a:rPr>
              <a:t>1. Proposed model based on mechanisms and models from the recent literature:</a:t>
            </a: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a:spcAft>
                <a:spcPts val="600"/>
              </a:spcAft>
              <a:buClr>
                <a:srgbClr val="002060"/>
              </a:buClr>
            </a:pPr>
            <a:endParaRPr lang="en-GB" sz="2900" dirty="0">
              <a:solidFill>
                <a:srgbClr val="002060"/>
              </a:solidFill>
            </a:endParaRPr>
          </a:p>
          <a:p>
            <a:pPr marL="0" indent="0">
              <a:spcBef>
                <a:spcPts val="0"/>
              </a:spcBef>
              <a:spcAft>
                <a:spcPts val="0"/>
              </a:spcAft>
              <a:buClr>
                <a:srgbClr val="0070C0"/>
              </a:buClr>
              <a:buNone/>
            </a:pPr>
            <a:endParaRPr lang="en-GB" sz="800" dirty="0" smtClean="0">
              <a:solidFill>
                <a:srgbClr val="002060"/>
              </a:solidFill>
            </a:endParaRPr>
          </a:p>
          <a:p>
            <a:pPr marL="0" indent="0">
              <a:spcAft>
                <a:spcPts val="600"/>
              </a:spcAft>
              <a:buClr>
                <a:srgbClr val="0070C0"/>
              </a:buClr>
              <a:buNone/>
            </a:pPr>
            <a:r>
              <a:rPr lang="en-GB" sz="1200" dirty="0" smtClean="0">
                <a:solidFill>
                  <a:srgbClr val="002060"/>
                </a:solidFill>
              </a:rPr>
              <a:t>(</a:t>
            </a:r>
            <a:r>
              <a:rPr lang="en-GB" sz="2200" baseline="30000" dirty="0">
                <a:solidFill>
                  <a:srgbClr val="002060"/>
                </a:solidFill>
              </a:rPr>
              <a:t>1</a:t>
            </a:r>
            <a:r>
              <a:rPr lang="en-GB" sz="2200" dirty="0">
                <a:solidFill>
                  <a:srgbClr val="002060"/>
                </a:solidFill>
              </a:rPr>
              <a:t>Baer, 2010; </a:t>
            </a:r>
            <a:r>
              <a:rPr lang="en-GB" sz="2200" baseline="30000" dirty="0">
                <a:solidFill>
                  <a:srgbClr val="002060"/>
                </a:solidFill>
              </a:rPr>
              <a:t>2</a:t>
            </a:r>
            <a:r>
              <a:rPr lang="en-GB" sz="2200" dirty="0">
                <a:solidFill>
                  <a:srgbClr val="002060"/>
                </a:solidFill>
              </a:rPr>
              <a:t>Lievesley, 2008; </a:t>
            </a:r>
            <a:r>
              <a:rPr lang="en-GB" sz="2200" baseline="30000" dirty="0">
                <a:solidFill>
                  <a:srgbClr val="002060"/>
                </a:solidFill>
              </a:rPr>
              <a:t>3</a:t>
            </a:r>
            <a:r>
              <a:rPr lang="en-GB" sz="2200" dirty="0">
                <a:solidFill>
                  <a:srgbClr val="002060"/>
                </a:solidFill>
              </a:rPr>
              <a:t>Shapiro et al., 2006; </a:t>
            </a:r>
            <a:r>
              <a:rPr lang="en-GB" sz="2200" baseline="30000" dirty="0">
                <a:solidFill>
                  <a:srgbClr val="002060"/>
                </a:solidFill>
              </a:rPr>
              <a:t>4</a:t>
            </a:r>
            <a:r>
              <a:rPr lang="en-GB" sz="2200" dirty="0">
                <a:solidFill>
                  <a:srgbClr val="002060"/>
                </a:solidFill>
              </a:rPr>
              <a:t>Grabovac et al., 2011; </a:t>
            </a:r>
            <a:r>
              <a:rPr lang="en-GB" sz="2200" baseline="30000" dirty="0">
                <a:solidFill>
                  <a:srgbClr val="002060"/>
                </a:solidFill>
              </a:rPr>
              <a:t>5</a:t>
            </a:r>
            <a:r>
              <a:rPr lang="en-GB" sz="2200" dirty="0">
                <a:solidFill>
                  <a:srgbClr val="002060"/>
                </a:solidFill>
              </a:rPr>
              <a:t>Goenka, 2010;</a:t>
            </a:r>
            <a:r>
              <a:rPr lang="en-GB" sz="2200" baseline="30000" dirty="0">
                <a:solidFill>
                  <a:srgbClr val="002060"/>
                </a:solidFill>
              </a:rPr>
              <a:t>6</a:t>
            </a:r>
            <a:r>
              <a:rPr lang="en-GB" sz="2200" dirty="0">
                <a:solidFill>
                  <a:srgbClr val="002060"/>
                </a:solidFill>
                <a:sym typeface="Wingdings" pitchFamily="2" charset="2"/>
              </a:rPr>
              <a:t>Deikman, 1982,</a:t>
            </a:r>
            <a:r>
              <a:rPr lang="en-GB" sz="2200" dirty="0">
                <a:solidFill>
                  <a:srgbClr val="002060"/>
                </a:solidFill>
              </a:rPr>
              <a:t>Malpass, 2011</a:t>
            </a:r>
            <a:r>
              <a:rPr lang="en-GB" sz="2200" dirty="0" smtClean="0">
                <a:solidFill>
                  <a:srgbClr val="002060"/>
                </a:solidFill>
              </a:rPr>
              <a:t>)</a:t>
            </a:r>
          </a:p>
          <a:p>
            <a:pPr marL="644488" indent="-644488">
              <a:spcAft>
                <a:spcPts val="600"/>
              </a:spcAft>
              <a:buClr>
                <a:srgbClr val="0070C0"/>
              </a:buClr>
              <a:buFont typeface="Wingdings" panose="05000000000000000000" pitchFamily="2" charset="2"/>
              <a:buChar char="§"/>
            </a:pPr>
            <a:endParaRPr lang="en-GB" sz="800" dirty="0">
              <a:solidFill>
                <a:srgbClr val="002060"/>
              </a:solidFill>
            </a:endParaRPr>
          </a:p>
          <a:p>
            <a:pPr marL="0" indent="0">
              <a:spcAft>
                <a:spcPts val="600"/>
              </a:spcAft>
              <a:buClr>
                <a:srgbClr val="0070C0"/>
              </a:buClr>
              <a:buNone/>
            </a:pPr>
            <a:r>
              <a:rPr lang="en-GB" sz="2900" b="1" dirty="0">
                <a:solidFill>
                  <a:srgbClr val="002060"/>
                </a:solidFill>
              </a:rPr>
              <a:t>2. Interacting Cognitive Sub-systems (ICS)</a:t>
            </a:r>
            <a:r>
              <a:rPr lang="en-GB" sz="2900" dirty="0">
                <a:solidFill>
                  <a:srgbClr val="002060"/>
                </a:solidFill>
              </a:rPr>
              <a:t> (Barnard &amp; Teasdale, 1991; Teasdale and </a:t>
            </a:r>
            <a:r>
              <a:rPr lang="en-GB" sz="2900" dirty="0" err="1">
                <a:solidFill>
                  <a:srgbClr val="002060"/>
                </a:solidFill>
              </a:rPr>
              <a:t>Chaskalson</a:t>
            </a:r>
            <a:r>
              <a:rPr lang="en-GB" sz="2900" dirty="0">
                <a:solidFill>
                  <a:srgbClr val="002060"/>
                </a:solidFill>
              </a:rPr>
              <a:t>, 2011a,b)</a:t>
            </a:r>
          </a:p>
          <a:p>
            <a:pPr marL="767983" lvl="1" indent="-559586">
              <a:spcBef>
                <a:spcPts val="0"/>
              </a:spcBef>
              <a:spcAft>
                <a:spcPts val="600"/>
              </a:spcAft>
              <a:buClr>
                <a:srgbClr val="0070C0"/>
              </a:buClr>
              <a:buFont typeface="Wingdings" panose="05000000000000000000" pitchFamily="2" charset="2"/>
              <a:buChar char="§"/>
            </a:pPr>
            <a:r>
              <a:rPr lang="en-GB" sz="2800" i="1" dirty="0">
                <a:solidFill>
                  <a:srgbClr val="002060"/>
                </a:solidFill>
              </a:rPr>
              <a:t>Propositional</a:t>
            </a:r>
            <a:r>
              <a:rPr lang="en-GB" sz="2800" dirty="0">
                <a:solidFill>
                  <a:srgbClr val="002060"/>
                </a:solidFill>
              </a:rPr>
              <a:t> (</a:t>
            </a:r>
            <a:r>
              <a:rPr lang="en-GB" sz="2800" dirty="0" smtClean="0">
                <a:solidFill>
                  <a:srgbClr val="002060"/>
                </a:solidFill>
              </a:rPr>
              <a:t>semantic) </a:t>
            </a:r>
            <a:r>
              <a:rPr lang="en-GB" sz="2800" dirty="0">
                <a:solidFill>
                  <a:srgbClr val="002060"/>
                </a:solidFill>
              </a:rPr>
              <a:t>vs </a:t>
            </a:r>
            <a:r>
              <a:rPr lang="en-GB" sz="2800" i="1" dirty="0">
                <a:solidFill>
                  <a:srgbClr val="002060"/>
                </a:solidFill>
              </a:rPr>
              <a:t>implicational</a:t>
            </a:r>
            <a:r>
              <a:rPr lang="en-GB" sz="2800" dirty="0">
                <a:solidFill>
                  <a:srgbClr val="002060"/>
                </a:solidFill>
              </a:rPr>
              <a:t> meaning (implicit + holistic – “senses” of knowing, impressions, affect)</a:t>
            </a:r>
          </a:p>
          <a:p>
            <a:pPr marL="767983" lvl="1" indent="-559586">
              <a:spcBef>
                <a:spcPts val="0"/>
              </a:spcBef>
              <a:spcAft>
                <a:spcPts val="600"/>
              </a:spcAft>
              <a:buClr>
                <a:srgbClr val="0070C0"/>
              </a:buClr>
              <a:buFont typeface="Wingdings" panose="05000000000000000000" pitchFamily="2" charset="2"/>
              <a:buChar char="§"/>
            </a:pPr>
            <a:r>
              <a:rPr lang="en-GB" sz="2800" dirty="0" smtClean="0">
                <a:solidFill>
                  <a:srgbClr val="002060"/>
                </a:solidFill>
              </a:rPr>
              <a:t>In </a:t>
            </a:r>
            <a:r>
              <a:rPr lang="en-GB" sz="2800" dirty="0">
                <a:solidFill>
                  <a:srgbClr val="002060"/>
                </a:solidFill>
              </a:rPr>
              <a:t>the working memory for holistic implicit meaning </a:t>
            </a:r>
            <a:r>
              <a:rPr lang="en-GB" sz="2800" dirty="0" smtClean="0">
                <a:solidFill>
                  <a:srgbClr val="002060"/>
                </a:solidFill>
              </a:rPr>
              <a:t>we </a:t>
            </a:r>
            <a:r>
              <a:rPr lang="en-GB" sz="2800" dirty="0">
                <a:solidFill>
                  <a:srgbClr val="002060"/>
                </a:solidFill>
              </a:rPr>
              <a:t>can change </a:t>
            </a:r>
            <a:r>
              <a:rPr lang="en-GB" sz="2800" i="1" dirty="0">
                <a:solidFill>
                  <a:srgbClr val="002060"/>
                </a:solidFill>
              </a:rPr>
              <a:t>what, why </a:t>
            </a:r>
            <a:r>
              <a:rPr lang="en-GB" sz="2800" dirty="0">
                <a:solidFill>
                  <a:srgbClr val="002060"/>
                </a:solidFill>
              </a:rPr>
              <a:t>and</a:t>
            </a:r>
            <a:r>
              <a:rPr lang="en-GB" sz="2800" i="1" dirty="0">
                <a:solidFill>
                  <a:srgbClr val="002060"/>
                </a:solidFill>
              </a:rPr>
              <a:t> how</a:t>
            </a:r>
            <a:r>
              <a:rPr lang="en-GB" sz="2800" dirty="0">
                <a:solidFill>
                  <a:srgbClr val="002060"/>
                </a:solidFill>
              </a:rPr>
              <a:t> we experience </a:t>
            </a:r>
          </a:p>
          <a:p>
            <a:pPr marL="767983" lvl="1" indent="-559586">
              <a:spcBef>
                <a:spcPts val="0"/>
              </a:spcBef>
              <a:spcAft>
                <a:spcPts val="600"/>
              </a:spcAft>
              <a:buClr>
                <a:srgbClr val="0070C0"/>
              </a:buClr>
              <a:buFont typeface="Wingdings" panose="05000000000000000000" pitchFamily="2" charset="2"/>
              <a:buChar char="§"/>
            </a:pPr>
            <a:r>
              <a:rPr lang="en-GB" sz="2800" dirty="0">
                <a:solidFill>
                  <a:srgbClr val="002060"/>
                </a:solidFill>
                <a:sym typeface="Wingdings" panose="05000000000000000000" pitchFamily="2" charset="2"/>
              </a:rPr>
              <a:t> D</a:t>
            </a:r>
            <a:r>
              <a:rPr lang="en-GB" sz="2800" dirty="0">
                <a:solidFill>
                  <a:srgbClr val="002060"/>
                </a:solidFill>
              </a:rPr>
              <a:t>isrupting mental/emotional configurations (this links with Dependent Origination in Buddhism</a:t>
            </a:r>
            <a:r>
              <a:rPr lang="en-GB" sz="2800" dirty="0" smtClean="0">
                <a:solidFill>
                  <a:srgbClr val="002060"/>
                </a:solidFill>
              </a:rPr>
              <a:t>)</a:t>
            </a:r>
          </a:p>
          <a:p>
            <a:pPr marL="767983" lvl="1" indent="-559586">
              <a:spcBef>
                <a:spcPts val="0"/>
              </a:spcBef>
              <a:spcAft>
                <a:spcPts val="600"/>
              </a:spcAft>
              <a:buClr>
                <a:srgbClr val="0070C0"/>
              </a:buClr>
              <a:buFont typeface="Wingdings" panose="05000000000000000000" pitchFamily="2" charset="2"/>
              <a:buChar char="§"/>
            </a:pPr>
            <a:endParaRPr lang="en-GB" sz="800" dirty="0" smtClean="0">
              <a:solidFill>
                <a:srgbClr val="002060"/>
              </a:solidFill>
            </a:endParaRPr>
          </a:p>
          <a:p>
            <a:pPr marL="0" lvl="1" indent="0">
              <a:spcBef>
                <a:spcPts val="0"/>
              </a:spcBef>
              <a:spcAft>
                <a:spcPts val="600"/>
              </a:spcAft>
              <a:buClr>
                <a:srgbClr val="0070C0"/>
              </a:buClr>
              <a:buNone/>
            </a:pPr>
            <a:r>
              <a:rPr lang="en-GB" sz="2900" b="1" dirty="0" smtClean="0">
                <a:solidFill>
                  <a:srgbClr val="002060"/>
                </a:solidFill>
              </a:rPr>
              <a:t>3. Psychodynamic model of mindfulness </a:t>
            </a:r>
            <a:r>
              <a:rPr lang="en-GB" sz="2900" dirty="0" smtClean="0">
                <a:solidFill>
                  <a:srgbClr val="002060"/>
                </a:solidFill>
              </a:rPr>
              <a:t>(Epstein, 2007)</a:t>
            </a:r>
          </a:p>
          <a:p>
            <a:pPr marL="0" lvl="1" indent="0">
              <a:spcBef>
                <a:spcPts val="0"/>
              </a:spcBef>
              <a:spcAft>
                <a:spcPts val="0"/>
              </a:spcAft>
              <a:buClr>
                <a:srgbClr val="0070C0"/>
              </a:buClr>
              <a:buNone/>
            </a:pPr>
            <a:endParaRPr lang="en-GB" sz="800" dirty="0">
              <a:solidFill>
                <a:srgbClr val="002060"/>
              </a:solidFill>
            </a:endParaRPr>
          </a:p>
          <a:p>
            <a:pPr marL="1433698" lvl="1" indent="-538361">
              <a:spcAft>
                <a:spcPts val="600"/>
              </a:spcAft>
              <a:buClr>
                <a:srgbClr val="0070C0"/>
              </a:buClr>
              <a:buFont typeface="Wingdings" panose="05000000000000000000" pitchFamily="2" charset="2"/>
              <a:buChar char="§"/>
            </a:pPr>
            <a:endParaRPr lang="en-GB" sz="700" dirty="0">
              <a:solidFill>
                <a:srgbClr val="002060"/>
              </a:solidFill>
            </a:endParaRPr>
          </a:p>
          <a:p>
            <a:pPr marL="1930" indent="0" algn="ctr">
              <a:spcAft>
                <a:spcPts val="600"/>
              </a:spcAft>
              <a:buClr>
                <a:srgbClr val="0070C0"/>
              </a:buClr>
              <a:buNone/>
            </a:pPr>
            <a:r>
              <a:rPr lang="en-GB" sz="2900" dirty="0" smtClean="0">
                <a:solidFill>
                  <a:srgbClr val="0070C0"/>
                </a:solidFill>
              </a:rPr>
              <a:t>Very different types of explanations of mindfulness; and concepts/aspects</a:t>
            </a:r>
            <a:endParaRPr lang="en-GB" sz="2900" dirty="0">
              <a:solidFill>
                <a:srgbClr val="0070C0"/>
              </a:solidFill>
            </a:endParaRPr>
          </a:p>
          <a:p>
            <a:pPr marL="0" indent="0" algn="ctr">
              <a:spcAft>
                <a:spcPts val="600"/>
              </a:spcAft>
              <a:buClr>
                <a:srgbClr val="0070C0"/>
              </a:buClr>
              <a:buNone/>
            </a:pPr>
            <a:r>
              <a:rPr lang="en-GB" sz="2900" dirty="0">
                <a:solidFill>
                  <a:srgbClr val="0070C0"/>
                </a:solidFill>
              </a:rPr>
              <a:t>None of the studies have looked at the </a:t>
            </a:r>
            <a:r>
              <a:rPr lang="en-GB" sz="2900" i="1" dirty="0">
                <a:solidFill>
                  <a:srgbClr val="0070C0"/>
                </a:solidFill>
              </a:rPr>
              <a:t>moment-to-moment </a:t>
            </a:r>
            <a:r>
              <a:rPr lang="en-GB" sz="2900" dirty="0">
                <a:solidFill>
                  <a:srgbClr val="0070C0"/>
                </a:solidFill>
              </a:rPr>
              <a:t>unfolding of </a:t>
            </a:r>
            <a:r>
              <a:rPr lang="en-GB" sz="2900" i="1" dirty="0">
                <a:solidFill>
                  <a:srgbClr val="0070C0"/>
                </a:solidFill>
              </a:rPr>
              <a:t>micro-experiences</a:t>
            </a:r>
            <a:r>
              <a:rPr lang="en-GB" sz="2900" dirty="0">
                <a:solidFill>
                  <a:srgbClr val="0070C0"/>
                </a:solidFill>
              </a:rPr>
              <a:t> of mindfulness.</a:t>
            </a:r>
          </a:p>
          <a:p>
            <a:pPr marL="0" lvl="3" indent="0">
              <a:spcAft>
                <a:spcPts val="600"/>
              </a:spcAft>
              <a:buClr>
                <a:srgbClr val="002060"/>
              </a:buClr>
              <a:buNone/>
            </a:pPr>
            <a:endParaRPr lang="en-GB" sz="2900" dirty="0">
              <a:solidFill>
                <a:srgbClr val="002060"/>
              </a:solidFill>
            </a:endParaRPr>
          </a:p>
          <a:p>
            <a:pPr marL="536431" indent="-536431">
              <a:spcAft>
                <a:spcPts val="600"/>
              </a:spcAft>
              <a:buClr>
                <a:srgbClr val="002060"/>
              </a:buClr>
              <a:buFont typeface="Wingdings" panose="05000000000000000000" pitchFamily="2" charset="2"/>
              <a:buChar char="§"/>
            </a:pPr>
            <a:endParaRPr lang="en-GB" sz="2900" dirty="0">
              <a:solidFill>
                <a:srgbClr val="002060"/>
              </a:solidFill>
            </a:endParaRPr>
          </a:p>
        </p:txBody>
      </p:sp>
      <p:grpSp>
        <p:nvGrpSpPr>
          <p:cNvPr id="28" name="Group 27"/>
          <p:cNvGrpSpPr/>
          <p:nvPr/>
        </p:nvGrpSpPr>
        <p:grpSpPr>
          <a:xfrm>
            <a:off x="15494595" y="4582532"/>
            <a:ext cx="13206513" cy="7122137"/>
            <a:chOff x="12210265" y="14395077"/>
            <a:chExt cx="11479260" cy="5780890"/>
          </a:xfrm>
        </p:grpSpPr>
        <p:sp>
          <p:nvSpPr>
            <p:cNvPr id="13" name="TextBox 12"/>
            <p:cNvSpPr txBox="1"/>
            <p:nvPr/>
          </p:nvSpPr>
          <p:spPr>
            <a:xfrm>
              <a:off x="17099233" y="15058101"/>
              <a:ext cx="1653786" cy="3575008"/>
            </a:xfrm>
            <a:prstGeom prst="rect">
              <a:avLst/>
            </a:prstGeom>
            <a:noFill/>
            <a:ln w="31750">
              <a:solidFill>
                <a:srgbClr val="3366FF"/>
              </a:solidFill>
            </a:ln>
          </p:spPr>
          <p:txBody>
            <a:bodyPr wrap="square" rtlCol="0">
              <a:spAutoFit/>
            </a:bodyPr>
            <a:lstStyle/>
            <a:p>
              <a:pPr algn="ctr"/>
              <a:r>
                <a:rPr lang="en-GB" sz="2200" dirty="0">
                  <a:solidFill>
                    <a:srgbClr val="002060"/>
                  </a:solidFill>
                </a:rPr>
                <a:t>Attitude</a:t>
              </a:r>
              <a:r>
                <a:rPr lang="en-GB" sz="2200" baseline="30000" dirty="0">
                  <a:solidFill>
                    <a:srgbClr val="002060"/>
                  </a:solidFill>
                </a:rPr>
                <a:t>3</a:t>
              </a:r>
              <a:endParaRPr lang="en-GB" sz="2200" dirty="0">
                <a:solidFill>
                  <a:srgbClr val="002060"/>
                </a:solidFill>
              </a:endParaRPr>
            </a:p>
            <a:p>
              <a:pPr algn="ctr"/>
              <a:r>
                <a:rPr lang="en-GB" sz="2200" dirty="0">
                  <a:solidFill>
                    <a:srgbClr val="002060"/>
                  </a:solidFill>
                </a:rPr>
                <a:t>Intention</a:t>
              </a:r>
              <a:r>
                <a:rPr lang="en-GB" sz="2200" baseline="30000" dirty="0">
                  <a:solidFill>
                    <a:srgbClr val="002060"/>
                  </a:solidFill>
                </a:rPr>
                <a:t>3</a:t>
              </a:r>
            </a:p>
            <a:p>
              <a:pPr algn="ctr"/>
              <a:endParaRPr lang="en-GB" sz="2200" dirty="0">
                <a:solidFill>
                  <a:srgbClr val="002060"/>
                </a:solidFill>
              </a:endParaRPr>
            </a:p>
            <a:p>
              <a:pPr marL="0" lvl="1" algn="ctr"/>
              <a:r>
                <a:rPr lang="en-GB" sz="2200" dirty="0">
                  <a:solidFill>
                    <a:srgbClr val="002060"/>
                  </a:solidFill>
                </a:rPr>
                <a:t>Non-attachment</a:t>
              </a:r>
              <a:r>
                <a:rPr lang="en-GB" sz="2200" baseline="30000" dirty="0">
                  <a:solidFill>
                    <a:srgbClr val="002060"/>
                  </a:solidFill>
                </a:rPr>
                <a:t>2 </a:t>
              </a:r>
              <a:r>
                <a:rPr lang="en-GB" sz="2200" dirty="0">
                  <a:solidFill>
                    <a:srgbClr val="002060"/>
                  </a:solidFill>
                </a:rPr>
                <a:t>Acceptance</a:t>
              </a:r>
              <a:r>
                <a:rPr lang="en-GB" sz="2200" baseline="30000" dirty="0">
                  <a:solidFill>
                    <a:srgbClr val="002060"/>
                  </a:solidFill>
                </a:rPr>
                <a:t>1,2 </a:t>
              </a:r>
              <a:r>
                <a:rPr lang="en-GB" sz="2200" dirty="0">
                  <a:solidFill>
                    <a:srgbClr val="002060"/>
                  </a:solidFill>
                </a:rPr>
                <a:t>Equanimity</a:t>
              </a:r>
              <a:r>
                <a:rPr lang="en-GB" sz="2200" baseline="30000" dirty="0">
                  <a:solidFill>
                    <a:srgbClr val="002060"/>
                  </a:solidFill>
                </a:rPr>
                <a:t>5</a:t>
              </a:r>
            </a:p>
            <a:p>
              <a:pPr marL="0" lvl="1" algn="ctr"/>
              <a:r>
                <a:rPr lang="en-GB" sz="2200" dirty="0">
                  <a:solidFill>
                    <a:srgbClr val="002060"/>
                  </a:solidFill>
                </a:rPr>
                <a:t>Self-compassion</a:t>
              </a:r>
              <a:r>
                <a:rPr lang="en-GB" sz="2200" baseline="30000" dirty="0">
                  <a:solidFill>
                    <a:srgbClr val="002060"/>
                  </a:solidFill>
                </a:rPr>
                <a:t>1?</a:t>
              </a:r>
            </a:p>
            <a:p>
              <a:pPr marL="0" lvl="1" algn="ctr"/>
              <a:endParaRPr lang="en-GB" sz="2200" baseline="30000" dirty="0">
                <a:solidFill>
                  <a:srgbClr val="002060"/>
                </a:solidFill>
              </a:endParaRPr>
            </a:p>
            <a:p>
              <a:pPr marL="0" lvl="1" algn="ctr"/>
              <a:endParaRPr lang="en-GB" sz="2200" baseline="30000" dirty="0">
                <a:solidFill>
                  <a:srgbClr val="002060"/>
                </a:solidFill>
              </a:endParaRPr>
            </a:p>
            <a:p>
              <a:pPr algn="ctr"/>
              <a:r>
                <a:rPr lang="en-GB" sz="2200" dirty="0">
                  <a:solidFill>
                    <a:srgbClr val="002060"/>
                  </a:solidFill>
                </a:rPr>
                <a:t>Mindfulness</a:t>
              </a:r>
              <a:r>
                <a:rPr lang="en-GB" sz="2200" baseline="30000" dirty="0">
                  <a:solidFill>
                    <a:srgbClr val="002060"/>
                  </a:solidFill>
                </a:rPr>
                <a:t>1</a:t>
              </a:r>
            </a:p>
            <a:p>
              <a:pPr algn="ctr"/>
              <a:endParaRPr lang="en-GB" sz="2200" baseline="30000" dirty="0">
                <a:solidFill>
                  <a:srgbClr val="002060"/>
                </a:solidFill>
              </a:endParaRPr>
            </a:p>
            <a:p>
              <a:pPr algn="ctr"/>
              <a:endParaRPr lang="en-GB" sz="2200" baseline="30000" dirty="0">
                <a:solidFill>
                  <a:srgbClr val="002060"/>
                </a:solidFill>
              </a:endParaRPr>
            </a:p>
          </p:txBody>
        </p:sp>
        <p:sp>
          <p:nvSpPr>
            <p:cNvPr id="14" name="Right Arrow 13"/>
            <p:cNvSpPr/>
            <p:nvPr/>
          </p:nvSpPr>
          <p:spPr>
            <a:xfrm>
              <a:off x="18776790" y="16710759"/>
              <a:ext cx="541824" cy="370149"/>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0800000">
              <a:off x="16521202" y="16723434"/>
              <a:ext cx="560914" cy="344798"/>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a:off x="12632770" y="15290977"/>
              <a:ext cx="3888432" cy="3801979"/>
              <a:chOff x="13280842" y="15303804"/>
              <a:chExt cx="3888432" cy="3801979"/>
            </a:xfrm>
          </p:grpSpPr>
          <p:sp>
            <p:nvSpPr>
              <p:cNvPr id="18" name="TextBox 17"/>
              <p:cNvSpPr txBox="1"/>
              <p:nvPr/>
            </p:nvSpPr>
            <p:spPr>
              <a:xfrm>
                <a:off x="13584311" y="15618179"/>
                <a:ext cx="3240360" cy="3298339"/>
              </a:xfrm>
              <a:prstGeom prst="rect">
                <a:avLst/>
              </a:prstGeom>
              <a:noFill/>
            </p:spPr>
            <p:txBody>
              <a:bodyPr wrap="square" rtlCol="0">
                <a:spAutoFit/>
              </a:bodyPr>
              <a:lstStyle/>
              <a:p>
                <a:pPr marL="219975" lvl="1" algn="ctr">
                  <a:spcAft>
                    <a:spcPts val="729"/>
                  </a:spcAft>
                  <a:buClr>
                    <a:srgbClr val="0070C0"/>
                  </a:buClr>
                  <a:buSzPct val="130000"/>
                </a:pPr>
                <a:r>
                  <a:rPr lang="en-GB" sz="2400" dirty="0">
                    <a:solidFill>
                      <a:srgbClr val="002060"/>
                    </a:solidFill>
                  </a:rPr>
                  <a:t>Decentering</a:t>
                </a:r>
                <a:r>
                  <a:rPr lang="en-GB" sz="2400" baseline="30000" dirty="0">
                    <a:solidFill>
                      <a:srgbClr val="002060"/>
                    </a:solidFill>
                  </a:rPr>
                  <a:t>1,7</a:t>
                </a:r>
                <a:endParaRPr lang="en-GB" sz="2400" dirty="0">
                  <a:solidFill>
                    <a:srgbClr val="002060"/>
                  </a:solidFill>
                </a:endParaRPr>
              </a:p>
              <a:p>
                <a:pPr marL="219975" lvl="1" algn="ctr">
                  <a:spcAft>
                    <a:spcPts val="729"/>
                  </a:spcAft>
                  <a:buClr>
                    <a:srgbClr val="0070C0"/>
                  </a:buClr>
                  <a:buSzPct val="130000"/>
                </a:pPr>
                <a:r>
                  <a:rPr lang="en-GB" sz="2400" dirty="0">
                    <a:solidFill>
                      <a:srgbClr val="002060"/>
                    </a:solidFill>
                  </a:rPr>
                  <a:t>Exposure</a:t>
                </a:r>
                <a:r>
                  <a:rPr lang="en-GB" sz="2400" baseline="30000" dirty="0">
                    <a:solidFill>
                      <a:srgbClr val="002060"/>
                    </a:solidFill>
                  </a:rPr>
                  <a:t>2,7</a:t>
                </a:r>
                <a:r>
                  <a:rPr lang="en-GB" sz="2400" dirty="0">
                    <a:solidFill>
                      <a:srgbClr val="002060"/>
                    </a:solidFill>
                  </a:rPr>
                  <a:t>/defusion</a:t>
                </a:r>
              </a:p>
              <a:p>
                <a:pPr marL="219975" lvl="1" algn="ctr">
                  <a:spcAft>
                    <a:spcPts val="729"/>
                  </a:spcAft>
                  <a:buClr>
                    <a:srgbClr val="0070C0"/>
                  </a:buClr>
                  <a:buSzPct val="130000"/>
                </a:pPr>
                <a:r>
                  <a:rPr lang="en-GB" sz="2400" dirty="0">
                    <a:solidFill>
                      <a:srgbClr val="002060"/>
                    </a:solidFill>
                  </a:rPr>
                  <a:t>Reperceiving</a:t>
                </a:r>
                <a:r>
                  <a:rPr lang="en-GB" sz="2400" baseline="30000" dirty="0">
                    <a:solidFill>
                      <a:srgbClr val="002060"/>
                    </a:solidFill>
                  </a:rPr>
                  <a:t>3</a:t>
                </a:r>
                <a:endParaRPr lang="en-GB" sz="2400" dirty="0">
                  <a:solidFill>
                    <a:srgbClr val="002060"/>
                  </a:solidFill>
                </a:endParaRPr>
              </a:p>
              <a:p>
                <a:pPr marL="219975" lvl="1" algn="ctr">
                  <a:spcAft>
                    <a:spcPts val="729"/>
                  </a:spcAft>
                  <a:buClr>
                    <a:srgbClr val="0070C0"/>
                  </a:buClr>
                  <a:buSzPct val="130000"/>
                </a:pPr>
                <a:r>
                  <a:rPr lang="en-GB" sz="2400" dirty="0">
                    <a:solidFill>
                      <a:srgbClr val="002060"/>
                    </a:solidFill>
                  </a:rPr>
                  <a:t>Attentional control</a:t>
                </a:r>
                <a:r>
                  <a:rPr lang="en-GB" sz="2400" baseline="30000" dirty="0">
                    <a:solidFill>
                      <a:srgbClr val="002060"/>
                    </a:solidFill>
                  </a:rPr>
                  <a:t>2,7?</a:t>
                </a:r>
                <a:endParaRPr lang="en-GB" sz="2400" dirty="0">
                  <a:solidFill>
                    <a:srgbClr val="002060"/>
                  </a:solidFill>
                </a:endParaRPr>
              </a:p>
              <a:p>
                <a:pPr marL="219975" lvl="1" algn="ctr">
                  <a:spcAft>
                    <a:spcPts val="729"/>
                  </a:spcAft>
                  <a:buClr>
                    <a:srgbClr val="0070C0"/>
                  </a:buClr>
                  <a:buSzPct val="130000"/>
                </a:pPr>
                <a:r>
                  <a:rPr lang="en-GB" sz="2400" dirty="0">
                    <a:solidFill>
                      <a:srgbClr val="002060"/>
                    </a:solidFill>
                  </a:rPr>
                  <a:t>Cognitive change</a:t>
                </a:r>
                <a:r>
                  <a:rPr lang="en-GB" sz="2400" baseline="30000" dirty="0">
                    <a:solidFill>
                      <a:srgbClr val="002060"/>
                    </a:solidFill>
                  </a:rPr>
                  <a:t>2</a:t>
                </a:r>
              </a:p>
              <a:p>
                <a:pPr marL="219975" lvl="1" algn="ctr">
                  <a:spcAft>
                    <a:spcPts val="729"/>
                  </a:spcAft>
                  <a:buClr>
                    <a:srgbClr val="0070C0"/>
                  </a:buClr>
                  <a:buSzPct val="130000"/>
                </a:pPr>
                <a:endParaRPr lang="en-GB" sz="2400" baseline="30000" dirty="0">
                  <a:solidFill>
                    <a:srgbClr val="002060"/>
                  </a:solidFill>
                </a:endParaRPr>
              </a:p>
              <a:p>
                <a:pPr marL="219975" lvl="1" algn="ctr">
                  <a:spcAft>
                    <a:spcPts val="729"/>
                  </a:spcAft>
                  <a:buClr>
                    <a:srgbClr val="0070C0"/>
                  </a:buClr>
                  <a:buSzPct val="130000"/>
                </a:pPr>
                <a:r>
                  <a:rPr lang="en-GB" sz="2400" b="1" dirty="0">
                    <a:solidFill>
                      <a:srgbClr val="002060"/>
                    </a:solidFill>
                  </a:rPr>
                  <a:t>Attention regulation </a:t>
                </a:r>
                <a:r>
                  <a:rPr lang="en-GB" sz="2400" b="1" dirty="0">
                    <a:solidFill>
                      <a:srgbClr val="002060"/>
                    </a:solidFill>
                    <a:sym typeface="Wingdings" panose="05000000000000000000" pitchFamily="2" charset="2"/>
                  </a:rPr>
                  <a:t>/</a:t>
                </a:r>
                <a:r>
                  <a:rPr lang="en-GB" sz="2400" b="1" dirty="0">
                    <a:solidFill>
                      <a:srgbClr val="002060"/>
                    </a:solidFill>
                  </a:rPr>
                  <a:t> </a:t>
                </a:r>
                <a:r>
                  <a:rPr lang="en-GB" sz="2400" b="1" dirty="0" err="1">
                    <a:solidFill>
                      <a:srgbClr val="002060"/>
                    </a:solidFill>
                  </a:rPr>
                  <a:t>Samatha</a:t>
                </a:r>
                <a:r>
                  <a:rPr lang="en-GB" sz="2400" b="1" dirty="0">
                    <a:solidFill>
                      <a:srgbClr val="002060"/>
                    </a:solidFill>
                  </a:rPr>
                  <a:t> in Buddhism</a:t>
                </a:r>
                <a:r>
                  <a:rPr lang="en-GB" sz="2400" b="1" baseline="30000" dirty="0">
                    <a:solidFill>
                      <a:srgbClr val="002060"/>
                    </a:solidFill>
                  </a:rPr>
                  <a:t>4</a:t>
                </a:r>
                <a:endParaRPr lang="en-GB" sz="2400" b="1" dirty="0">
                  <a:solidFill>
                    <a:srgbClr val="002060"/>
                  </a:solidFill>
                </a:endParaRPr>
              </a:p>
              <a:p>
                <a:pPr marL="219975" lvl="1" algn="ctr">
                  <a:spcAft>
                    <a:spcPts val="729"/>
                  </a:spcAft>
                  <a:buClr>
                    <a:srgbClr val="0070C0"/>
                  </a:buClr>
                  <a:buSzPct val="130000"/>
                </a:pPr>
                <a:endParaRPr lang="en-GB" sz="2400" dirty="0">
                  <a:solidFill>
                    <a:srgbClr val="002060"/>
                  </a:solidFill>
                </a:endParaRPr>
              </a:p>
            </p:txBody>
          </p:sp>
          <p:sp>
            <p:nvSpPr>
              <p:cNvPr id="20" name="Oval 19"/>
              <p:cNvSpPr/>
              <p:nvPr/>
            </p:nvSpPr>
            <p:spPr>
              <a:xfrm>
                <a:off x="13280842" y="15303804"/>
                <a:ext cx="3888432" cy="3801979"/>
              </a:xfrm>
              <a:prstGeom prst="ellipse">
                <a:avLst/>
              </a:prstGeom>
              <a:noFill/>
              <a:ln w="476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19318614" y="15290977"/>
              <a:ext cx="3856863" cy="3801979"/>
              <a:chOff x="18733679" y="15171748"/>
              <a:chExt cx="3856863" cy="3801979"/>
            </a:xfrm>
          </p:grpSpPr>
          <p:sp>
            <p:nvSpPr>
              <p:cNvPr id="19" name="TextBox 18"/>
              <p:cNvSpPr txBox="1"/>
              <p:nvPr/>
            </p:nvSpPr>
            <p:spPr>
              <a:xfrm>
                <a:off x="18897914" y="15888886"/>
                <a:ext cx="3528392" cy="2737565"/>
              </a:xfrm>
              <a:prstGeom prst="rect">
                <a:avLst/>
              </a:prstGeom>
              <a:noFill/>
            </p:spPr>
            <p:txBody>
              <a:bodyPr wrap="square" rtlCol="0">
                <a:spAutoFit/>
              </a:bodyPr>
              <a:lstStyle/>
              <a:p>
                <a:pPr marL="104199" lvl="3" algn="ctr">
                  <a:spcAft>
                    <a:spcPts val="729"/>
                  </a:spcAft>
                  <a:buClr>
                    <a:srgbClr val="0070C0"/>
                  </a:buClr>
                  <a:buSzPct val="130000"/>
                </a:pPr>
                <a:r>
                  <a:rPr lang="en-GB" sz="2400" dirty="0">
                    <a:solidFill>
                      <a:srgbClr val="002060"/>
                    </a:solidFill>
                  </a:rPr>
                  <a:t>Psychological flexibility</a:t>
                </a:r>
                <a:r>
                  <a:rPr lang="en-GB" sz="2400" baseline="30000" dirty="0">
                    <a:solidFill>
                      <a:srgbClr val="002060"/>
                    </a:solidFill>
                  </a:rPr>
                  <a:t>1?</a:t>
                </a:r>
                <a:endParaRPr lang="en-GB" sz="2400" dirty="0">
                  <a:solidFill>
                    <a:srgbClr val="002060"/>
                  </a:solidFill>
                </a:endParaRPr>
              </a:p>
              <a:p>
                <a:pPr marL="104199" lvl="3" algn="ctr">
                  <a:spcAft>
                    <a:spcPts val="729"/>
                  </a:spcAft>
                  <a:buClr>
                    <a:srgbClr val="0070C0"/>
                  </a:buClr>
                  <a:buSzPct val="130000"/>
                </a:pPr>
                <a:r>
                  <a:rPr lang="en-GB" sz="2400" dirty="0">
                    <a:solidFill>
                      <a:srgbClr val="002060"/>
                    </a:solidFill>
                  </a:rPr>
                  <a:t>Emotion regulation</a:t>
                </a:r>
                <a:r>
                  <a:rPr lang="en-GB" sz="2400" baseline="30000" dirty="0">
                    <a:solidFill>
                      <a:srgbClr val="002060"/>
                    </a:solidFill>
                  </a:rPr>
                  <a:t>1,7?</a:t>
                </a:r>
              </a:p>
              <a:p>
                <a:pPr marL="104199" lvl="3" algn="ctr">
                  <a:spcAft>
                    <a:spcPts val="729"/>
                  </a:spcAft>
                  <a:buClr>
                    <a:srgbClr val="0070C0"/>
                  </a:buClr>
                  <a:buSzPct val="130000"/>
                </a:pPr>
                <a:r>
                  <a:rPr lang="en-GB" sz="2400" dirty="0">
                    <a:solidFill>
                      <a:srgbClr val="002060"/>
                    </a:solidFill>
                  </a:rPr>
                  <a:t>Self-compassion</a:t>
                </a:r>
                <a:r>
                  <a:rPr lang="en-GB" sz="2400" baseline="30000" dirty="0">
                    <a:solidFill>
                      <a:srgbClr val="002060"/>
                    </a:solidFill>
                  </a:rPr>
                  <a:t>1</a:t>
                </a:r>
                <a:r>
                  <a:rPr lang="en-GB" sz="2400" baseline="30000" dirty="0" smtClean="0">
                    <a:solidFill>
                      <a:srgbClr val="002060"/>
                    </a:solidFill>
                  </a:rPr>
                  <a:t>?</a:t>
                </a:r>
              </a:p>
              <a:p>
                <a:pPr marL="104199" lvl="3" algn="ctr">
                  <a:spcAft>
                    <a:spcPts val="729"/>
                  </a:spcAft>
                  <a:buClr>
                    <a:srgbClr val="0070C0"/>
                  </a:buClr>
                  <a:buSzPct val="130000"/>
                </a:pPr>
                <a:r>
                  <a:rPr lang="en-GB" sz="2400" dirty="0" smtClean="0">
                    <a:solidFill>
                      <a:srgbClr val="002060"/>
                    </a:solidFill>
                  </a:rPr>
                  <a:t>Wisdom-insight</a:t>
                </a:r>
                <a:endParaRPr lang="en-GB" sz="2400" dirty="0">
                  <a:solidFill>
                    <a:srgbClr val="002060"/>
                  </a:solidFill>
                </a:endParaRPr>
              </a:p>
              <a:p>
                <a:pPr marL="104199" lvl="3" algn="ctr">
                  <a:spcAft>
                    <a:spcPts val="729"/>
                  </a:spcAft>
                  <a:buClr>
                    <a:srgbClr val="0070C0"/>
                  </a:buClr>
                  <a:buSzPct val="130000"/>
                </a:pPr>
                <a:endParaRPr lang="en-GB" sz="2400" baseline="30000" dirty="0">
                  <a:solidFill>
                    <a:srgbClr val="002060"/>
                  </a:solidFill>
                </a:endParaRPr>
              </a:p>
              <a:p>
                <a:pPr marL="104199" lvl="3" algn="ctr">
                  <a:spcAft>
                    <a:spcPts val="729"/>
                  </a:spcAft>
                  <a:buClr>
                    <a:srgbClr val="0070C0"/>
                  </a:buClr>
                  <a:buSzPct val="130000"/>
                </a:pPr>
                <a:r>
                  <a:rPr lang="en-GB" sz="2400" b="1" dirty="0">
                    <a:solidFill>
                      <a:srgbClr val="002060"/>
                    </a:solidFill>
                  </a:rPr>
                  <a:t>Affective </a:t>
                </a:r>
                <a:r>
                  <a:rPr lang="en-GB" sz="2400" b="1" dirty="0">
                    <a:solidFill>
                      <a:srgbClr val="002060"/>
                    </a:solidFill>
                    <a:sym typeface="Wingdings" panose="05000000000000000000" pitchFamily="2" charset="2"/>
                  </a:rPr>
                  <a:t>=</a:t>
                </a:r>
                <a:r>
                  <a:rPr lang="en-GB" sz="2400" b="1" dirty="0">
                    <a:solidFill>
                      <a:srgbClr val="002060"/>
                    </a:solidFill>
                  </a:rPr>
                  <a:t>Insight/</a:t>
                </a:r>
                <a:r>
                  <a:rPr lang="en-GB" sz="2400" b="1" dirty="0" err="1">
                    <a:solidFill>
                      <a:srgbClr val="002060"/>
                    </a:solidFill>
                  </a:rPr>
                  <a:t>Vipassana</a:t>
                </a:r>
                <a:r>
                  <a:rPr lang="en-GB" sz="2400" b="1" dirty="0">
                    <a:solidFill>
                      <a:srgbClr val="002060"/>
                    </a:solidFill>
                  </a:rPr>
                  <a:t> meditation</a:t>
                </a:r>
              </a:p>
            </p:txBody>
          </p:sp>
          <p:sp>
            <p:nvSpPr>
              <p:cNvPr id="21" name="Oval 20"/>
              <p:cNvSpPr/>
              <p:nvPr/>
            </p:nvSpPr>
            <p:spPr>
              <a:xfrm>
                <a:off x="18733679" y="15171748"/>
                <a:ext cx="3856863" cy="3801979"/>
              </a:xfrm>
              <a:prstGeom prst="ellipse">
                <a:avLst/>
              </a:prstGeom>
              <a:noFill/>
              <a:ln w="476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Curved Up Arrow 23"/>
            <p:cNvSpPr/>
            <p:nvPr/>
          </p:nvSpPr>
          <p:spPr>
            <a:xfrm flipH="1">
              <a:off x="12210265" y="18314319"/>
              <a:ext cx="11192584" cy="1861648"/>
            </a:xfrm>
            <a:prstGeom prst="curvedUp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Up Arrow 25"/>
            <p:cNvSpPr/>
            <p:nvPr/>
          </p:nvSpPr>
          <p:spPr>
            <a:xfrm flipV="1">
              <a:off x="12210266" y="14395077"/>
              <a:ext cx="11479259" cy="1817451"/>
            </a:xfrm>
            <a:prstGeom prst="curvedUp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p:cNvGrpSpPr/>
          <p:nvPr/>
        </p:nvGrpSpPr>
        <p:grpSpPr>
          <a:xfrm>
            <a:off x="19130108" y="10237205"/>
            <a:ext cx="5880794" cy="1467463"/>
            <a:chOff x="15106506" y="18262768"/>
            <a:chExt cx="5710000" cy="1322552"/>
          </a:xfrm>
        </p:grpSpPr>
        <p:sp>
          <p:nvSpPr>
            <p:cNvPr id="29" name="TextBox 28"/>
            <p:cNvSpPr txBox="1"/>
            <p:nvPr/>
          </p:nvSpPr>
          <p:spPr>
            <a:xfrm>
              <a:off x="15106506" y="18436358"/>
              <a:ext cx="5710000" cy="998582"/>
            </a:xfrm>
            <a:prstGeom prst="rect">
              <a:avLst/>
            </a:prstGeom>
            <a:noFill/>
            <a:ln w="31750">
              <a:noFill/>
            </a:ln>
          </p:spPr>
          <p:txBody>
            <a:bodyPr wrap="square" rtlCol="0">
              <a:spAutoFit/>
            </a:bodyPr>
            <a:lstStyle/>
            <a:p>
              <a:pPr marL="0" lvl="3" algn="ctr">
                <a:spcAft>
                  <a:spcPts val="729"/>
                </a:spcAft>
                <a:buClr>
                  <a:srgbClr val="0070C0"/>
                </a:buClr>
                <a:buSzPct val="130000"/>
              </a:pPr>
              <a:r>
                <a:rPr lang="en-GB" sz="2200" b="1" dirty="0">
                  <a:solidFill>
                    <a:srgbClr val="002060"/>
                  </a:solidFill>
                </a:rPr>
                <a:t>Re-perceiving</a:t>
              </a:r>
              <a:r>
                <a:rPr lang="en-GB" sz="2200" dirty="0">
                  <a:solidFill>
                    <a:srgbClr val="002060"/>
                  </a:solidFill>
                </a:rPr>
                <a:t> as meta-mechanism?</a:t>
              </a:r>
              <a:r>
                <a:rPr lang="en-GB" sz="2200" baseline="30000" dirty="0">
                  <a:solidFill>
                    <a:srgbClr val="002060"/>
                  </a:solidFill>
                </a:rPr>
                <a:t>3,7</a:t>
              </a:r>
              <a:r>
                <a:rPr lang="en-GB" sz="2200" dirty="0">
                  <a:solidFill>
                    <a:srgbClr val="002060"/>
                  </a:solidFill>
                </a:rPr>
                <a:t>; transformation in sense of self</a:t>
              </a:r>
              <a:r>
                <a:rPr lang="en-GB" sz="2200" baseline="30000" dirty="0">
                  <a:solidFill>
                    <a:srgbClr val="002060"/>
                  </a:solidFill>
                </a:rPr>
                <a:t>7; </a:t>
              </a:r>
              <a:r>
                <a:rPr lang="en-GB" sz="2200" dirty="0">
                  <a:solidFill>
                    <a:srgbClr val="002060"/>
                  </a:solidFill>
                </a:rPr>
                <a:t>A move towards ‘</a:t>
              </a:r>
              <a:r>
                <a:rPr lang="en-GB" sz="2200" b="1" dirty="0">
                  <a:solidFill>
                    <a:srgbClr val="002060"/>
                  </a:solidFill>
                </a:rPr>
                <a:t>the observing self</a:t>
              </a:r>
              <a:r>
                <a:rPr lang="en-GB" sz="2200" dirty="0">
                  <a:solidFill>
                    <a:srgbClr val="002060"/>
                  </a:solidFill>
                </a:rPr>
                <a:t>’</a:t>
              </a:r>
              <a:r>
                <a:rPr lang="en-GB" sz="2200" baseline="30000" dirty="0">
                  <a:solidFill>
                    <a:srgbClr val="002060"/>
                  </a:solidFill>
                </a:rPr>
                <a:t> </a:t>
              </a:r>
              <a:r>
                <a:rPr lang="en-GB" sz="2200" dirty="0">
                  <a:solidFill>
                    <a:srgbClr val="002060"/>
                  </a:solidFill>
                  <a:sym typeface="Wingdings" pitchFamily="2" charset="2"/>
                </a:rPr>
                <a:t>?</a:t>
              </a:r>
              <a:r>
                <a:rPr lang="en-GB" sz="2200" baseline="30000" dirty="0">
                  <a:solidFill>
                    <a:srgbClr val="002060"/>
                  </a:solidFill>
                </a:rPr>
                <a:t>6</a:t>
              </a:r>
              <a:endParaRPr lang="en-GB" sz="2200" dirty="0">
                <a:solidFill>
                  <a:srgbClr val="002060"/>
                </a:solidFill>
                <a:sym typeface="Wingdings" pitchFamily="2" charset="2"/>
              </a:endParaRPr>
            </a:p>
          </p:txBody>
        </p:sp>
        <p:sp>
          <p:nvSpPr>
            <p:cNvPr id="30" name="Oval 29"/>
            <p:cNvSpPr/>
            <p:nvPr/>
          </p:nvSpPr>
          <p:spPr>
            <a:xfrm>
              <a:off x="15193196" y="18262768"/>
              <a:ext cx="5425219" cy="1322552"/>
            </a:xfrm>
            <a:prstGeom prst="ellipse">
              <a:avLst/>
            </a:prstGeom>
            <a:noFill/>
            <a:ln w="476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p:cNvSpPr/>
          <p:nvPr/>
        </p:nvSpPr>
        <p:spPr>
          <a:xfrm>
            <a:off x="10702131" y="11605154"/>
            <a:ext cx="21404263" cy="1429386"/>
          </a:xfrm>
          <a:prstGeom prst="rect">
            <a:avLst/>
          </a:prstGeom>
        </p:spPr>
        <p:txBody>
          <a:bodyPr lIns="111145" tIns="55573" rIns="111145" bIns="55573">
            <a:spAutoFit/>
          </a:bodyPr>
          <a:lstStyle/>
          <a:p>
            <a:pPr lvl="1"/>
            <a:endParaRPr lang="en-GB" dirty="0"/>
          </a:p>
        </p:txBody>
      </p:sp>
      <p:sp>
        <p:nvSpPr>
          <p:cNvPr id="25" name="Content Placeholder 2"/>
          <p:cNvSpPr txBox="1">
            <a:spLocks/>
          </p:cNvSpPr>
          <p:nvPr/>
        </p:nvSpPr>
        <p:spPr>
          <a:xfrm>
            <a:off x="1098006" y="17876291"/>
            <a:ext cx="13970683" cy="11593288"/>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buClr>
                <a:srgbClr val="002060"/>
              </a:buClr>
              <a:buNone/>
            </a:pPr>
            <a:r>
              <a:rPr lang="en-GB" sz="3400" b="1" spc="686" dirty="0">
                <a:solidFill>
                  <a:srgbClr val="0070C0"/>
                </a:solidFill>
              </a:rPr>
              <a:t>Phenomenology</a:t>
            </a:r>
          </a:p>
          <a:p>
            <a:pPr marL="0" indent="0">
              <a:buClr>
                <a:srgbClr val="002060"/>
              </a:buClr>
              <a:buNone/>
            </a:pPr>
            <a:r>
              <a:rPr lang="en-GB" sz="2900" dirty="0">
                <a:solidFill>
                  <a:srgbClr val="002060"/>
                </a:solidFill>
              </a:rPr>
              <a:t>Phenomenology is the systematic study of first-person experience (of </a:t>
            </a:r>
            <a:r>
              <a:rPr lang="en-GB" sz="2900" b="1" i="1" dirty="0">
                <a:solidFill>
                  <a:srgbClr val="002060"/>
                </a:solidFill>
              </a:rPr>
              <a:t>that which appears</a:t>
            </a:r>
            <a:r>
              <a:rPr lang="en-GB" sz="2900" dirty="0">
                <a:solidFill>
                  <a:srgbClr val="002060"/>
                </a:solidFill>
              </a:rPr>
              <a:t>) (Edmund Husserl (1859-1938))</a:t>
            </a:r>
          </a:p>
          <a:p>
            <a:pPr marL="758336" lvl="1" indent="-465036">
              <a:spcBef>
                <a:spcPts val="0"/>
              </a:spcBef>
              <a:spcAft>
                <a:spcPts val="0"/>
              </a:spcAft>
              <a:buClr>
                <a:srgbClr val="0070C0"/>
              </a:buClr>
              <a:buFont typeface="Wingdings" panose="05000000000000000000" pitchFamily="2" charset="2"/>
              <a:buChar char="§"/>
            </a:pPr>
            <a:r>
              <a:rPr lang="en-GB" sz="2800" dirty="0">
                <a:solidFill>
                  <a:srgbClr val="002060"/>
                </a:solidFill>
              </a:rPr>
              <a:t>Bringing things back to their essences by phenomenological </a:t>
            </a:r>
            <a:r>
              <a:rPr lang="en-GB" sz="2800" b="1" i="1" dirty="0">
                <a:solidFill>
                  <a:srgbClr val="002060"/>
                </a:solidFill>
              </a:rPr>
              <a:t>reduction</a:t>
            </a:r>
            <a:r>
              <a:rPr lang="en-GB" sz="2800" dirty="0">
                <a:solidFill>
                  <a:srgbClr val="002060"/>
                </a:solidFill>
              </a:rPr>
              <a:t> (bracketing, the épochè) </a:t>
            </a:r>
          </a:p>
          <a:p>
            <a:pPr marL="758336" lvl="1" indent="-465036">
              <a:spcBef>
                <a:spcPts val="0"/>
              </a:spcBef>
              <a:spcAft>
                <a:spcPts val="0"/>
              </a:spcAft>
              <a:buClr>
                <a:srgbClr val="0070C0"/>
              </a:buClr>
              <a:buFont typeface="Wingdings" panose="05000000000000000000" pitchFamily="2" charset="2"/>
              <a:buChar char="§"/>
            </a:pPr>
            <a:r>
              <a:rPr lang="en-GB" sz="2800" dirty="0">
                <a:solidFill>
                  <a:srgbClr val="002060"/>
                </a:solidFill>
              </a:rPr>
              <a:t>Suspending the natural attitude (the way we normally look at things, which includes interpretations and judgements)</a:t>
            </a:r>
          </a:p>
          <a:p>
            <a:pPr marL="0" indent="0">
              <a:buClr>
                <a:srgbClr val="0070C0"/>
              </a:buClr>
              <a:buNone/>
            </a:pPr>
            <a:r>
              <a:rPr lang="en-GB" sz="2900" dirty="0" smtClean="0">
                <a:solidFill>
                  <a:srgbClr val="002060"/>
                </a:solidFill>
              </a:rPr>
              <a:t>In a somewhat different conceptualisation, it is concerned </a:t>
            </a:r>
            <a:r>
              <a:rPr lang="en-GB" sz="2900" dirty="0">
                <a:solidFill>
                  <a:srgbClr val="002060"/>
                </a:solidFill>
              </a:rPr>
              <a:t>with the </a:t>
            </a:r>
            <a:r>
              <a:rPr lang="en-GB" sz="2900" i="1" dirty="0">
                <a:solidFill>
                  <a:srgbClr val="002060"/>
                </a:solidFill>
              </a:rPr>
              <a:t>meaning the experience has for the person experiencing it</a:t>
            </a:r>
            <a:r>
              <a:rPr lang="en-GB" sz="2900" dirty="0">
                <a:solidFill>
                  <a:srgbClr val="002060"/>
                </a:solidFill>
              </a:rPr>
              <a:t> (Gallagher &amp; </a:t>
            </a:r>
            <a:r>
              <a:rPr lang="en-GB" sz="2900" dirty="0" err="1">
                <a:solidFill>
                  <a:srgbClr val="002060"/>
                </a:solidFill>
              </a:rPr>
              <a:t>Zahavi</a:t>
            </a:r>
            <a:r>
              <a:rPr lang="en-GB" sz="2900" dirty="0">
                <a:solidFill>
                  <a:srgbClr val="002060"/>
                </a:solidFill>
              </a:rPr>
              <a:t>, 2012) . </a:t>
            </a:r>
          </a:p>
          <a:p>
            <a:pPr marL="0" indent="0">
              <a:spcAft>
                <a:spcPts val="729"/>
              </a:spcAft>
              <a:buClr>
                <a:srgbClr val="002060"/>
              </a:buClr>
              <a:buNone/>
            </a:pPr>
            <a:endParaRPr lang="en-GB" sz="1200" b="1" spc="686" dirty="0" smtClean="0">
              <a:solidFill>
                <a:srgbClr val="0070C0"/>
              </a:solidFill>
            </a:endParaRPr>
          </a:p>
          <a:p>
            <a:pPr marL="0" indent="0">
              <a:spcAft>
                <a:spcPts val="729"/>
              </a:spcAft>
              <a:buClr>
                <a:srgbClr val="002060"/>
              </a:buClr>
              <a:buNone/>
            </a:pPr>
            <a:r>
              <a:rPr lang="en-GB" sz="3400" b="1" spc="686" dirty="0" smtClean="0">
                <a:solidFill>
                  <a:srgbClr val="0070C0"/>
                </a:solidFill>
              </a:rPr>
              <a:t>Neurophenomenology</a:t>
            </a:r>
            <a:endParaRPr lang="en-GB" sz="2900" b="1" spc="686" dirty="0">
              <a:solidFill>
                <a:srgbClr val="0070C0"/>
              </a:solidFill>
            </a:endParaRPr>
          </a:p>
          <a:p>
            <a:pPr marL="0" indent="0">
              <a:spcAft>
                <a:spcPts val="729"/>
              </a:spcAft>
              <a:buClr>
                <a:srgbClr val="0070C0"/>
              </a:buClr>
              <a:buNone/>
            </a:pPr>
            <a:r>
              <a:rPr lang="en-GB" sz="2900" dirty="0">
                <a:solidFill>
                  <a:srgbClr val="002060"/>
                </a:solidFill>
              </a:rPr>
              <a:t>Varela’s (1991) starting point for neurophenomenology was an emphasis on the </a:t>
            </a:r>
            <a:r>
              <a:rPr lang="en-GB" sz="2900" i="1" dirty="0">
                <a:solidFill>
                  <a:srgbClr val="002060"/>
                </a:solidFill>
              </a:rPr>
              <a:t>embodied </a:t>
            </a:r>
            <a:r>
              <a:rPr lang="en-GB" sz="2900" dirty="0">
                <a:solidFill>
                  <a:srgbClr val="002060"/>
                </a:solidFill>
              </a:rPr>
              <a:t>nature</a:t>
            </a:r>
            <a:r>
              <a:rPr lang="en-GB" sz="2900" i="1" dirty="0">
                <a:solidFill>
                  <a:srgbClr val="002060"/>
                </a:solidFill>
              </a:rPr>
              <a:t> </a:t>
            </a:r>
            <a:r>
              <a:rPr lang="en-GB" sz="2900" dirty="0">
                <a:solidFill>
                  <a:srgbClr val="002060"/>
                </a:solidFill>
              </a:rPr>
              <a:t>of the human mind (</a:t>
            </a:r>
            <a:r>
              <a:rPr lang="en-GB" sz="2900" dirty="0" err="1">
                <a:solidFill>
                  <a:srgbClr val="002060"/>
                </a:solidFill>
              </a:rPr>
              <a:t>Merleau-Ponty</a:t>
            </a:r>
            <a:r>
              <a:rPr lang="en-GB" sz="2900" dirty="0">
                <a:solidFill>
                  <a:srgbClr val="002060"/>
                </a:solidFill>
              </a:rPr>
              <a:t>). His aim was to combine first-person methods with neuroscience to solve “the hard problem” of </a:t>
            </a:r>
            <a:r>
              <a:rPr lang="en-GB" sz="2900" dirty="0" smtClean="0">
                <a:solidFill>
                  <a:srgbClr val="002060"/>
                </a:solidFill>
              </a:rPr>
              <a:t>consciousness (Varela</a:t>
            </a:r>
            <a:r>
              <a:rPr lang="en-GB" sz="2900" dirty="0">
                <a:solidFill>
                  <a:srgbClr val="002060"/>
                </a:solidFill>
              </a:rPr>
              <a:t>, 1996).</a:t>
            </a:r>
          </a:p>
          <a:p>
            <a:pPr marL="0" indent="0">
              <a:spcAft>
                <a:spcPts val="729"/>
              </a:spcAft>
              <a:buClr>
                <a:srgbClr val="0070C0"/>
              </a:buClr>
              <a:buNone/>
            </a:pPr>
            <a:r>
              <a:rPr lang="en-GB" sz="2900" dirty="0" smtClean="0">
                <a:solidFill>
                  <a:srgbClr val="002060"/>
                </a:solidFill>
              </a:rPr>
              <a:t>He proposed </a:t>
            </a:r>
            <a:r>
              <a:rPr lang="en-GB" sz="2900" dirty="0">
                <a:solidFill>
                  <a:srgbClr val="002060"/>
                </a:solidFill>
              </a:rPr>
              <a:t>to use mindfulness to study experience</a:t>
            </a:r>
            <a:r>
              <a:rPr lang="en-GB" sz="2900" i="1" dirty="0">
                <a:solidFill>
                  <a:srgbClr val="002060"/>
                </a:solidFill>
              </a:rPr>
              <a:t> in the moment </a:t>
            </a:r>
            <a:r>
              <a:rPr lang="en-GB" sz="2900" dirty="0">
                <a:solidFill>
                  <a:srgbClr val="002060"/>
                </a:solidFill>
              </a:rPr>
              <a:t>rather than after the fact (1991):</a:t>
            </a:r>
          </a:p>
          <a:p>
            <a:pPr marL="762195" lvl="1" indent="-538361">
              <a:spcBef>
                <a:spcPts val="0"/>
              </a:spcBef>
              <a:spcAft>
                <a:spcPts val="0"/>
              </a:spcAft>
              <a:buClr>
                <a:srgbClr val="0070C0"/>
              </a:buClr>
              <a:buFont typeface="Wingdings" panose="05000000000000000000" pitchFamily="2" charset="2"/>
              <a:buChar char="§"/>
            </a:pPr>
            <a:r>
              <a:rPr lang="en-GB" sz="2800" dirty="0">
                <a:solidFill>
                  <a:srgbClr val="002060"/>
                </a:solidFill>
              </a:rPr>
              <a:t>Experiencing what the mind is doing </a:t>
            </a:r>
            <a:r>
              <a:rPr lang="en-GB" sz="2800" b="1" i="1" dirty="0">
                <a:solidFill>
                  <a:srgbClr val="002060"/>
                </a:solidFill>
              </a:rPr>
              <a:t>as it does it</a:t>
            </a:r>
            <a:r>
              <a:rPr lang="en-GB" sz="2800" dirty="0">
                <a:solidFill>
                  <a:srgbClr val="002060"/>
                </a:solidFill>
              </a:rPr>
              <a:t>, study human experience in its </a:t>
            </a:r>
            <a:r>
              <a:rPr lang="en-GB" sz="2800" b="1" i="1" dirty="0">
                <a:solidFill>
                  <a:srgbClr val="002060"/>
                </a:solidFill>
              </a:rPr>
              <a:t>immediate, lived aspects</a:t>
            </a:r>
            <a:r>
              <a:rPr lang="en-GB" sz="2800" dirty="0">
                <a:solidFill>
                  <a:srgbClr val="002060"/>
                </a:solidFill>
              </a:rPr>
              <a:t>.</a:t>
            </a:r>
          </a:p>
          <a:p>
            <a:pPr marL="762195" lvl="1" indent="-538361">
              <a:spcBef>
                <a:spcPts val="0"/>
              </a:spcBef>
              <a:spcAft>
                <a:spcPts val="0"/>
              </a:spcAft>
              <a:buClr>
                <a:srgbClr val="0070C0"/>
              </a:buClr>
              <a:buFont typeface="Wingdings" panose="05000000000000000000" pitchFamily="2" charset="2"/>
              <a:buChar char="§"/>
            </a:pPr>
            <a:r>
              <a:rPr lang="en-GB" sz="2800" dirty="0">
                <a:solidFill>
                  <a:srgbClr val="002060"/>
                </a:solidFill>
              </a:rPr>
              <a:t>Embodied, open-ended reflection: reflection is </a:t>
            </a:r>
            <a:r>
              <a:rPr lang="en-GB" sz="2800" b="1" i="1" dirty="0">
                <a:solidFill>
                  <a:srgbClr val="002060"/>
                </a:solidFill>
              </a:rPr>
              <a:t>on</a:t>
            </a:r>
            <a:r>
              <a:rPr lang="en-GB" sz="2800" dirty="0">
                <a:solidFill>
                  <a:srgbClr val="002060"/>
                </a:solidFill>
              </a:rPr>
              <a:t> experience, but reflection is also an </a:t>
            </a:r>
            <a:r>
              <a:rPr lang="en-GB" sz="2800" b="1" i="1" dirty="0">
                <a:solidFill>
                  <a:srgbClr val="002060"/>
                </a:solidFill>
              </a:rPr>
              <a:t>experience in itself</a:t>
            </a:r>
          </a:p>
          <a:p>
            <a:pPr marL="762195" lvl="1" indent="-538361">
              <a:spcBef>
                <a:spcPts val="0"/>
              </a:spcBef>
              <a:spcAft>
                <a:spcPts val="0"/>
              </a:spcAft>
              <a:buClr>
                <a:srgbClr val="0070C0"/>
              </a:buClr>
              <a:buFont typeface="Wingdings" panose="05000000000000000000" pitchFamily="2" charset="2"/>
              <a:buChar char="§"/>
            </a:pPr>
            <a:endParaRPr lang="en-GB" sz="400" u="sng" dirty="0">
              <a:solidFill>
                <a:srgbClr val="002060"/>
              </a:solidFill>
            </a:endParaRPr>
          </a:p>
          <a:p>
            <a:pPr marL="0" lvl="1" indent="0" algn="ctr">
              <a:spcAft>
                <a:spcPts val="729"/>
              </a:spcAft>
              <a:buClr>
                <a:srgbClr val="0070C0"/>
              </a:buClr>
              <a:buNone/>
            </a:pPr>
            <a:r>
              <a:rPr lang="en-GB" sz="2900" dirty="0">
                <a:solidFill>
                  <a:srgbClr val="0070C0"/>
                </a:solidFill>
              </a:rPr>
              <a:t>This can also be applied to the study of mindful experience.</a:t>
            </a:r>
          </a:p>
        </p:txBody>
      </p:sp>
      <p:sp>
        <p:nvSpPr>
          <p:cNvPr id="27" name="Content Placeholder 2"/>
          <p:cNvSpPr txBox="1">
            <a:spLocks/>
          </p:cNvSpPr>
          <p:nvPr/>
        </p:nvSpPr>
        <p:spPr>
          <a:xfrm>
            <a:off x="1098006" y="3031124"/>
            <a:ext cx="13970683" cy="8506687"/>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spcBef>
                <a:spcPts val="0"/>
              </a:spcBef>
              <a:spcAft>
                <a:spcPts val="0"/>
              </a:spcAft>
              <a:buClr>
                <a:srgbClr val="002060"/>
              </a:buClr>
              <a:buNone/>
            </a:pPr>
            <a:r>
              <a:rPr lang="en-GB" sz="3400" b="1" spc="686" dirty="0">
                <a:solidFill>
                  <a:srgbClr val="0070C0"/>
                </a:solidFill>
              </a:rPr>
              <a:t>Introduction</a:t>
            </a:r>
          </a:p>
          <a:p>
            <a:pPr marL="0" indent="0">
              <a:spcBef>
                <a:spcPts val="0"/>
              </a:spcBef>
              <a:spcAft>
                <a:spcPts val="0"/>
              </a:spcAft>
              <a:buClr>
                <a:srgbClr val="002060"/>
              </a:buClr>
              <a:buNone/>
            </a:pPr>
            <a:r>
              <a:rPr lang="en-GB" sz="2900" dirty="0">
                <a:solidFill>
                  <a:srgbClr val="002060"/>
                </a:solidFill>
              </a:rPr>
              <a:t>Many empirical studies have shown beneficial effects of mindfulness-based interventions, but little research has been conducted into the actual inner processes taking place in, and phenomenological experiences of mindfulness. This research involves a micro-level phenomenological study of moment-to-moment mindfulness experience, using the Elicitation Interview method, which is based on </a:t>
            </a:r>
            <a:r>
              <a:rPr lang="en-GB" sz="2900" dirty="0" err="1">
                <a:solidFill>
                  <a:srgbClr val="002060"/>
                </a:solidFill>
              </a:rPr>
              <a:t>Husserlian</a:t>
            </a:r>
            <a:r>
              <a:rPr lang="en-GB" sz="2900" dirty="0">
                <a:solidFill>
                  <a:srgbClr val="002060"/>
                </a:solidFill>
              </a:rPr>
              <a:t> phenomenology. Phenomenology and mindfulness are both concerned with how things appear as they are in awareness and therefore phenomenology is an appropriate and interesting method for the study of mindfulness. </a:t>
            </a:r>
          </a:p>
          <a:p>
            <a:pPr marL="0" indent="0">
              <a:spcBef>
                <a:spcPts val="0"/>
              </a:spcBef>
              <a:spcAft>
                <a:spcPts val="0"/>
              </a:spcAft>
              <a:buClr>
                <a:srgbClr val="002060"/>
              </a:buClr>
              <a:buNone/>
            </a:pPr>
            <a:endParaRPr lang="en-GB" sz="1500" dirty="0">
              <a:solidFill>
                <a:srgbClr val="002060"/>
              </a:solidFill>
            </a:endParaRPr>
          </a:p>
          <a:p>
            <a:pPr marL="0" indent="0">
              <a:spcBef>
                <a:spcPts val="0"/>
              </a:spcBef>
              <a:spcAft>
                <a:spcPts val="0"/>
              </a:spcAft>
              <a:buClr>
                <a:srgbClr val="002060"/>
              </a:buClr>
              <a:buNone/>
            </a:pPr>
            <a:r>
              <a:rPr lang="en-GB" sz="3400" b="1" spc="686" dirty="0">
                <a:solidFill>
                  <a:srgbClr val="0070C0"/>
                </a:solidFill>
              </a:rPr>
              <a:t>Rationale</a:t>
            </a:r>
          </a:p>
          <a:p>
            <a:pPr marL="0" indent="0">
              <a:spcBef>
                <a:spcPts val="0"/>
              </a:spcBef>
              <a:spcAft>
                <a:spcPts val="0"/>
              </a:spcAft>
              <a:buClr>
                <a:srgbClr val="002060"/>
              </a:buClr>
              <a:buNone/>
            </a:pPr>
            <a:r>
              <a:rPr lang="en-GB" sz="2900" dirty="0">
                <a:solidFill>
                  <a:srgbClr val="002060"/>
                </a:solidFill>
              </a:rPr>
              <a:t>This type of research is important for our understanding of mental and emotional processes, of learning and psychological change, as well as for the field of consciousness studies. It will also </a:t>
            </a:r>
            <a:r>
              <a:rPr lang="en-GB" sz="2900" dirty="0" smtClean="0">
                <a:solidFill>
                  <a:srgbClr val="002060"/>
                </a:solidFill>
              </a:rPr>
              <a:t>help </a:t>
            </a:r>
            <a:r>
              <a:rPr lang="en-GB" sz="2900" dirty="0">
                <a:solidFill>
                  <a:srgbClr val="002060"/>
                </a:solidFill>
              </a:rPr>
              <a:t>increase our understanding of how to practice </a:t>
            </a:r>
            <a:r>
              <a:rPr lang="en-GB" sz="2900" dirty="0" smtClean="0">
                <a:solidFill>
                  <a:srgbClr val="002060"/>
                </a:solidFill>
              </a:rPr>
              <a:t>mindfulness, </a:t>
            </a:r>
            <a:r>
              <a:rPr lang="en-GB" sz="2900" dirty="0">
                <a:solidFill>
                  <a:srgbClr val="002060"/>
                </a:solidFill>
              </a:rPr>
              <a:t>and how the benefits of mindfulness can be </a:t>
            </a:r>
            <a:r>
              <a:rPr lang="en-GB" sz="2900" dirty="0" smtClean="0">
                <a:solidFill>
                  <a:srgbClr val="002060"/>
                </a:solidFill>
              </a:rPr>
              <a:t>optimised within </a:t>
            </a:r>
            <a:r>
              <a:rPr lang="en-GB" sz="2900" dirty="0">
                <a:solidFill>
                  <a:srgbClr val="002060"/>
                </a:solidFill>
              </a:rPr>
              <a:t>the </a:t>
            </a:r>
            <a:r>
              <a:rPr lang="en-GB" sz="2900" dirty="0" smtClean="0">
                <a:solidFill>
                  <a:srgbClr val="002060"/>
                </a:solidFill>
              </a:rPr>
              <a:t>settings </a:t>
            </a:r>
            <a:r>
              <a:rPr lang="en-GB" sz="2900" dirty="0">
                <a:solidFill>
                  <a:srgbClr val="002060"/>
                </a:solidFill>
              </a:rPr>
              <a:t>in which it is applied. First-person studies of mindfulness are </a:t>
            </a:r>
            <a:r>
              <a:rPr lang="en-GB" sz="2900" dirty="0" smtClean="0">
                <a:solidFill>
                  <a:srgbClr val="002060"/>
                </a:solidFill>
              </a:rPr>
              <a:t>crucial </a:t>
            </a:r>
            <a:r>
              <a:rPr lang="en-GB" sz="2900" dirty="0">
                <a:solidFill>
                  <a:srgbClr val="002060"/>
                </a:solidFill>
              </a:rPr>
              <a:t>for our </a:t>
            </a:r>
            <a:r>
              <a:rPr lang="en-GB" sz="2900" dirty="0" err="1">
                <a:solidFill>
                  <a:srgbClr val="002060"/>
                </a:solidFill>
              </a:rPr>
              <a:t>neuroscientific</a:t>
            </a:r>
            <a:r>
              <a:rPr lang="en-GB" sz="2900" dirty="0">
                <a:solidFill>
                  <a:srgbClr val="002060"/>
                </a:solidFill>
              </a:rPr>
              <a:t> understanding of mindfulness.</a:t>
            </a:r>
          </a:p>
        </p:txBody>
      </p:sp>
      <p:sp>
        <p:nvSpPr>
          <p:cNvPr id="31" name="Content Placeholder 2"/>
          <p:cNvSpPr txBox="1">
            <a:spLocks/>
          </p:cNvSpPr>
          <p:nvPr/>
        </p:nvSpPr>
        <p:spPr>
          <a:xfrm>
            <a:off x="15325536" y="19532475"/>
            <a:ext cx="13390186" cy="9937104"/>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lvl="2" indent="0">
              <a:spcBef>
                <a:spcPts val="1459"/>
              </a:spcBef>
              <a:spcAft>
                <a:spcPts val="0"/>
              </a:spcAft>
              <a:buClr>
                <a:srgbClr val="0070C0"/>
              </a:buClr>
              <a:buSzPct val="110000"/>
              <a:buNone/>
            </a:pPr>
            <a:r>
              <a:rPr lang="en-GB" sz="3400" b="1" spc="686" dirty="0">
                <a:solidFill>
                  <a:srgbClr val="0070C0"/>
                </a:solidFill>
              </a:rPr>
              <a:t>Buddhist Psychology and Phenomenology</a:t>
            </a:r>
          </a:p>
          <a:p>
            <a:pPr marL="457200" lvl="2" indent="-457200">
              <a:spcBef>
                <a:spcPts val="1459"/>
              </a:spcBef>
              <a:spcAft>
                <a:spcPts val="0"/>
              </a:spcAft>
              <a:buClr>
                <a:srgbClr val="0070C0"/>
              </a:buClr>
              <a:buFont typeface="Wingdings" panose="05000000000000000000" pitchFamily="2" charset="2"/>
              <a:buChar char="§"/>
            </a:pPr>
            <a:r>
              <a:rPr lang="en-GB" sz="2900" dirty="0">
                <a:solidFill>
                  <a:srgbClr val="002060"/>
                </a:solidFill>
              </a:rPr>
              <a:t>Our mind responds to </a:t>
            </a:r>
            <a:r>
              <a:rPr lang="en-GB" sz="2900" b="1" i="1" dirty="0">
                <a:solidFill>
                  <a:srgbClr val="002060"/>
                </a:solidFill>
              </a:rPr>
              <a:t>sensations</a:t>
            </a:r>
            <a:r>
              <a:rPr lang="en-GB" sz="2900" dirty="0">
                <a:solidFill>
                  <a:srgbClr val="002060"/>
                </a:solidFill>
              </a:rPr>
              <a:t> which result from </a:t>
            </a:r>
            <a:r>
              <a:rPr lang="en-GB" sz="2900" b="1" i="1" dirty="0">
                <a:solidFill>
                  <a:srgbClr val="002060"/>
                </a:solidFill>
              </a:rPr>
              <a:t>contact</a:t>
            </a:r>
            <a:r>
              <a:rPr lang="en-GB" sz="2900" dirty="0">
                <a:solidFill>
                  <a:srgbClr val="002060"/>
                </a:solidFill>
              </a:rPr>
              <a:t> between the six senses and their sense objects. This results </a:t>
            </a:r>
            <a:r>
              <a:rPr lang="en-GB" sz="2900" dirty="0" smtClean="0">
                <a:solidFill>
                  <a:srgbClr val="002060"/>
                </a:solidFill>
              </a:rPr>
              <a:t>in </a:t>
            </a:r>
            <a:r>
              <a:rPr lang="en-GB" sz="2900" dirty="0">
                <a:solidFill>
                  <a:srgbClr val="002060"/>
                </a:solidFill>
              </a:rPr>
              <a:t>ignorance, craving, </a:t>
            </a:r>
            <a:r>
              <a:rPr lang="en-GB" sz="2900" dirty="0" smtClean="0">
                <a:solidFill>
                  <a:srgbClr val="002060"/>
                </a:solidFill>
              </a:rPr>
              <a:t>aversion</a:t>
            </a:r>
            <a:r>
              <a:rPr lang="en-GB" sz="2900" dirty="0">
                <a:solidFill>
                  <a:srgbClr val="002060"/>
                </a:solidFill>
              </a:rPr>
              <a:t>.</a:t>
            </a:r>
          </a:p>
          <a:p>
            <a:pPr marL="457200" lvl="2" indent="-457200">
              <a:spcBef>
                <a:spcPts val="600"/>
              </a:spcBef>
              <a:spcAft>
                <a:spcPts val="0"/>
              </a:spcAft>
              <a:buClr>
                <a:srgbClr val="0070C0"/>
              </a:buClr>
              <a:buFont typeface="Wingdings" panose="05000000000000000000" pitchFamily="2" charset="2"/>
              <a:buChar char="§"/>
            </a:pPr>
            <a:r>
              <a:rPr lang="en-GB" sz="2900" b="1" i="1" dirty="0" smtClean="0">
                <a:solidFill>
                  <a:srgbClr val="002060"/>
                </a:solidFill>
              </a:rPr>
              <a:t>Dhammas</a:t>
            </a:r>
            <a:r>
              <a:rPr lang="en-GB" sz="2900" dirty="0" smtClean="0">
                <a:solidFill>
                  <a:srgbClr val="002060"/>
                </a:solidFill>
              </a:rPr>
              <a:t> </a:t>
            </a:r>
            <a:r>
              <a:rPr lang="en-GB" sz="2900" dirty="0" smtClean="0">
                <a:solidFill>
                  <a:srgbClr val="002060"/>
                </a:solidFill>
                <a:sym typeface="Wingdings" panose="05000000000000000000" pitchFamily="2" charset="2"/>
              </a:rPr>
              <a:t></a:t>
            </a:r>
            <a:r>
              <a:rPr lang="en-GB" sz="2900" dirty="0" smtClean="0">
                <a:solidFill>
                  <a:srgbClr val="002060"/>
                </a:solidFill>
              </a:rPr>
              <a:t> phenomenological</a:t>
            </a:r>
          </a:p>
          <a:p>
            <a:pPr marL="457200" lvl="2" indent="0">
              <a:spcBef>
                <a:spcPts val="600"/>
              </a:spcBef>
              <a:spcAft>
                <a:spcPts val="0"/>
              </a:spcAft>
              <a:buClr>
                <a:srgbClr val="0070C0"/>
              </a:buClr>
              <a:buNone/>
            </a:pPr>
            <a:r>
              <a:rPr lang="en-GB" sz="2900" dirty="0" smtClean="0">
                <a:solidFill>
                  <a:srgbClr val="002060"/>
                </a:solidFill>
              </a:rPr>
              <a:t>‘bytes</a:t>
            </a:r>
            <a:r>
              <a:rPr lang="en-GB" sz="2900" dirty="0">
                <a:solidFill>
                  <a:srgbClr val="002060"/>
                </a:solidFill>
              </a:rPr>
              <a:t>’ </a:t>
            </a:r>
            <a:r>
              <a:rPr lang="en-GB" sz="2900" dirty="0" smtClean="0">
                <a:solidFill>
                  <a:srgbClr val="002060"/>
                </a:solidFill>
              </a:rPr>
              <a:t>of </a:t>
            </a:r>
            <a:r>
              <a:rPr lang="en-GB" sz="2900" dirty="0">
                <a:solidFill>
                  <a:srgbClr val="002060"/>
                </a:solidFill>
              </a:rPr>
              <a:t>experience (</a:t>
            </a:r>
            <a:r>
              <a:rPr lang="en-GB" sz="2900" dirty="0" err="1">
                <a:solidFill>
                  <a:srgbClr val="002060"/>
                </a:solidFill>
              </a:rPr>
              <a:t>Olendzki</a:t>
            </a:r>
            <a:r>
              <a:rPr lang="en-GB" sz="2900" dirty="0">
                <a:solidFill>
                  <a:srgbClr val="002060"/>
                </a:solidFill>
              </a:rPr>
              <a:t>, </a:t>
            </a:r>
            <a:r>
              <a:rPr lang="en-GB" sz="2900" dirty="0" smtClean="0">
                <a:solidFill>
                  <a:srgbClr val="002060"/>
                </a:solidFill>
              </a:rPr>
              <a:t>2011)</a:t>
            </a:r>
          </a:p>
          <a:p>
            <a:pPr marL="171450" lvl="2" indent="-171450">
              <a:spcBef>
                <a:spcPts val="1459"/>
              </a:spcBef>
              <a:spcAft>
                <a:spcPts val="0"/>
              </a:spcAft>
              <a:buClr>
                <a:srgbClr val="0070C0"/>
              </a:buClr>
              <a:buFont typeface="Wingdings" panose="05000000000000000000" pitchFamily="2" charset="2"/>
              <a:buChar char="§"/>
            </a:pPr>
            <a:endParaRPr lang="en-GB" sz="800" dirty="0" smtClean="0">
              <a:solidFill>
                <a:srgbClr val="002060"/>
              </a:solidFill>
            </a:endParaRPr>
          </a:p>
          <a:p>
            <a:pPr marL="457200" lvl="2" indent="-457200">
              <a:spcBef>
                <a:spcPts val="0"/>
              </a:spcBef>
              <a:spcAft>
                <a:spcPts val="0"/>
              </a:spcAft>
              <a:buClr>
                <a:srgbClr val="0070C0"/>
              </a:buClr>
              <a:buFont typeface="Wingdings" panose="05000000000000000000" pitchFamily="2" charset="2"/>
              <a:buChar char="§"/>
            </a:pPr>
            <a:r>
              <a:rPr lang="en-GB" sz="2900" dirty="0" smtClean="0">
                <a:solidFill>
                  <a:srgbClr val="002060"/>
                </a:solidFill>
              </a:rPr>
              <a:t>The </a:t>
            </a:r>
            <a:r>
              <a:rPr lang="en-GB" sz="2900" b="1" i="1" dirty="0" smtClean="0">
                <a:solidFill>
                  <a:srgbClr val="002060"/>
                </a:solidFill>
              </a:rPr>
              <a:t>three jewels</a:t>
            </a:r>
            <a:r>
              <a:rPr lang="en-GB" sz="2900" dirty="0" smtClean="0">
                <a:solidFill>
                  <a:srgbClr val="002060"/>
                </a:solidFill>
              </a:rPr>
              <a:t> </a:t>
            </a:r>
            <a:r>
              <a:rPr lang="en-GB" sz="2900" dirty="0">
                <a:solidFill>
                  <a:srgbClr val="002060"/>
                </a:solidFill>
              </a:rPr>
              <a:t>of real wisdom</a:t>
            </a:r>
            <a:r>
              <a:rPr lang="en-GB" sz="2900" dirty="0" smtClean="0">
                <a:solidFill>
                  <a:srgbClr val="002060"/>
                </a:solidFill>
              </a:rPr>
              <a:t>: </a:t>
            </a:r>
          </a:p>
          <a:p>
            <a:pPr marL="457200" lvl="2" indent="0">
              <a:spcBef>
                <a:spcPts val="0"/>
              </a:spcBef>
              <a:spcAft>
                <a:spcPts val="0"/>
              </a:spcAft>
              <a:buClr>
                <a:srgbClr val="0070C0"/>
              </a:buClr>
              <a:buNone/>
            </a:pPr>
            <a:r>
              <a:rPr lang="en-GB" sz="2900" dirty="0" smtClean="0">
                <a:solidFill>
                  <a:srgbClr val="002060"/>
                </a:solidFill>
              </a:rPr>
              <a:t>suffering, impermanence, no-self</a:t>
            </a:r>
          </a:p>
          <a:p>
            <a:pPr marL="457200" lvl="2" indent="-457200">
              <a:spcBef>
                <a:spcPts val="0"/>
              </a:spcBef>
              <a:spcAft>
                <a:spcPts val="0"/>
              </a:spcAft>
              <a:buClr>
                <a:srgbClr val="0070C0"/>
              </a:buClr>
              <a:buFont typeface="Wingdings" panose="05000000000000000000" pitchFamily="2" charset="2"/>
              <a:buChar char="§"/>
            </a:pPr>
            <a:endParaRPr lang="en-GB" sz="2400" dirty="0" smtClean="0">
              <a:solidFill>
                <a:srgbClr val="002060"/>
              </a:solidFill>
            </a:endParaRPr>
          </a:p>
          <a:p>
            <a:pPr marL="171450" lvl="2" indent="-171450">
              <a:spcBef>
                <a:spcPts val="0"/>
              </a:spcBef>
              <a:spcAft>
                <a:spcPts val="0"/>
              </a:spcAft>
              <a:buClr>
                <a:srgbClr val="0070C0"/>
              </a:buClr>
              <a:buFont typeface="Wingdings" panose="05000000000000000000" pitchFamily="2" charset="2"/>
              <a:buChar char="§"/>
            </a:pPr>
            <a:endParaRPr lang="en-GB" sz="800" dirty="0" smtClean="0">
              <a:solidFill>
                <a:srgbClr val="002060"/>
              </a:solidFill>
            </a:endParaRPr>
          </a:p>
          <a:p>
            <a:pPr marL="1800225" lvl="2" indent="-457200">
              <a:spcBef>
                <a:spcPts val="0"/>
              </a:spcBef>
              <a:spcAft>
                <a:spcPts val="0"/>
              </a:spcAft>
              <a:buClr>
                <a:srgbClr val="0070C0"/>
              </a:buClr>
              <a:buFont typeface="Wingdings" panose="05000000000000000000" pitchFamily="2" charset="2"/>
              <a:buChar char="§"/>
            </a:pPr>
            <a:r>
              <a:rPr lang="en-GB" sz="2900" b="1" i="1" dirty="0" smtClean="0">
                <a:solidFill>
                  <a:srgbClr val="002060"/>
                </a:solidFill>
              </a:rPr>
              <a:t>Dependent Origination </a:t>
            </a:r>
            <a:r>
              <a:rPr lang="en-GB" sz="2900" i="1" dirty="0" smtClean="0">
                <a:solidFill>
                  <a:srgbClr val="002060"/>
                </a:solidFill>
                <a:sym typeface="Wingdings" panose="05000000000000000000" pitchFamily="2" charset="2"/>
              </a:rPr>
              <a:t></a:t>
            </a:r>
            <a:endParaRPr lang="en-GB" sz="2900" i="1" dirty="0" smtClean="0">
              <a:solidFill>
                <a:srgbClr val="002060"/>
              </a:solidFill>
            </a:endParaRPr>
          </a:p>
          <a:p>
            <a:pPr marL="171450" lvl="2" indent="-171450">
              <a:spcBef>
                <a:spcPts val="0"/>
              </a:spcBef>
              <a:spcAft>
                <a:spcPts val="0"/>
              </a:spcAft>
              <a:buClr>
                <a:srgbClr val="0070C0"/>
              </a:buClr>
              <a:buFont typeface="Wingdings" panose="05000000000000000000" pitchFamily="2" charset="2"/>
              <a:buChar char="§"/>
            </a:pPr>
            <a:endParaRPr lang="en-GB" sz="400" b="1" dirty="0">
              <a:solidFill>
                <a:srgbClr val="005EA4"/>
              </a:solidFill>
            </a:endParaRPr>
          </a:p>
          <a:p>
            <a:pPr marL="457200" lvl="2" indent="-457200">
              <a:spcBef>
                <a:spcPts val="0"/>
              </a:spcBef>
              <a:spcAft>
                <a:spcPts val="0"/>
              </a:spcAft>
              <a:buClr>
                <a:srgbClr val="0070C0"/>
              </a:buClr>
              <a:buFont typeface="Wingdings" panose="05000000000000000000" pitchFamily="2" charset="2"/>
              <a:buChar char="§"/>
            </a:pPr>
            <a:endParaRPr lang="en-GB" sz="2800" b="1" i="1" dirty="0" smtClean="0">
              <a:solidFill>
                <a:srgbClr val="002060"/>
              </a:solidFill>
            </a:endParaRPr>
          </a:p>
          <a:p>
            <a:pPr marL="457200" lvl="2" indent="-457200">
              <a:spcBef>
                <a:spcPts val="0"/>
              </a:spcBef>
              <a:spcAft>
                <a:spcPts val="0"/>
              </a:spcAft>
              <a:buClr>
                <a:srgbClr val="0070C0"/>
              </a:buClr>
              <a:buFont typeface="Wingdings" panose="05000000000000000000" pitchFamily="2" charset="2"/>
              <a:buChar char="§"/>
            </a:pPr>
            <a:r>
              <a:rPr lang="en-GB" sz="2900" b="1" i="1" dirty="0" smtClean="0">
                <a:solidFill>
                  <a:srgbClr val="002060"/>
                </a:solidFill>
              </a:rPr>
              <a:t>A </a:t>
            </a:r>
            <a:r>
              <a:rPr lang="en-GB" sz="2900" b="1" i="1" dirty="0">
                <a:solidFill>
                  <a:srgbClr val="002060"/>
                </a:solidFill>
              </a:rPr>
              <a:t>Buddhist phenomenological </a:t>
            </a:r>
            <a:endParaRPr lang="en-GB" sz="2900" b="1" i="1" dirty="0" smtClean="0">
              <a:solidFill>
                <a:srgbClr val="002060"/>
              </a:solidFill>
            </a:endParaRPr>
          </a:p>
          <a:p>
            <a:pPr marL="457200" lvl="2" indent="0">
              <a:spcBef>
                <a:spcPts val="0"/>
              </a:spcBef>
              <a:spcAft>
                <a:spcPts val="0"/>
              </a:spcAft>
              <a:buClr>
                <a:srgbClr val="0070C0"/>
              </a:buClr>
              <a:buNone/>
            </a:pPr>
            <a:r>
              <a:rPr lang="en-GB" sz="2900" b="1" i="1" dirty="0" smtClean="0">
                <a:solidFill>
                  <a:srgbClr val="002060"/>
                </a:solidFill>
              </a:rPr>
              <a:t>attitude towards </a:t>
            </a:r>
            <a:r>
              <a:rPr lang="en-GB" sz="2900" b="1" i="1" dirty="0">
                <a:solidFill>
                  <a:srgbClr val="002060"/>
                </a:solidFill>
              </a:rPr>
              <a:t>experience:</a:t>
            </a:r>
          </a:p>
          <a:p>
            <a:pPr marL="989013" lvl="2" indent="-333375">
              <a:spcBef>
                <a:spcPts val="729"/>
              </a:spcBef>
              <a:spcAft>
                <a:spcPts val="0"/>
              </a:spcAft>
              <a:buClr>
                <a:srgbClr val="0070C0"/>
              </a:buClr>
              <a:buFont typeface="Wingdings" panose="05000000000000000000" pitchFamily="2" charset="2"/>
              <a:buChar char="§"/>
            </a:pPr>
            <a:r>
              <a:rPr lang="en-GB" sz="2800" dirty="0">
                <a:solidFill>
                  <a:srgbClr val="002060"/>
                </a:solidFill>
              </a:rPr>
              <a:t>Bare awareness or bare attention</a:t>
            </a:r>
          </a:p>
          <a:p>
            <a:pPr marL="989013" lvl="2" indent="-333375">
              <a:spcBef>
                <a:spcPts val="729"/>
              </a:spcBef>
              <a:spcAft>
                <a:spcPts val="0"/>
              </a:spcAft>
              <a:buClr>
                <a:srgbClr val="0070C0"/>
              </a:buClr>
              <a:buFont typeface="Wingdings" panose="05000000000000000000" pitchFamily="2" charset="2"/>
              <a:buChar char="§"/>
            </a:pPr>
            <a:r>
              <a:rPr lang="en-GB" sz="2800" dirty="0" smtClean="0">
                <a:solidFill>
                  <a:srgbClr val="002060"/>
                </a:solidFill>
              </a:rPr>
              <a:t>Equanimity; non-attachment</a:t>
            </a:r>
          </a:p>
          <a:p>
            <a:pPr marL="998538" lvl="2" indent="0">
              <a:spcBef>
                <a:spcPts val="729"/>
              </a:spcBef>
              <a:spcAft>
                <a:spcPts val="0"/>
              </a:spcAft>
              <a:buClr>
                <a:srgbClr val="0070C0"/>
              </a:buClr>
              <a:buNone/>
            </a:pPr>
            <a:r>
              <a:rPr lang="en-GB" sz="2800" dirty="0" smtClean="0">
                <a:solidFill>
                  <a:srgbClr val="002060"/>
                </a:solidFill>
              </a:rPr>
              <a:t>(“Intimate detachment”)</a:t>
            </a:r>
            <a:endParaRPr lang="en-GB" sz="2800" dirty="0">
              <a:solidFill>
                <a:srgbClr val="002060"/>
              </a:solidFill>
            </a:endParaRPr>
          </a:p>
          <a:p>
            <a:pPr marL="312596" lvl="2" indent="0" algn="ctr">
              <a:spcBef>
                <a:spcPts val="729"/>
              </a:spcBef>
              <a:spcAft>
                <a:spcPts val="0"/>
              </a:spcAft>
              <a:buClr>
                <a:srgbClr val="0070C0"/>
              </a:buClr>
              <a:buNone/>
            </a:pPr>
            <a:endParaRPr lang="en-GB" sz="1600" i="1" dirty="0" smtClean="0">
              <a:solidFill>
                <a:srgbClr val="002060"/>
              </a:solidFill>
            </a:endParaRPr>
          </a:p>
          <a:p>
            <a:pPr marL="312596" lvl="2" indent="0" algn="ctr">
              <a:spcBef>
                <a:spcPts val="729"/>
              </a:spcBef>
              <a:spcAft>
                <a:spcPts val="0"/>
              </a:spcAft>
              <a:buClr>
                <a:srgbClr val="0070C0"/>
              </a:buClr>
              <a:buNone/>
            </a:pPr>
            <a:r>
              <a:rPr lang="en-GB" sz="2400" i="1" dirty="0" smtClean="0">
                <a:solidFill>
                  <a:srgbClr val="0070C0"/>
                </a:solidFill>
              </a:rPr>
              <a:t>“</a:t>
            </a:r>
            <a:r>
              <a:rPr lang="en-GB" sz="2400" i="1" dirty="0">
                <a:solidFill>
                  <a:srgbClr val="0070C0"/>
                </a:solidFill>
              </a:rPr>
              <a:t>By observing all sensations </a:t>
            </a:r>
            <a:r>
              <a:rPr lang="en-GB" sz="2400" i="1" dirty="0" err="1">
                <a:solidFill>
                  <a:srgbClr val="0070C0"/>
                </a:solidFill>
              </a:rPr>
              <a:t>equanimously</a:t>
            </a:r>
            <a:r>
              <a:rPr lang="en-GB" sz="2400" i="1" dirty="0">
                <a:solidFill>
                  <a:srgbClr val="0070C0"/>
                </a:solidFill>
              </a:rPr>
              <a:t>, gross, consolidated sensations and emotions dissolve into subtle vibrations, arising and falling with great rapidity, and the solidity of the mental-physical structure </a:t>
            </a:r>
            <a:r>
              <a:rPr lang="en-GB" sz="2400" i="1" dirty="0" smtClean="0">
                <a:solidFill>
                  <a:srgbClr val="0070C0"/>
                </a:solidFill>
              </a:rPr>
              <a:t>disappears” </a:t>
            </a:r>
            <a:r>
              <a:rPr lang="en-GB" sz="2400" i="1" dirty="0">
                <a:solidFill>
                  <a:srgbClr val="0070C0"/>
                </a:solidFill>
              </a:rPr>
              <a:t>(</a:t>
            </a:r>
            <a:r>
              <a:rPr lang="en-GB" sz="2400" dirty="0" err="1">
                <a:solidFill>
                  <a:srgbClr val="0070C0"/>
                </a:solidFill>
              </a:rPr>
              <a:t>Goenka</a:t>
            </a:r>
            <a:r>
              <a:rPr lang="en-GB" sz="2400" dirty="0">
                <a:solidFill>
                  <a:srgbClr val="0070C0"/>
                </a:solidFill>
              </a:rPr>
              <a:t>, 2010</a:t>
            </a:r>
            <a:r>
              <a:rPr lang="en-GB" sz="2400" dirty="0" smtClean="0">
                <a:solidFill>
                  <a:srgbClr val="0070C0"/>
                </a:solidFill>
              </a:rPr>
              <a:t>)</a:t>
            </a:r>
            <a:endParaRPr lang="en-GB" sz="2400" dirty="0">
              <a:solidFill>
                <a:srgbClr val="0070C0"/>
              </a:solidFill>
            </a:endParaRPr>
          </a:p>
          <a:p>
            <a:pPr marL="1433698" lvl="1" indent="-538361">
              <a:spcAft>
                <a:spcPts val="729"/>
              </a:spcAft>
              <a:buClr>
                <a:srgbClr val="0070C0"/>
              </a:buClr>
              <a:buFont typeface="Wingdings" panose="05000000000000000000" pitchFamily="2" charset="2"/>
              <a:buChar char="§"/>
            </a:pPr>
            <a:endParaRPr lang="en-GB" sz="2900" dirty="0">
              <a:solidFill>
                <a:srgbClr val="002060"/>
              </a:solidFill>
            </a:endParaRPr>
          </a:p>
          <a:p>
            <a:pPr marL="0" lvl="3" indent="0">
              <a:spcAft>
                <a:spcPts val="729"/>
              </a:spcAft>
              <a:buClr>
                <a:srgbClr val="002060"/>
              </a:buClr>
              <a:buNone/>
            </a:pPr>
            <a:endParaRPr lang="en-GB" sz="2900" dirty="0">
              <a:solidFill>
                <a:srgbClr val="002060"/>
              </a:solidFill>
            </a:endParaRPr>
          </a:p>
          <a:p>
            <a:pPr marL="536431" indent="-536431">
              <a:spcAft>
                <a:spcPts val="729"/>
              </a:spcAft>
              <a:buClr>
                <a:srgbClr val="002060"/>
              </a:buClr>
              <a:buFont typeface="Wingdings" panose="05000000000000000000" pitchFamily="2" charset="2"/>
              <a:buChar char="§"/>
            </a:pPr>
            <a:endParaRPr lang="en-GB" sz="2900" dirty="0">
              <a:solidFill>
                <a:srgbClr val="002060"/>
              </a:solidFill>
            </a:endParaRPr>
          </a:p>
        </p:txBody>
      </p:sp>
      <p:sp>
        <p:nvSpPr>
          <p:cNvPr id="34" name="Content Placeholder 2"/>
          <p:cNvSpPr txBox="1">
            <a:spLocks/>
          </p:cNvSpPr>
          <p:nvPr/>
        </p:nvSpPr>
        <p:spPr>
          <a:xfrm>
            <a:off x="29035860" y="27741387"/>
            <a:ext cx="12607361" cy="1728192"/>
          </a:xfrm>
          <a:prstGeom prst="rect">
            <a:avLst/>
          </a:prstGeom>
          <a:solidFill>
            <a:srgbClr val="FBFE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spcBef>
                <a:spcPts val="0"/>
              </a:spcBef>
              <a:spcAft>
                <a:spcPts val="0"/>
              </a:spcAft>
              <a:buClr>
                <a:srgbClr val="002060"/>
              </a:buClr>
              <a:buNone/>
            </a:pPr>
            <a:r>
              <a:rPr lang="en-GB" sz="3200" b="1" spc="686" dirty="0">
                <a:solidFill>
                  <a:srgbClr val="0070C0"/>
                </a:solidFill>
              </a:rPr>
              <a:t>For more information: </a:t>
            </a:r>
            <a:r>
              <a:rPr lang="en-GB" sz="2800" b="1" dirty="0">
                <a:solidFill>
                  <a:srgbClr val="002060"/>
                </a:solidFill>
              </a:rPr>
              <a:t>W.Rietdijk@soton.ac.uk</a:t>
            </a:r>
          </a:p>
          <a:p>
            <a:pPr marL="0" indent="0">
              <a:spcBef>
                <a:spcPts val="0"/>
              </a:spcBef>
              <a:spcAft>
                <a:spcPts val="0"/>
              </a:spcAft>
              <a:buClr>
                <a:srgbClr val="002060"/>
              </a:buClr>
              <a:buNone/>
            </a:pPr>
            <a:r>
              <a:rPr lang="en-GB" sz="2800" dirty="0">
                <a:solidFill>
                  <a:srgbClr val="002060"/>
                </a:solidFill>
              </a:rPr>
              <a:t>I wish to thank my supervisors, Dr Sarah Parsons and Dr Jenny Byrne, and the University of Southampton for supporting this research</a:t>
            </a:r>
            <a:r>
              <a:rPr lang="en-GB" sz="2800" b="1" dirty="0" smtClean="0">
                <a:solidFill>
                  <a:srgbClr val="002060"/>
                </a:solidFill>
              </a:rPr>
              <a:t>.</a:t>
            </a:r>
            <a:endParaRPr lang="en-GB" sz="2800" dirty="0">
              <a:solidFill>
                <a:srgbClr val="002060"/>
              </a:solidFill>
            </a:endParaRPr>
          </a:p>
        </p:txBody>
      </p:sp>
      <p:sp>
        <p:nvSpPr>
          <p:cNvPr id="35" name="Content Placeholder 2"/>
          <p:cNvSpPr txBox="1">
            <a:spLocks/>
          </p:cNvSpPr>
          <p:nvPr/>
        </p:nvSpPr>
        <p:spPr>
          <a:xfrm>
            <a:off x="29031150" y="14059867"/>
            <a:ext cx="12607360" cy="13321480"/>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spcAft>
                <a:spcPts val="600"/>
              </a:spcAft>
              <a:buClr>
                <a:srgbClr val="002060"/>
              </a:buClr>
              <a:buNone/>
            </a:pPr>
            <a:r>
              <a:rPr lang="en-GB" sz="3400" b="1" spc="686" dirty="0">
                <a:solidFill>
                  <a:srgbClr val="0070C0"/>
                </a:solidFill>
              </a:rPr>
              <a:t>Data analysis and pilot study findings</a:t>
            </a:r>
          </a:p>
          <a:p>
            <a:pPr marL="457200" indent="-457200">
              <a:spcBef>
                <a:spcPts val="0"/>
              </a:spcBef>
              <a:spcAft>
                <a:spcPts val="600"/>
              </a:spcAft>
              <a:buClr>
                <a:srgbClr val="0070C0"/>
              </a:buClr>
              <a:buFont typeface="Wingdings" panose="05000000000000000000" pitchFamily="2" charset="2"/>
              <a:buChar char="§"/>
            </a:pPr>
            <a:r>
              <a:rPr lang="en-GB" sz="2900" dirty="0" smtClean="0">
                <a:solidFill>
                  <a:srgbClr val="002060"/>
                </a:solidFill>
              </a:rPr>
              <a:t>Interpretative Phenomenological Analysis (IPA) or more flexible Thematic Analysis?</a:t>
            </a:r>
          </a:p>
          <a:p>
            <a:pPr marL="1163638" lvl="1" indent="-457200">
              <a:spcBef>
                <a:spcPts val="0"/>
              </a:spcBef>
              <a:spcAft>
                <a:spcPts val="600"/>
              </a:spcAft>
              <a:buClr>
                <a:srgbClr val="0070C0"/>
              </a:buClr>
              <a:buFont typeface="Wingdings" panose="05000000000000000000" pitchFamily="2" charset="2"/>
              <a:buChar char="§"/>
            </a:pPr>
            <a:r>
              <a:rPr lang="en-GB" sz="2800" dirty="0">
                <a:solidFill>
                  <a:srgbClr val="002060"/>
                </a:solidFill>
              </a:rPr>
              <a:t>Possibility of very different and idiosyncratic experiences coming up across participants</a:t>
            </a:r>
          </a:p>
          <a:p>
            <a:pPr marL="1163638" lvl="1" indent="-457200">
              <a:spcBef>
                <a:spcPts val="0"/>
              </a:spcBef>
              <a:spcAft>
                <a:spcPts val="600"/>
              </a:spcAft>
              <a:buClr>
                <a:srgbClr val="0070C0"/>
              </a:buClr>
              <a:buFont typeface="Wingdings" panose="05000000000000000000" pitchFamily="2" charset="2"/>
              <a:buChar char="§"/>
            </a:pPr>
            <a:r>
              <a:rPr lang="en-GB" sz="2800" dirty="0">
                <a:solidFill>
                  <a:srgbClr val="002060"/>
                </a:solidFill>
              </a:rPr>
              <a:t>What will be the focus? Do not want to exclude anything </a:t>
            </a:r>
            <a:r>
              <a:rPr lang="en-GB" sz="2800" dirty="0" smtClean="0">
                <a:solidFill>
                  <a:srgbClr val="002060"/>
                </a:solidFill>
              </a:rPr>
              <a:t>beforehand.</a:t>
            </a:r>
          </a:p>
          <a:p>
            <a:pPr marL="1163638" lvl="1" indent="-457200">
              <a:spcBef>
                <a:spcPts val="0"/>
              </a:spcBef>
              <a:spcAft>
                <a:spcPts val="600"/>
              </a:spcAft>
              <a:buClr>
                <a:srgbClr val="0070C0"/>
              </a:buClr>
              <a:buFont typeface="Wingdings" panose="05000000000000000000" pitchFamily="2" charset="2"/>
              <a:buChar char="§"/>
            </a:pPr>
            <a:r>
              <a:rPr lang="en-GB" sz="2800" dirty="0" smtClean="0">
                <a:solidFill>
                  <a:srgbClr val="002060"/>
                </a:solidFill>
              </a:rPr>
              <a:t>Focus on how mindful attention is lost and regained? If mind has wandered off, is this pre-reflective information which can be retrieved via the EI interview?</a:t>
            </a:r>
          </a:p>
          <a:p>
            <a:pPr marL="457200" indent="-457200">
              <a:spcBef>
                <a:spcPts val="0"/>
              </a:spcBef>
              <a:spcAft>
                <a:spcPts val="600"/>
              </a:spcAft>
              <a:buClr>
                <a:srgbClr val="0070C0"/>
              </a:buClr>
              <a:buFont typeface="Wingdings" panose="05000000000000000000" pitchFamily="2" charset="2"/>
              <a:buChar char="§"/>
            </a:pPr>
            <a:r>
              <a:rPr lang="en-GB" sz="2900" dirty="0" smtClean="0">
                <a:solidFill>
                  <a:srgbClr val="002060"/>
                </a:solidFill>
              </a:rPr>
              <a:t>Not a biographical or narrative approach, BUT:</a:t>
            </a:r>
          </a:p>
          <a:p>
            <a:pPr marL="1163638" lvl="1" indent="-457200">
              <a:spcBef>
                <a:spcPts val="0"/>
              </a:spcBef>
              <a:spcAft>
                <a:spcPts val="600"/>
              </a:spcAft>
              <a:buClr>
                <a:srgbClr val="0070C0"/>
              </a:buClr>
              <a:buFont typeface="Wingdings" panose="05000000000000000000" pitchFamily="2" charset="2"/>
              <a:buChar char="§"/>
            </a:pPr>
            <a:r>
              <a:rPr lang="en-GB" sz="2800" dirty="0" smtClean="0">
                <a:solidFill>
                  <a:srgbClr val="002060"/>
                </a:solidFill>
              </a:rPr>
              <a:t>To what extent can (should</a:t>
            </a:r>
            <a:r>
              <a:rPr lang="en-GB" sz="2800" dirty="0">
                <a:solidFill>
                  <a:srgbClr val="002060"/>
                </a:solidFill>
              </a:rPr>
              <a:t>) narrative be avoided?</a:t>
            </a:r>
          </a:p>
          <a:p>
            <a:pPr marL="1163638" lvl="1" indent="-457200">
              <a:spcBef>
                <a:spcPts val="0"/>
              </a:spcBef>
              <a:spcAft>
                <a:spcPts val="600"/>
              </a:spcAft>
              <a:buClr>
                <a:srgbClr val="0070C0"/>
              </a:buClr>
              <a:buFont typeface="Wingdings" panose="05000000000000000000" pitchFamily="2" charset="2"/>
              <a:buChar char="§"/>
            </a:pPr>
            <a:r>
              <a:rPr lang="en-GB" sz="2800" dirty="0" smtClean="0">
                <a:solidFill>
                  <a:srgbClr val="002060"/>
                </a:solidFill>
              </a:rPr>
              <a:t>How to </a:t>
            </a:r>
            <a:r>
              <a:rPr lang="en-GB" sz="2800" dirty="0">
                <a:solidFill>
                  <a:srgbClr val="002060"/>
                </a:solidFill>
              </a:rPr>
              <a:t>“bracket” </a:t>
            </a:r>
            <a:r>
              <a:rPr lang="en-GB" sz="2800" dirty="0" smtClean="0">
                <a:solidFill>
                  <a:srgbClr val="002060"/>
                </a:solidFill>
              </a:rPr>
              <a:t>ordinary judgments from </a:t>
            </a:r>
            <a:r>
              <a:rPr lang="en-GB" sz="2800" dirty="0">
                <a:solidFill>
                  <a:srgbClr val="002060"/>
                </a:solidFill>
              </a:rPr>
              <a:t>the experience</a:t>
            </a:r>
            <a:r>
              <a:rPr lang="en-GB" sz="2800" dirty="0" smtClean="0">
                <a:solidFill>
                  <a:srgbClr val="002060"/>
                </a:solidFill>
              </a:rPr>
              <a:t>?</a:t>
            </a:r>
          </a:p>
          <a:p>
            <a:pPr marL="1163638" lvl="1" indent="-457200">
              <a:spcBef>
                <a:spcPts val="0"/>
              </a:spcBef>
              <a:spcAft>
                <a:spcPts val="600"/>
              </a:spcAft>
              <a:buClr>
                <a:srgbClr val="0070C0"/>
              </a:buClr>
              <a:buFont typeface="Wingdings" panose="05000000000000000000" pitchFamily="2" charset="2"/>
              <a:buChar char="§"/>
            </a:pPr>
            <a:r>
              <a:rPr lang="en-GB" sz="2800" dirty="0">
                <a:solidFill>
                  <a:srgbClr val="002060"/>
                </a:solidFill>
              </a:rPr>
              <a:t>Focus on the technique of meditation or the experiences during meditation?</a:t>
            </a:r>
          </a:p>
          <a:p>
            <a:pPr marL="1163638" lvl="1" indent="-457200">
              <a:spcBef>
                <a:spcPts val="0"/>
              </a:spcBef>
              <a:spcAft>
                <a:spcPts val="600"/>
              </a:spcAft>
              <a:buClr>
                <a:srgbClr val="0070C0"/>
              </a:buClr>
              <a:buFont typeface="Wingdings" panose="05000000000000000000" pitchFamily="2" charset="2"/>
              <a:buChar char="§"/>
            </a:pPr>
            <a:r>
              <a:rPr lang="en-GB" sz="2800" dirty="0" smtClean="0">
                <a:solidFill>
                  <a:srgbClr val="002060"/>
                </a:solidFill>
              </a:rPr>
              <a:t>Focus </a:t>
            </a:r>
            <a:r>
              <a:rPr lang="en-GB" sz="2800" dirty="0">
                <a:solidFill>
                  <a:srgbClr val="002060"/>
                </a:solidFill>
              </a:rPr>
              <a:t>on how equanimity is performed towards any sensation or experience</a:t>
            </a:r>
            <a:r>
              <a:rPr lang="en-GB" sz="2800" dirty="0" smtClean="0">
                <a:solidFill>
                  <a:srgbClr val="002060"/>
                </a:solidFill>
              </a:rPr>
              <a:t>?</a:t>
            </a:r>
          </a:p>
          <a:p>
            <a:pPr marL="1163638" lvl="1" indent="-457200">
              <a:spcBef>
                <a:spcPts val="0"/>
              </a:spcBef>
              <a:spcAft>
                <a:spcPts val="600"/>
              </a:spcAft>
              <a:buClr>
                <a:srgbClr val="0070C0"/>
              </a:buClr>
              <a:buFont typeface="Wingdings" panose="05000000000000000000" pitchFamily="2" charset="2"/>
              <a:buChar char="§"/>
            </a:pPr>
            <a:endParaRPr lang="en-GB" sz="1800" dirty="0">
              <a:solidFill>
                <a:srgbClr val="002060"/>
              </a:solidFill>
            </a:endParaRPr>
          </a:p>
          <a:p>
            <a:pPr marL="0" indent="0">
              <a:spcBef>
                <a:spcPts val="0"/>
              </a:spcBef>
              <a:spcAft>
                <a:spcPts val="600"/>
              </a:spcAft>
              <a:buClr>
                <a:srgbClr val="0070C0"/>
              </a:buClr>
              <a:buNone/>
            </a:pPr>
            <a:r>
              <a:rPr lang="en-GB" sz="3200" b="1" dirty="0" smtClean="0">
                <a:solidFill>
                  <a:srgbClr val="0070C0"/>
                </a:solidFill>
              </a:rPr>
              <a:t>First findings</a:t>
            </a:r>
          </a:p>
          <a:p>
            <a:pPr marL="457200" lvl="1" indent="-457200">
              <a:spcBef>
                <a:spcPts val="0"/>
              </a:spcBef>
              <a:spcAft>
                <a:spcPts val="600"/>
              </a:spcAft>
              <a:buClr>
                <a:srgbClr val="0070C0"/>
              </a:buClr>
              <a:buFont typeface="Wingdings" panose="05000000000000000000" pitchFamily="2" charset="2"/>
              <a:buChar char="§"/>
            </a:pPr>
            <a:r>
              <a:rPr lang="en-GB" sz="2900" dirty="0" smtClean="0">
                <a:solidFill>
                  <a:srgbClr val="002060"/>
                </a:solidFill>
              </a:rPr>
              <a:t>Incredibly rich descriptions of just a few seconds of meditation</a:t>
            </a:r>
          </a:p>
          <a:p>
            <a:pPr marL="457200" lvl="1" indent="-457200">
              <a:spcBef>
                <a:spcPts val="0"/>
              </a:spcBef>
              <a:spcAft>
                <a:spcPts val="600"/>
              </a:spcAft>
              <a:buClr>
                <a:srgbClr val="0070C0"/>
              </a:buClr>
              <a:buFont typeface="Wingdings" panose="05000000000000000000" pitchFamily="2" charset="2"/>
              <a:buChar char="§"/>
            </a:pPr>
            <a:r>
              <a:rPr lang="en-GB" sz="2900" dirty="0" smtClean="0">
                <a:solidFill>
                  <a:srgbClr val="002060"/>
                </a:solidFill>
              </a:rPr>
              <a:t>A lot of narrative included (= meaning of the experiences to the participant) </a:t>
            </a:r>
            <a:r>
              <a:rPr lang="en-GB" sz="2900" dirty="0" smtClean="0">
                <a:solidFill>
                  <a:srgbClr val="002060"/>
                </a:solidFill>
                <a:sym typeface="Wingdings" panose="05000000000000000000" pitchFamily="2" charset="2"/>
              </a:rPr>
              <a:t> very personal, emotional experiences, sensations, and meanings</a:t>
            </a:r>
            <a:endParaRPr lang="en-GB" sz="2900" dirty="0">
              <a:solidFill>
                <a:srgbClr val="002060"/>
              </a:solidFill>
            </a:endParaRPr>
          </a:p>
          <a:p>
            <a:pPr marL="457200" lvl="1" indent="-457200">
              <a:spcBef>
                <a:spcPts val="0"/>
              </a:spcBef>
              <a:spcAft>
                <a:spcPts val="600"/>
              </a:spcAft>
              <a:buClr>
                <a:srgbClr val="0070C0"/>
              </a:buClr>
              <a:buFont typeface="Wingdings" panose="05000000000000000000" pitchFamily="2" charset="2"/>
              <a:buChar char="§"/>
            </a:pPr>
            <a:r>
              <a:rPr lang="en-GB" sz="2900" dirty="0">
                <a:solidFill>
                  <a:srgbClr val="002060"/>
                </a:solidFill>
              </a:rPr>
              <a:t>Participants astounded by the detail of the information coming up that they would otherwise not have </a:t>
            </a:r>
            <a:r>
              <a:rPr lang="en-GB" sz="2900" dirty="0" smtClean="0">
                <a:solidFill>
                  <a:srgbClr val="002060"/>
                </a:solidFill>
              </a:rPr>
              <a:t>remembered</a:t>
            </a:r>
          </a:p>
          <a:p>
            <a:pPr marL="457200" lvl="1" indent="-457200">
              <a:spcBef>
                <a:spcPts val="0"/>
              </a:spcBef>
              <a:spcAft>
                <a:spcPts val="600"/>
              </a:spcAft>
              <a:buClr>
                <a:srgbClr val="0070C0"/>
              </a:buClr>
              <a:buFont typeface="Wingdings" panose="05000000000000000000" pitchFamily="2" charset="2"/>
              <a:buChar char="§"/>
            </a:pPr>
            <a:r>
              <a:rPr lang="en-GB" sz="2900" dirty="0" smtClean="0">
                <a:solidFill>
                  <a:srgbClr val="002060"/>
                </a:solidFill>
              </a:rPr>
              <a:t>Need to focus down even further in order to bracket ordinary interpretations?</a:t>
            </a:r>
            <a:r>
              <a:rPr lang="en-GB" sz="2100" b="1" spc="686" dirty="0" smtClean="0">
                <a:solidFill>
                  <a:srgbClr val="0070C0"/>
                </a:solidFill>
              </a:rPr>
              <a:t>	</a:t>
            </a:r>
          </a:p>
        </p:txBody>
      </p:sp>
      <p:sp>
        <p:nvSpPr>
          <p:cNvPr id="36" name="Content Placeholder 2"/>
          <p:cNvSpPr txBox="1">
            <a:spLocks/>
          </p:cNvSpPr>
          <p:nvPr/>
        </p:nvSpPr>
        <p:spPr>
          <a:xfrm>
            <a:off x="1098006" y="11827619"/>
            <a:ext cx="13970684" cy="5681016"/>
          </a:xfrm>
          <a:prstGeom prst="rect">
            <a:avLst/>
          </a:prstGeom>
          <a:solidFill>
            <a:srgbClr val="FEFBDE"/>
          </a:solidFill>
          <a:ln w="63500">
            <a:solidFill>
              <a:srgbClr val="3366FF"/>
            </a:solidFill>
          </a:ln>
        </p:spPr>
        <p:txBody>
          <a:bodyPr vert="horz" lIns="417574" tIns="208786" rIns="417574" bIns="208786" rtlCol="0">
            <a:noAutofit/>
          </a:bodyPr>
          <a:lstStyle>
            <a:lvl1pPr marL="85896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1pPr>
            <a:lvl2pPr marL="206151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7500" kern="1200">
                <a:solidFill>
                  <a:schemeClr val="tx1">
                    <a:lumMod val="75000"/>
                    <a:lumOff val="25000"/>
                  </a:schemeClr>
                </a:solidFill>
                <a:latin typeface="+mn-lt"/>
                <a:ea typeface="+mn-ea"/>
                <a:cs typeface="+mn-cs"/>
              </a:defRPr>
            </a:lvl2pPr>
            <a:lvl3pPr marL="309227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800" kern="1200">
                <a:solidFill>
                  <a:schemeClr val="tx1">
                    <a:lumMod val="75000"/>
                    <a:lumOff val="25000"/>
                  </a:schemeClr>
                </a:solidFill>
                <a:latin typeface="+mn-lt"/>
                <a:ea typeface="+mn-ea"/>
                <a:cs typeface="+mn-cs"/>
              </a:defRPr>
            </a:lvl3pPr>
            <a:lvl4pPr marL="4123030"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6000" kern="1200">
                <a:solidFill>
                  <a:schemeClr val="tx1">
                    <a:lumMod val="75000"/>
                    <a:lumOff val="25000"/>
                  </a:schemeClr>
                </a:solidFill>
                <a:latin typeface="+mn-lt"/>
                <a:ea typeface="+mn-ea"/>
                <a:cs typeface="+mn-cs"/>
              </a:defRPr>
            </a:lvl4pPr>
            <a:lvl5pPr marL="5222504"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5pPr>
            <a:lvl6pPr marL="6253262"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6pPr>
            <a:lvl7pPr marL="738709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7pPr>
            <a:lvl8pPr marL="8589645"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8pPr>
            <a:lvl9pPr marL="9723478" indent="-687172" algn="l" defTabSz="3435858" rtl="0" eaLnBrk="1" latinLnBrk="0" hangingPunct="1">
              <a:spcBef>
                <a:spcPct val="20000"/>
              </a:spcBef>
              <a:spcAft>
                <a:spcPts val="1127"/>
              </a:spcAft>
              <a:buClr>
                <a:schemeClr val="accent6">
                  <a:lumMod val="75000"/>
                </a:schemeClr>
              </a:buClr>
              <a:buSzPct val="130000"/>
              <a:buFont typeface="Georgia" pitchFamily="18" charset="0"/>
              <a:buChar char="*"/>
              <a:defRPr sz="5300" kern="1200">
                <a:solidFill>
                  <a:schemeClr val="tx1">
                    <a:lumMod val="75000"/>
                    <a:lumOff val="25000"/>
                  </a:schemeClr>
                </a:solidFill>
                <a:latin typeface="+mn-lt"/>
                <a:ea typeface="+mn-ea"/>
                <a:cs typeface="+mn-cs"/>
              </a:defRPr>
            </a:lvl9pPr>
          </a:lstStyle>
          <a:p>
            <a:pPr marL="0" indent="0">
              <a:spcBef>
                <a:spcPts val="0"/>
              </a:spcBef>
              <a:spcAft>
                <a:spcPts val="0"/>
              </a:spcAft>
              <a:buClr>
                <a:srgbClr val="002060"/>
              </a:buClr>
              <a:buNone/>
            </a:pPr>
            <a:r>
              <a:rPr lang="en-GB" sz="3400" b="1" spc="686" dirty="0">
                <a:solidFill>
                  <a:srgbClr val="0070C0"/>
                </a:solidFill>
              </a:rPr>
              <a:t>Definitions of mind</a:t>
            </a:r>
          </a:p>
          <a:p>
            <a:pPr marL="36663" indent="0">
              <a:spcBef>
                <a:spcPts val="0"/>
              </a:spcBef>
              <a:spcAft>
                <a:spcPts val="0"/>
              </a:spcAft>
              <a:buClr>
                <a:srgbClr val="0070C0"/>
              </a:buClr>
              <a:buNone/>
            </a:pPr>
            <a:r>
              <a:rPr lang="en-GB" sz="2900" dirty="0">
                <a:solidFill>
                  <a:srgbClr val="002060"/>
                </a:solidFill>
              </a:rPr>
              <a:t>New ideas in consciousness studies postulate that consciousness is not confined in the brain, but in what we do - body and mind are inseparable (</a:t>
            </a:r>
            <a:r>
              <a:rPr lang="en-GB" sz="2900" dirty="0" err="1">
                <a:solidFill>
                  <a:srgbClr val="002060"/>
                </a:solidFill>
              </a:rPr>
              <a:t>Noë</a:t>
            </a:r>
            <a:r>
              <a:rPr lang="en-GB" sz="2900" dirty="0">
                <a:solidFill>
                  <a:srgbClr val="002060"/>
                </a:solidFill>
              </a:rPr>
              <a:t>, 2009</a:t>
            </a:r>
            <a:r>
              <a:rPr lang="en-GB" sz="2900" dirty="0" smtClean="0">
                <a:solidFill>
                  <a:srgbClr val="002060"/>
                </a:solidFill>
              </a:rPr>
              <a:t>).</a:t>
            </a:r>
            <a:endParaRPr lang="en-GB" sz="2900" dirty="0">
              <a:solidFill>
                <a:srgbClr val="002060"/>
              </a:solidFill>
            </a:endParaRPr>
          </a:p>
          <a:p>
            <a:pPr marL="36663" indent="0">
              <a:spcBef>
                <a:spcPts val="0"/>
              </a:spcBef>
              <a:spcAft>
                <a:spcPts val="0"/>
              </a:spcAft>
              <a:buClr>
                <a:srgbClr val="0070C0"/>
              </a:buClr>
              <a:buNone/>
            </a:pPr>
            <a:endParaRPr lang="en-GB" sz="2900" dirty="0">
              <a:solidFill>
                <a:srgbClr val="002060"/>
              </a:solidFill>
            </a:endParaRPr>
          </a:p>
          <a:p>
            <a:pPr marL="36663" indent="0">
              <a:spcBef>
                <a:spcPts val="0"/>
              </a:spcBef>
              <a:spcAft>
                <a:spcPts val="0"/>
              </a:spcAft>
              <a:buClr>
                <a:srgbClr val="0070C0"/>
              </a:buClr>
              <a:buNone/>
            </a:pPr>
            <a:r>
              <a:rPr lang="en-GB" sz="2900" dirty="0">
                <a:solidFill>
                  <a:srgbClr val="002060"/>
                </a:solidFill>
              </a:rPr>
              <a:t>The Buddhist concept of </a:t>
            </a:r>
            <a:r>
              <a:rPr lang="en-GB" sz="2900" dirty="0" smtClean="0">
                <a:solidFill>
                  <a:srgbClr val="002060"/>
                </a:solidFill>
              </a:rPr>
              <a:t>mind: 1</a:t>
            </a:r>
            <a:r>
              <a:rPr lang="en-GB" sz="2900" dirty="0">
                <a:solidFill>
                  <a:srgbClr val="002060"/>
                </a:solidFill>
              </a:rPr>
              <a:t>) heart-mind (</a:t>
            </a:r>
            <a:r>
              <a:rPr lang="en-GB" sz="2900" i="1" dirty="0" err="1">
                <a:solidFill>
                  <a:srgbClr val="002060"/>
                </a:solidFill>
              </a:rPr>
              <a:t>citta</a:t>
            </a:r>
            <a:r>
              <a:rPr lang="en-GB" sz="2900" dirty="0">
                <a:solidFill>
                  <a:srgbClr val="002060"/>
                </a:solidFill>
              </a:rPr>
              <a:t>); 2) that which contains the content of the mind (thoughts, experiences, emotions, body). </a:t>
            </a:r>
            <a:endParaRPr lang="en-GB" sz="2900" dirty="0" smtClean="0">
              <a:solidFill>
                <a:srgbClr val="002060"/>
              </a:solidFill>
            </a:endParaRPr>
          </a:p>
          <a:p>
            <a:pPr marL="36663" indent="0">
              <a:spcBef>
                <a:spcPts val="0"/>
              </a:spcBef>
              <a:spcAft>
                <a:spcPts val="0"/>
              </a:spcAft>
              <a:buClr>
                <a:srgbClr val="0070C0"/>
              </a:buClr>
              <a:buNone/>
            </a:pPr>
            <a:endParaRPr lang="en-GB" sz="1200" dirty="0">
              <a:solidFill>
                <a:srgbClr val="002060"/>
              </a:solidFill>
            </a:endParaRPr>
          </a:p>
          <a:p>
            <a:pPr marL="36663" indent="0">
              <a:spcBef>
                <a:spcPts val="0"/>
              </a:spcBef>
              <a:spcAft>
                <a:spcPts val="0"/>
              </a:spcAft>
              <a:buClr>
                <a:srgbClr val="0070C0"/>
              </a:buClr>
              <a:buNone/>
            </a:pPr>
            <a:r>
              <a:rPr lang="en-GB" sz="2900" dirty="0" smtClean="0">
                <a:solidFill>
                  <a:srgbClr val="002060"/>
                </a:solidFill>
              </a:rPr>
              <a:t>Thus</a:t>
            </a:r>
            <a:r>
              <a:rPr lang="en-GB" sz="2900" dirty="0">
                <a:solidFill>
                  <a:srgbClr val="002060"/>
                </a:solidFill>
              </a:rPr>
              <a:t>, mind and objects of mind are considered to be one and the same thing:</a:t>
            </a:r>
          </a:p>
          <a:p>
            <a:pPr marL="785350" lvl="3" indent="-416795">
              <a:spcBef>
                <a:spcPts val="0"/>
              </a:spcBef>
              <a:spcAft>
                <a:spcPts val="0"/>
              </a:spcAft>
              <a:buClr>
                <a:srgbClr val="0070C0"/>
              </a:buClr>
              <a:buFont typeface="Wingdings" panose="05000000000000000000" pitchFamily="2" charset="2"/>
              <a:buChar char="§"/>
            </a:pPr>
            <a:r>
              <a:rPr lang="en-GB" sz="2800" dirty="0">
                <a:solidFill>
                  <a:srgbClr val="002060"/>
                </a:solidFill>
              </a:rPr>
              <a:t>Our sense of ‘I’, of being the centre of our awareness, is also considered content of the mind</a:t>
            </a:r>
          </a:p>
          <a:p>
            <a:pPr marL="785350" lvl="3" indent="-416795">
              <a:spcBef>
                <a:spcPts val="0"/>
              </a:spcBef>
              <a:spcAft>
                <a:spcPts val="0"/>
              </a:spcAft>
              <a:buClr>
                <a:srgbClr val="0070C0"/>
              </a:buClr>
              <a:buFont typeface="Wingdings" panose="05000000000000000000" pitchFamily="2" charset="2"/>
              <a:buChar char="§"/>
            </a:pPr>
            <a:r>
              <a:rPr lang="en-GB" sz="2800" dirty="0">
                <a:solidFill>
                  <a:srgbClr val="002060"/>
                </a:solidFill>
              </a:rPr>
              <a:t>There is no centre; all content of the mind is fleeting, temporary.</a:t>
            </a:r>
          </a:p>
          <a:p>
            <a:pPr marL="785350" lvl="3" indent="-416795">
              <a:spcBef>
                <a:spcPts val="0"/>
              </a:spcBef>
              <a:spcAft>
                <a:spcPts val="0"/>
              </a:spcAft>
              <a:buClr>
                <a:srgbClr val="0070C0"/>
              </a:buClr>
              <a:buFont typeface="Wingdings" panose="05000000000000000000" pitchFamily="2" charset="2"/>
              <a:buChar char="§"/>
            </a:pPr>
            <a:endParaRPr lang="en-GB" sz="1000" dirty="0">
              <a:solidFill>
                <a:srgbClr val="002060"/>
              </a:solidFill>
            </a:endParaRPr>
          </a:p>
          <a:p>
            <a:pPr marL="0" lvl="3" indent="0" algn="ctr">
              <a:spcAft>
                <a:spcPts val="729"/>
              </a:spcAft>
              <a:buClr>
                <a:srgbClr val="0070C0"/>
              </a:buClr>
              <a:buNone/>
            </a:pPr>
            <a:r>
              <a:rPr lang="en-GB" sz="2900" dirty="0">
                <a:solidFill>
                  <a:srgbClr val="005EA4"/>
                </a:solidFill>
              </a:rPr>
              <a:t>“The thoughts are the thinker”; “the experiences are the experiencer”</a:t>
            </a:r>
          </a:p>
          <a:p>
            <a:pPr marL="0" indent="0">
              <a:buClr>
                <a:srgbClr val="002060"/>
              </a:buClr>
              <a:buNone/>
            </a:pPr>
            <a:endParaRPr lang="en-GB" sz="500" b="1" spc="686" dirty="0">
              <a:solidFill>
                <a:srgbClr val="0070C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596" y="21764723"/>
            <a:ext cx="6093025" cy="61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2962" y="23542396"/>
            <a:ext cx="3192877" cy="2394658"/>
          </a:xfrm>
          <a:prstGeom prst="rect">
            <a:avLst/>
          </a:prstGeom>
          <a:noFill/>
          <a:ln>
            <a:noFill/>
          </a:ln>
          <a:effectLst>
            <a:softEdge rad="482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1437" y="1896125"/>
            <a:ext cx="3327073" cy="83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rved Down Arrow 5"/>
          <p:cNvSpPr/>
          <p:nvPr/>
        </p:nvSpPr>
        <p:spPr>
          <a:xfrm>
            <a:off x="18933206" y="4914851"/>
            <a:ext cx="6329292" cy="771442"/>
          </a:xfrm>
          <a:prstGeom prst="curvedDown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Curved Down Arrow 32"/>
          <p:cNvSpPr/>
          <p:nvPr/>
        </p:nvSpPr>
        <p:spPr>
          <a:xfrm rot="10800000">
            <a:off x="19967299" y="9325510"/>
            <a:ext cx="4206414" cy="771442"/>
          </a:xfrm>
          <a:prstGeom prst="curvedDown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9475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2727</TotalTime>
  <Words>1222</Words>
  <Application>Microsoft Office PowerPoint</Application>
  <PresentationFormat>Custom</PresentationFormat>
  <Paragraphs>130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A qualitative study into the micro-processes and mechanisms of mindfulness Willeke Rietdijk, University of Southampton, UK            Email: W.Rietdijk@soton.ac.uk</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 mechanisms and processes of mindfulness</dc:title>
  <dc:creator>Rietdijk</dc:creator>
  <cp:lastModifiedBy>Rietdijk</cp:lastModifiedBy>
  <cp:revision>162</cp:revision>
  <cp:lastPrinted>2014-10-20T11:38:48Z</cp:lastPrinted>
  <dcterms:created xsi:type="dcterms:W3CDTF">2013-10-24T11:45:35Z</dcterms:created>
  <dcterms:modified xsi:type="dcterms:W3CDTF">2014-10-20T12:08:47Z</dcterms:modified>
</cp:coreProperties>
</file>