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rawings/drawing4.xml" ContentType="application/vnd.openxmlformats-officedocument.drawingml.chartshape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56" r:id="rId2"/>
    <p:sldId id="286" r:id="rId3"/>
    <p:sldId id="295" r:id="rId4"/>
    <p:sldId id="284" r:id="rId5"/>
    <p:sldId id="288" r:id="rId6"/>
    <p:sldId id="296" r:id="rId7"/>
    <p:sldId id="285" r:id="rId8"/>
    <p:sldId id="266" r:id="rId9"/>
    <p:sldId id="289" r:id="rId10"/>
    <p:sldId id="268" r:id="rId11"/>
    <p:sldId id="261" r:id="rId12"/>
    <p:sldId id="262" r:id="rId13"/>
    <p:sldId id="309" r:id="rId14"/>
    <p:sldId id="311" r:id="rId15"/>
    <p:sldId id="312" r:id="rId16"/>
    <p:sldId id="297" r:id="rId17"/>
    <p:sldId id="298" r:id="rId18"/>
    <p:sldId id="269" r:id="rId19"/>
    <p:sldId id="271" r:id="rId20"/>
    <p:sldId id="275" r:id="rId21"/>
    <p:sldId id="273" r:id="rId22"/>
    <p:sldId id="300" r:id="rId23"/>
    <p:sldId id="304" r:id="rId24"/>
    <p:sldId id="305" r:id="rId25"/>
    <p:sldId id="306" r:id="rId26"/>
    <p:sldId id="307" r:id="rId27"/>
    <p:sldId id="308" r:id="rId28"/>
    <p:sldId id="290" r:id="rId29"/>
    <p:sldId id="281" r:id="rId30"/>
    <p:sldId id="280" r:id="rId31"/>
    <p:sldId id="282" r:id="rId3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E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94660"/>
  </p:normalViewPr>
  <p:slideViewPr>
    <p:cSldViewPr>
      <p:cViewPr varScale="1">
        <p:scale>
          <a:sx n="112" d="100"/>
          <a:sy n="112" d="100"/>
        </p:scale>
        <p:origin x="917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@@Leverhulme%20project%20HealthEd\Data%20analysis\Frequencies%20for%20graphs2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soton.ac.uk\resource\Education\Leverhulme\Leverhulme%20Project%20management\data%20analysis\Questionnaire\Phase%201%20-%20Total%20sample%20data%20analysis%20(all%20cohorts%20combined)\Willeke%20Quants%20total%20sample\Multiple%20response%20questions%20+%20crosstabs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Willeke\Desktop\Willeke%20Quants%20total%20sample\Frequencies%20for%20graphs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illeke\Desktop\Willeke%20Quants%20total%20sample\Frequencies%20for%20graphs2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F:\@@Leverhulme%20project%20HealthEd\Data%20analysis\Frequencies%20for%20graphs2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oton.ac.uk\resource\Education\Leverhulme\Leverhulme%20Project%20management\data%20analysis\Questionnaire\Phase%201%20-%20Total%20sample%20data%20analysis%20(all%20cohorts%20combined)\Willeke%20Quants%20total%20sample\Frequencies%20for%20graphs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F:\@@Leverhulme%20project%20HealthEd\Data%20analysis\Frequencies%20for%20graphs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oton.ac.uk\resource\Education\Leverhulme\Leverhulme%20Project%20management\data%20analysis\Questionnaire\Phase%201%20-%20Total%20sample%20data%20analysis%20(all%20cohorts%20combined)\Willeke%20Quants%20total%20sample\Frequencies%20for%20graphs2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oton.ac.uk\resource\Education\Leverhulme\Leverhulme%20Project%20management\data%20analysis\Questionnaire\Phase%201%20-%20Total%20sample%20data%20analysis%20(all%20cohorts%20combined)\Willeke%20Quants%20total%20sample\Frequencies%20for%20graphs2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oton.ac.uk\resource\Education\Leverhulme\Leverhulme%20Project%20management\data%20analysis\Questionnaire\Phase%201%20-%20Total%20sample%20data%20analysis%20(all%20cohorts%20combined)\Willeke%20Quants%20total%20sample\Frequencies%20for%20graphs2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oton.ac.uk\resource\Education\Leverhulme\Leverhulme%20Project%20management\data%20analysis\Questionnaire\Phase%201%20-%20Total%20sample%20data%20analysis%20(all%20cohorts%20combined)\Willeke%20Quants%20total%20sample\Frequencies%20for%20graphs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GB" sz="1400" b="1" i="0" u="none" strike="noStrike" baseline="0" dirty="0">
                <a:effectLst/>
              </a:rPr>
              <a:t>How useful were the following experiences you had on your course in </a:t>
            </a:r>
            <a:r>
              <a:rPr lang="en-GB" sz="1400" b="1" i="1" u="none" strike="noStrike" baseline="0" dirty="0">
                <a:effectLst/>
              </a:rPr>
              <a:t>helping you to gain confidence</a:t>
            </a:r>
            <a:r>
              <a:rPr lang="en-GB" sz="1400" b="1" i="0" u="none" strike="noStrike" baseline="0" dirty="0">
                <a:effectLst/>
              </a:rPr>
              <a:t> in teaching about and dealing with health and well-being issues? </a:t>
            </a:r>
            <a:r>
              <a:rPr lang="en-GB" sz="1400" b="1" i="0" u="none" strike="noStrike" baseline="0" dirty="0" smtClean="0">
                <a:effectLst/>
              </a:rPr>
              <a:t>(whole cohort)  </a:t>
            </a:r>
            <a:endParaRPr lang="en-GB" sz="1400" dirty="0"/>
          </a:p>
        </c:rich>
      </c:tx>
      <c:layout>
        <c:manualLayout>
          <c:xMode val="edge"/>
          <c:yMode val="edge"/>
          <c:x val="0.124019680751034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471370456528936"/>
          <c:y val="0.10434169511178196"/>
          <c:w val="0.72021570088330222"/>
          <c:h val="0.510796214213746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Sheet1!$B$244</c:f>
              <c:strCache>
                <c:ptCount val="1"/>
                <c:pt idx="0">
                  <c:v>Not at all useful</c:v>
                </c:pt>
              </c:strCache>
            </c:strRef>
          </c:tx>
          <c:invertIfNegative val="0"/>
          <c:cat>
            <c:strRef>
              <c:f>Sheet1!$A$245:$A$255</c:f>
              <c:strCache>
                <c:ptCount val="11"/>
                <c:pt idx="0">
                  <c:v>Introduc-tory lectures Health Day</c:v>
                </c:pt>
                <c:pt idx="1">
                  <c:v>Exhibition Health Day</c:v>
                </c:pt>
                <c:pt idx="2">
                  <c:v>WorkshopHealth Day</c:v>
                </c:pt>
                <c:pt idx="3">
                  <c:v>Interactive teaching methods modelled by facilitators</c:v>
                </c:pt>
                <c:pt idx="4">
                  <c:v>Seminars as part of the Uni Course</c:v>
                </c:pt>
                <c:pt idx="5">
                  <c:v>Observing others in school placement</c:v>
                </c:pt>
                <c:pt idx="6">
                  <c:v>Teaching health related issues</c:v>
                </c:pt>
                <c:pt idx="7">
                  <c:v>Speaking to expe-rienced teachers</c:v>
                </c:pt>
                <c:pt idx="8">
                  <c:v>Speaking to external experts</c:v>
                </c:pt>
                <c:pt idx="9">
                  <c:v>Discussing with other trainees</c:v>
                </c:pt>
                <c:pt idx="10">
                  <c:v>Comple-ting the health portfolio</c:v>
                </c:pt>
              </c:strCache>
            </c:strRef>
          </c:cat>
          <c:val>
            <c:numRef>
              <c:f>Sheet1!$B$245:$B$255</c:f>
              <c:numCache>
                <c:formatCode>0.00%</c:formatCode>
                <c:ptCount val="11"/>
                <c:pt idx="0">
                  <c:v>0.122</c:v>
                </c:pt>
                <c:pt idx="1">
                  <c:v>0.152</c:v>
                </c:pt>
                <c:pt idx="2">
                  <c:v>7.2999999999999995E-2</c:v>
                </c:pt>
                <c:pt idx="3">
                  <c:v>6.7000000000000004E-2</c:v>
                </c:pt>
                <c:pt idx="4">
                  <c:v>6.0999999999999999E-2</c:v>
                </c:pt>
                <c:pt idx="5">
                  <c:v>1.7999999999999999E-2</c:v>
                </c:pt>
                <c:pt idx="6">
                  <c:v>1.7999999999999999E-2</c:v>
                </c:pt>
                <c:pt idx="7">
                  <c:v>6.0000000000000001E-3</c:v>
                </c:pt>
                <c:pt idx="8">
                  <c:v>3.6999999999999998E-2</c:v>
                </c:pt>
                <c:pt idx="9">
                  <c:v>0.03</c:v>
                </c:pt>
                <c:pt idx="10">
                  <c:v>0.17100000000000001</c:v>
                </c:pt>
              </c:numCache>
            </c:numRef>
          </c:val>
        </c:ser>
        <c:ser>
          <c:idx val="1"/>
          <c:order val="1"/>
          <c:tx>
            <c:strRef>
              <c:f>Sheet1!$C$244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Sheet1!$A$245:$A$255</c:f>
              <c:strCache>
                <c:ptCount val="11"/>
                <c:pt idx="0">
                  <c:v>Introduc-tory lectures Health Day</c:v>
                </c:pt>
                <c:pt idx="1">
                  <c:v>Exhibition Health Day</c:v>
                </c:pt>
                <c:pt idx="2">
                  <c:v>WorkshopHealth Day</c:v>
                </c:pt>
                <c:pt idx="3">
                  <c:v>Interactive teaching methods modelled by facilitators</c:v>
                </c:pt>
                <c:pt idx="4">
                  <c:v>Seminars as part of the Uni Course</c:v>
                </c:pt>
                <c:pt idx="5">
                  <c:v>Observing others in school placement</c:v>
                </c:pt>
                <c:pt idx="6">
                  <c:v>Teaching health related issues</c:v>
                </c:pt>
                <c:pt idx="7">
                  <c:v>Speaking to expe-rienced teachers</c:v>
                </c:pt>
                <c:pt idx="8">
                  <c:v>Speaking to external experts</c:v>
                </c:pt>
                <c:pt idx="9">
                  <c:v>Discussing with other trainees</c:v>
                </c:pt>
                <c:pt idx="10">
                  <c:v>Comple-ting the health portfolio</c:v>
                </c:pt>
              </c:strCache>
            </c:strRef>
          </c:cat>
          <c:val>
            <c:numRef>
              <c:f>Sheet1!$C$245:$C$255</c:f>
              <c:numCache>
                <c:formatCode>0.00%</c:formatCode>
                <c:ptCount val="11"/>
                <c:pt idx="0">
                  <c:v>0.24399999999999999</c:v>
                </c:pt>
                <c:pt idx="1">
                  <c:v>0.33500000000000002</c:v>
                </c:pt>
                <c:pt idx="2">
                  <c:v>0.22</c:v>
                </c:pt>
                <c:pt idx="3">
                  <c:v>0.28699999999999998</c:v>
                </c:pt>
                <c:pt idx="4">
                  <c:v>0.27400000000000002</c:v>
                </c:pt>
                <c:pt idx="5">
                  <c:v>0.183</c:v>
                </c:pt>
                <c:pt idx="6">
                  <c:v>0.14000000000000001</c:v>
                </c:pt>
                <c:pt idx="7">
                  <c:v>8.5000000000000006E-2</c:v>
                </c:pt>
                <c:pt idx="8">
                  <c:v>0.21299999999999999</c:v>
                </c:pt>
                <c:pt idx="9">
                  <c:v>0.17100000000000001</c:v>
                </c:pt>
                <c:pt idx="10">
                  <c:v>0.22</c:v>
                </c:pt>
              </c:numCache>
            </c:numRef>
          </c:val>
        </c:ser>
        <c:ser>
          <c:idx val="2"/>
          <c:order val="2"/>
          <c:tx>
            <c:strRef>
              <c:f>Sheet1!$D$244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Sheet1!$A$245:$A$255</c:f>
              <c:strCache>
                <c:ptCount val="11"/>
                <c:pt idx="0">
                  <c:v>Introduc-tory lectures Health Day</c:v>
                </c:pt>
                <c:pt idx="1">
                  <c:v>Exhibition Health Day</c:v>
                </c:pt>
                <c:pt idx="2">
                  <c:v>WorkshopHealth Day</c:v>
                </c:pt>
                <c:pt idx="3">
                  <c:v>Interactive teaching methods modelled by facilitators</c:v>
                </c:pt>
                <c:pt idx="4">
                  <c:v>Seminars as part of the Uni Course</c:v>
                </c:pt>
                <c:pt idx="5">
                  <c:v>Observing others in school placement</c:v>
                </c:pt>
                <c:pt idx="6">
                  <c:v>Teaching health related issues</c:v>
                </c:pt>
                <c:pt idx="7">
                  <c:v>Speaking to expe-rienced teachers</c:v>
                </c:pt>
                <c:pt idx="8">
                  <c:v>Speaking to external experts</c:v>
                </c:pt>
                <c:pt idx="9">
                  <c:v>Discussing with other trainees</c:v>
                </c:pt>
                <c:pt idx="10">
                  <c:v>Comple-ting the health portfolio</c:v>
                </c:pt>
              </c:strCache>
            </c:strRef>
          </c:cat>
          <c:val>
            <c:numRef>
              <c:f>Sheet1!$D$245:$D$255</c:f>
              <c:numCache>
                <c:formatCode>0.00%</c:formatCode>
                <c:ptCount val="11"/>
                <c:pt idx="0">
                  <c:v>0.433</c:v>
                </c:pt>
                <c:pt idx="1">
                  <c:v>0.317</c:v>
                </c:pt>
                <c:pt idx="2">
                  <c:v>0.45100000000000001</c:v>
                </c:pt>
                <c:pt idx="3">
                  <c:v>0.372</c:v>
                </c:pt>
                <c:pt idx="4">
                  <c:v>0.41499999999999998</c:v>
                </c:pt>
                <c:pt idx="5">
                  <c:v>0.378</c:v>
                </c:pt>
                <c:pt idx="6">
                  <c:v>0.378</c:v>
                </c:pt>
                <c:pt idx="7">
                  <c:v>0.40200000000000002</c:v>
                </c:pt>
                <c:pt idx="8">
                  <c:v>0.32300000000000001</c:v>
                </c:pt>
                <c:pt idx="9">
                  <c:v>0.42099999999999999</c:v>
                </c:pt>
                <c:pt idx="10">
                  <c:v>0.24399999999999999</c:v>
                </c:pt>
              </c:numCache>
            </c:numRef>
          </c:val>
        </c:ser>
        <c:ser>
          <c:idx val="3"/>
          <c:order val="3"/>
          <c:tx>
            <c:strRef>
              <c:f>Sheet1!$E$244</c:f>
              <c:strCache>
                <c:ptCount val="1"/>
                <c:pt idx="0">
                  <c:v>Very Useful</c:v>
                </c:pt>
              </c:strCache>
            </c:strRef>
          </c:tx>
          <c:invertIfNegative val="0"/>
          <c:cat>
            <c:strRef>
              <c:f>Sheet1!$A$245:$A$255</c:f>
              <c:strCache>
                <c:ptCount val="11"/>
                <c:pt idx="0">
                  <c:v>Introduc-tory lectures Health Day</c:v>
                </c:pt>
                <c:pt idx="1">
                  <c:v>Exhibition Health Day</c:v>
                </c:pt>
                <c:pt idx="2">
                  <c:v>WorkshopHealth Day</c:v>
                </c:pt>
                <c:pt idx="3">
                  <c:v>Interactive teaching methods modelled by facilitators</c:v>
                </c:pt>
                <c:pt idx="4">
                  <c:v>Seminars as part of the Uni Course</c:v>
                </c:pt>
                <c:pt idx="5">
                  <c:v>Observing others in school placement</c:v>
                </c:pt>
                <c:pt idx="6">
                  <c:v>Teaching health related issues</c:v>
                </c:pt>
                <c:pt idx="7">
                  <c:v>Speaking to expe-rienced teachers</c:v>
                </c:pt>
                <c:pt idx="8">
                  <c:v>Speaking to external experts</c:v>
                </c:pt>
                <c:pt idx="9">
                  <c:v>Discussing with other trainees</c:v>
                </c:pt>
                <c:pt idx="10">
                  <c:v>Comple-ting the health portfolio</c:v>
                </c:pt>
              </c:strCache>
            </c:strRef>
          </c:cat>
          <c:val>
            <c:numRef>
              <c:f>Sheet1!$E$245:$E$255</c:f>
              <c:numCache>
                <c:formatCode>0.00%</c:formatCode>
                <c:ptCount val="11"/>
                <c:pt idx="0">
                  <c:v>0.152</c:v>
                </c:pt>
                <c:pt idx="1">
                  <c:v>0.11</c:v>
                </c:pt>
                <c:pt idx="2">
                  <c:v>0.20699999999999999</c:v>
                </c:pt>
                <c:pt idx="3">
                  <c:v>0.17100000000000001</c:v>
                </c:pt>
                <c:pt idx="4">
                  <c:v>0.183</c:v>
                </c:pt>
                <c:pt idx="5">
                  <c:v>0.29899999999999999</c:v>
                </c:pt>
                <c:pt idx="6">
                  <c:v>0.23799999999999999</c:v>
                </c:pt>
                <c:pt idx="7">
                  <c:v>0.42099999999999999</c:v>
                </c:pt>
                <c:pt idx="8">
                  <c:v>0.14000000000000001</c:v>
                </c:pt>
                <c:pt idx="9">
                  <c:v>0.25</c:v>
                </c:pt>
                <c:pt idx="10">
                  <c:v>7.2999999999999995E-2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0625616"/>
        <c:axId val="160624832"/>
      </c:barChart>
      <c:catAx>
        <c:axId val="1606256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160624832"/>
        <c:crosses val="autoZero"/>
        <c:auto val="1"/>
        <c:lblAlgn val="ctr"/>
        <c:lblOffset val="100"/>
        <c:noMultiLvlLbl val="0"/>
      </c:catAx>
      <c:valAx>
        <c:axId val="160624832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crossAx val="16062561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dirty="0"/>
              <a:t>The extent to which factors are facilitators/barriers in teaching </a:t>
            </a:r>
            <a:r>
              <a:rPr lang="en-GB" dirty="0" smtClean="0"/>
              <a:t>or </a:t>
            </a:r>
            <a:r>
              <a:rPr lang="en-GB" dirty="0"/>
              <a:t>managing pupils' health and </a:t>
            </a:r>
            <a:r>
              <a:rPr lang="en-GB" dirty="0" smtClean="0"/>
              <a:t>wellbeing </a:t>
            </a:r>
            <a:endParaRPr lang="en-GB" dirty="0"/>
          </a:p>
        </c:rich>
      </c:tx>
      <c:layout>
        <c:manualLayout>
          <c:xMode val="edge"/>
          <c:yMode val="edge"/>
          <c:x val="0.12675646784719988"/>
          <c:y val="1.3854812474567692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Sheet1!$X$30</c:f>
              <c:strCache>
                <c:ptCount val="1"/>
                <c:pt idx="0">
                  <c:v>All
Factor is facilitator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invertIfNegative val="0"/>
          <c:cat>
            <c:strRef>
              <c:f>Sheet1!$U$31:$U$39</c:f>
              <c:strCache>
                <c:ptCount val="9"/>
                <c:pt idx="0">
                  <c:v>(Lack of) practical experience of teaching PSHE/managing health issues you gained from your training or teaching</c:v>
                </c:pt>
                <c:pt idx="1">
                  <c:v>The non-statutory status of PSHE education</c:v>
                </c:pt>
                <c:pt idx="2">
                  <c:v>(Lack of) access to good support, guidance and resources from other organisations (e.g. PSHE advisor, drugs education experts, PSHE Association, local authority, teaching resource websites)</c:v>
                </c:pt>
                <c:pt idx="3">
                  <c:v>Priority school gives to PSHE education and/or pupils' health and well-being</c:v>
                </c:pt>
                <c:pt idx="4">
                  <c:v>(Lack of) support and guidance from senior managment colleagues (excluding senior management PSHE lead/co-ordinator)</c:v>
                </c:pt>
                <c:pt idx="5">
                  <c:v>(Lack of) support and guidance from other colleagues, including PSHE lead/co-ordinator</c:v>
                </c:pt>
                <c:pt idx="6">
                  <c:v>Regular introduction of new/current government initiatives around children and young people's health and well-being (e.g. resilience,  mindfulness,  Spiritual  Moral  Social and Cultural Education)</c:v>
                </c:pt>
                <c:pt idx="7">
                  <c:v>None of the above</c:v>
                </c:pt>
                <c:pt idx="8">
                  <c:v>Other</c:v>
                </c:pt>
              </c:strCache>
            </c:strRef>
          </c:cat>
          <c:val>
            <c:numRef>
              <c:f>Sheet1!$X$31:$X$39</c:f>
              <c:numCache>
                <c:formatCode>0%</c:formatCode>
                <c:ptCount val="9"/>
                <c:pt idx="0">
                  <c:v>0.68944099378881984</c:v>
                </c:pt>
                <c:pt idx="1">
                  <c:v>0.14906832298136646</c:v>
                </c:pt>
                <c:pt idx="2">
                  <c:v>0.49689440993788819</c:v>
                </c:pt>
                <c:pt idx="3">
                  <c:v>0.52173913043478259</c:v>
                </c:pt>
                <c:pt idx="4">
                  <c:v>0.34782608695652173</c:v>
                </c:pt>
                <c:pt idx="5">
                  <c:v>0.58385093167701863</c:v>
                </c:pt>
                <c:pt idx="6">
                  <c:v>0.21118012422360249</c:v>
                </c:pt>
                <c:pt idx="7">
                  <c:v>0.11801242236024845</c:v>
                </c:pt>
                <c:pt idx="8">
                  <c:v>4.9689440993788817E-2</c:v>
                </c:pt>
              </c:numCache>
            </c:numRef>
          </c:val>
        </c:ser>
        <c:ser>
          <c:idx val="1"/>
          <c:order val="1"/>
          <c:tx>
            <c:strRef>
              <c:f>Sheet1!$AB$30</c:f>
              <c:strCache>
                <c:ptCount val="1"/>
                <c:pt idx="0">
                  <c:v>All
Factor is barrier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invertIfNegative val="0"/>
          <c:cat>
            <c:strRef>
              <c:f>Sheet1!$U$31:$U$39</c:f>
              <c:strCache>
                <c:ptCount val="9"/>
                <c:pt idx="0">
                  <c:v>(Lack of) practical experience of teaching PSHE/managing health issues you gained from your training or teaching</c:v>
                </c:pt>
                <c:pt idx="1">
                  <c:v>The non-statutory status of PSHE education</c:v>
                </c:pt>
                <c:pt idx="2">
                  <c:v>(Lack of) access to good support, guidance and resources from other organisations (e.g. PSHE advisor, drugs education experts, PSHE Association, local authority, teaching resource websites)</c:v>
                </c:pt>
                <c:pt idx="3">
                  <c:v>Priority school gives to PSHE education and/or pupils' health and well-being</c:v>
                </c:pt>
                <c:pt idx="4">
                  <c:v>(Lack of) support and guidance from senior managment colleagues (excluding senior management PSHE lead/co-ordinator)</c:v>
                </c:pt>
                <c:pt idx="5">
                  <c:v>(Lack of) support and guidance from other colleagues, including PSHE lead/co-ordinator</c:v>
                </c:pt>
                <c:pt idx="6">
                  <c:v>Regular introduction of new/current government initiatives around children and young people's health and well-being (e.g. resilience,  mindfulness,  Spiritual  Moral  Social and Cultural Education)</c:v>
                </c:pt>
                <c:pt idx="7">
                  <c:v>None of the above</c:v>
                </c:pt>
                <c:pt idx="8">
                  <c:v>Other</c:v>
                </c:pt>
              </c:strCache>
            </c:strRef>
          </c:cat>
          <c:val>
            <c:numRef>
              <c:f>Sheet1!$AB$31:$AB$39</c:f>
              <c:numCache>
                <c:formatCode>0%</c:formatCode>
                <c:ptCount val="9"/>
                <c:pt idx="0">
                  <c:v>0.53846153846153844</c:v>
                </c:pt>
                <c:pt idx="1">
                  <c:v>0.37179487179487181</c:v>
                </c:pt>
                <c:pt idx="2">
                  <c:v>0.17948717948717949</c:v>
                </c:pt>
                <c:pt idx="3">
                  <c:v>0.26923076923076922</c:v>
                </c:pt>
                <c:pt idx="4">
                  <c:v>0.16025641025641024</c:v>
                </c:pt>
                <c:pt idx="5">
                  <c:v>0.10897435897435898</c:v>
                </c:pt>
                <c:pt idx="6">
                  <c:v>0.17307692307692307</c:v>
                </c:pt>
                <c:pt idx="7">
                  <c:v>0.14102564102564102</c:v>
                </c:pt>
                <c:pt idx="8">
                  <c:v>6.41025641025641E-3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9978248"/>
        <c:axId val="229979424"/>
      </c:barChart>
      <c:catAx>
        <c:axId val="2299782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29979424"/>
        <c:crosses val="autoZero"/>
        <c:auto val="1"/>
        <c:lblAlgn val="ctr"/>
        <c:lblOffset val="100"/>
        <c:noMultiLvlLbl val="0"/>
      </c:catAx>
      <c:valAx>
        <c:axId val="229979424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2299782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05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55997719195121"/>
          <c:y val="1.444573314370623E-2"/>
          <c:w val="0.68355512748900482"/>
          <c:h val="0.490249698857649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Sheet1!$B$305</c:f>
              <c:strCache>
                <c:ptCount val="1"/>
                <c:pt idx="0">
                  <c:v>Strongly agree</c:v>
                </c:pt>
              </c:strCache>
            </c:strRef>
          </c:tx>
          <c:invertIfNegative val="0"/>
          <c:cat>
            <c:strRef>
              <c:f>Sheet1!$A$306:$A$314</c:f>
              <c:strCache>
                <c:ptCount val="9"/>
                <c:pt idx="0">
                  <c:v>It is very important for schools to teach PSHE education and to promote the health and well-being of children and young people</c:v>
                </c:pt>
                <c:pt idx="1">
                  <c:v>I enjoy teaching PSHE education / about health and well-being issues</c:v>
                </c:pt>
                <c:pt idx="2">
                  <c:v>Helping pupils to live healthier lives and be happy and well is NOT important to me </c:v>
                </c:pt>
                <c:pt idx="3">
                  <c:v>If I am healthy and happy this has an impact on the pupils that I teach</c:v>
                </c:pt>
                <c:pt idx="4">
                  <c:v>As a teacher I will be able to / can positively influence pupils' health behaviours</c:v>
                </c:pt>
                <c:pt idx="5">
                  <c:v>Teachers are NOT role models for living healthy lifestyles for their pupils</c:v>
                </c:pt>
                <c:pt idx="6">
                  <c:v>I aim to be a healthy role model for my pupils</c:v>
                </c:pt>
                <c:pt idx="7">
                  <c:v>The school environment can affect pupils' health behaviours and well-being</c:v>
                </c:pt>
                <c:pt idx="8">
                  <c:v>Healthy and happy children are more motivated to learn and have better attainment</c:v>
                </c:pt>
              </c:strCache>
            </c:strRef>
          </c:cat>
          <c:val>
            <c:numRef>
              <c:f>Sheet1!$B$306:$B$314</c:f>
              <c:numCache>
                <c:formatCode>0.00%</c:formatCode>
                <c:ptCount val="9"/>
                <c:pt idx="0">
                  <c:v>0.73599999999999999</c:v>
                </c:pt>
                <c:pt idx="1">
                  <c:v>0.47599999999999998</c:v>
                </c:pt>
                <c:pt idx="2">
                  <c:v>6.7000000000000004E-2</c:v>
                </c:pt>
                <c:pt idx="3">
                  <c:v>0.67900000000000005</c:v>
                </c:pt>
                <c:pt idx="4">
                  <c:v>0.56699999999999995</c:v>
                </c:pt>
                <c:pt idx="5">
                  <c:v>2.8000000000000001E-2</c:v>
                </c:pt>
                <c:pt idx="6">
                  <c:v>0.63200000000000001</c:v>
                </c:pt>
                <c:pt idx="7">
                  <c:v>0.65100000000000002</c:v>
                </c:pt>
                <c:pt idx="8">
                  <c:v>0.79200000000000004</c:v>
                </c:pt>
              </c:numCache>
            </c:numRef>
          </c:val>
        </c:ser>
        <c:ser>
          <c:idx val="1"/>
          <c:order val="1"/>
          <c:tx>
            <c:strRef>
              <c:f>Sheet1!$C$305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Sheet1!$A$306:$A$314</c:f>
              <c:strCache>
                <c:ptCount val="9"/>
                <c:pt idx="0">
                  <c:v>It is very important for schools to teach PSHE education and to promote the health and well-being of children and young people</c:v>
                </c:pt>
                <c:pt idx="1">
                  <c:v>I enjoy teaching PSHE education / about health and well-being issues</c:v>
                </c:pt>
                <c:pt idx="2">
                  <c:v>Helping pupils to live healthier lives and be happy and well is NOT important to me </c:v>
                </c:pt>
                <c:pt idx="3">
                  <c:v>If I am healthy and happy this has an impact on the pupils that I teach</c:v>
                </c:pt>
                <c:pt idx="4">
                  <c:v>As a teacher I will be able to / can positively influence pupils' health behaviours</c:v>
                </c:pt>
                <c:pt idx="5">
                  <c:v>Teachers are NOT role models for living healthy lifestyles for their pupils</c:v>
                </c:pt>
                <c:pt idx="6">
                  <c:v>I aim to be a healthy role model for my pupils</c:v>
                </c:pt>
                <c:pt idx="7">
                  <c:v>The school environment can affect pupils' health behaviours and well-being</c:v>
                </c:pt>
                <c:pt idx="8">
                  <c:v>Healthy and happy children are more motivated to learn and have better attainment</c:v>
                </c:pt>
              </c:strCache>
            </c:strRef>
          </c:cat>
          <c:val>
            <c:numRef>
              <c:f>Sheet1!$C$306:$C$314</c:f>
              <c:numCache>
                <c:formatCode>0.00%</c:formatCode>
                <c:ptCount val="9"/>
                <c:pt idx="0">
                  <c:v>0.255</c:v>
                </c:pt>
                <c:pt idx="1">
                  <c:v>0.41699999999999998</c:v>
                </c:pt>
                <c:pt idx="2">
                  <c:v>6.7000000000000004E-2</c:v>
                </c:pt>
                <c:pt idx="3">
                  <c:v>0.30199999999999999</c:v>
                </c:pt>
                <c:pt idx="4">
                  <c:v>0.39400000000000002</c:v>
                </c:pt>
                <c:pt idx="5">
                  <c:v>0.104</c:v>
                </c:pt>
                <c:pt idx="6">
                  <c:v>0.34</c:v>
                </c:pt>
                <c:pt idx="7">
                  <c:v>0.311</c:v>
                </c:pt>
                <c:pt idx="8">
                  <c:v>0.19800000000000001</c:v>
                </c:pt>
              </c:numCache>
            </c:numRef>
          </c:val>
        </c:ser>
        <c:ser>
          <c:idx val="2"/>
          <c:order val="2"/>
          <c:tx>
            <c:strRef>
              <c:f>Sheet1!$D$305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Sheet1!$A$306:$A$314</c:f>
              <c:strCache>
                <c:ptCount val="9"/>
                <c:pt idx="0">
                  <c:v>It is very important for schools to teach PSHE education and to promote the health and well-being of children and young people</c:v>
                </c:pt>
                <c:pt idx="1">
                  <c:v>I enjoy teaching PSHE education / about health and well-being issues</c:v>
                </c:pt>
                <c:pt idx="2">
                  <c:v>Helping pupils to live healthier lives and be happy and well is NOT important to me </c:v>
                </c:pt>
                <c:pt idx="3">
                  <c:v>If I am healthy and happy this has an impact on the pupils that I teach</c:v>
                </c:pt>
                <c:pt idx="4">
                  <c:v>As a teacher I will be able to / can positively influence pupils' health behaviours</c:v>
                </c:pt>
                <c:pt idx="5">
                  <c:v>Teachers are NOT role models for living healthy lifestyles for their pupils</c:v>
                </c:pt>
                <c:pt idx="6">
                  <c:v>I aim to be a healthy role model for my pupils</c:v>
                </c:pt>
                <c:pt idx="7">
                  <c:v>The school environment can affect pupils' health behaviours and well-being</c:v>
                </c:pt>
                <c:pt idx="8">
                  <c:v>Healthy and happy children are more motivated to learn and have better attainment</c:v>
                </c:pt>
              </c:strCache>
            </c:strRef>
          </c:cat>
          <c:val>
            <c:numRef>
              <c:f>Sheet1!$D$306:$D$314</c:f>
              <c:numCache>
                <c:formatCode>0.00%</c:formatCode>
                <c:ptCount val="9"/>
                <c:pt idx="0">
                  <c:v>8.9999999999999993E-3</c:v>
                </c:pt>
                <c:pt idx="1">
                  <c:v>7.8E-2</c:v>
                </c:pt>
                <c:pt idx="2">
                  <c:v>5.7000000000000002E-2</c:v>
                </c:pt>
                <c:pt idx="3">
                  <c:v>1.9E-2</c:v>
                </c:pt>
                <c:pt idx="4">
                  <c:v>3.7999999999999999E-2</c:v>
                </c:pt>
                <c:pt idx="5">
                  <c:v>0.19800000000000001</c:v>
                </c:pt>
                <c:pt idx="6">
                  <c:v>1.9E-2</c:v>
                </c:pt>
                <c:pt idx="7">
                  <c:v>3.7999999999999999E-2</c:v>
                </c:pt>
                <c:pt idx="8">
                  <c:v>8.9999999999999993E-3</c:v>
                </c:pt>
              </c:numCache>
            </c:numRef>
          </c:val>
        </c:ser>
        <c:ser>
          <c:idx val="3"/>
          <c:order val="3"/>
          <c:tx>
            <c:strRef>
              <c:f>Sheet1!$E$305</c:f>
              <c:strCache>
                <c:ptCount val="1"/>
                <c:pt idx="0">
                  <c:v>Strongly disagree</c:v>
                </c:pt>
              </c:strCache>
            </c:strRef>
          </c:tx>
          <c:invertIfNegative val="0"/>
          <c:cat>
            <c:strRef>
              <c:f>Sheet1!$A$306:$A$314</c:f>
              <c:strCache>
                <c:ptCount val="9"/>
                <c:pt idx="0">
                  <c:v>It is very important for schools to teach PSHE education and to promote the health and well-being of children and young people</c:v>
                </c:pt>
                <c:pt idx="1">
                  <c:v>I enjoy teaching PSHE education / about health and well-being issues</c:v>
                </c:pt>
                <c:pt idx="2">
                  <c:v>Helping pupils to live healthier lives and be happy and well is NOT important to me </c:v>
                </c:pt>
                <c:pt idx="3">
                  <c:v>If I am healthy and happy this has an impact on the pupils that I teach</c:v>
                </c:pt>
                <c:pt idx="4">
                  <c:v>As a teacher I will be able to / can positively influence pupils' health behaviours</c:v>
                </c:pt>
                <c:pt idx="5">
                  <c:v>Teachers are NOT role models for living healthy lifestyles for their pupils</c:v>
                </c:pt>
                <c:pt idx="6">
                  <c:v>I aim to be a healthy role model for my pupils</c:v>
                </c:pt>
                <c:pt idx="7">
                  <c:v>The school environment can affect pupils' health behaviours and well-being</c:v>
                </c:pt>
                <c:pt idx="8">
                  <c:v>Healthy and happy children are more motivated to learn and have better attainment</c:v>
                </c:pt>
              </c:strCache>
            </c:strRef>
          </c:cat>
          <c:val>
            <c:numRef>
              <c:f>Sheet1!$E$306:$E$314</c:f>
              <c:numCache>
                <c:formatCode>0.00%</c:formatCode>
                <c:ptCount val="9"/>
                <c:pt idx="0">
                  <c:v>0</c:v>
                </c:pt>
                <c:pt idx="1">
                  <c:v>2.9000000000000001E-2</c:v>
                </c:pt>
                <c:pt idx="2">
                  <c:v>0.81</c:v>
                </c:pt>
                <c:pt idx="3">
                  <c:v>0</c:v>
                </c:pt>
                <c:pt idx="4">
                  <c:v>0</c:v>
                </c:pt>
                <c:pt idx="5">
                  <c:v>0.67</c:v>
                </c:pt>
                <c:pt idx="6">
                  <c:v>8.9999999999999993E-3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9972368"/>
        <c:axId val="303904248"/>
      </c:barChart>
      <c:catAx>
        <c:axId val="2299723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03904248"/>
        <c:crosses val="autoZero"/>
        <c:auto val="1"/>
        <c:lblAlgn val="ctr"/>
        <c:lblOffset val="100"/>
        <c:noMultiLvlLbl val="0"/>
      </c:catAx>
      <c:valAx>
        <c:axId val="30390424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2299723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2740097703069724"/>
          <c:y val="0.31471394604727204"/>
          <c:w val="6.675198583451665E-2"/>
          <c:h val="0.25741386494642376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/>
            </a:pPr>
            <a:r>
              <a:rPr lang="en-GB" sz="1100" b="1" i="0" baseline="0">
                <a:effectLst/>
              </a:rPr>
              <a:t>Aspects rated as u</a:t>
            </a:r>
            <a:r>
              <a:rPr lang="en-GB" sz="1100" b="1" i="1" baseline="0">
                <a:effectLst/>
              </a:rPr>
              <a:t>seful </a:t>
            </a:r>
            <a:r>
              <a:rPr lang="en-GB" sz="1100" b="1" i="0" baseline="0">
                <a:effectLst/>
              </a:rPr>
              <a:t>in gaining confidence in teaching about and dealing with health and wellbeing issues by PSTs and NQTs</a:t>
            </a:r>
            <a:endParaRPr lang="en-GB" sz="1100"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6.5174471355034624E-2"/>
          <c:y val="0.12931292658303667"/>
          <c:w val="0.85104201385031297"/>
          <c:h val="0.7312347742360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Sheet2!$I$117</c:f>
              <c:strCache>
                <c:ptCount val="1"/>
                <c:pt idx="0">
                  <c:v>PSTs</c:v>
                </c:pt>
              </c:strCache>
            </c:strRef>
          </c:tx>
          <c:invertIfNegative val="0"/>
          <c:cat>
            <c:strRef>
              <c:f>Sheet2!$H$118:$H$128</c:f>
              <c:strCache>
                <c:ptCount val="11"/>
                <c:pt idx="0">
                  <c:v>Introductory lectures at the Health Day</c:v>
                </c:pt>
                <c:pt idx="1">
                  <c:v>Exhibition at the Health Day</c:v>
                </c:pt>
                <c:pt idx="2">
                  <c:v>Workshops on the Health Day</c:v>
                </c:pt>
                <c:pt idx="3">
                  <c:v>Interactive teaching methods modelled by Health Day facilitators</c:v>
                </c:pt>
                <c:pt idx="4">
                  <c:v>Seminars as part of the University course</c:v>
                </c:pt>
                <c:pt idx="5">
                  <c:v>Observing others in school placement</c:v>
                </c:pt>
                <c:pt idx="6">
                  <c:v>Having to teach health-related issues</c:v>
                </c:pt>
                <c:pt idx="7">
                  <c:v>Speaking to experienced teachers</c:v>
                </c:pt>
                <c:pt idx="8">
                  <c:v>Speaking to experts from external agencies e.g. PSHE advisors, charities etc.</c:v>
                </c:pt>
                <c:pt idx="9">
                  <c:v>Discussing with other teacher trainees</c:v>
                </c:pt>
                <c:pt idx="10">
                  <c:v>Completing the health portfolio</c:v>
                </c:pt>
              </c:strCache>
            </c:strRef>
          </c:cat>
          <c:val>
            <c:numRef>
              <c:f>Sheet2!$I$118:$I$128</c:f>
              <c:numCache>
                <c:formatCode>0.0%</c:formatCode>
                <c:ptCount val="11"/>
                <c:pt idx="0">
                  <c:v>0.64077669902912604</c:v>
                </c:pt>
                <c:pt idx="1">
                  <c:v>0.52577319587628901</c:v>
                </c:pt>
                <c:pt idx="2">
                  <c:v>0.73786407766990303</c:v>
                </c:pt>
                <c:pt idx="3">
                  <c:v>0.65656565656565702</c:v>
                </c:pt>
                <c:pt idx="4">
                  <c:v>0.69</c:v>
                </c:pt>
                <c:pt idx="5">
                  <c:v>0.79347826086956497</c:v>
                </c:pt>
                <c:pt idx="6">
                  <c:v>0.8</c:v>
                </c:pt>
                <c:pt idx="7">
                  <c:v>0.90721649484536104</c:v>
                </c:pt>
                <c:pt idx="8">
                  <c:v>0.62666666666666704</c:v>
                </c:pt>
                <c:pt idx="9">
                  <c:v>0.76595744680851097</c:v>
                </c:pt>
                <c:pt idx="10">
                  <c:v>0.51470588235294101</c:v>
                </c:pt>
              </c:numCache>
            </c:numRef>
          </c:val>
        </c:ser>
        <c:ser>
          <c:idx val="1"/>
          <c:order val="1"/>
          <c:tx>
            <c:strRef>
              <c:f>Sheet2!$J$117</c:f>
              <c:strCache>
                <c:ptCount val="1"/>
                <c:pt idx="0">
                  <c:v>ISTs</c:v>
                </c:pt>
              </c:strCache>
            </c:strRef>
          </c:tx>
          <c:invertIfNegative val="0"/>
          <c:cat>
            <c:strRef>
              <c:f>Sheet2!$H$118:$H$128</c:f>
              <c:strCache>
                <c:ptCount val="11"/>
                <c:pt idx="0">
                  <c:v>Introductory lectures at the Health Day</c:v>
                </c:pt>
                <c:pt idx="1">
                  <c:v>Exhibition at the Health Day</c:v>
                </c:pt>
                <c:pt idx="2">
                  <c:v>Workshops on the Health Day</c:v>
                </c:pt>
                <c:pt idx="3">
                  <c:v>Interactive teaching methods modelled by Health Day facilitators</c:v>
                </c:pt>
                <c:pt idx="4">
                  <c:v>Seminars as part of the University course</c:v>
                </c:pt>
                <c:pt idx="5">
                  <c:v>Observing others in school placement</c:v>
                </c:pt>
                <c:pt idx="6">
                  <c:v>Having to teach health-related issues</c:v>
                </c:pt>
                <c:pt idx="7">
                  <c:v>Speaking to experienced teachers</c:v>
                </c:pt>
                <c:pt idx="8">
                  <c:v>Speaking to experts from external agencies e.g. PSHE advisors, charities etc.</c:v>
                </c:pt>
                <c:pt idx="9">
                  <c:v>Discussing with other teacher trainees</c:v>
                </c:pt>
                <c:pt idx="10">
                  <c:v>Completing the health portfolio</c:v>
                </c:pt>
              </c:strCache>
            </c:strRef>
          </c:cat>
          <c:val>
            <c:numRef>
              <c:f>Sheet2!$J$118:$J$128</c:f>
              <c:numCache>
                <c:formatCode>0.0%</c:formatCode>
                <c:ptCount val="11"/>
                <c:pt idx="0">
                  <c:v>0.56603773584905703</c:v>
                </c:pt>
                <c:pt idx="1">
                  <c:v>0.35849056603773599</c:v>
                </c:pt>
                <c:pt idx="2">
                  <c:v>0.60377358490566002</c:v>
                </c:pt>
                <c:pt idx="3">
                  <c:v>0.5</c:v>
                </c:pt>
                <c:pt idx="4">
                  <c:v>0.54716981132075504</c:v>
                </c:pt>
                <c:pt idx="5">
                  <c:v>0.73076923076923095</c:v>
                </c:pt>
                <c:pt idx="6">
                  <c:v>0.78723404255319196</c:v>
                </c:pt>
                <c:pt idx="7">
                  <c:v>0.88679245283018904</c:v>
                </c:pt>
                <c:pt idx="8">
                  <c:v>0.69047619047619102</c:v>
                </c:pt>
                <c:pt idx="9">
                  <c:v>0.77551020408163296</c:v>
                </c:pt>
                <c:pt idx="10">
                  <c:v>0.35399999999999998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0622088"/>
        <c:axId val="160623264"/>
      </c:barChart>
      <c:catAx>
        <c:axId val="1606220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700"/>
            </a:pPr>
            <a:endParaRPr lang="en-US"/>
          </a:p>
        </c:txPr>
        <c:crossAx val="160623264"/>
        <c:crosses val="autoZero"/>
        <c:auto val="1"/>
        <c:lblAlgn val="ctr"/>
        <c:lblOffset val="100"/>
        <c:noMultiLvlLbl val="0"/>
      </c:catAx>
      <c:valAx>
        <c:axId val="160623264"/>
        <c:scaling>
          <c:orientation val="minMax"/>
        </c:scaling>
        <c:delete val="0"/>
        <c:axPos val="l"/>
        <c:majorGridlines/>
        <c:numFmt formatCode="0.0%" sourceLinked="1"/>
        <c:majorTickMark val="none"/>
        <c:minorTickMark val="none"/>
        <c:tickLblPos val="nextTo"/>
        <c:crossAx val="1606220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GB" sz="1800" b="1" i="0" baseline="0" dirty="0">
                <a:effectLst/>
              </a:rPr>
              <a:t>How skilled/knowledgeable/confident do you feel in </a:t>
            </a:r>
            <a:r>
              <a:rPr lang="en-GB" sz="1800" b="1" i="1" u="sng" baseline="0" dirty="0">
                <a:effectLst/>
              </a:rPr>
              <a:t>teaching</a:t>
            </a:r>
            <a:r>
              <a:rPr lang="en-GB" sz="1800" b="1" i="0" baseline="0" dirty="0">
                <a:effectLst/>
              </a:rPr>
              <a:t> the following health and wellbeing issues</a:t>
            </a:r>
            <a:r>
              <a:rPr lang="en-GB" sz="1800" b="1" i="0" baseline="0" dirty="0" smtClean="0">
                <a:effectLst/>
              </a:rPr>
              <a:t>?</a:t>
            </a:r>
            <a:endParaRPr lang="en-GB" sz="1800" dirty="0">
              <a:effectLst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Sheet1!$B$104</c:f>
              <c:strCache>
                <c:ptCount val="1"/>
                <c:pt idx="0">
                  <c:v>Not at all</c:v>
                </c:pt>
              </c:strCache>
            </c:strRef>
          </c:tx>
          <c:invertIfNegative val="0"/>
          <c:cat>
            <c:strRef>
              <c:f>Sheet1!$A$105:$A$114</c:f>
              <c:strCache>
                <c:ptCount val="10"/>
                <c:pt idx="0">
                  <c:v>Nutrition /healthy eating</c:v>
                </c:pt>
                <c:pt idx="1">
                  <c:v>Substance/drug abuse</c:v>
                </c:pt>
                <c:pt idx="2">
                  <c:v>Alcohol use</c:v>
                </c:pt>
                <c:pt idx="3">
                  <c:v>Smoking prevention</c:v>
                </c:pt>
                <c:pt idx="4">
                  <c:v>Physical activity</c:v>
                </c:pt>
                <c:pt idx="5">
                  <c:v>Sex and relationships</c:v>
                </c:pt>
                <c:pt idx="6">
                  <c:v>Pupils’ personal safety/safeguarding</c:v>
                </c:pt>
                <c:pt idx="7">
                  <c:v>Emotional/mental health and wellbeing</c:v>
                </c:pt>
                <c:pt idx="8">
                  <c:v>Anti-bullying</c:v>
                </c:pt>
                <c:pt idx="9">
                  <c:v>Safety and accident prevention</c:v>
                </c:pt>
              </c:strCache>
            </c:strRef>
          </c:cat>
          <c:val>
            <c:numRef>
              <c:f>Sheet1!$B$105:$B$114</c:f>
              <c:numCache>
                <c:formatCode>0%</c:formatCode>
                <c:ptCount val="10"/>
                <c:pt idx="0">
                  <c:v>1.2E-2</c:v>
                </c:pt>
                <c:pt idx="1">
                  <c:v>4.9000000000000002E-2</c:v>
                </c:pt>
                <c:pt idx="2">
                  <c:v>4.9000000000000002E-2</c:v>
                </c:pt>
                <c:pt idx="3">
                  <c:v>4.9000000000000002E-2</c:v>
                </c:pt>
                <c:pt idx="4">
                  <c:v>1.2E-2</c:v>
                </c:pt>
                <c:pt idx="5">
                  <c:v>7.3999999999999996E-2</c:v>
                </c:pt>
                <c:pt idx="6">
                  <c:v>1.2E-2</c:v>
                </c:pt>
                <c:pt idx="7">
                  <c:v>1.9E-2</c:v>
                </c:pt>
                <c:pt idx="8">
                  <c:v>1.9E-2</c:v>
                </c:pt>
                <c:pt idx="9">
                  <c:v>1.2E-2</c:v>
                </c:pt>
              </c:numCache>
            </c:numRef>
          </c:val>
        </c:ser>
        <c:ser>
          <c:idx val="1"/>
          <c:order val="1"/>
          <c:tx>
            <c:strRef>
              <c:f>Sheet1!$C$104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Sheet1!$A$105:$A$114</c:f>
              <c:strCache>
                <c:ptCount val="10"/>
                <c:pt idx="0">
                  <c:v>Nutrition /healthy eating</c:v>
                </c:pt>
                <c:pt idx="1">
                  <c:v>Substance/drug abuse</c:v>
                </c:pt>
                <c:pt idx="2">
                  <c:v>Alcohol use</c:v>
                </c:pt>
                <c:pt idx="3">
                  <c:v>Smoking prevention</c:v>
                </c:pt>
                <c:pt idx="4">
                  <c:v>Physical activity</c:v>
                </c:pt>
                <c:pt idx="5">
                  <c:v>Sex and relationships</c:v>
                </c:pt>
                <c:pt idx="6">
                  <c:v>Pupils’ personal safety/safeguarding</c:v>
                </c:pt>
                <c:pt idx="7">
                  <c:v>Emotional/mental health and wellbeing</c:v>
                </c:pt>
                <c:pt idx="8">
                  <c:v>Anti-bullying</c:v>
                </c:pt>
                <c:pt idx="9">
                  <c:v>Safety and accident prevention</c:v>
                </c:pt>
              </c:strCache>
            </c:strRef>
          </c:cat>
          <c:val>
            <c:numRef>
              <c:f>Sheet1!$C$105:$C$114</c:f>
              <c:numCache>
                <c:formatCode>0%</c:formatCode>
                <c:ptCount val="10"/>
                <c:pt idx="0">
                  <c:v>8.5999999999999993E-2</c:v>
                </c:pt>
                <c:pt idx="1">
                  <c:v>0.27600000000000002</c:v>
                </c:pt>
                <c:pt idx="2">
                  <c:v>0.221</c:v>
                </c:pt>
                <c:pt idx="3">
                  <c:v>0.20200000000000001</c:v>
                </c:pt>
                <c:pt idx="4">
                  <c:v>0.08</c:v>
                </c:pt>
                <c:pt idx="5">
                  <c:v>0.247</c:v>
                </c:pt>
                <c:pt idx="6">
                  <c:v>0.14199999999999999</c:v>
                </c:pt>
                <c:pt idx="7">
                  <c:v>0.216</c:v>
                </c:pt>
                <c:pt idx="8">
                  <c:v>0.19900000000000001</c:v>
                </c:pt>
                <c:pt idx="9">
                  <c:v>0.20399999999999999</c:v>
                </c:pt>
              </c:numCache>
            </c:numRef>
          </c:val>
        </c:ser>
        <c:ser>
          <c:idx val="2"/>
          <c:order val="2"/>
          <c:tx>
            <c:strRef>
              <c:f>Sheet1!$D$104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Sheet1!$A$105:$A$114</c:f>
              <c:strCache>
                <c:ptCount val="10"/>
                <c:pt idx="0">
                  <c:v>Nutrition /healthy eating</c:v>
                </c:pt>
                <c:pt idx="1">
                  <c:v>Substance/drug abuse</c:v>
                </c:pt>
                <c:pt idx="2">
                  <c:v>Alcohol use</c:v>
                </c:pt>
                <c:pt idx="3">
                  <c:v>Smoking prevention</c:v>
                </c:pt>
                <c:pt idx="4">
                  <c:v>Physical activity</c:v>
                </c:pt>
                <c:pt idx="5">
                  <c:v>Sex and relationships</c:v>
                </c:pt>
                <c:pt idx="6">
                  <c:v>Pupils’ personal safety/safeguarding</c:v>
                </c:pt>
                <c:pt idx="7">
                  <c:v>Emotional/mental health and wellbeing</c:v>
                </c:pt>
                <c:pt idx="8">
                  <c:v>Anti-bullying</c:v>
                </c:pt>
                <c:pt idx="9">
                  <c:v>Safety and accident prevention</c:v>
                </c:pt>
              </c:strCache>
            </c:strRef>
          </c:cat>
          <c:val>
            <c:numRef>
              <c:f>Sheet1!$D$105:$D$114</c:f>
              <c:numCache>
                <c:formatCode>0%</c:formatCode>
                <c:ptCount val="10"/>
                <c:pt idx="0">
                  <c:v>0.41099999999999998</c:v>
                </c:pt>
                <c:pt idx="1">
                  <c:v>0.45400000000000001</c:v>
                </c:pt>
                <c:pt idx="2">
                  <c:v>0.47899999999999998</c:v>
                </c:pt>
                <c:pt idx="3">
                  <c:v>0.41699999999999998</c:v>
                </c:pt>
                <c:pt idx="4">
                  <c:v>0.47499999999999998</c:v>
                </c:pt>
                <c:pt idx="5">
                  <c:v>0.438</c:v>
                </c:pt>
                <c:pt idx="6">
                  <c:v>0.45700000000000002</c:v>
                </c:pt>
                <c:pt idx="7">
                  <c:v>0.49399999999999999</c:v>
                </c:pt>
                <c:pt idx="8">
                  <c:v>0.44700000000000001</c:v>
                </c:pt>
                <c:pt idx="9">
                  <c:v>0.5</c:v>
                </c:pt>
              </c:numCache>
            </c:numRef>
          </c:val>
        </c:ser>
        <c:ser>
          <c:idx val="3"/>
          <c:order val="3"/>
          <c:tx>
            <c:strRef>
              <c:f>Sheet1!$E$104</c:f>
              <c:strCache>
                <c:ptCount val="1"/>
                <c:pt idx="0">
                  <c:v>Very</c:v>
                </c:pt>
              </c:strCache>
            </c:strRef>
          </c:tx>
          <c:invertIfNegative val="0"/>
          <c:cat>
            <c:strRef>
              <c:f>Sheet1!$A$105:$A$114</c:f>
              <c:strCache>
                <c:ptCount val="10"/>
                <c:pt idx="0">
                  <c:v>Nutrition /healthy eating</c:v>
                </c:pt>
                <c:pt idx="1">
                  <c:v>Substance/drug abuse</c:v>
                </c:pt>
                <c:pt idx="2">
                  <c:v>Alcohol use</c:v>
                </c:pt>
                <c:pt idx="3">
                  <c:v>Smoking prevention</c:v>
                </c:pt>
                <c:pt idx="4">
                  <c:v>Physical activity</c:v>
                </c:pt>
                <c:pt idx="5">
                  <c:v>Sex and relationships</c:v>
                </c:pt>
                <c:pt idx="6">
                  <c:v>Pupils’ personal safety/safeguarding</c:v>
                </c:pt>
                <c:pt idx="7">
                  <c:v>Emotional/mental health and wellbeing</c:v>
                </c:pt>
                <c:pt idx="8">
                  <c:v>Anti-bullying</c:v>
                </c:pt>
                <c:pt idx="9">
                  <c:v>Safety and accident prevention</c:v>
                </c:pt>
              </c:strCache>
            </c:strRef>
          </c:cat>
          <c:val>
            <c:numRef>
              <c:f>Sheet1!$E$105:$E$114</c:f>
              <c:numCache>
                <c:formatCode>0%</c:formatCode>
                <c:ptCount val="10"/>
                <c:pt idx="0">
                  <c:v>0.49099999999999999</c:v>
                </c:pt>
                <c:pt idx="1">
                  <c:v>0.221</c:v>
                </c:pt>
                <c:pt idx="2">
                  <c:v>0.252</c:v>
                </c:pt>
                <c:pt idx="3">
                  <c:v>0.33100000000000002</c:v>
                </c:pt>
                <c:pt idx="4">
                  <c:v>0.432</c:v>
                </c:pt>
                <c:pt idx="5">
                  <c:v>0.24099999999999999</c:v>
                </c:pt>
                <c:pt idx="6">
                  <c:v>0.38900000000000001</c:v>
                </c:pt>
                <c:pt idx="7">
                  <c:v>0.27200000000000002</c:v>
                </c:pt>
                <c:pt idx="8">
                  <c:v>0.33500000000000002</c:v>
                </c:pt>
                <c:pt idx="9">
                  <c:v>0.28399999999999997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0624048"/>
        <c:axId val="227125096"/>
      </c:barChart>
      <c:catAx>
        <c:axId val="1606240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27125096"/>
        <c:crosses val="autoZero"/>
        <c:auto val="1"/>
        <c:lblAlgn val="ctr"/>
        <c:lblOffset val="100"/>
        <c:noMultiLvlLbl val="0"/>
      </c:catAx>
      <c:valAx>
        <c:axId val="227125096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1606240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 i="0" baseline="0" dirty="0">
                <a:solidFill>
                  <a:schemeClr val="tx1"/>
                </a:solidFill>
                <a:effectLst/>
              </a:rPr>
              <a:t>Percentage of </a:t>
            </a:r>
            <a:r>
              <a:rPr lang="en-GB" sz="1600" b="1" i="0" baseline="0" dirty="0" smtClean="0">
                <a:solidFill>
                  <a:schemeClr val="tx1"/>
                </a:solidFill>
                <a:effectLst/>
              </a:rPr>
              <a:t>PSTs and ISTs </a:t>
            </a:r>
            <a:r>
              <a:rPr lang="en-GB" sz="1600" b="1" i="0" baseline="0" dirty="0">
                <a:solidFill>
                  <a:schemeClr val="tx1"/>
                </a:solidFill>
                <a:effectLst/>
              </a:rPr>
              <a:t>feeling skilled/knowledgeable/confident in teaching health education </a:t>
            </a:r>
            <a:r>
              <a:rPr lang="en-GB" sz="1600" b="1" i="0" baseline="0" dirty="0" smtClean="0">
                <a:solidFill>
                  <a:schemeClr val="tx1"/>
                </a:solidFill>
                <a:effectLst/>
              </a:rPr>
              <a:t>topics</a:t>
            </a:r>
            <a:endParaRPr lang="en-GB" sz="1200" b="1" dirty="0">
              <a:solidFill>
                <a:schemeClr val="tx1"/>
              </a:solidFill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Sheet1!$Q$373</c:f>
              <c:strCache>
                <c:ptCount val="1"/>
                <c:pt idx="0">
                  <c:v>PST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Sheet1!$P$374:$P$383</c:f>
              <c:strCache>
                <c:ptCount val="10"/>
                <c:pt idx="0">
                  <c:v>Nutrition /healthy eating</c:v>
                </c:pt>
                <c:pt idx="1">
                  <c:v>Substance/drug abuse</c:v>
                </c:pt>
                <c:pt idx="2">
                  <c:v>Alcohol use</c:v>
                </c:pt>
                <c:pt idx="3">
                  <c:v>Smoking prevention</c:v>
                </c:pt>
                <c:pt idx="4">
                  <c:v>Physical activity</c:v>
                </c:pt>
                <c:pt idx="5">
                  <c:v>Sex and relationships</c:v>
                </c:pt>
                <c:pt idx="6">
                  <c:v>Pupils’ personal safety/safeguarding</c:v>
                </c:pt>
                <c:pt idx="7">
                  <c:v>Emotional/mental health and wellbeing</c:v>
                </c:pt>
                <c:pt idx="8">
                  <c:v>Anti-bullying</c:v>
                </c:pt>
                <c:pt idx="9">
                  <c:v>Safety and accident prevention</c:v>
                </c:pt>
              </c:strCache>
            </c:strRef>
          </c:cat>
          <c:val>
            <c:numRef>
              <c:f>Sheet1!$Q$374:$Q$383</c:f>
              <c:numCache>
                <c:formatCode>0%</c:formatCode>
                <c:ptCount val="10"/>
                <c:pt idx="0">
                  <c:v>0.88800000000000001</c:v>
                </c:pt>
                <c:pt idx="1">
                  <c:v>0.65500000000000003</c:v>
                </c:pt>
                <c:pt idx="2">
                  <c:v>0.71</c:v>
                </c:pt>
                <c:pt idx="3">
                  <c:v>0.72</c:v>
                </c:pt>
                <c:pt idx="4">
                  <c:v>0.91599999999999993</c:v>
                </c:pt>
                <c:pt idx="5">
                  <c:v>0.66399999999999992</c:v>
                </c:pt>
                <c:pt idx="6">
                  <c:v>0.83099999999999996</c:v>
                </c:pt>
                <c:pt idx="7">
                  <c:v>0.77600000000000002</c:v>
                </c:pt>
                <c:pt idx="8">
                  <c:v>0.78100000000000003</c:v>
                </c:pt>
                <c:pt idx="9">
                  <c:v>0.77500000000000002</c:v>
                </c:pt>
              </c:numCache>
            </c:numRef>
          </c:val>
        </c:ser>
        <c:ser>
          <c:idx val="1"/>
          <c:order val="1"/>
          <c:tx>
            <c:strRef>
              <c:f>Sheet1!$R$373</c:f>
              <c:strCache>
                <c:ptCount val="1"/>
                <c:pt idx="0">
                  <c:v>IST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Sheet1!$P$374:$P$383</c:f>
              <c:strCache>
                <c:ptCount val="10"/>
                <c:pt idx="0">
                  <c:v>Nutrition /healthy eating</c:v>
                </c:pt>
                <c:pt idx="1">
                  <c:v>Substance/drug abuse</c:v>
                </c:pt>
                <c:pt idx="2">
                  <c:v>Alcohol use</c:v>
                </c:pt>
                <c:pt idx="3">
                  <c:v>Smoking prevention</c:v>
                </c:pt>
                <c:pt idx="4">
                  <c:v>Physical activity</c:v>
                </c:pt>
                <c:pt idx="5">
                  <c:v>Sex and relationships</c:v>
                </c:pt>
                <c:pt idx="6">
                  <c:v>Pupils’ personal safety/safeguarding</c:v>
                </c:pt>
                <c:pt idx="7">
                  <c:v>Emotional/mental health and wellbeing</c:v>
                </c:pt>
                <c:pt idx="8">
                  <c:v>Anti-bullying</c:v>
                </c:pt>
                <c:pt idx="9">
                  <c:v>Safety and accident prevention</c:v>
                </c:pt>
              </c:strCache>
            </c:strRef>
          </c:cat>
          <c:val>
            <c:numRef>
              <c:f>Sheet1!$R$374:$R$383</c:f>
              <c:numCache>
                <c:formatCode>0%</c:formatCode>
                <c:ptCount val="10"/>
                <c:pt idx="0">
                  <c:v>0.92799999999999994</c:v>
                </c:pt>
                <c:pt idx="1">
                  <c:v>0.71499999999999997</c:v>
                </c:pt>
                <c:pt idx="2">
                  <c:v>0.76800000000000002</c:v>
                </c:pt>
                <c:pt idx="3">
                  <c:v>0.80400000000000005</c:v>
                </c:pt>
                <c:pt idx="4">
                  <c:v>0.89100000000000001</c:v>
                </c:pt>
                <c:pt idx="5">
                  <c:v>0.70899999999999996</c:v>
                </c:pt>
                <c:pt idx="6">
                  <c:v>0.875</c:v>
                </c:pt>
                <c:pt idx="7">
                  <c:v>0.745</c:v>
                </c:pt>
                <c:pt idx="8">
                  <c:v>0.78600000000000003</c:v>
                </c:pt>
                <c:pt idx="9">
                  <c:v>0.8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7125488"/>
        <c:axId val="227129408"/>
      </c:barChart>
      <c:catAx>
        <c:axId val="227125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7129408"/>
        <c:crosses val="autoZero"/>
        <c:auto val="1"/>
        <c:lblAlgn val="ctr"/>
        <c:lblOffset val="100"/>
        <c:noMultiLvlLbl val="0"/>
      </c:catAx>
      <c:valAx>
        <c:axId val="227129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7125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GB" sz="1400" dirty="0"/>
              <a:t>How </a:t>
            </a:r>
            <a:r>
              <a:rPr lang="en-GB" sz="1400" dirty="0" smtClean="0"/>
              <a:t>skilled/knowledgeable/confident </a:t>
            </a:r>
            <a:r>
              <a:rPr lang="en-GB" sz="1400" dirty="0"/>
              <a:t>do you feel about </a:t>
            </a:r>
            <a:r>
              <a:rPr lang="en-GB" sz="1400" i="1" u="sng" dirty="0"/>
              <a:t>dealing with </a:t>
            </a:r>
            <a:r>
              <a:rPr lang="en-GB" sz="1400" dirty="0"/>
              <a:t>the following health and well-being issues? (as part of your pastoral role and wider school role e.g. as a form tutor or class teacher)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0630150027863492E-2"/>
          <c:y val="0.15181994161758816"/>
          <c:w val="0.77990075645204315"/>
          <c:h val="0.496767024483627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Sheet1!$AB$110</c:f>
              <c:strCache>
                <c:ptCount val="1"/>
                <c:pt idx="0">
                  <c:v>Not at all skilled / knowledgeable / confident</c:v>
                </c:pt>
              </c:strCache>
            </c:strRef>
          </c:tx>
          <c:invertIfNegative val="0"/>
          <c:cat>
            <c:strRef>
              <c:f>Sheet1!$AA$111:$AA$118</c:f>
              <c:strCache>
                <c:ptCount val="8"/>
                <c:pt idx="0">
                  <c:v>Pupils’ personal safety</c:v>
                </c:pt>
                <c:pt idx="1">
                  <c:v>Emotional/mental health and wellbeing</c:v>
                </c:pt>
                <c:pt idx="2">
                  <c:v>Safeguarding and child protection</c:v>
                </c:pt>
                <c:pt idx="3">
                  <c:v>Anti-bullying</c:v>
                </c:pt>
                <c:pt idx="4">
                  <c:v>Whole school health promotion initiatives</c:v>
                </c:pt>
                <c:pt idx="5">
                  <c:v>Safety/accident prevention</c:v>
                </c:pt>
                <c:pt idx="6">
                  <c:v>Sensitive issues (pregnancy, alcohol or drug abuse)</c:v>
                </c:pt>
                <c:pt idx="7">
                  <c:v>Taking care of pupils’ own HWB</c:v>
                </c:pt>
              </c:strCache>
            </c:strRef>
          </c:cat>
          <c:val>
            <c:numRef>
              <c:f>Sheet1!$AB$111:$AB$118</c:f>
              <c:numCache>
                <c:formatCode>0.00%</c:formatCode>
                <c:ptCount val="8"/>
                <c:pt idx="0">
                  <c:v>0</c:v>
                </c:pt>
                <c:pt idx="1">
                  <c:v>1.9E-2</c:v>
                </c:pt>
                <c:pt idx="2">
                  <c:v>6.0000000000000001E-3</c:v>
                </c:pt>
                <c:pt idx="3">
                  <c:v>0</c:v>
                </c:pt>
                <c:pt idx="4">
                  <c:v>6.0000000000000001E-3</c:v>
                </c:pt>
                <c:pt idx="5">
                  <c:v>1.2999999999999999E-2</c:v>
                </c:pt>
                <c:pt idx="6">
                  <c:v>8.2000000000000003E-2</c:v>
                </c:pt>
                <c:pt idx="7">
                  <c:v>2.5000000000000001E-2</c:v>
                </c:pt>
              </c:numCache>
            </c:numRef>
          </c:val>
        </c:ser>
        <c:ser>
          <c:idx val="1"/>
          <c:order val="1"/>
          <c:tx>
            <c:strRef>
              <c:f>Sheet1!$AC$110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Sheet1!$AA$111:$AA$118</c:f>
              <c:strCache>
                <c:ptCount val="8"/>
                <c:pt idx="0">
                  <c:v>Pupils’ personal safety</c:v>
                </c:pt>
                <c:pt idx="1">
                  <c:v>Emotional/mental health and wellbeing</c:v>
                </c:pt>
                <c:pt idx="2">
                  <c:v>Safeguarding and child protection</c:v>
                </c:pt>
                <c:pt idx="3">
                  <c:v>Anti-bullying</c:v>
                </c:pt>
                <c:pt idx="4">
                  <c:v>Whole school health promotion initiatives</c:v>
                </c:pt>
                <c:pt idx="5">
                  <c:v>Safety/accident prevention</c:v>
                </c:pt>
                <c:pt idx="6">
                  <c:v>Sensitive issues (pregnancy, alcohol or drug abuse)</c:v>
                </c:pt>
                <c:pt idx="7">
                  <c:v>Taking care of pupils’ own HWB</c:v>
                </c:pt>
              </c:strCache>
            </c:strRef>
          </c:cat>
          <c:val>
            <c:numRef>
              <c:f>Sheet1!$AC$111:$AC$118</c:f>
              <c:numCache>
                <c:formatCode>0.00%</c:formatCode>
                <c:ptCount val="8"/>
                <c:pt idx="0">
                  <c:v>0.1</c:v>
                </c:pt>
                <c:pt idx="1">
                  <c:v>0.13800000000000001</c:v>
                </c:pt>
                <c:pt idx="2">
                  <c:v>0.13800000000000001</c:v>
                </c:pt>
                <c:pt idx="3">
                  <c:v>0.16300000000000001</c:v>
                </c:pt>
                <c:pt idx="4">
                  <c:v>0.13100000000000001</c:v>
                </c:pt>
                <c:pt idx="5">
                  <c:v>0.23899999999999999</c:v>
                </c:pt>
                <c:pt idx="6">
                  <c:v>0.30199999999999999</c:v>
                </c:pt>
                <c:pt idx="7">
                  <c:v>0.214</c:v>
                </c:pt>
              </c:numCache>
            </c:numRef>
          </c:val>
        </c:ser>
        <c:ser>
          <c:idx val="2"/>
          <c:order val="2"/>
          <c:tx>
            <c:strRef>
              <c:f>Sheet1!$AD$110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Sheet1!$AA$111:$AA$118</c:f>
              <c:strCache>
                <c:ptCount val="8"/>
                <c:pt idx="0">
                  <c:v>Pupils’ personal safety</c:v>
                </c:pt>
                <c:pt idx="1">
                  <c:v>Emotional/mental health and wellbeing</c:v>
                </c:pt>
                <c:pt idx="2">
                  <c:v>Safeguarding and child protection</c:v>
                </c:pt>
                <c:pt idx="3">
                  <c:v>Anti-bullying</c:v>
                </c:pt>
                <c:pt idx="4">
                  <c:v>Whole school health promotion initiatives</c:v>
                </c:pt>
                <c:pt idx="5">
                  <c:v>Safety/accident prevention</c:v>
                </c:pt>
                <c:pt idx="6">
                  <c:v>Sensitive issues (pregnancy, alcohol or drug abuse)</c:v>
                </c:pt>
                <c:pt idx="7">
                  <c:v>Taking care of pupils’ own HWB</c:v>
                </c:pt>
              </c:strCache>
            </c:strRef>
          </c:cat>
          <c:val>
            <c:numRef>
              <c:f>Sheet1!$AD$111:$AD$118</c:f>
              <c:numCache>
                <c:formatCode>0.00%</c:formatCode>
                <c:ptCount val="8"/>
                <c:pt idx="0">
                  <c:v>0.50600000000000001</c:v>
                </c:pt>
                <c:pt idx="1">
                  <c:v>0.60399999999999998</c:v>
                </c:pt>
                <c:pt idx="2">
                  <c:v>0.42799999999999999</c:v>
                </c:pt>
                <c:pt idx="3">
                  <c:v>0.52500000000000002</c:v>
                </c:pt>
                <c:pt idx="4">
                  <c:v>0.49399999999999999</c:v>
                </c:pt>
                <c:pt idx="5">
                  <c:v>0.47199999999999998</c:v>
                </c:pt>
                <c:pt idx="6">
                  <c:v>0.42099999999999999</c:v>
                </c:pt>
                <c:pt idx="7">
                  <c:v>0.52200000000000002</c:v>
                </c:pt>
              </c:numCache>
            </c:numRef>
          </c:val>
        </c:ser>
        <c:ser>
          <c:idx val="3"/>
          <c:order val="3"/>
          <c:tx>
            <c:strRef>
              <c:f>Sheet1!$AE$110</c:f>
              <c:strCache>
                <c:ptCount val="1"/>
                <c:pt idx="0">
                  <c:v>Very skilled / knowledgeable / confident</c:v>
                </c:pt>
              </c:strCache>
            </c:strRef>
          </c:tx>
          <c:invertIfNegative val="0"/>
          <c:cat>
            <c:strRef>
              <c:f>Sheet1!$AA$111:$AA$118</c:f>
              <c:strCache>
                <c:ptCount val="8"/>
                <c:pt idx="0">
                  <c:v>Pupils’ personal safety</c:v>
                </c:pt>
                <c:pt idx="1">
                  <c:v>Emotional/mental health and wellbeing</c:v>
                </c:pt>
                <c:pt idx="2">
                  <c:v>Safeguarding and child protection</c:v>
                </c:pt>
                <c:pt idx="3">
                  <c:v>Anti-bullying</c:v>
                </c:pt>
                <c:pt idx="4">
                  <c:v>Whole school health promotion initiatives</c:v>
                </c:pt>
                <c:pt idx="5">
                  <c:v>Safety/accident prevention</c:v>
                </c:pt>
                <c:pt idx="6">
                  <c:v>Sensitive issues (pregnancy, alcohol or drug abuse)</c:v>
                </c:pt>
                <c:pt idx="7">
                  <c:v>Taking care of pupils’ own HWB</c:v>
                </c:pt>
              </c:strCache>
            </c:strRef>
          </c:cat>
          <c:val>
            <c:numRef>
              <c:f>Sheet1!$AE$111:$AE$118</c:f>
              <c:numCache>
                <c:formatCode>0.00%</c:formatCode>
                <c:ptCount val="8"/>
                <c:pt idx="0">
                  <c:v>0.39400000000000002</c:v>
                </c:pt>
                <c:pt idx="1">
                  <c:v>0.23899999999999999</c:v>
                </c:pt>
                <c:pt idx="2">
                  <c:v>0.42799999999999999</c:v>
                </c:pt>
                <c:pt idx="3">
                  <c:v>0.313</c:v>
                </c:pt>
                <c:pt idx="4">
                  <c:v>0.36899999999999999</c:v>
                </c:pt>
                <c:pt idx="5">
                  <c:v>0.27700000000000002</c:v>
                </c:pt>
                <c:pt idx="6">
                  <c:v>0.19500000000000001</c:v>
                </c:pt>
                <c:pt idx="7">
                  <c:v>0.23899999999999999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170664"/>
        <c:axId val="325183600"/>
      </c:barChart>
      <c:catAx>
        <c:axId val="3251706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325183600"/>
        <c:crosses val="autoZero"/>
        <c:auto val="1"/>
        <c:lblAlgn val="ctr"/>
        <c:lblOffset val="100"/>
        <c:noMultiLvlLbl val="0"/>
      </c:catAx>
      <c:valAx>
        <c:axId val="325183600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crossAx val="325170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878390201224851"/>
          <c:y val="0.35645004523779233"/>
          <c:w val="0.15898432524945763"/>
          <c:h val="0.30268439591143315"/>
        </c:manualLayout>
      </c:layout>
      <c:overlay val="0"/>
      <c:txPr>
        <a:bodyPr/>
        <a:lstStyle/>
        <a:p>
          <a:pPr>
            <a:defRPr sz="105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Percentage</a:t>
            </a:r>
            <a:r>
              <a:rPr lang="en-US" sz="1400" baseline="0"/>
              <a:t> of PSTs and ISTs feeling</a:t>
            </a:r>
            <a:r>
              <a:rPr lang="en-US" sz="1400"/>
              <a:t> skilled/knowledgeable/confident in </a:t>
            </a:r>
            <a:r>
              <a:rPr lang="en-US" sz="1400" i="0"/>
              <a:t>dealing with </a:t>
            </a:r>
            <a:r>
              <a:rPr lang="en-US" sz="1400" i="0" baseline="0"/>
              <a:t>health and wellbeing issues</a:t>
            </a:r>
            <a:endParaRPr lang="en-US" sz="140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Sheet1!$B$332</c:f>
              <c:strCache>
                <c:ptCount val="1"/>
                <c:pt idx="0">
                  <c:v>PST</c:v>
                </c:pt>
              </c:strCache>
            </c:strRef>
          </c:tx>
          <c:invertIfNegative val="0"/>
          <c:cat>
            <c:strRef>
              <c:f>Sheet1!$A$333:$A$340</c:f>
              <c:strCache>
                <c:ptCount val="8"/>
                <c:pt idx="0">
                  <c:v>Pupils’ personal safety</c:v>
                </c:pt>
                <c:pt idx="1">
                  <c:v>Emotional/mental health and wellbeing</c:v>
                </c:pt>
                <c:pt idx="2">
                  <c:v>Safeguarding and child protection</c:v>
                </c:pt>
                <c:pt idx="3">
                  <c:v>Anti-bullying</c:v>
                </c:pt>
                <c:pt idx="4">
                  <c:v>Whole school health promotion initiatives</c:v>
                </c:pt>
                <c:pt idx="5">
                  <c:v>Safety/accident prevention</c:v>
                </c:pt>
                <c:pt idx="6">
                  <c:v>Sensitive issues (pregnancy, alcohol or drug abuse)</c:v>
                </c:pt>
                <c:pt idx="7">
                  <c:v>Taking care of pupils’ own HWB</c:v>
                </c:pt>
              </c:strCache>
            </c:strRef>
          </c:cat>
          <c:val>
            <c:numRef>
              <c:f>Sheet1!$B$333:$B$340</c:f>
              <c:numCache>
                <c:formatCode>0.0%</c:formatCode>
                <c:ptCount val="8"/>
                <c:pt idx="0">
                  <c:v>0.90500000000000003</c:v>
                </c:pt>
                <c:pt idx="1">
                  <c:v>0.84599999999999997</c:v>
                </c:pt>
                <c:pt idx="2">
                  <c:v>0.86699999999999999</c:v>
                </c:pt>
                <c:pt idx="3">
                  <c:v>0.84799999999999998</c:v>
                </c:pt>
                <c:pt idx="4">
                  <c:v>0.85699999999999998</c:v>
                </c:pt>
                <c:pt idx="5">
                  <c:v>0.77100000000000002</c:v>
                </c:pt>
                <c:pt idx="6">
                  <c:v>0.61499999999999999</c:v>
                </c:pt>
                <c:pt idx="7">
                  <c:v>0.76</c:v>
                </c:pt>
              </c:numCache>
            </c:numRef>
          </c:val>
        </c:ser>
        <c:ser>
          <c:idx val="1"/>
          <c:order val="1"/>
          <c:tx>
            <c:strRef>
              <c:f>Sheet1!$C$332</c:f>
              <c:strCache>
                <c:ptCount val="1"/>
                <c:pt idx="0">
                  <c:v>IST</c:v>
                </c:pt>
              </c:strCache>
            </c:strRef>
          </c:tx>
          <c:invertIfNegative val="0"/>
          <c:cat>
            <c:strRef>
              <c:f>Sheet1!$A$333:$A$340</c:f>
              <c:strCache>
                <c:ptCount val="8"/>
                <c:pt idx="0">
                  <c:v>Pupils’ personal safety</c:v>
                </c:pt>
                <c:pt idx="1">
                  <c:v>Emotional/mental health and wellbeing</c:v>
                </c:pt>
                <c:pt idx="2">
                  <c:v>Safeguarding and child protection</c:v>
                </c:pt>
                <c:pt idx="3">
                  <c:v>Anti-bullying</c:v>
                </c:pt>
                <c:pt idx="4">
                  <c:v>Whole school health promotion initiatives</c:v>
                </c:pt>
                <c:pt idx="5">
                  <c:v>Safety/accident prevention</c:v>
                </c:pt>
                <c:pt idx="6">
                  <c:v>Sensitive issues (pregnancy, alcohol or drug abuse)</c:v>
                </c:pt>
                <c:pt idx="7">
                  <c:v>Taking care of pupils’ own HWB</c:v>
                </c:pt>
              </c:strCache>
            </c:strRef>
          </c:cat>
          <c:val>
            <c:numRef>
              <c:f>Sheet1!$C$333:$C$340</c:f>
              <c:numCache>
                <c:formatCode>0.0%</c:formatCode>
                <c:ptCount val="8"/>
                <c:pt idx="0">
                  <c:v>0.89100000000000001</c:v>
                </c:pt>
                <c:pt idx="1">
                  <c:v>0.83599999999999997</c:v>
                </c:pt>
                <c:pt idx="2">
                  <c:v>0.83299999999999996</c:v>
                </c:pt>
                <c:pt idx="3">
                  <c:v>0.81799999999999995</c:v>
                </c:pt>
                <c:pt idx="4">
                  <c:v>0.873</c:v>
                </c:pt>
                <c:pt idx="5">
                  <c:v>0.70399999999999996</c:v>
                </c:pt>
                <c:pt idx="6">
                  <c:v>0.61799999999999999</c:v>
                </c:pt>
                <c:pt idx="7">
                  <c:v>0.76400000000000001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9974720"/>
        <c:axId val="229977464"/>
      </c:barChart>
      <c:catAx>
        <c:axId val="2299747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29977464"/>
        <c:crosses val="autoZero"/>
        <c:auto val="1"/>
        <c:lblAlgn val="ctr"/>
        <c:lblOffset val="100"/>
        <c:noMultiLvlLbl val="0"/>
      </c:catAx>
      <c:valAx>
        <c:axId val="229977464"/>
        <c:scaling>
          <c:orientation val="minMax"/>
        </c:scaling>
        <c:delete val="0"/>
        <c:axPos val="l"/>
        <c:majorGridlines/>
        <c:numFmt formatCode="0.0%" sourceLinked="1"/>
        <c:majorTickMark val="none"/>
        <c:minorTickMark val="none"/>
        <c:tickLblPos val="nextTo"/>
        <c:crossAx val="2299747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1400"/>
            </a:pPr>
            <a:r>
              <a:rPr lang="en-US" sz="1400" b="1" i="0" baseline="0">
                <a:effectLst/>
              </a:rPr>
              <a:t>Percentage of PSTs and ISTs feeling </a:t>
            </a:r>
            <a:r>
              <a:rPr lang="en-US" sz="1400" b="1" i="1" baseline="0">
                <a:effectLst/>
              </a:rPr>
              <a:t>very </a:t>
            </a:r>
            <a:r>
              <a:rPr lang="en-US" sz="1400" b="1" i="0" baseline="0">
                <a:effectLst/>
              </a:rPr>
              <a:t>skilled/knowledgeable/confident in dealing with health and wellbeing issues</a:t>
            </a:r>
            <a:endParaRPr lang="en-GB" sz="1400">
              <a:effectLst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Sheet1!$B$348</c:f>
              <c:strCache>
                <c:ptCount val="1"/>
                <c:pt idx="0">
                  <c:v>PST</c:v>
                </c:pt>
              </c:strCache>
            </c:strRef>
          </c:tx>
          <c:invertIfNegative val="0"/>
          <c:cat>
            <c:strRef>
              <c:f>Sheet1!$A$349:$A$356</c:f>
              <c:strCache>
                <c:ptCount val="8"/>
                <c:pt idx="0">
                  <c:v>Pupils’ personal safety</c:v>
                </c:pt>
                <c:pt idx="1">
                  <c:v>Emotional/mental health and wellbeing</c:v>
                </c:pt>
                <c:pt idx="2">
                  <c:v>Safeguarding and child protection</c:v>
                </c:pt>
                <c:pt idx="3">
                  <c:v>Anti-bullying</c:v>
                </c:pt>
                <c:pt idx="4">
                  <c:v>Whole school health promotion initiatives</c:v>
                </c:pt>
                <c:pt idx="5">
                  <c:v>Safety/accident prevention</c:v>
                </c:pt>
                <c:pt idx="6">
                  <c:v>Sensitive issues (pregnancy, alcohol or drug abuse)</c:v>
                </c:pt>
                <c:pt idx="7">
                  <c:v>Taking care of pupils’ own HWB</c:v>
                </c:pt>
              </c:strCache>
            </c:strRef>
          </c:cat>
          <c:val>
            <c:numRef>
              <c:f>Sheet1!$B$349:$B$356</c:f>
              <c:numCache>
                <c:formatCode>0.0%</c:formatCode>
                <c:ptCount val="8"/>
                <c:pt idx="0">
                  <c:v>0.36199999999999999</c:v>
                </c:pt>
                <c:pt idx="1">
                  <c:v>0.221</c:v>
                </c:pt>
                <c:pt idx="2">
                  <c:v>0.41</c:v>
                </c:pt>
                <c:pt idx="3">
                  <c:v>0.30499999999999999</c:v>
                </c:pt>
                <c:pt idx="4">
                  <c:v>0.371</c:v>
                </c:pt>
                <c:pt idx="5">
                  <c:v>0.248</c:v>
                </c:pt>
                <c:pt idx="6">
                  <c:v>0.16300000000000001</c:v>
                </c:pt>
                <c:pt idx="7">
                  <c:v>0.221</c:v>
                </c:pt>
              </c:numCache>
            </c:numRef>
          </c:val>
        </c:ser>
        <c:ser>
          <c:idx val="1"/>
          <c:order val="1"/>
          <c:tx>
            <c:strRef>
              <c:f>Sheet1!$C$348</c:f>
              <c:strCache>
                <c:ptCount val="1"/>
                <c:pt idx="0">
                  <c:v>IST</c:v>
                </c:pt>
              </c:strCache>
            </c:strRef>
          </c:tx>
          <c:invertIfNegative val="0"/>
          <c:cat>
            <c:strRef>
              <c:f>Sheet1!$A$349:$A$356</c:f>
              <c:strCache>
                <c:ptCount val="8"/>
                <c:pt idx="0">
                  <c:v>Pupils’ personal safety</c:v>
                </c:pt>
                <c:pt idx="1">
                  <c:v>Emotional/mental health and wellbeing</c:v>
                </c:pt>
                <c:pt idx="2">
                  <c:v>Safeguarding and child protection</c:v>
                </c:pt>
                <c:pt idx="3">
                  <c:v>Anti-bullying</c:v>
                </c:pt>
                <c:pt idx="4">
                  <c:v>Whole school health promotion initiatives</c:v>
                </c:pt>
                <c:pt idx="5">
                  <c:v>Safety/accident prevention</c:v>
                </c:pt>
                <c:pt idx="6">
                  <c:v>Sensitive issues (pregnancy, alcohol or drug abuse)</c:v>
                </c:pt>
                <c:pt idx="7">
                  <c:v>Taking care of pupils’ own HWB</c:v>
                </c:pt>
              </c:strCache>
            </c:strRef>
          </c:cat>
          <c:val>
            <c:numRef>
              <c:f>Sheet1!$C$349:$C$356</c:f>
              <c:numCache>
                <c:formatCode>0.0%</c:formatCode>
                <c:ptCount val="8"/>
                <c:pt idx="0">
                  <c:v>0.45500000000000002</c:v>
                </c:pt>
                <c:pt idx="1">
                  <c:v>0.27300000000000002</c:v>
                </c:pt>
                <c:pt idx="2">
                  <c:v>0.46300000000000002</c:v>
                </c:pt>
                <c:pt idx="3">
                  <c:v>0.32700000000000001</c:v>
                </c:pt>
                <c:pt idx="4">
                  <c:v>0.36399999999999999</c:v>
                </c:pt>
                <c:pt idx="5">
                  <c:v>0.33300000000000002</c:v>
                </c:pt>
                <c:pt idx="6">
                  <c:v>0.255</c:v>
                </c:pt>
                <c:pt idx="7">
                  <c:v>0.27300000000000002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9973936"/>
        <c:axId val="229979032"/>
      </c:barChart>
      <c:catAx>
        <c:axId val="2299739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29979032"/>
        <c:crosses val="autoZero"/>
        <c:auto val="1"/>
        <c:lblAlgn val="ctr"/>
        <c:lblOffset val="100"/>
        <c:noMultiLvlLbl val="0"/>
      </c:catAx>
      <c:valAx>
        <c:axId val="229979032"/>
        <c:scaling>
          <c:orientation val="minMax"/>
        </c:scaling>
        <c:delete val="0"/>
        <c:axPos val="l"/>
        <c:majorGridlines/>
        <c:numFmt formatCode="0.0%" sourceLinked="1"/>
        <c:majorTickMark val="none"/>
        <c:minorTickMark val="none"/>
        <c:tickLblPos val="nextTo"/>
        <c:crossAx val="2299739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GB" sz="1200" b="1" i="0" u="none" strike="noStrike" baseline="0" dirty="0">
                <a:effectLst/>
              </a:rPr>
              <a:t>How do you feel your level of skills/ knowledge/ confidence </a:t>
            </a:r>
            <a:r>
              <a:rPr lang="en-GB" sz="1200" b="1" i="0" u="none" strike="noStrike" baseline="0" dirty="0">
                <a:solidFill>
                  <a:srgbClr val="FF0000"/>
                </a:solidFill>
                <a:effectLst/>
              </a:rPr>
              <a:t>for dealing with</a:t>
            </a:r>
            <a:r>
              <a:rPr lang="en-GB" sz="1200" b="1" i="0" u="none" strike="noStrike" baseline="0" dirty="0">
                <a:effectLst/>
              </a:rPr>
              <a:t> health and well-being issues have changed since you started your teacher training course (if you are a trainee teacher) / since you qualified (if you have completed your </a:t>
            </a:r>
            <a:r>
              <a:rPr lang="en-GB" sz="1200" b="1" i="0" u="none" strike="noStrike" baseline="0" dirty="0" smtClean="0">
                <a:effectLst/>
              </a:rPr>
              <a:t>training</a:t>
            </a:r>
            <a:endParaRPr lang="en-GB" sz="1200" dirty="0">
              <a:effectLst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Sheet1!$B$129:$B$130</c:f>
              <c:strCache>
                <c:ptCount val="1"/>
                <c:pt idx="0">
                  <c:v>Percent (All)</c:v>
                </c:pt>
              </c:strCache>
            </c:strRef>
          </c:tx>
          <c:invertIfNegative val="0"/>
          <c:cat>
            <c:strRef>
              <c:f>Sheet1!$A$131:$A$133</c:f>
              <c:strCache>
                <c:ptCount val="3"/>
                <c:pt idx="0">
                  <c:v>Increased</c:v>
                </c:pt>
                <c:pt idx="1">
                  <c:v>Stayed the same</c:v>
                </c:pt>
                <c:pt idx="2">
                  <c:v>Decreased</c:v>
                </c:pt>
              </c:strCache>
            </c:strRef>
          </c:cat>
          <c:val>
            <c:numRef>
              <c:f>Sheet1!$B$131:$B$133</c:f>
              <c:numCache>
                <c:formatCode>General</c:formatCode>
                <c:ptCount val="3"/>
                <c:pt idx="0">
                  <c:v>77.599999999999994</c:v>
                </c:pt>
                <c:pt idx="1">
                  <c:v>22.4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Sheet1!$C$129:$C$130</c:f>
              <c:strCache>
                <c:ptCount val="1"/>
                <c:pt idx="0">
                  <c:v>Percent (PST)</c:v>
                </c:pt>
              </c:strCache>
            </c:strRef>
          </c:tx>
          <c:invertIfNegative val="0"/>
          <c:cat>
            <c:strRef>
              <c:f>Sheet1!$A$131:$A$133</c:f>
              <c:strCache>
                <c:ptCount val="3"/>
                <c:pt idx="0">
                  <c:v>Increased</c:v>
                </c:pt>
                <c:pt idx="1">
                  <c:v>Stayed the same</c:v>
                </c:pt>
                <c:pt idx="2">
                  <c:v>Decreased</c:v>
                </c:pt>
              </c:strCache>
            </c:strRef>
          </c:cat>
          <c:val>
            <c:numRef>
              <c:f>Sheet1!$C$131:$C$133</c:f>
              <c:numCache>
                <c:formatCode>General</c:formatCode>
                <c:ptCount val="3"/>
                <c:pt idx="0">
                  <c:v>73.900000000000006</c:v>
                </c:pt>
                <c:pt idx="1">
                  <c:v>26.1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Sheet1!$D$129:$D$130</c:f>
              <c:strCache>
                <c:ptCount val="1"/>
                <c:pt idx="0">
                  <c:v>Percent (IST)</c:v>
                </c:pt>
              </c:strCache>
            </c:strRef>
          </c:tx>
          <c:invertIfNegative val="0"/>
          <c:cat>
            <c:strRef>
              <c:f>Sheet1!$A$131:$A$133</c:f>
              <c:strCache>
                <c:ptCount val="3"/>
                <c:pt idx="0">
                  <c:v>Increased</c:v>
                </c:pt>
                <c:pt idx="1">
                  <c:v>Stayed the same</c:v>
                </c:pt>
                <c:pt idx="2">
                  <c:v>Decreased</c:v>
                </c:pt>
              </c:strCache>
            </c:strRef>
          </c:cat>
          <c:val>
            <c:numRef>
              <c:f>Sheet1!$D$131:$D$133</c:f>
              <c:numCache>
                <c:formatCode>General</c:formatCode>
                <c:ptCount val="3"/>
                <c:pt idx="0">
                  <c:v>84.3</c:v>
                </c:pt>
                <c:pt idx="1">
                  <c:v>15.7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9977072"/>
        <c:axId val="229973152"/>
      </c:barChart>
      <c:catAx>
        <c:axId val="2299770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229973152"/>
        <c:crosses val="autoZero"/>
        <c:auto val="1"/>
        <c:lblAlgn val="ctr"/>
        <c:lblOffset val="100"/>
        <c:noMultiLvlLbl val="0"/>
      </c:catAx>
      <c:valAx>
        <c:axId val="229973152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2997707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05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GB" sz="1200" b="1" i="0" u="none" strike="noStrike" baseline="0" dirty="0">
                <a:effectLst/>
              </a:rPr>
              <a:t>How do you feel your level of skills/ knowledge/confidence </a:t>
            </a:r>
            <a:r>
              <a:rPr lang="en-GB" sz="1200" b="1" i="0" u="none" strike="noStrike" baseline="0" dirty="0">
                <a:solidFill>
                  <a:srgbClr val="FF0000"/>
                </a:solidFill>
                <a:effectLst/>
              </a:rPr>
              <a:t>for teaching </a:t>
            </a:r>
            <a:r>
              <a:rPr lang="en-GB" sz="1200" b="1" i="0" u="none" strike="noStrike" baseline="0" dirty="0">
                <a:effectLst/>
              </a:rPr>
              <a:t>health and well-being issues have changed since you started your teacher training course (if you are a trainee teacher) / since you qualified (if you have completed your training)? </a:t>
            </a:r>
            <a:endParaRPr lang="en-GB" sz="1200" dirty="0"/>
          </a:p>
        </c:rich>
      </c:tx>
      <c:layout>
        <c:manualLayout>
          <c:xMode val="edge"/>
          <c:yMode val="edge"/>
          <c:x val="7.8892377971075109E-2"/>
          <c:y val="4.213413251792912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894239420020869"/>
          <c:y val="0.39271578951545066"/>
          <c:w val="0.60136641737662677"/>
          <c:h val="0.442879114622184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Sheet1!$B$149:$B$150</c:f>
              <c:strCache>
                <c:ptCount val="1"/>
                <c:pt idx="0">
                  <c:v>Percent (All)</c:v>
                </c:pt>
              </c:strCache>
            </c:strRef>
          </c:tx>
          <c:invertIfNegative val="0"/>
          <c:cat>
            <c:strRef>
              <c:f>Sheet1!$A$151:$A$153</c:f>
              <c:strCache>
                <c:ptCount val="3"/>
                <c:pt idx="0">
                  <c:v>Increased</c:v>
                </c:pt>
                <c:pt idx="1">
                  <c:v>Stayed the same</c:v>
                </c:pt>
                <c:pt idx="2">
                  <c:v>Decreased</c:v>
                </c:pt>
              </c:strCache>
            </c:strRef>
          </c:cat>
          <c:val>
            <c:numRef>
              <c:f>Sheet1!$B$151:$B$153</c:f>
              <c:numCache>
                <c:formatCode>General</c:formatCode>
                <c:ptCount val="3"/>
                <c:pt idx="0">
                  <c:v>83.9</c:v>
                </c:pt>
                <c:pt idx="1">
                  <c:v>16.100000000000001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Sheet1!$C$149:$C$150</c:f>
              <c:strCache>
                <c:ptCount val="1"/>
                <c:pt idx="0">
                  <c:v>Percent (PST)</c:v>
                </c:pt>
              </c:strCache>
            </c:strRef>
          </c:tx>
          <c:invertIfNegative val="0"/>
          <c:cat>
            <c:strRef>
              <c:f>Sheet1!$A$151:$A$153</c:f>
              <c:strCache>
                <c:ptCount val="3"/>
                <c:pt idx="0">
                  <c:v>Increased</c:v>
                </c:pt>
                <c:pt idx="1">
                  <c:v>Stayed the same</c:v>
                </c:pt>
                <c:pt idx="2">
                  <c:v>Decreased</c:v>
                </c:pt>
              </c:strCache>
            </c:strRef>
          </c:cat>
          <c:val>
            <c:numRef>
              <c:f>Sheet1!$C$151:$C$153</c:f>
              <c:numCache>
                <c:formatCode>General</c:formatCode>
                <c:ptCount val="3"/>
                <c:pt idx="0">
                  <c:v>85.9</c:v>
                </c:pt>
                <c:pt idx="1">
                  <c:v>14.1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Sheet1!$D$149:$D$150</c:f>
              <c:strCache>
                <c:ptCount val="1"/>
                <c:pt idx="0">
                  <c:v>Percent (IST)</c:v>
                </c:pt>
              </c:strCache>
            </c:strRef>
          </c:tx>
          <c:invertIfNegative val="0"/>
          <c:cat>
            <c:strRef>
              <c:f>Sheet1!$A$151:$A$153</c:f>
              <c:strCache>
                <c:ptCount val="3"/>
                <c:pt idx="0">
                  <c:v>Increased</c:v>
                </c:pt>
                <c:pt idx="1">
                  <c:v>Stayed the same</c:v>
                </c:pt>
                <c:pt idx="2">
                  <c:v>Decreased</c:v>
                </c:pt>
              </c:strCache>
            </c:strRef>
          </c:cat>
          <c:val>
            <c:numRef>
              <c:f>Sheet1!$D$151:$D$153</c:f>
              <c:numCache>
                <c:formatCode>General</c:formatCode>
                <c:ptCount val="3"/>
                <c:pt idx="0">
                  <c:v>80.400000000000006</c:v>
                </c:pt>
                <c:pt idx="1">
                  <c:v>19.600000000000001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9975896"/>
        <c:axId val="229972760"/>
      </c:barChart>
      <c:catAx>
        <c:axId val="2299758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229972760"/>
        <c:crosses val="autoZero"/>
        <c:auto val="1"/>
        <c:lblAlgn val="ctr"/>
        <c:lblOffset val="100"/>
        <c:noMultiLvlLbl val="0"/>
      </c:catAx>
      <c:valAx>
        <c:axId val="22997276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2997589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05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F82926-C7AF-4D2E-A7F2-2185212E98B3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963451B-2337-4AB4-82C9-9FF69DEFD67B}">
      <dgm:prSet phldrT="[Text]"/>
      <dgm:spPr/>
      <dgm:t>
        <a:bodyPr/>
        <a:lstStyle/>
        <a:p>
          <a:r>
            <a:rPr lang="en-GB" dirty="0" smtClean="0"/>
            <a:t>Themes</a:t>
          </a:r>
          <a:endParaRPr lang="en-GB" dirty="0"/>
        </a:p>
      </dgm:t>
    </dgm:pt>
    <dgm:pt modelId="{EB0CC5FD-5D6D-4B87-BB19-151CC0900622}" type="parTrans" cxnId="{144824B3-6BF6-4048-8F89-A067DBDBCFC9}">
      <dgm:prSet/>
      <dgm:spPr/>
      <dgm:t>
        <a:bodyPr/>
        <a:lstStyle/>
        <a:p>
          <a:endParaRPr lang="en-GB"/>
        </a:p>
      </dgm:t>
    </dgm:pt>
    <dgm:pt modelId="{0CF77705-45C5-4230-9DF7-D5F00A0A595C}" type="sibTrans" cxnId="{144824B3-6BF6-4048-8F89-A067DBDBCFC9}">
      <dgm:prSet/>
      <dgm:spPr/>
      <dgm:t>
        <a:bodyPr/>
        <a:lstStyle/>
        <a:p>
          <a:endParaRPr lang="en-GB"/>
        </a:p>
      </dgm:t>
    </dgm:pt>
    <dgm:pt modelId="{654A8FD5-C6D1-4118-BB26-EFFC7BB9D526}">
      <dgm:prSet phldrT="[Text]"/>
      <dgm:spPr/>
      <dgm:t>
        <a:bodyPr/>
        <a:lstStyle/>
        <a:p>
          <a:r>
            <a:rPr lang="en-GB" dirty="0" smtClean="0"/>
            <a:t>Value/purpose of PSHE</a:t>
          </a:r>
          <a:endParaRPr lang="en-GB" dirty="0"/>
        </a:p>
      </dgm:t>
    </dgm:pt>
    <dgm:pt modelId="{3ADC61FB-971D-4446-A97C-0B370B9F20AB}" type="parTrans" cxnId="{9D08CD2F-B93C-4B05-AA7D-BBE792D4A99C}">
      <dgm:prSet/>
      <dgm:spPr/>
      <dgm:t>
        <a:bodyPr/>
        <a:lstStyle/>
        <a:p>
          <a:endParaRPr lang="en-GB"/>
        </a:p>
      </dgm:t>
    </dgm:pt>
    <dgm:pt modelId="{EEF1B329-DDB6-446C-AC47-754BA9CE8D9D}" type="sibTrans" cxnId="{9D08CD2F-B93C-4B05-AA7D-BBE792D4A99C}">
      <dgm:prSet/>
      <dgm:spPr/>
      <dgm:t>
        <a:bodyPr/>
        <a:lstStyle/>
        <a:p>
          <a:endParaRPr lang="en-GB"/>
        </a:p>
      </dgm:t>
    </dgm:pt>
    <dgm:pt modelId="{BE6CA5C3-94E4-4AFA-AD2F-556E86941EBE}">
      <dgm:prSet phldrT="[Text]"/>
      <dgm:spPr/>
      <dgm:t>
        <a:bodyPr/>
        <a:lstStyle/>
        <a:p>
          <a:r>
            <a:rPr lang="en-GB" dirty="0" smtClean="0"/>
            <a:t>Relevance</a:t>
          </a:r>
          <a:endParaRPr lang="en-GB" dirty="0"/>
        </a:p>
      </dgm:t>
    </dgm:pt>
    <dgm:pt modelId="{97839CC4-9165-483F-AE5A-8C2118925003}" type="parTrans" cxnId="{A5EBB409-A27A-492C-9445-C5FBBAE9E85C}">
      <dgm:prSet/>
      <dgm:spPr/>
      <dgm:t>
        <a:bodyPr/>
        <a:lstStyle/>
        <a:p>
          <a:endParaRPr lang="en-GB"/>
        </a:p>
      </dgm:t>
    </dgm:pt>
    <dgm:pt modelId="{41D2031B-8A20-462C-AB99-E517B269D37C}" type="sibTrans" cxnId="{A5EBB409-A27A-492C-9445-C5FBBAE9E85C}">
      <dgm:prSet/>
      <dgm:spPr/>
      <dgm:t>
        <a:bodyPr/>
        <a:lstStyle/>
        <a:p>
          <a:endParaRPr lang="en-GB"/>
        </a:p>
      </dgm:t>
    </dgm:pt>
    <dgm:pt modelId="{036327AB-5781-4FF7-BD67-41BC620A709A}">
      <dgm:prSet phldrT="[Text]"/>
      <dgm:spPr/>
      <dgm:t>
        <a:bodyPr/>
        <a:lstStyle/>
        <a:p>
          <a:r>
            <a:rPr lang="en-GB" dirty="0" smtClean="0"/>
            <a:t>Competing priorities</a:t>
          </a:r>
          <a:endParaRPr lang="en-GB" dirty="0"/>
        </a:p>
      </dgm:t>
    </dgm:pt>
    <dgm:pt modelId="{B5FF19CC-DE7A-4B16-8C9C-8508A78A1FFD}" type="parTrans" cxnId="{D1F5CFFA-EF11-429B-99DA-EB30832BD59F}">
      <dgm:prSet/>
      <dgm:spPr/>
      <dgm:t>
        <a:bodyPr/>
        <a:lstStyle/>
        <a:p>
          <a:endParaRPr lang="en-GB"/>
        </a:p>
      </dgm:t>
    </dgm:pt>
    <dgm:pt modelId="{C1E3F07A-D176-45BA-B1F2-A1CA7C88A653}" type="sibTrans" cxnId="{D1F5CFFA-EF11-429B-99DA-EB30832BD59F}">
      <dgm:prSet/>
      <dgm:spPr/>
      <dgm:t>
        <a:bodyPr/>
        <a:lstStyle/>
        <a:p>
          <a:endParaRPr lang="en-GB"/>
        </a:p>
      </dgm:t>
    </dgm:pt>
    <dgm:pt modelId="{D34E47F4-C5D9-4FD9-B39B-CFB42765A406}">
      <dgm:prSet phldrT="[Text]"/>
      <dgm:spPr/>
      <dgm:t>
        <a:bodyPr/>
        <a:lstStyle/>
        <a:p>
          <a:r>
            <a:rPr lang="en-GB" dirty="0" smtClean="0"/>
            <a:t>Boundaries</a:t>
          </a:r>
          <a:endParaRPr lang="en-GB" dirty="0"/>
        </a:p>
      </dgm:t>
    </dgm:pt>
    <dgm:pt modelId="{D71E0843-5A9F-4F2D-B4A8-E938EDEF5762}" type="parTrans" cxnId="{27246B26-D2C0-449D-899B-842D9C739F4E}">
      <dgm:prSet/>
      <dgm:spPr/>
      <dgm:t>
        <a:bodyPr/>
        <a:lstStyle/>
        <a:p>
          <a:endParaRPr lang="en-GB"/>
        </a:p>
      </dgm:t>
    </dgm:pt>
    <dgm:pt modelId="{5FF04B24-1C56-4AEE-B41F-76967EE132A2}" type="sibTrans" cxnId="{27246B26-D2C0-449D-899B-842D9C739F4E}">
      <dgm:prSet/>
      <dgm:spPr/>
      <dgm:t>
        <a:bodyPr/>
        <a:lstStyle/>
        <a:p>
          <a:endParaRPr lang="en-GB"/>
        </a:p>
      </dgm:t>
    </dgm:pt>
    <dgm:pt modelId="{AFDFF299-5426-4EEA-B7EB-3B733063DC16}">
      <dgm:prSet phldrT="[Text]"/>
      <dgm:spPr/>
      <dgm:t>
        <a:bodyPr/>
        <a:lstStyle/>
        <a:p>
          <a:r>
            <a:rPr lang="en-GB" dirty="0" smtClean="0"/>
            <a:t>Need for practical experience and strategies</a:t>
          </a:r>
          <a:endParaRPr lang="en-GB" dirty="0"/>
        </a:p>
      </dgm:t>
    </dgm:pt>
    <dgm:pt modelId="{991E9CD6-334E-492E-B85F-3B7DF085D1F9}" type="parTrans" cxnId="{2D76FDAC-D615-4A05-86BE-D2B02684861B}">
      <dgm:prSet/>
      <dgm:spPr/>
      <dgm:t>
        <a:bodyPr/>
        <a:lstStyle/>
        <a:p>
          <a:endParaRPr lang="en-GB"/>
        </a:p>
      </dgm:t>
    </dgm:pt>
    <dgm:pt modelId="{BACC0B04-C608-40FF-9708-A1F23ECC8513}" type="sibTrans" cxnId="{2D76FDAC-D615-4A05-86BE-D2B02684861B}">
      <dgm:prSet/>
      <dgm:spPr/>
      <dgm:t>
        <a:bodyPr/>
        <a:lstStyle/>
        <a:p>
          <a:endParaRPr lang="en-GB"/>
        </a:p>
      </dgm:t>
    </dgm:pt>
    <dgm:pt modelId="{8CD85A3D-8213-4D9F-9A49-3E74D07BA90F}" type="pres">
      <dgm:prSet presAssocID="{99F82926-C7AF-4D2E-A7F2-2185212E98B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C05462A-43BB-4371-B105-15D151955BBD}" type="pres">
      <dgm:prSet presAssocID="{5963451B-2337-4AB4-82C9-9FF69DEFD67B}" presName="centerShape" presStyleLbl="node0" presStyleIdx="0" presStyleCnt="1"/>
      <dgm:spPr/>
      <dgm:t>
        <a:bodyPr/>
        <a:lstStyle/>
        <a:p>
          <a:endParaRPr lang="en-GB"/>
        </a:p>
      </dgm:t>
    </dgm:pt>
    <dgm:pt modelId="{8EE3D601-0682-4B48-90AF-2F7A05B451DF}" type="pres">
      <dgm:prSet presAssocID="{3ADC61FB-971D-4446-A97C-0B370B9F20AB}" presName="Name9" presStyleLbl="parChTrans1D2" presStyleIdx="0" presStyleCnt="5"/>
      <dgm:spPr/>
      <dgm:t>
        <a:bodyPr/>
        <a:lstStyle/>
        <a:p>
          <a:endParaRPr lang="en-GB"/>
        </a:p>
      </dgm:t>
    </dgm:pt>
    <dgm:pt modelId="{E5E29BCD-A8E6-4C6F-9E31-3BB12CD84AFD}" type="pres">
      <dgm:prSet presAssocID="{3ADC61FB-971D-4446-A97C-0B370B9F20AB}" presName="connTx" presStyleLbl="parChTrans1D2" presStyleIdx="0" presStyleCnt="5"/>
      <dgm:spPr/>
      <dgm:t>
        <a:bodyPr/>
        <a:lstStyle/>
        <a:p>
          <a:endParaRPr lang="en-GB"/>
        </a:p>
      </dgm:t>
    </dgm:pt>
    <dgm:pt modelId="{63445862-E9F9-42F5-BAEB-9A7588915C51}" type="pres">
      <dgm:prSet presAssocID="{654A8FD5-C6D1-4118-BB26-EFFC7BB9D52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F9A29B-A0B1-4E87-9FC3-BA78B49BBB7F}" type="pres">
      <dgm:prSet presAssocID="{97839CC4-9165-483F-AE5A-8C2118925003}" presName="Name9" presStyleLbl="parChTrans1D2" presStyleIdx="1" presStyleCnt="5"/>
      <dgm:spPr/>
      <dgm:t>
        <a:bodyPr/>
        <a:lstStyle/>
        <a:p>
          <a:endParaRPr lang="en-GB"/>
        </a:p>
      </dgm:t>
    </dgm:pt>
    <dgm:pt modelId="{4C800810-8DCA-4518-87EB-2EB30159DE09}" type="pres">
      <dgm:prSet presAssocID="{97839CC4-9165-483F-AE5A-8C2118925003}" presName="connTx" presStyleLbl="parChTrans1D2" presStyleIdx="1" presStyleCnt="5"/>
      <dgm:spPr/>
      <dgm:t>
        <a:bodyPr/>
        <a:lstStyle/>
        <a:p>
          <a:endParaRPr lang="en-GB"/>
        </a:p>
      </dgm:t>
    </dgm:pt>
    <dgm:pt modelId="{A3EA77C1-4FF2-4955-88F4-0779D85B73F2}" type="pres">
      <dgm:prSet presAssocID="{BE6CA5C3-94E4-4AFA-AD2F-556E86941EB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B047AD-BF03-408A-AD77-BB920BD9EDFD}" type="pres">
      <dgm:prSet presAssocID="{B5FF19CC-DE7A-4B16-8C9C-8508A78A1FFD}" presName="Name9" presStyleLbl="parChTrans1D2" presStyleIdx="2" presStyleCnt="5"/>
      <dgm:spPr/>
      <dgm:t>
        <a:bodyPr/>
        <a:lstStyle/>
        <a:p>
          <a:endParaRPr lang="en-GB"/>
        </a:p>
      </dgm:t>
    </dgm:pt>
    <dgm:pt modelId="{F506F9A6-6B86-47E0-AA70-F30051345EA7}" type="pres">
      <dgm:prSet presAssocID="{B5FF19CC-DE7A-4B16-8C9C-8508A78A1FFD}" presName="connTx" presStyleLbl="parChTrans1D2" presStyleIdx="2" presStyleCnt="5"/>
      <dgm:spPr/>
      <dgm:t>
        <a:bodyPr/>
        <a:lstStyle/>
        <a:p>
          <a:endParaRPr lang="en-GB"/>
        </a:p>
      </dgm:t>
    </dgm:pt>
    <dgm:pt modelId="{A07C634C-F10B-4DDC-9716-FCE231A2C831}" type="pres">
      <dgm:prSet presAssocID="{036327AB-5781-4FF7-BD67-41BC620A709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6383ACB-1D50-4A73-833B-867CEEA924A1}" type="pres">
      <dgm:prSet presAssocID="{D71E0843-5A9F-4F2D-B4A8-E938EDEF5762}" presName="Name9" presStyleLbl="parChTrans1D2" presStyleIdx="3" presStyleCnt="5"/>
      <dgm:spPr/>
      <dgm:t>
        <a:bodyPr/>
        <a:lstStyle/>
        <a:p>
          <a:endParaRPr lang="en-GB"/>
        </a:p>
      </dgm:t>
    </dgm:pt>
    <dgm:pt modelId="{DADF2C43-7A5D-461C-8102-5D187FD23D07}" type="pres">
      <dgm:prSet presAssocID="{D71E0843-5A9F-4F2D-B4A8-E938EDEF5762}" presName="connTx" presStyleLbl="parChTrans1D2" presStyleIdx="3" presStyleCnt="5"/>
      <dgm:spPr/>
      <dgm:t>
        <a:bodyPr/>
        <a:lstStyle/>
        <a:p>
          <a:endParaRPr lang="en-GB"/>
        </a:p>
      </dgm:t>
    </dgm:pt>
    <dgm:pt modelId="{A84666CD-C233-4EB6-8E24-CC8E09B13292}" type="pres">
      <dgm:prSet presAssocID="{D34E47F4-C5D9-4FD9-B39B-CFB42765A40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2855D61-F62C-474B-B724-7145EA6A473B}" type="pres">
      <dgm:prSet presAssocID="{991E9CD6-334E-492E-B85F-3B7DF085D1F9}" presName="Name9" presStyleLbl="parChTrans1D2" presStyleIdx="4" presStyleCnt="5"/>
      <dgm:spPr/>
      <dgm:t>
        <a:bodyPr/>
        <a:lstStyle/>
        <a:p>
          <a:endParaRPr lang="en-GB"/>
        </a:p>
      </dgm:t>
    </dgm:pt>
    <dgm:pt modelId="{CD02F471-1B92-4465-B75D-802DEF8E679E}" type="pres">
      <dgm:prSet presAssocID="{991E9CD6-334E-492E-B85F-3B7DF085D1F9}" presName="connTx" presStyleLbl="parChTrans1D2" presStyleIdx="4" presStyleCnt="5"/>
      <dgm:spPr/>
      <dgm:t>
        <a:bodyPr/>
        <a:lstStyle/>
        <a:p>
          <a:endParaRPr lang="en-GB"/>
        </a:p>
      </dgm:t>
    </dgm:pt>
    <dgm:pt modelId="{092FBBCD-52C3-4C63-BC3A-0A31A286CEF3}" type="pres">
      <dgm:prSet presAssocID="{AFDFF299-5426-4EEA-B7EB-3B733063DC1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5EBB409-A27A-492C-9445-C5FBBAE9E85C}" srcId="{5963451B-2337-4AB4-82C9-9FF69DEFD67B}" destId="{BE6CA5C3-94E4-4AFA-AD2F-556E86941EBE}" srcOrd="1" destOrd="0" parTransId="{97839CC4-9165-483F-AE5A-8C2118925003}" sibTransId="{41D2031B-8A20-462C-AB99-E517B269D37C}"/>
    <dgm:cxn modelId="{27246B26-D2C0-449D-899B-842D9C739F4E}" srcId="{5963451B-2337-4AB4-82C9-9FF69DEFD67B}" destId="{D34E47F4-C5D9-4FD9-B39B-CFB42765A406}" srcOrd="3" destOrd="0" parTransId="{D71E0843-5A9F-4F2D-B4A8-E938EDEF5762}" sibTransId="{5FF04B24-1C56-4AEE-B41F-76967EE132A2}"/>
    <dgm:cxn modelId="{D6BB7A88-6F2F-41DC-B063-8D84D9321418}" type="presOf" srcId="{3ADC61FB-971D-4446-A97C-0B370B9F20AB}" destId="{8EE3D601-0682-4B48-90AF-2F7A05B451DF}" srcOrd="0" destOrd="0" presId="urn:microsoft.com/office/officeart/2005/8/layout/radial1"/>
    <dgm:cxn modelId="{D1F5CFFA-EF11-429B-99DA-EB30832BD59F}" srcId="{5963451B-2337-4AB4-82C9-9FF69DEFD67B}" destId="{036327AB-5781-4FF7-BD67-41BC620A709A}" srcOrd="2" destOrd="0" parTransId="{B5FF19CC-DE7A-4B16-8C9C-8508A78A1FFD}" sibTransId="{C1E3F07A-D176-45BA-B1F2-A1CA7C88A653}"/>
    <dgm:cxn modelId="{9D08CD2F-B93C-4B05-AA7D-BBE792D4A99C}" srcId="{5963451B-2337-4AB4-82C9-9FF69DEFD67B}" destId="{654A8FD5-C6D1-4118-BB26-EFFC7BB9D526}" srcOrd="0" destOrd="0" parTransId="{3ADC61FB-971D-4446-A97C-0B370B9F20AB}" sibTransId="{EEF1B329-DDB6-446C-AC47-754BA9CE8D9D}"/>
    <dgm:cxn modelId="{075BAD82-9607-4D79-A267-72B4CD74AD34}" type="presOf" srcId="{99F82926-C7AF-4D2E-A7F2-2185212E98B3}" destId="{8CD85A3D-8213-4D9F-9A49-3E74D07BA90F}" srcOrd="0" destOrd="0" presId="urn:microsoft.com/office/officeart/2005/8/layout/radial1"/>
    <dgm:cxn modelId="{EF1F289B-AC37-44B9-AC88-7DFBF915A7E3}" type="presOf" srcId="{991E9CD6-334E-492E-B85F-3B7DF085D1F9}" destId="{CD02F471-1B92-4465-B75D-802DEF8E679E}" srcOrd="1" destOrd="0" presId="urn:microsoft.com/office/officeart/2005/8/layout/radial1"/>
    <dgm:cxn modelId="{7795E5DF-AE4E-41C5-AD28-CCBD340A0BE7}" type="presOf" srcId="{B5FF19CC-DE7A-4B16-8C9C-8508A78A1FFD}" destId="{F506F9A6-6B86-47E0-AA70-F30051345EA7}" srcOrd="1" destOrd="0" presId="urn:microsoft.com/office/officeart/2005/8/layout/radial1"/>
    <dgm:cxn modelId="{F34538CA-70DB-48C5-B7BB-CE9922F38101}" type="presOf" srcId="{97839CC4-9165-483F-AE5A-8C2118925003}" destId="{4C800810-8DCA-4518-87EB-2EB30159DE09}" srcOrd="1" destOrd="0" presId="urn:microsoft.com/office/officeart/2005/8/layout/radial1"/>
    <dgm:cxn modelId="{2C30038C-72A4-4706-8420-2C646258AF8E}" type="presOf" srcId="{991E9CD6-334E-492E-B85F-3B7DF085D1F9}" destId="{02855D61-F62C-474B-B724-7145EA6A473B}" srcOrd="0" destOrd="0" presId="urn:microsoft.com/office/officeart/2005/8/layout/radial1"/>
    <dgm:cxn modelId="{06AAD4F2-DA6F-4FFC-8641-025F520D76CE}" type="presOf" srcId="{5963451B-2337-4AB4-82C9-9FF69DEFD67B}" destId="{4C05462A-43BB-4371-B105-15D151955BBD}" srcOrd="0" destOrd="0" presId="urn:microsoft.com/office/officeart/2005/8/layout/radial1"/>
    <dgm:cxn modelId="{144824B3-6BF6-4048-8F89-A067DBDBCFC9}" srcId="{99F82926-C7AF-4D2E-A7F2-2185212E98B3}" destId="{5963451B-2337-4AB4-82C9-9FF69DEFD67B}" srcOrd="0" destOrd="0" parTransId="{EB0CC5FD-5D6D-4B87-BB19-151CC0900622}" sibTransId="{0CF77705-45C5-4230-9DF7-D5F00A0A595C}"/>
    <dgm:cxn modelId="{5FA9F957-6BB0-4585-864F-E5AF54B8F675}" type="presOf" srcId="{654A8FD5-C6D1-4118-BB26-EFFC7BB9D526}" destId="{63445862-E9F9-42F5-BAEB-9A7588915C51}" srcOrd="0" destOrd="0" presId="urn:microsoft.com/office/officeart/2005/8/layout/radial1"/>
    <dgm:cxn modelId="{55A0B72A-9775-49A5-A249-E2A62D446B12}" type="presOf" srcId="{BE6CA5C3-94E4-4AFA-AD2F-556E86941EBE}" destId="{A3EA77C1-4FF2-4955-88F4-0779D85B73F2}" srcOrd="0" destOrd="0" presId="urn:microsoft.com/office/officeart/2005/8/layout/radial1"/>
    <dgm:cxn modelId="{DF7B0FE8-E08B-46CA-8B11-0FF30847DCCC}" type="presOf" srcId="{D71E0843-5A9F-4F2D-B4A8-E938EDEF5762}" destId="{26383ACB-1D50-4A73-833B-867CEEA924A1}" srcOrd="0" destOrd="0" presId="urn:microsoft.com/office/officeart/2005/8/layout/radial1"/>
    <dgm:cxn modelId="{BB15FCE1-5564-4A0B-87BF-2A0FEABFED65}" type="presOf" srcId="{D71E0843-5A9F-4F2D-B4A8-E938EDEF5762}" destId="{DADF2C43-7A5D-461C-8102-5D187FD23D07}" srcOrd="1" destOrd="0" presId="urn:microsoft.com/office/officeart/2005/8/layout/radial1"/>
    <dgm:cxn modelId="{04500B16-0E87-40E5-923D-7D87AC011F97}" type="presOf" srcId="{B5FF19CC-DE7A-4B16-8C9C-8508A78A1FFD}" destId="{98B047AD-BF03-408A-AD77-BB920BD9EDFD}" srcOrd="0" destOrd="0" presId="urn:microsoft.com/office/officeart/2005/8/layout/radial1"/>
    <dgm:cxn modelId="{CD925306-7314-4334-ABD7-15CDEDC69B41}" type="presOf" srcId="{3ADC61FB-971D-4446-A97C-0B370B9F20AB}" destId="{E5E29BCD-A8E6-4C6F-9E31-3BB12CD84AFD}" srcOrd="1" destOrd="0" presId="urn:microsoft.com/office/officeart/2005/8/layout/radial1"/>
    <dgm:cxn modelId="{53346D69-120B-47C5-B074-7178D3B10B64}" type="presOf" srcId="{036327AB-5781-4FF7-BD67-41BC620A709A}" destId="{A07C634C-F10B-4DDC-9716-FCE231A2C831}" srcOrd="0" destOrd="0" presId="urn:microsoft.com/office/officeart/2005/8/layout/radial1"/>
    <dgm:cxn modelId="{C1E13F9E-5FC3-4693-A980-AF6FD00D4DB5}" type="presOf" srcId="{AFDFF299-5426-4EEA-B7EB-3B733063DC16}" destId="{092FBBCD-52C3-4C63-BC3A-0A31A286CEF3}" srcOrd="0" destOrd="0" presId="urn:microsoft.com/office/officeart/2005/8/layout/radial1"/>
    <dgm:cxn modelId="{2D76FDAC-D615-4A05-86BE-D2B02684861B}" srcId="{5963451B-2337-4AB4-82C9-9FF69DEFD67B}" destId="{AFDFF299-5426-4EEA-B7EB-3B733063DC16}" srcOrd="4" destOrd="0" parTransId="{991E9CD6-334E-492E-B85F-3B7DF085D1F9}" sibTransId="{BACC0B04-C608-40FF-9708-A1F23ECC8513}"/>
    <dgm:cxn modelId="{B384DAB0-6E1D-42C5-A597-0782CF86E1F5}" type="presOf" srcId="{D34E47F4-C5D9-4FD9-B39B-CFB42765A406}" destId="{A84666CD-C233-4EB6-8E24-CC8E09B13292}" srcOrd="0" destOrd="0" presId="urn:microsoft.com/office/officeart/2005/8/layout/radial1"/>
    <dgm:cxn modelId="{F9240155-A193-412F-8D29-B3E1165721B6}" type="presOf" srcId="{97839CC4-9165-483F-AE5A-8C2118925003}" destId="{D5F9A29B-A0B1-4E87-9FC3-BA78B49BBB7F}" srcOrd="0" destOrd="0" presId="urn:microsoft.com/office/officeart/2005/8/layout/radial1"/>
    <dgm:cxn modelId="{458F86D1-06ED-464D-BFE0-B0FC1D914C25}" type="presParOf" srcId="{8CD85A3D-8213-4D9F-9A49-3E74D07BA90F}" destId="{4C05462A-43BB-4371-B105-15D151955BBD}" srcOrd="0" destOrd="0" presId="urn:microsoft.com/office/officeart/2005/8/layout/radial1"/>
    <dgm:cxn modelId="{92A42CAC-3A35-4D0D-9FFE-D92202F4BD69}" type="presParOf" srcId="{8CD85A3D-8213-4D9F-9A49-3E74D07BA90F}" destId="{8EE3D601-0682-4B48-90AF-2F7A05B451DF}" srcOrd="1" destOrd="0" presId="urn:microsoft.com/office/officeart/2005/8/layout/radial1"/>
    <dgm:cxn modelId="{13E0F2E4-4A3C-4BD6-8590-8069623B484D}" type="presParOf" srcId="{8EE3D601-0682-4B48-90AF-2F7A05B451DF}" destId="{E5E29BCD-A8E6-4C6F-9E31-3BB12CD84AFD}" srcOrd="0" destOrd="0" presId="urn:microsoft.com/office/officeart/2005/8/layout/radial1"/>
    <dgm:cxn modelId="{8B55FF5A-E9BC-4AF4-957A-320F5670EBC6}" type="presParOf" srcId="{8CD85A3D-8213-4D9F-9A49-3E74D07BA90F}" destId="{63445862-E9F9-42F5-BAEB-9A7588915C51}" srcOrd="2" destOrd="0" presId="urn:microsoft.com/office/officeart/2005/8/layout/radial1"/>
    <dgm:cxn modelId="{BB7DD1AB-EB1D-4B59-A604-F3C776BDFABE}" type="presParOf" srcId="{8CD85A3D-8213-4D9F-9A49-3E74D07BA90F}" destId="{D5F9A29B-A0B1-4E87-9FC3-BA78B49BBB7F}" srcOrd="3" destOrd="0" presId="urn:microsoft.com/office/officeart/2005/8/layout/radial1"/>
    <dgm:cxn modelId="{0867E095-7CEB-4B41-A7F2-1B2D75E69B24}" type="presParOf" srcId="{D5F9A29B-A0B1-4E87-9FC3-BA78B49BBB7F}" destId="{4C800810-8DCA-4518-87EB-2EB30159DE09}" srcOrd="0" destOrd="0" presId="urn:microsoft.com/office/officeart/2005/8/layout/radial1"/>
    <dgm:cxn modelId="{F26E8971-38CC-4AC0-AC77-C7C233BA0164}" type="presParOf" srcId="{8CD85A3D-8213-4D9F-9A49-3E74D07BA90F}" destId="{A3EA77C1-4FF2-4955-88F4-0779D85B73F2}" srcOrd="4" destOrd="0" presId="urn:microsoft.com/office/officeart/2005/8/layout/radial1"/>
    <dgm:cxn modelId="{03BEBF48-4027-4FE2-91CF-94953D7D70EB}" type="presParOf" srcId="{8CD85A3D-8213-4D9F-9A49-3E74D07BA90F}" destId="{98B047AD-BF03-408A-AD77-BB920BD9EDFD}" srcOrd="5" destOrd="0" presId="urn:microsoft.com/office/officeart/2005/8/layout/radial1"/>
    <dgm:cxn modelId="{B6F89AF9-FDA5-4EC3-95D8-8C785C1A5873}" type="presParOf" srcId="{98B047AD-BF03-408A-AD77-BB920BD9EDFD}" destId="{F506F9A6-6B86-47E0-AA70-F30051345EA7}" srcOrd="0" destOrd="0" presId="urn:microsoft.com/office/officeart/2005/8/layout/radial1"/>
    <dgm:cxn modelId="{FD93BA91-B9AF-4E7F-BB58-A9276103A28F}" type="presParOf" srcId="{8CD85A3D-8213-4D9F-9A49-3E74D07BA90F}" destId="{A07C634C-F10B-4DDC-9716-FCE231A2C831}" srcOrd="6" destOrd="0" presId="urn:microsoft.com/office/officeart/2005/8/layout/radial1"/>
    <dgm:cxn modelId="{A523D304-21B6-4A40-90EF-23029A9365BC}" type="presParOf" srcId="{8CD85A3D-8213-4D9F-9A49-3E74D07BA90F}" destId="{26383ACB-1D50-4A73-833B-867CEEA924A1}" srcOrd="7" destOrd="0" presId="urn:microsoft.com/office/officeart/2005/8/layout/radial1"/>
    <dgm:cxn modelId="{49C20E16-0323-47AF-A389-D6A6CAA0CDE7}" type="presParOf" srcId="{26383ACB-1D50-4A73-833B-867CEEA924A1}" destId="{DADF2C43-7A5D-461C-8102-5D187FD23D07}" srcOrd="0" destOrd="0" presId="urn:microsoft.com/office/officeart/2005/8/layout/radial1"/>
    <dgm:cxn modelId="{D9868939-7FD6-491C-A518-F8CC60F6A084}" type="presParOf" srcId="{8CD85A3D-8213-4D9F-9A49-3E74D07BA90F}" destId="{A84666CD-C233-4EB6-8E24-CC8E09B13292}" srcOrd="8" destOrd="0" presId="urn:microsoft.com/office/officeart/2005/8/layout/radial1"/>
    <dgm:cxn modelId="{329020D2-B49E-4360-BDC6-CD8688DC08C4}" type="presParOf" srcId="{8CD85A3D-8213-4D9F-9A49-3E74D07BA90F}" destId="{02855D61-F62C-474B-B724-7145EA6A473B}" srcOrd="9" destOrd="0" presId="urn:microsoft.com/office/officeart/2005/8/layout/radial1"/>
    <dgm:cxn modelId="{3DBD3F9B-4BD9-4B79-B415-FC222DF03D82}" type="presParOf" srcId="{02855D61-F62C-474B-B724-7145EA6A473B}" destId="{CD02F471-1B92-4465-B75D-802DEF8E679E}" srcOrd="0" destOrd="0" presId="urn:microsoft.com/office/officeart/2005/8/layout/radial1"/>
    <dgm:cxn modelId="{E9F04BEC-C076-4738-A964-06C3871BEFA4}" type="presParOf" srcId="{8CD85A3D-8213-4D9F-9A49-3E74D07BA90F}" destId="{092FBBCD-52C3-4C63-BC3A-0A31A286CEF3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5462A-43BB-4371-B105-15D151955BBD}">
      <dsp:nvSpPr>
        <dsp:cNvPr id="0" name=""/>
        <dsp:cNvSpPr/>
      </dsp:nvSpPr>
      <dsp:spPr>
        <a:xfrm>
          <a:off x="2765697" y="1910093"/>
          <a:ext cx="1453380" cy="14533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Themes</a:t>
          </a:r>
          <a:endParaRPr lang="en-GB" sz="2400" kern="1200" dirty="0"/>
        </a:p>
      </dsp:txBody>
      <dsp:txXfrm>
        <a:off x="2978540" y="2122936"/>
        <a:ext cx="1027694" cy="1027694"/>
      </dsp:txXfrm>
    </dsp:sp>
    <dsp:sp modelId="{8EE3D601-0682-4B48-90AF-2F7A05B451DF}">
      <dsp:nvSpPr>
        <dsp:cNvPr id="0" name=""/>
        <dsp:cNvSpPr/>
      </dsp:nvSpPr>
      <dsp:spPr>
        <a:xfrm rot="16200000">
          <a:off x="3273319" y="1672298"/>
          <a:ext cx="438136" cy="37454"/>
        </a:xfrm>
        <a:custGeom>
          <a:avLst/>
          <a:gdLst/>
          <a:ahLst/>
          <a:cxnLst/>
          <a:rect l="0" t="0" r="0" b="0"/>
          <a:pathLst>
            <a:path>
              <a:moveTo>
                <a:pt x="0" y="18727"/>
              </a:moveTo>
              <a:lnTo>
                <a:pt x="438136" y="187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3481434" y="1680071"/>
        <a:ext cx="21906" cy="21906"/>
      </dsp:txXfrm>
    </dsp:sp>
    <dsp:sp modelId="{63445862-E9F9-42F5-BAEB-9A7588915C51}">
      <dsp:nvSpPr>
        <dsp:cNvPr id="0" name=""/>
        <dsp:cNvSpPr/>
      </dsp:nvSpPr>
      <dsp:spPr>
        <a:xfrm>
          <a:off x="2765697" y="18576"/>
          <a:ext cx="1453380" cy="14533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Value/purpose of PSHE</a:t>
          </a:r>
          <a:endParaRPr lang="en-GB" sz="1300" kern="1200" dirty="0"/>
        </a:p>
      </dsp:txBody>
      <dsp:txXfrm>
        <a:off x="2978540" y="231419"/>
        <a:ext cx="1027694" cy="1027694"/>
      </dsp:txXfrm>
    </dsp:sp>
    <dsp:sp modelId="{D5F9A29B-A0B1-4E87-9FC3-BA78B49BBB7F}">
      <dsp:nvSpPr>
        <dsp:cNvPr id="0" name=""/>
        <dsp:cNvSpPr/>
      </dsp:nvSpPr>
      <dsp:spPr>
        <a:xfrm rot="20520000">
          <a:off x="4172789" y="2325801"/>
          <a:ext cx="438136" cy="37454"/>
        </a:xfrm>
        <a:custGeom>
          <a:avLst/>
          <a:gdLst/>
          <a:ahLst/>
          <a:cxnLst/>
          <a:rect l="0" t="0" r="0" b="0"/>
          <a:pathLst>
            <a:path>
              <a:moveTo>
                <a:pt x="0" y="18727"/>
              </a:moveTo>
              <a:lnTo>
                <a:pt x="438136" y="187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4380904" y="2333574"/>
        <a:ext cx="21906" cy="21906"/>
      </dsp:txXfrm>
    </dsp:sp>
    <dsp:sp modelId="{A3EA77C1-4FF2-4955-88F4-0779D85B73F2}">
      <dsp:nvSpPr>
        <dsp:cNvPr id="0" name=""/>
        <dsp:cNvSpPr/>
      </dsp:nvSpPr>
      <dsp:spPr>
        <a:xfrm>
          <a:off x="4564637" y="1325582"/>
          <a:ext cx="1453380" cy="14533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Relevance</a:t>
          </a:r>
          <a:endParaRPr lang="en-GB" sz="1300" kern="1200" dirty="0"/>
        </a:p>
      </dsp:txBody>
      <dsp:txXfrm>
        <a:off x="4777480" y="1538425"/>
        <a:ext cx="1027694" cy="1027694"/>
      </dsp:txXfrm>
    </dsp:sp>
    <dsp:sp modelId="{98B047AD-BF03-408A-AD77-BB920BD9EDFD}">
      <dsp:nvSpPr>
        <dsp:cNvPr id="0" name=""/>
        <dsp:cNvSpPr/>
      </dsp:nvSpPr>
      <dsp:spPr>
        <a:xfrm rot="3240000">
          <a:off x="3829222" y="3383191"/>
          <a:ext cx="438136" cy="37454"/>
        </a:xfrm>
        <a:custGeom>
          <a:avLst/>
          <a:gdLst/>
          <a:ahLst/>
          <a:cxnLst/>
          <a:rect l="0" t="0" r="0" b="0"/>
          <a:pathLst>
            <a:path>
              <a:moveTo>
                <a:pt x="0" y="18727"/>
              </a:moveTo>
              <a:lnTo>
                <a:pt x="438136" y="187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4037337" y="3390965"/>
        <a:ext cx="21906" cy="21906"/>
      </dsp:txXfrm>
    </dsp:sp>
    <dsp:sp modelId="{A07C634C-F10B-4DDC-9716-FCE231A2C831}">
      <dsp:nvSpPr>
        <dsp:cNvPr id="0" name=""/>
        <dsp:cNvSpPr/>
      </dsp:nvSpPr>
      <dsp:spPr>
        <a:xfrm>
          <a:off x="3877503" y="3440362"/>
          <a:ext cx="1453380" cy="14533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Competing priorities</a:t>
          </a:r>
          <a:endParaRPr lang="en-GB" sz="1300" kern="1200" dirty="0"/>
        </a:p>
      </dsp:txBody>
      <dsp:txXfrm>
        <a:off x="4090346" y="3653205"/>
        <a:ext cx="1027694" cy="1027694"/>
      </dsp:txXfrm>
    </dsp:sp>
    <dsp:sp modelId="{26383ACB-1D50-4A73-833B-867CEEA924A1}">
      <dsp:nvSpPr>
        <dsp:cNvPr id="0" name=""/>
        <dsp:cNvSpPr/>
      </dsp:nvSpPr>
      <dsp:spPr>
        <a:xfrm rot="7560000">
          <a:off x="2717417" y="3383191"/>
          <a:ext cx="438136" cy="37454"/>
        </a:xfrm>
        <a:custGeom>
          <a:avLst/>
          <a:gdLst/>
          <a:ahLst/>
          <a:cxnLst/>
          <a:rect l="0" t="0" r="0" b="0"/>
          <a:pathLst>
            <a:path>
              <a:moveTo>
                <a:pt x="0" y="18727"/>
              </a:moveTo>
              <a:lnTo>
                <a:pt x="438136" y="187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0800000">
        <a:off x="2925531" y="3390965"/>
        <a:ext cx="21906" cy="21906"/>
      </dsp:txXfrm>
    </dsp:sp>
    <dsp:sp modelId="{A84666CD-C233-4EB6-8E24-CC8E09B13292}">
      <dsp:nvSpPr>
        <dsp:cNvPr id="0" name=""/>
        <dsp:cNvSpPr/>
      </dsp:nvSpPr>
      <dsp:spPr>
        <a:xfrm>
          <a:off x="1653891" y="3440362"/>
          <a:ext cx="1453380" cy="14533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Boundaries</a:t>
          </a:r>
          <a:endParaRPr lang="en-GB" sz="1300" kern="1200" dirty="0"/>
        </a:p>
      </dsp:txBody>
      <dsp:txXfrm>
        <a:off x="1866734" y="3653205"/>
        <a:ext cx="1027694" cy="1027694"/>
      </dsp:txXfrm>
    </dsp:sp>
    <dsp:sp modelId="{02855D61-F62C-474B-B724-7145EA6A473B}">
      <dsp:nvSpPr>
        <dsp:cNvPr id="0" name=""/>
        <dsp:cNvSpPr/>
      </dsp:nvSpPr>
      <dsp:spPr>
        <a:xfrm rot="11880000">
          <a:off x="2373850" y="2325801"/>
          <a:ext cx="438136" cy="37454"/>
        </a:xfrm>
        <a:custGeom>
          <a:avLst/>
          <a:gdLst/>
          <a:ahLst/>
          <a:cxnLst/>
          <a:rect l="0" t="0" r="0" b="0"/>
          <a:pathLst>
            <a:path>
              <a:moveTo>
                <a:pt x="0" y="18727"/>
              </a:moveTo>
              <a:lnTo>
                <a:pt x="438136" y="187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0800000">
        <a:off x="2581964" y="2333574"/>
        <a:ext cx="21906" cy="21906"/>
      </dsp:txXfrm>
    </dsp:sp>
    <dsp:sp modelId="{092FBBCD-52C3-4C63-BC3A-0A31A286CEF3}">
      <dsp:nvSpPr>
        <dsp:cNvPr id="0" name=""/>
        <dsp:cNvSpPr/>
      </dsp:nvSpPr>
      <dsp:spPr>
        <a:xfrm>
          <a:off x="966758" y="1325582"/>
          <a:ext cx="1453380" cy="14533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Need for practical experience and strategies</a:t>
          </a:r>
          <a:endParaRPr lang="en-GB" sz="1300" kern="1200" dirty="0"/>
        </a:p>
      </dsp:txBody>
      <dsp:txXfrm>
        <a:off x="1179601" y="1538425"/>
        <a:ext cx="1027694" cy="1027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0.45804</cdr:x>
      <cdr:y>0.16092</cdr:y>
    </cdr:from>
    <cdr:to>
      <cdr:x>0.533</cdr:x>
      <cdr:y>0.66667</cdr:y>
    </cdr:to>
    <cdr:sp macro="" textlink="">
      <cdr:nvSpPr>
        <cdr:cNvPr id="2" name="Oval 1"/>
        <cdr:cNvSpPr/>
      </cdr:nvSpPr>
      <cdr:spPr>
        <a:xfrm xmlns:a="http://schemas.openxmlformats.org/drawingml/2006/main">
          <a:off x="3960440" y="1008112"/>
          <a:ext cx="648072" cy="3168352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0.60795</cdr:x>
      <cdr:y>0.16092</cdr:y>
    </cdr:from>
    <cdr:to>
      <cdr:x>0.6829</cdr:x>
      <cdr:y>0.66667</cdr:y>
    </cdr:to>
    <cdr:sp macro="" textlink="">
      <cdr:nvSpPr>
        <cdr:cNvPr id="3" name="Oval 2"/>
        <cdr:cNvSpPr/>
      </cdr:nvSpPr>
      <cdr:spPr>
        <a:xfrm xmlns:a="http://schemas.openxmlformats.org/drawingml/2006/main">
          <a:off x="5256584" y="1008112"/>
          <a:ext cx="648072" cy="3168352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0.72454</cdr:x>
      <cdr:y>0.16092</cdr:y>
    </cdr:from>
    <cdr:to>
      <cdr:x>0.7995</cdr:x>
      <cdr:y>0.66667</cdr:y>
    </cdr:to>
    <cdr:sp macro="" textlink="">
      <cdr:nvSpPr>
        <cdr:cNvPr id="4" name="Oval 3"/>
        <cdr:cNvSpPr/>
      </cdr:nvSpPr>
      <cdr:spPr>
        <a:xfrm xmlns:a="http://schemas.openxmlformats.org/drawingml/2006/main">
          <a:off x="6264696" y="1008112"/>
          <a:ext cx="648072" cy="3168352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0.533</cdr:x>
      <cdr:y>0.16092</cdr:y>
    </cdr:from>
    <cdr:to>
      <cdr:x>0.60795</cdr:x>
      <cdr:y>0.66667</cdr:y>
    </cdr:to>
    <cdr:sp macro="" textlink="">
      <cdr:nvSpPr>
        <cdr:cNvPr id="5" name="Oval 4"/>
        <cdr:cNvSpPr/>
      </cdr:nvSpPr>
      <cdr:spPr>
        <a:xfrm xmlns:a="http://schemas.openxmlformats.org/drawingml/2006/main">
          <a:off x="4608512" y="1008112"/>
          <a:ext cx="648072" cy="3168352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0.60089</cdr:x>
      <cdr:y>0.21687</cdr:y>
    </cdr:from>
    <cdr:to>
      <cdr:x>0.64382</cdr:x>
      <cdr:y>0.74698</cdr:y>
    </cdr:to>
    <cdr:sp macro="" textlink="">
      <cdr:nvSpPr>
        <cdr:cNvPr id="4" name="Oval 3"/>
        <cdr:cNvSpPr/>
      </cdr:nvSpPr>
      <cdr:spPr>
        <a:xfrm xmlns:a="http://schemas.openxmlformats.org/drawingml/2006/main">
          <a:off x="5040561" y="1296144"/>
          <a:ext cx="360040" cy="3168333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0.43779</cdr:x>
      <cdr:y>0.21687</cdr:y>
    </cdr:from>
    <cdr:to>
      <cdr:x>0.48072</cdr:x>
      <cdr:y>0.74698</cdr:y>
    </cdr:to>
    <cdr:sp macro="" textlink="">
      <cdr:nvSpPr>
        <cdr:cNvPr id="5" name="Oval 4"/>
        <cdr:cNvSpPr/>
      </cdr:nvSpPr>
      <cdr:spPr>
        <a:xfrm xmlns:a="http://schemas.openxmlformats.org/drawingml/2006/main">
          <a:off x="3672409" y="1296144"/>
          <a:ext cx="360040" cy="3168333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0.11159</cdr:x>
      <cdr:y>0.20482</cdr:y>
    </cdr:from>
    <cdr:to>
      <cdr:x>0.15452</cdr:x>
      <cdr:y>0.73494</cdr:y>
    </cdr:to>
    <cdr:sp macro="" textlink="">
      <cdr:nvSpPr>
        <cdr:cNvPr id="6" name="Oval 5"/>
        <cdr:cNvSpPr/>
      </cdr:nvSpPr>
      <cdr:spPr>
        <a:xfrm xmlns:a="http://schemas.openxmlformats.org/drawingml/2006/main">
          <a:off x="936105" y="1224136"/>
          <a:ext cx="360040" cy="3168333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0.1631</cdr:x>
      <cdr:y>0.3012</cdr:y>
    </cdr:from>
    <cdr:to>
      <cdr:x>0.19744</cdr:x>
      <cdr:y>0.73494</cdr:y>
    </cdr:to>
    <cdr:sp macro="" textlink="">
      <cdr:nvSpPr>
        <cdr:cNvPr id="7" name="Oval 6"/>
        <cdr:cNvSpPr/>
      </cdr:nvSpPr>
      <cdr:spPr>
        <a:xfrm xmlns:a="http://schemas.openxmlformats.org/drawingml/2006/main">
          <a:off x="1368152" y="1800200"/>
          <a:ext cx="288032" cy="2592269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0.24894</cdr:x>
      <cdr:y>0.3012</cdr:y>
    </cdr:from>
    <cdr:to>
      <cdr:x>0.28328</cdr:x>
      <cdr:y>0.73494</cdr:y>
    </cdr:to>
    <cdr:sp macro="" textlink="">
      <cdr:nvSpPr>
        <cdr:cNvPr id="8" name="Oval 7"/>
        <cdr:cNvSpPr/>
      </cdr:nvSpPr>
      <cdr:spPr>
        <a:xfrm xmlns:a="http://schemas.openxmlformats.org/drawingml/2006/main">
          <a:off x="2088232" y="1800200"/>
          <a:ext cx="288032" cy="2592269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0.4893</cdr:x>
      <cdr:y>0.31325</cdr:y>
    </cdr:from>
    <cdr:to>
      <cdr:x>0.52364</cdr:x>
      <cdr:y>0.74698</cdr:y>
    </cdr:to>
    <cdr:sp macro="" textlink="">
      <cdr:nvSpPr>
        <cdr:cNvPr id="9" name="Oval 8"/>
        <cdr:cNvSpPr/>
      </cdr:nvSpPr>
      <cdr:spPr>
        <a:xfrm xmlns:a="http://schemas.openxmlformats.org/drawingml/2006/main">
          <a:off x="4104456" y="1872208"/>
          <a:ext cx="288032" cy="2592269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0.6661</cdr:x>
      <cdr:y>0.42386</cdr:y>
    </cdr:from>
    <cdr:to>
      <cdr:x>0.7021</cdr:x>
      <cdr:y>0.67112</cdr:y>
    </cdr:to>
    <cdr:sp macro="" textlink="">
      <cdr:nvSpPr>
        <cdr:cNvPr id="2" name="Oval 1"/>
        <cdr:cNvSpPr/>
      </cdr:nvSpPr>
      <cdr:spPr>
        <a:xfrm xmlns:a="http://schemas.openxmlformats.org/drawingml/2006/main">
          <a:off x="5328592" y="2592288"/>
          <a:ext cx="287990" cy="1512203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0.57608</cdr:x>
      <cdr:y>0.42386</cdr:y>
    </cdr:from>
    <cdr:to>
      <cdr:x>0.61209</cdr:x>
      <cdr:y>0.67111</cdr:y>
    </cdr:to>
    <cdr:sp macro="" textlink="">
      <cdr:nvSpPr>
        <cdr:cNvPr id="3" name="Oval 2"/>
        <cdr:cNvSpPr/>
      </cdr:nvSpPr>
      <cdr:spPr>
        <a:xfrm xmlns:a="http://schemas.openxmlformats.org/drawingml/2006/main">
          <a:off x="4608475" y="2592288"/>
          <a:ext cx="288070" cy="1512142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0.30604</cdr:x>
      <cdr:y>0.25903</cdr:y>
    </cdr:from>
    <cdr:to>
      <cdr:x>0.36006</cdr:x>
      <cdr:y>0.67112</cdr:y>
    </cdr:to>
    <cdr:sp macro="" textlink="">
      <cdr:nvSpPr>
        <cdr:cNvPr id="4" name="Oval 3"/>
        <cdr:cNvSpPr/>
      </cdr:nvSpPr>
      <cdr:spPr>
        <a:xfrm xmlns:a="http://schemas.openxmlformats.org/drawingml/2006/main">
          <a:off x="2448272" y="1584176"/>
          <a:ext cx="432105" cy="2520291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0.10802</cdr:x>
      <cdr:y>0.25903</cdr:y>
    </cdr:from>
    <cdr:to>
      <cdr:x>0.16203</cdr:x>
      <cdr:y>0.67112</cdr:y>
    </cdr:to>
    <cdr:sp macro="" textlink="">
      <cdr:nvSpPr>
        <cdr:cNvPr id="5" name="Oval 4"/>
        <cdr:cNvSpPr/>
      </cdr:nvSpPr>
      <cdr:spPr>
        <a:xfrm xmlns:a="http://schemas.openxmlformats.org/drawingml/2006/main">
          <a:off x="864129" y="1584175"/>
          <a:ext cx="432065" cy="2520315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0.50407</cdr:x>
      <cdr:y>0.25903</cdr:y>
    </cdr:from>
    <cdr:to>
      <cdr:x>0.54909</cdr:x>
      <cdr:y>0.67112</cdr:y>
    </cdr:to>
    <cdr:sp macro="" textlink="">
      <cdr:nvSpPr>
        <cdr:cNvPr id="6" name="Oval 5"/>
        <cdr:cNvSpPr/>
      </cdr:nvSpPr>
      <cdr:spPr>
        <a:xfrm xmlns:a="http://schemas.openxmlformats.org/drawingml/2006/main">
          <a:off x="4032448" y="1584176"/>
          <a:ext cx="360097" cy="2520291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0.76511</cdr:x>
      <cdr:y>0.42386</cdr:y>
    </cdr:from>
    <cdr:to>
      <cdr:x>0.80112</cdr:x>
      <cdr:y>0.67112</cdr:y>
    </cdr:to>
    <cdr:sp macro="" textlink="">
      <cdr:nvSpPr>
        <cdr:cNvPr id="7" name="Oval 6"/>
        <cdr:cNvSpPr/>
      </cdr:nvSpPr>
      <cdr:spPr>
        <a:xfrm xmlns:a="http://schemas.openxmlformats.org/drawingml/2006/main">
          <a:off x="6120661" y="2592288"/>
          <a:ext cx="288070" cy="1512203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0.58151</cdr:x>
      <cdr:y>0.0546</cdr:y>
    </cdr:from>
    <cdr:to>
      <cdr:x>0.63125</cdr:x>
      <cdr:y>0.70984</cdr:y>
    </cdr:to>
    <cdr:sp macro="" textlink="">
      <cdr:nvSpPr>
        <cdr:cNvPr id="2" name="Oval 1"/>
        <cdr:cNvSpPr/>
      </cdr:nvSpPr>
      <cdr:spPr>
        <a:xfrm xmlns:a="http://schemas.openxmlformats.org/drawingml/2006/main">
          <a:off x="5052265" y="288032"/>
          <a:ext cx="432094" cy="3456337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0.05108</cdr:x>
      <cdr:y>0.0546</cdr:y>
    </cdr:from>
    <cdr:to>
      <cdr:x>0.11739</cdr:x>
      <cdr:y>0.70984</cdr:y>
    </cdr:to>
    <cdr:sp macro="" textlink="">
      <cdr:nvSpPr>
        <cdr:cNvPr id="3" name="Oval 2"/>
        <cdr:cNvSpPr/>
      </cdr:nvSpPr>
      <cdr:spPr>
        <a:xfrm xmlns:a="http://schemas.openxmlformats.org/drawingml/2006/main">
          <a:off x="443753" y="288032"/>
          <a:ext cx="576110" cy="3456337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0.82187</cdr:x>
      <cdr:y>0.0546</cdr:y>
    </cdr:from>
    <cdr:to>
      <cdr:x>0.8716</cdr:x>
      <cdr:y>0.70984</cdr:y>
    </cdr:to>
    <cdr:sp macro="" textlink="">
      <cdr:nvSpPr>
        <cdr:cNvPr id="4" name="Oval 3"/>
        <cdr:cNvSpPr/>
      </cdr:nvSpPr>
      <cdr:spPr>
        <a:xfrm xmlns:a="http://schemas.openxmlformats.org/drawingml/2006/main">
          <a:off x="7140497" y="288032"/>
          <a:ext cx="432094" cy="3456337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0.29972</cdr:x>
      <cdr:y>0.0546</cdr:y>
    </cdr:from>
    <cdr:to>
      <cdr:x>0.34945</cdr:x>
      <cdr:y>0.70984</cdr:y>
    </cdr:to>
    <cdr:sp macro="" textlink="">
      <cdr:nvSpPr>
        <cdr:cNvPr id="5" name="Oval 4"/>
        <cdr:cNvSpPr/>
      </cdr:nvSpPr>
      <cdr:spPr>
        <a:xfrm xmlns:a="http://schemas.openxmlformats.org/drawingml/2006/main">
          <a:off x="2603993" y="288032"/>
          <a:ext cx="432094" cy="3456337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0.34945</cdr:x>
      <cdr:y>0.0546</cdr:y>
    </cdr:from>
    <cdr:to>
      <cdr:x>0.40747</cdr:x>
      <cdr:y>0.70984</cdr:y>
    </cdr:to>
    <cdr:sp macro="" textlink="">
      <cdr:nvSpPr>
        <cdr:cNvPr id="6" name="Oval 5"/>
        <cdr:cNvSpPr/>
      </cdr:nvSpPr>
      <cdr:spPr>
        <a:xfrm xmlns:a="http://schemas.openxmlformats.org/drawingml/2006/main">
          <a:off x="3036041" y="288032"/>
          <a:ext cx="504102" cy="3456337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DF2774-1E77-42CD-A652-7396F106D433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1C368-6AD2-4EC5-BB41-2284817AD5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292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238A5-6C4A-4AE2-9CEF-2DB9D38A715D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26AAF-EBF6-471C-839F-9FED8B23D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694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smtClean="0"/>
              <a:t>Value of PSHE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Seen as important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Training helped raise awareness of importance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Kids need to know about these things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PSHE delivery in school needs to change – not currently achieving much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b="1" dirty="0" smtClean="0"/>
              <a:t>Competing priorities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PSHE not always a priority in placement schools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PSHE sometimes treated as less important than other issues in school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 smtClean="0"/>
          </a:p>
          <a:p>
            <a:r>
              <a:rPr lang="en-GB" b="1" dirty="0" smtClean="0"/>
              <a:t>Relevance</a:t>
            </a:r>
          </a:p>
          <a:p>
            <a:pPr marL="1714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Perceived relevance of training to teachers’ practice in school; </a:t>
            </a:r>
            <a:r>
              <a:rPr lang="en-GB" sz="2400" dirty="0" smtClean="0"/>
              <a:t>the particular needs/issues of students in their catchment.</a:t>
            </a: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Perceived relevance of training to individual needs – training needed depends on individuals’ characteristics and personal and professional background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b="1" dirty="0" smtClean="0"/>
              <a:t>Boundaries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Having to be careful what you say to pupils when teaching PSHE or dealing with health and well-being 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Not knowing where the boundaries lie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More training needed about where the boundaries lie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b="1" dirty="0" smtClean="0"/>
              <a:t>Need for practical experience and strategies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Need more training in pedagogy of PSHE and practical strategies for teaching and dealing with health and well-being 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Good to have had practical experience on school placement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More practical experience needed on course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34B63-9CE9-43FD-89C1-E44900DF561E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428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725FD6-FB09-4FD0-846A-AB3D9835713E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69725B-CA29-4F3F-B720-7A31D1F10F5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725FD6-FB09-4FD0-846A-AB3D9835713E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69725B-CA29-4F3F-B720-7A31D1F10F5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725FD6-FB09-4FD0-846A-AB3D9835713E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69725B-CA29-4F3F-B720-7A31D1F10F5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725FD6-FB09-4FD0-846A-AB3D9835713E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69725B-CA29-4F3F-B720-7A31D1F10F5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725FD6-FB09-4FD0-846A-AB3D9835713E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69725B-CA29-4F3F-B720-7A31D1F10F5E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725FD6-FB09-4FD0-846A-AB3D9835713E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69725B-CA29-4F3F-B720-7A31D1F10F5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725FD6-FB09-4FD0-846A-AB3D9835713E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69725B-CA29-4F3F-B720-7A31D1F10F5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725FD6-FB09-4FD0-846A-AB3D9835713E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69725B-CA29-4F3F-B720-7A31D1F10F5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725FD6-FB09-4FD0-846A-AB3D9835713E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69725B-CA29-4F3F-B720-7A31D1F10F5E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725FD6-FB09-4FD0-846A-AB3D9835713E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69725B-CA29-4F3F-B720-7A31D1F10F5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725FD6-FB09-4FD0-846A-AB3D9835713E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69725B-CA29-4F3F-B720-7A31D1F10F5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725FD6-FB09-4FD0-846A-AB3D9835713E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869725B-CA29-4F3F-B720-7A31D1F10F5E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K.T.Pickett@soton.ac.uk" TargetMode="External"/><Relationship Id="rId2" Type="http://schemas.openxmlformats.org/officeDocument/2006/relationships/hyperlink" Target="mailto:J.Byrne@soton.ac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mailto:W.Rietdijk@soton.ac.uk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utlook.soton.ac.uk/owa/redir.aspx?C=60UNSGdKjUKHAvGhS1r4FTjl_RcL_M8ItEYUDou8ymg8GrgUZapr9TWbYcamwMlbGTIfIhtMH8E.&amp;URL=http://media.education.gov.uk/assets/files/pdf/p/pshe%20cons%20report.pdf" TargetMode="External"/><Relationship Id="rId2" Type="http://schemas.openxmlformats.org/officeDocument/2006/relationships/hyperlink" Target="https://www.gov.uk/government/publications/improving-the-smsc-development-of-pupils-in-independent-school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6157" y="865217"/>
            <a:ext cx="7406640" cy="1715450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/>
              <a:t>Teachers as health promoters: A longitudinal study </a:t>
            </a:r>
            <a:r>
              <a:rPr lang="en-GB" sz="2800" b="1" dirty="0" smtClean="0"/>
              <a:t>of the </a:t>
            </a:r>
            <a:r>
              <a:rPr lang="en-GB" sz="2800" b="1" dirty="0"/>
              <a:t>impact of </a:t>
            </a:r>
            <a:r>
              <a:rPr lang="en-GB" sz="2800" b="1" dirty="0" smtClean="0"/>
              <a:t>pre-service teacher training in health education</a:t>
            </a:r>
            <a:endParaRPr lang="en-GB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GB" sz="2400" dirty="0" smtClean="0"/>
              <a:t>Dr Jenny Byrne, Dr Karen Pickett, </a:t>
            </a:r>
            <a:r>
              <a:rPr lang="en-GB" sz="2400" dirty="0" err="1" smtClean="0"/>
              <a:t>Willeke</a:t>
            </a:r>
            <a:r>
              <a:rPr lang="en-GB" sz="2400" dirty="0" smtClean="0"/>
              <a:t> Rietdijk, Dr Jonathan Shepherd</a:t>
            </a:r>
            <a:r>
              <a:rPr lang="en-GB" sz="2400" dirty="0"/>
              <a:t>, Prof Paul </a:t>
            </a:r>
            <a:r>
              <a:rPr lang="en-GB" sz="2400" dirty="0" smtClean="0"/>
              <a:t>Roderick,</a:t>
            </a:r>
            <a:endParaRPr lang="en-GB" sz="2400" dirty="0"/>
          </a:p>
          <a:p>
            <a:pPr algn="ctr"/>
            <a:r>
              <a:rPr lang="en-GB" sz="2400" dirty="0" smtClean="0"/>
              <a:t>Prof Marcus Grace</a:t>
            </a:r>
          </a:p>
          <a:p>
            <a:pPr algn="ctr"/>
            <a:r>
              <a:rPr lang="en-GB" sz="2400" dirty="0" smtClean="0"/>
              <a:t>University of Southampton, UK</a:t>
            </a:r>
          </a:p>
          <a:p>
            <a:pPr algn="ctr"/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411760" y="5013176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Health Wellness &amp; Society Conference</a:t>
            </a:r>
          </a:p>
          <a:p>
            <a:pPr algn="ctr"/>
            <a:r>
              <a:rPr lang="en-GB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Madrid, 3</a:t>
            </a:r>
            <a:r>
              <a:rPr lang="en-GB" b="1" baseline="300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rd</a:t>
            </a:r>
            <a:r>
              <a:rPr lang="en-GB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GB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- 4</a:t>
            </a:r>
            <a:r>
              <a:rPr lang="en-GB" b="1" baseline="300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th</a:t>
            </a:r>
            <a:r>
              <a:rPr lang="en-GB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September 2015</a:t>
            </a:r>
            <a:endParaRPr lang="en-GB" b="1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79712" y="6309320"/>
            <a:ext cx="55040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indent="0" algn="ctr">
              <a:buNone/>
            </a:pPr>
            <a:r>
              <a:rPr lang="en-GB" sz="1600" dirty="0">
                <a:solidFill>
                  <a:srgbClr val="320E04"/>
                </a:solidFill>
              </a:rPr>
              <a:t>This research was funded by the </a:t>
            </a:r>
            <a:r>
              <a:rPr lang="en-GB" sz="1600" dirty="0" err="1">
                <a:solidFill>
                  <a:srgbClr val="320E04"/>
                </a:solidFill>
              </a:rPr>
              <a:t>Leverhulme</a:t>
            </a:r>
            <a:r>
              <a:rPr lang="en-GB" sz="1600" dirty="0">
                <a:solidFill>
                  <a:srgbClr val="320E04"/>
                </a:solidFill>
              </a:rPr>
              <a:t> Trust</a:t>
            </a:r>
          </a:p>
        </p:txBody>
      </p:sp>
      <p:pic>
        <p:nvPicPr>
          <p:cNvPr id="1026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2167" y="188640"/>
            <a:ext cx="3044169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488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90253"/>
            <a:ext cx="7498080" cy="878584"/>
          </a:xfrm>
        </p:spPr>
        <p:txBody>
          <a:bodyPr>
            <a:normAutofit fontScale="90000"/>
          </a:bodyPr>
          <a:lstStyle/>
          <a:p>
            <a:pPr algn="ctr"/>
            <a:r>
              <a:rPr lang="en-GB" sz="2800" b="1" dirty="0" smtClean="0"/>
              <a:t>Respondent demographics and cohort characteristics</a:t>
            </a:r>
            <a:br>
              <a:rPr lang="en-GB" sz="2800" b="1" dirty="0" smtClean="0"/>
            </a:br>
            <a:endParaRPr lang="en-GB" sz="28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892189"/>
              </p:ext>
            </p:extLst>
          </p:nvPr>
        </p:nvGraphicFramePr>
        <p:xfrm>
          <a:off x="1187624" y="5733256"/>
          <a:ext cx="3306548" cy="1014039"/>
        </p:xfrm>
        <a:graphic>
          <a:graphicData uri="http://schemas.openxmlformats.org/drawingml/2006/table">
            <a:tbl>
              <a:tblPr firstRow="1" firstCol="1" lastCol="1" bandRow="1">
                <a:tableStyleId>{BC89EF96-8CEA-46FF-86C4-4CE0E7609802}</a:tableStyleId>
              </a:tblPr>
              <a:tblGrid>
                <a:gridCol w="826637"/>
                <a:gridCol w="826637"/>
                <a:gridCol w="826637"/>
                <a:gridCol w="826637"/>
              </a:tblGrid>
              <a:tr h="134266">
                <a:tc gridSpan="4">
                  <a:txBody>
                    <a:bodyPr/>
                    <a:lstStyle/>
                    <a:p>
                      <a:pPr marL="38100" marR="38100" algn="ctr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b="1" kern="1200" dirty="0" smtClean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Gender of respondents</a:t>
                      </a:r>
                      <a:endParaRPr kumimoji="0" lang="en-GB" sz="1100" b="1" kern="1200" dirty="0">
                        <a:solidFill>
                          <a:schemeClr val="tx2">
                            <a:shade val="30000"/>
                            <a:satMod val="1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79141">
                <a:tc>
                  <a:txBody>
                    <a:bodyPr/>
                    <a:lstStyle/>
                    <a:p>
                      <a:pPr marL="38100" marR="38100" algn="ctr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b="1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b="1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b="1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Female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b="1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68580" marR="68580" marT="0" marB="0" anchor="ctr"/>
                </a:tc>
              </a:tr>
              <a:tr h="265849">
                <a:tc>
                  <a:txBody>
                    <a:bodyPr/>
                    <a:lstStyle/>
                    <a:p>
                      <a:pPr marL="38100" marR="38100" algn="ctr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b="1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Count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b="1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b="1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b="1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159</a:t>
                      </a:r>
                    </a:p>
                  </a:txBody>
                  <a:tcPr marL="68580" marR="68580" marT="0" marB="0"/>
                </a:tc>
              </a:tr>
              <a:tr h="265849">
                <a:tc>
                  <a:txBody>
                    <a:bodyPr/>
                    <a:lstStyle/>
                    <a:p>
                      <a:pPr marL="38100" marR="38100" algn="ctr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b="1" kern="120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b="1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29.6%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b="1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70.4%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b="1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100.0%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485884"/>
              </p:ext>
            </p:extLst>
          </p:nvPr>
        </p:nvGraphicFramePr>
        <p:xfrm>
          <a:off x="3523697" y="2924944"/>
          <a:ext cx="5479032" cy="2729330"/>
        </p:xfrm>
        <a:graphic>
          <a:graphicData uri="http://schemas.openxmlformats.org/drawingml/2006/table">
            <a:tbl>
              <a:tblPr firstRow="1" lastRow="1" lastCol="1" bandRow="1">
                <a:tableStyleId>{BC89EF96-8CEA-46FF-86C4-4CE0E7609802}</a:tableStyleId>
              </a:tblPr>
              <a:tblGrid>
                <a:gridCol w="2405557"/>
                <a:gridCol w="878042"/>
                <a:gridCol w="1017381"/>
                <a:gridCol w="529979"/>
                <a:gridCol w="648073"/>
              </a:tblGrid>
              <a:tr h="247658">
                <a:tc gridSpan="4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Number of teachers per respondent cohort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kumimoji="0" lang="en-GB" sz="1100" kern="1200" dirty="0">
                        <a:solidFill>
                          <a:schemeClr val="tx2">
                            <a:shade val="30000"/>
                            <a:satMod val="1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200343"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During which year did you complete your teacher training course at Southampton?</a:t>
                      </a: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Primary or Secondary course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kumimoji="0" lang="en-GB" sz="1100" kern="1200" dirty="0">
                        <a:solidFill>
                          <a:schemeClr val="tx2">
                            <a:shade val="30000"/>
                            <a:satMod val="1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44967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Primary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Secondary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0034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2013-2014 (I'm a trainee teacher)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 smtClean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65.8%</a:t>
                      </a:r>
                      <a:endParaRPr kumimoji="0" lang="en-GB" sz="1100" kern="1200" dirty="0">
                        <a:solidFill>
                          <a:schemeClr val="tx2">
                            <a:shade val="30000"/>
                            <a:satMod val="1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423332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2012-2013 (I am a NQT and have been qualified for less than 12 months)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 smtClean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34.2%</a:t>
                      </a:r>
                      <a:endParaRPr kumimoji="0" lang="en-GB" sz="1100" kern="1200" dirty="0">
                        <a:solidFill>
                          <a:schemeClr val="tx2">
                            <a:shade val="30000"/>
                            <a:satMod val="1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423332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2011-2012 (I have completed my NQT and am in my 2nd year </a:t>
                      </a:r>
                      <a:r>
                        <a:rPr kumimoji="0" lang="en-GB" sz="1100" kern="1200" dirty="0" smtClean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post-training)</a:t>
                      </a:r>
                      <a:endParaRPr kumimoji="0" lang="en-GB" sz="1100" kern="1200" dirty="0">
                        <a:solidFill>
                          <a:schemeClr val="tx2">
                            <a:shade val="30000"/>
                            <a:satMod val="1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13266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 smtClean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89</a:t>
                      </a:r>
                    </a:p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 smtClean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(54%)</a:t>
                      </a:r>
                      <a:endParaRPr kumimoji="0" lang="en-GB" sz="1100" kern="1200" dirty="0">
                        <a:solidFill>
                          <a:schemeClr val="tx2">
                            <a:shade val="30000"/>
                            <a:satMod val="1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 smtClean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</a:p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 smtClean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(46%)</a:t>
                      </a:r>
                      <a:endParaRPr kumimoji="0" lang="en-GB" sz="1100" kern="1200" dirty="0">
                        <a:solidFill>
                          <a:schemeClr val="tx2">
                            <a:shade val="30000"/>
                            <a:satMod val="1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164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0" lang="en-GB" sz="1100" kern="1200" dirty="0" smtClean="0">
                          <a:solidFill>
                            <a:schemeClr val="tx2">
                              <a:shade val="30000"/>
                              <a:satMod val="1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 kumimoji="0" lang="en-GB" sz="1100" kern="1200" dirty="0">
                        <a:solidFill>
                          <a:schemeClr val="tx2">
                            <a:shade val="30000"/>
                            <a:satMod val="1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612952"/>
              </p:ext>
            </p:extLst>
          </p:nvPr>
        </p:nvGraphicFramePr>
        <p:xfrm>
          <a:off x="1115616" y="1052736"/>
          <a:ext cx="4896544" cy="182169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99029"/>
                <a:gridCol w="1261211"/>
                <a:gridCol w="1296144"/>
                <a:gridCol w="1440160"/>
              </a:tblGrid>
              <a:tr h="694715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Cohort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No. questionnaires</a:t>
                      </a:r>
                      <a:r>
                        <a:rPr lang="en-GB" sz="1200" baseline="0" dirty="0" smtClean="0"/>
                        <a:t> sent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No. questionnaires returned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Response rate</a:t>
                      </a:r>
                      <a:endParaRPr lang="en-GB" sz="1200" dirty="0"/>
                    </a:p>
                  </a:txBody>
                  <a:tcPr/>
                </a:tc>
              </a:tr>
              <a:tr h="28174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PSTs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334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108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/>
                        <a:t>32%</a:t>
                      </a:r>
                      <a:endParaRPr lang="en-GB" sz="1200" b="0" dirty="0"/>
                    </a:p>
                  </a:txBody>
                  <a:tcPr/>
                </a:tc>
              </a:tr>
              <a:tr h="28174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NQTs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334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36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11%</a:t>
                      </a:r>
                      <a:endParaRPr lang="en-GB" sz="1200" dirty="0"/>
                    </a:p>
                  </a:txBody>
                  <a:tcPr/>
                </a:tc>
              </a:tr>
              <a:tr h="28174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ECTs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346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20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6%</a:t>
                      </a:r>
                      <a:endParaRPr lang="en-GB" sz="1200" dirty="0"/>
                    </a:p>
                  </a:txBody>
                  <a:tcPr/>
                </a:tc>
              </a:tr>
              <a:tr h="281746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TOTAL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1014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164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16%</a:t>
                      </a:r>
                      <a:endParaRPr lang="en-GB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890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0253413"/>
              </p:ext>
            </p:extLst>
          </p:nvPr>
        </p:nvGraphicFramePr>
        <p:xfrm>
          <a:off x="497582" y="593304"/>
          <a:ext cx="8646418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81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dirty="0" smtClean="0"/>
              <a:t>Differences between PSTs and ISTs</a:t>
            </a:r>
            <a:endParaRPr lang="en-GB" sz="36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8587205"/>
              </p:ext>
            </p:extLst>
          </p:nvPr>
        </p:nvGraphicFramePr>
        <p:xfrm>
          <a:off x="971600" y="1268760"/>
          <a:ext cx="7992888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157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875577382"/>
              </p:ext>
            </p:extLst>
          </p:nvPr>
        </p:nvGraphicFramePr>
        <p:xfrm>
          <a:off x="755576" y="476672"/>
          <a:ext cx="8388424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2008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0143966"/>
              </p:ext>
            </p:extLst>
          </p:nvPr>
        </p:nvGraphicFramePr>
        <p:xfrm>
          <a:off x="827584" y="1268760"/>
          <a:ext cx="8374310" cy="5422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GB" sz="3600" dirty="0" smtClean="0"/>
              <a:t>Differences between PSTs and ISTs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526458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06971861"/>
              </p:ext>
            </p:extLst>
          </p:nvPr>
        </p:nvGraphicFramePr>
        <p:xfrm>
          <a:off x="1115616" y="404664"/>
          <a:ext cx="7999714" cy="6115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1498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dirty="0" smtClean="0"/>
              <a:t>Differences between PSTs and ISTs</a:t>
            </a:r>
            <a:endParaRPr lang="en-GB" sz="3600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2580069"/>
              </p:ext>
            </p:extLst>
          </p:nvPr>
        </p:nvGraphicFramePr>
        <p:xfrm>
          <a:off x="971600" y="1340768"/>
          <a:ext cx="8170666" cy="5363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477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dirty="0" smtClean="0"/>
              <a:t>Differences between PSTs and ISTs</a:t>
            </a:r>
            <a:endParaRPr lang="en-GB" sz="36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3068821"/>
              </p:ext>
            </p:extLst>
          </p:nvPr>
        </p:nvGraphicFramePr>
        <p:xfrm>
          <a:off x="997124" y="1196752"/>
          <a:ext cx="8146876" cy="5510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65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59632" y="544533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en-GB" sz="2000" b="1" dirty="0" smtClean="0"/>
              <a:t>Changes in level of skills, knowledge and confidence in teaching, and dealing with, health and wellbeing issues since starting the course or qualifying</a:t>
            </a:r>
            <a:endParaRPr lang="en-GB" sz="2000" b="1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1129712"/>
              </p:ext>
            </p:extLst>
          </p:nvPr>
        </p:nvGraphicFramePr>
        <p:xfrm>
          <a:off x="4932040" y="1628800"/>
          <a:ext cx="4032448" cy="3800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4981435"/>
              </p:ext>
            </p:extLst>
          </p:nvPr>
        </p:nvGraphicFramePr>
        <p:xfrm>
          <a:off x="971600" y="1556792"/>
          <a:ext cx="410445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251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692696"/>
            <a:ext cx="6516216" cy="576064"/>
          </a:xfrm>
        </p:spPr>
        <p:txBody>
          <a:bodyPr>
            <a:noAutofit/>
          </a:bodyPr>
          <a:lstStyle/>
          <a:p>
            <a:pPr algn="ctr"/>
            <a:r>
              <a:rPr lang="en-GB" sz="2000" b="1" dirty="0" smtClean="0"/>
              <a:t>Facilitators and barriers to teaching and managing pupils’ health and wellbeing</a:t>
            </a:r>
            <a:endParaRPr lang="en-GB" sz="2000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7209507"/>
              </p:ext>
            </p:extLst>
          </p:nvPr>
        </p:nvGraphicFramePr>
        <p:xfrm>
          <a:off x="548042" y="1358106"/>
          <a:ext cx="8569969" cy="5499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88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561662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Context of Health Education in England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8014736" cy="522156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2000" dirty="0" smtClean="0">
                <a:solidFill>
                  <a:srgbClr val="320E04"/>
                </a:solidFill>
              </a:rPr>
              <a:t>Science teachers deliver specific aspects of health including sex education, drug and alcohol education</a:t>
            </a:r>
          </a:p>
          <a:p>
            <a:pPr>
              <a:lnSpc>
                <a:spcPct val="90000"/>
              </a:lnSpc>
            </a:pPr>
            <a:r>
              <a:rPr lang="en-GB" sz="2000" dirty="0">
                <a:solidFill>
                  <a:srgbClr val="320E04"/>
                </a:solidFill>
              </a:rPr>
              <a:t>National curriculum changes put a strong focus on high quality subject teaching with much less emphasis on </a:t>
            </a:r>
            <a:r>
              <a:rPr lang="en-GB" sz="2000" dirty="0" smtClean="0">
                <a:solidFill>
                  <a:srgbClr val="320E04"/>
                </a:solidFill>
              </a:rPr>
              <a:t>broader aspects of pupil </a:t>
            </a:r>
            <a:r>
              <a:rPr lang="en-GB" sz="2000" dirty="0">
                <a:solidFill>
                  <a:srgbClr val="320E04"/>
                </a:solidFill>
              </a:rPr>
              <a:t>health and wellbeing (</a:t>
            </a:r>
            <a:r>
              <a:rPr lang="en-GB" sz="2000" dirty="0" err="1">
                <a:solidFill>
                  <a:srgbClr val="320E04"/>
                </a:solidFill>
              </a:rPr>
              <a:t>DfE</a:t>
            </a:r>
            <a:r>
              <a:rPr lang="en-GB" sz="2000" dirty="0">
                <a:solidFill>
                  <a:srgbClr val="320E04"/>
                </a:solidFill>
              </a:rPr>
              <a:t>, 2010)</a:t>
            </a:r>
          </a:p>
          <a:p>
            <a:pPr>
              <a:lnSpc>
                <a:spcPct val="90000"/>
              </a:lnSpc>
            </a:pPr>
            <a:r>
              <a:rPr lang="en-GB" sz="2000" dirty="0" smtClean="0">
                <a:solidFill>
                  <a:srgbClr val="320E04"/>
                </a:solidFill>
              </a:rPr>
              <a:t>All </a:t>
            </a:r>
            <a:r>
              <a:rPr lang="en-GB" sz="2000" dirty="0">
                <a:solidFill>
                  <a:srgbClr val="320E04"/>
                </a:solidFill>
              </a:rPr>
              <a:t>teachers have a </a:t>
            </a:r>
            <a:r>
              <a:rPr lang="en-GB" sz="2000" dirty="0" smtClean="0">
                <a:solidFill>
                  <a:srgbClr val="320E04"/>
                </a:solidFill>
              </a:rPr>
              <a:t>wider pastoral </a:t>
            </a:r>
            <a:r>
              <a:rPr lang="en-GB" sz="2000" dirty="0">
                <a:solidFill>
                  <a:srgbClr val="320E04"/>
                </a:solidFill>
              </a:rPr>
              <a:t>care </a:t>
            </a:r>
            <a:r>
              <a:rPr lang="en-GB" sz="2000" dirty="0" smtClean="0">
                <a:solidFill>
                  <a:srgbClr val="320E04"/>
                </a:solidFill>
              </a:rPr>
              <a:t>role (including </a:t>
            </a:r>
            <a:r>
              <a:rPr lang="en-GB" sz="2000" dirty="0">
                <a:solidFill>
                  <a:srgbClr val="320E04"/>
                </a:solidFill>
              </a:rPr>
              <a:t>health and </a:t>
            </a:r>
            <a:r>
              <a:rPr lang="en-GB" sz="2000" dirty="0" smtClean="0">
                <a:solidFill>
                  <a:srgbClr val="320E04"/>
                </a:solidFill>
              </a:rPr>
              <a:t>wellbeing) for pupils - PSHE</a:t>
            </a:r>
          </a:p>
          <a:p>
            <a:pPr>
              <a:lnSpc>
                <a:spcPct val="90000"/>
              </a:lnSpc>
            </a:pPr>
            <a:r>
              <a:rPr lang="en-GB" sz="2000" dirty="0" smtClean="0">
                <a:solidFill>
                  <a:srgbClr val="320E04"/>
                </a:solidFill>
              </a:rPr>
              <a:t>PSHE remains a non-statutory requirement despite recommendations to the contrary (Formby, 2011; </a:t>
            </a:r>
            <a:r>
              <a:rPr lang="en-GB" sz="2000" dirty="0" err="1" smtClean="0">
                <a:solidFill>
                  <a:srgbClr val="320E04"/>
                </a:solidFill>
              </a:rPr>
              <a:t>DfE</a:t>
            </a:r>
            <a:r>
              <a:rPr lang="en-GB" sz="2000" dirty="0" smtClean="0">
                <a:solidFill>
                  <a:srgbClr val="320E04"/>
                </a:solidFill>
              </a:rPr>
              <a:t>, 2013)</a:t>
            </a:r>
          </a:p>
          <a:p>
            <a:pPr>
              <a:lnSpc>
                <a:spcPct val="90000"/>
              </a:lnSpc>
            </a:pPr>
            <a:r>
              <a:rPr lang="en-GB" sz="2000" dirty="0" smtClean="0">
                <a:solidFill>
                  <a:srgbClr val="320E04"/>
                </a:solidFill>
              </a:rPr>
              <a:t>Delivery of PSHE at schools’ own discretion and results in high variability of health education between schools</a:t>
            </a:r>
          </a:p>
          <a:p>
            <a:pPr marL="82296" indent="0">
              <a:lnSpc>
                <a:spcPct val="90000"/>
              </a:lnSpc>
              <a:buNone/>
            </a:pPr>
            <a:endParaRPr lang="en-GB" sz="2000" b="1" dirty="0" smtClean="0">
              <a:solidFill>
                <a:srgbClr val="FF0000"/>
              </a:solidFill>
            </a:endParaRPr>
          </a:p>
          <a:p>
            <a:pPr marL="82296" indent="0">
              <a:lnSpc>
                <a:spcPct val="90000"/>
              </a:lnSpc>
              <a:buNone/>
            </a:pPr>
            <a:r>
              <a:rPr lang="en-GB" sz="2000" b="1" dirty="0" smtClean="0">
                <a:solidFill>
                  <a:srgbClr val="FF0000"/>
                </a:solidFill>
              </a:rPr>
              <a:t>Therefore </a:t>
            </a:r>
          </a:p>
          <a:p>
            <a:pPr>
              <a:lnSpc>
                <a:spcPct val="90000"/>
              </a:lnSpc>
            </a:pPr>
            <a:r>
              <a:rPr lang="en-GB" sz="2000" dirty="0" smtClean="0">
                <a:solidFill>
                  <a:srgbClr val="FF0000"/>
                </a:solidFill>
              </a:rPr>
              <a:t>Pre-service teacher education programmes are hesitant to include health education within their curricula and health training provided during school placements is variable</a:t>
            </a:r>
            <a:endParaRPr lang="en-GB" sz="2000" dirty="0">
              <a:solidFill>
                <a:srgbClr val="FF0000"/>
              </a:solidFill>
            </a:endParaRPr>
          </a:p>
        </p:txBody>
      </p:sp>
      <p:pic>
        <p:nvPicPr>
          <p:cNvPr id="4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29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554416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en-GB" sz="3200" dirty="0"/>
              <a:t>Facilitators </a:t>
            </a:r>
            <a:r>
              <a:rPr lang="en-GB" sz="3200" dirty="0" smtClean="0"/>
              <a:t>‘other’ to </a:t>
            </a:r>
            <a:r>
              <a:rPr lang="en-GB" sz="3200" dirty="0"/>
              <a:t>teaching PSHE or managing pupils’ </a:t>
            </a:r>
            <a:r>
              <a:rPr lang="en-GB" sz="3200" dirty="0" smtClean="0"/>
              <a:t>health and wellbeing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202" y="1844824"/>
            <a:ext cx="7498080" cy="4547592"/>
          </a:xfrm>
        </p:spPr>
        <p:txBody>
          <a:bodyPr>
            <a:normAutofit fontScale="92500"/>
          </a:bodyPr>
          <a:lstStyle/>
          <a:p>
            <a:pPr lvl="0"/>
            <a:r>
              <a:rPr lang="en-GB" sz="2800" dirty="0">
                <a:solidFill>
                  <a:schemeClr val="tx2">
                    <a:shade val="30000"/>
                    <a:satMod val="150000"/>
                  </a:schemeClr>
                </a:solidFill>
              </a:rPr>
              <a:t>Personal life experience, lifestyle and self-directed research </a:t>
            </a:r>
            <a:r>
              <a:rPr lang="en-GB" sz="28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(NQTSEC)</a:t>
            </a:r>
          </a:p>
          <a:p>
            <a:pPr lvl="0"/>
            <a:endParaRPr lang="en-GB" sz="2800" dirty="0">
              <a:solidFill>
                <a:schemeClr val="tx2">
                  <a:shade val="30000"/>
                  <a:satMod val="150000"/>
                </a:schemeClr>
              </a:solidFill>
            </a:endParaRPr>
          </a:p>
          <a:p>
            <a:pPr lvl="0"/>
            <a:r>
              <a:rPr lang="en-GB" sz="2800" dirty="0">
                <a:solidFill>
                  <a:schemeClr val="tx2">
                    <a:shade val="30000"/>
                    <a:satMod val="150000"/>
                  </a:schemeClr>
                </a:solidFill>
              </a:rPr>
              <a:t>Previous experience as parent, and working in a school as cover supervisor for 10 </a:t>
            </a:r>
            <a:r>
              <a:rPr lang="en-GB" sz="28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years (PSTSEC)</a:t>
            </a:r>
          </a:p>
          <a:p>
            <a:pPr lvl="0"/>
            <a:endParaRPr lang="en-GB" sz="2800" dirty="0">
              <a:solidFill>
                <a:schemeClr val="tx2">
                  <a:shade val="30000"/>
                  <a:satMod val="150000"/>
                </a:schemeClr>
              </a:solidFill>
            </a:endParaRPr>
          </a:p>
          <a:p>
            <a:pPr lvl="0"/>
            <a:r>
              <a:rPr lang="en-GB" sz="2800" dirty="0">
                <a:solidFill>
                  <a:schemeClr val="tx2">
                    <a:shade val="30000"/>
                    <a:satMod val="150000"/>
                  </a:schemeClr>
                </a:solidFill>
              </a:rPr>
              <a:t>Subject Specialism </a:t>
            </a:r>
            <a:r>
              <a:rPr lang="en-GB" sz="28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(PSTSEC)</a:t>
            </a:r>
          </a:p>
          <a:p>
            <a:pPr lvl="0"/>
            <a:endParaRPr lang="en-GB" sz="2800" dirty="0">
              <a:solidFill>
                <a:schemeClr val="tx2">
                  <a:shade val="30000"/>
                  <a:satMod val="150000"/>
                </a:schemeClr>
              </a:solidFill>
            </a:endParaRPr>
          </a:p>
          <a:p>
            <a:pPr lvl="0"/>
            <a:r>
              <a:rPr lang="en-GB" sz="2800" dirty="0">
                <a:solidFill>
                  <a:schemeClr val="tx2">
                    <a:shade val="30000"/>
                    <a:satMod val="150000"/>
                  </a:schemeClr>
                </a:solidFill>
              </a:rPr>
              <a:t>Previous experience of dealing with similar issues (NQTGTS)</a:t>
            </a:r>
          </a:p>
          <a:p>
            <a:endParaRPr lang="en-GB" sz="2800" dirty="0">
              <a:solidFill>
                <a:schemeClr val="tx2">
                  <a:shade val="30000"/>
                  <a:satMod val="150000"/>
                </a:schemeClr>
              </a:solidFill>
            </a:endParaRPr>
          </a:p>
        </p:txBody>
      </p:sp>
      <p:pic>
        <p:nvPicPr>
          <p:cNvPr id="4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707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544533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 smtClean="0"/>
              <a:t>Attitudes towards promoting pupil health and wellbeing (whole cohort)</a:t>
            </a:r>
            <a:endParaRPr lang="en-GB" sz="2800" b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7606971"/>
              </p:ext>
            </p:extLst>
          </p:nvPr>
        </p:nvGraphicFramePr>
        <p:xfrm>
          <a:off x="455839" y="1552254"/>
          <a:ext cx="8688161" cy="5274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084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59186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Phase 1 selected emerging interview themes</a:t>
            </a:r>
            <a:endParaRPr lang="en-GB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722514069"/>
              </p:ext>
            </p:extLst>
          </p:nvPr>
        </p:nvGraphicFramePr>
        <p:xfrm>
          <a:off x="1043608" y="1397000"/>
          <a:ext cx="6984776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618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Value of PSHE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Seen as important</a:t>
            </a:r>
          </a:p>
          <a:p>
            <a:r>
              <a:rPr lang="en-GB" dirty="0" smtClean="0"/>
              <a:t>Training helped raise awareness of importance</a:t>
            </a:r>
          </a:p>
          <a:p>
            <a:r>
              <a:rPr lang="en-GB" dirty="0" smtClean="0"/>
              <a:t>Kids need to know about these things</a:t>
            </a:r>
          </a:p>
          <a:p>
            <a:r>
              <a:rPr lang="en-GB" dirty="0" smtClean="0"/>
              <a:t>PSHE delivery in school needs to change – not currently achieving much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1900" dirty="0" smtClean="0"/>
              <a:t>“</a:t>
            </a:r>
            <a:r>
              <a:rPr lang="en-GB" sz="1900" dirty="0"/>
              <a:t>at my second </a:t>
            </a:r>
            <a:r>
              <a:rPr lang="en-GB" sz="1900" dirty="0" smtClean="0"/>
              <a:t>placement […] they </a:t>
            </a:r>
            <a:r>
              <a:rPr lang="en-GB" sz="1900" dirty="0"/>
              <a:t>did have a talk about sex </a:t>
            </a:r>
            <a:r>
              <a:rPr lang="en-GB" sz="1900" dirty="0" smtClean="0"/>
              <a:t>education[…] </a:t>
            </a:r>
            <a:r>
              <a:rPr lang="en-GB" sz="1900" dirty="0"/>
              <a:t>a one-off talk from a nurse </a:t>
            </a:r>
            <a:r>
              <a:rPr lang="en-GB" sz="1900" dirty="0" smtClean="0"/>
              <a:t>[…] one of </a:t>
            </a:r>
            <a:r>
              <a:rPr lang="en-GB" sz="1900" dirty="0"/>
              <a:t>the nurses </a:t>
            </a:r>
            <a:r>
              <a:rPr lang="en-GB" sz="1900" dirty="0" smtClean="0"/>
              <a:t>asked […]: </a:t>
            </a:r>
            <a:r>
              <a:rPr lang="en-GB" sz="1900" dirty="0"/>
              <a:t>where are the ovaries? And one of the boys said: They are in the legs. And this is coming from a </a:t>
            </a:r>
            <a:r>
              <a:rPr lang="en-GB" sz="1900" dirty="0" smtClean="0"/>
              <a:t>seventeen-year-old […]. </a:t>
            </a:r>
            <a:r>
              <a:rPr lang="en-GB" sz="1900" dirty="0"/>
              <a:t>So at what point was he going to learn if he hadn’t had this education from this </a:t>
            </a:r>
            <a:r>
              <a:rPr lang="en-GB" sz="1900" dirty="0" smtClean="0"/>
              <a:t>nurse.”</a:t>
            </a:r>
          </a:p>
          <a:p>
            <a:r>
              <a:rPr lang="en-GB" sz="1900" dirty="0" smtClean="0"/>
              <a:t>“</a:t>
            </a:r>
            <a:r>
              <a:rPr lang="en-GB" sz="1900" dirty="0"/>
              <a:t>if it </a:t>
            </a:r>
            <a:r>
              <a:rPr lang="en-GB" sz="1900" dirty="0" smtClean="0"/>
              <a:t>[PSHE] is going </a:t>
            </a:r>
            <a:r>
              <a:rPr lang="en-GB" sz="1900" dirty="0"/>
              <a:t>to carry on the way that it </a:t>
            </a:r>
            <a:r>
              <a:rPr lang="en-GB" sz="1900" dirty="0" smtClean="0"/>
              <a:t>is [in schools], </a:t>
            </a:r>
            <a:r>
              <a:rPr lang="en-GB" sz="1900" dirty="0"/>
              <a:t>then there is no importance to it because they’re not achieving very much. But if it’s going to be done properly then yeah, it is hugely important</a:t>
            </a:r>
            <a:r>
              <a:rPr lang="en-GB" sz="1900" dirty="0" smtClean="0"/>
              <a:t>.”</a:t>
            </a:r>
            <a:endParaRPr lang="en-GB" sz="1900" dirty="0"/>
          </a:p>
          <a:p>
            <a:endParaRPr lang="en-GB" sz="2000" dirty="0"/>
          </a:p>
          <a:p>
            <a:endParaRPr lang="en-GB" sz="1900" dirty="0" smtClean="0"/>
          </a:p>
          <a:p>
            <a:endParaRPr lang="en-GB" sz="1900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02030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Competing priorities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PSHE not always a priority in placement schools</a:t>
            </a:r>
          </a:p>
          <a:p>
            <a:r>
              <a:rPr lang="en-GB" dirty="0" smtClean="0"/>
              <a:t>PSHE sometimes treated as less important than other issues in school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“</a:t>
            </a:r>
            <a:r>
              <a:rPr lang="en-GB" dirty="0"/>
              <a:t>the tutor group I followed at [*name] was a bit more kind of … you were supposed to do a certain topic from […inaudible] the SEAL, PSHE thing. Um, and you’re supposed to do one every week and they were a bit blasé about it frankly. The tutor groups were supposed to </a:t>
            </a:r>
            <a:r>
              <a:rPr lang="en-GB" dirty="0" smtClean="0"/>
              <a:t>[do] the </a:t>
            </a:r>
            <a:r>
              <a:rPr lang="en-GB" dirty="0"/>
              <a:t>same one every week, but it always wasn’t happening, or something else would get in the way, like let’s do their options for the Year 9 </a:t>
            </a:r>
            <a:r>
              <a:rPr lang="en-GB" dirty="0" smtClean="0"/>
              <a:t>group”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97534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Relevance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Perceived relevance of training to teachers’ practice in school</a:t>
            </a:r>
          </a:p>
          <a:p>
            <a:r>
              <a:rPr lang="en-GB" dirty="0" smtClean="0"/>
              <a:t>Perceived relevance of training to individual needs – training needed depends on individuals’ characteristics and personal and professional background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2100" dirty="0" smtClean="0"/>
              <a:t>“</a:t>
            </a:r>
            <a:r>
              <a:rPr lang="en-GB" sz="2100" dirty="0"/>
              <a:t>And so I remember talking about this, </a:t>
            </a:r>
            <a:r>
              <a:rPr lang="en-GB" sz="2100" dirty="0" err="1"/>
              <a:t>er</a:t>
            </a:r>
            <a:r>
              <a:rPr lang="en-GB" sz="2100" dirty="0"/>
              <a:t>, talking to these people about young </a:t>
            </a:r>
            <a:r>
              <a:rPr lang="en-GB" sz="2100" dirty="0" smtClean="0"/>
              <a:t>carers [at Health Day exhibition], </a:t>
            </a:r>
            <a:r>
              <a:rPr lang="en-GB" sz="2100" dirty="0"/>
              <a:t>because I have a few young carers within my </a:t>
            </a:r>
            <a:r>
              <a:rPr lang="en-GB" sz="2100" dirty="0" err="1"/>
              <a:t>er</a:t>
            </a:r>
            <a:r>
              <a:rPr lang="en-GB" sz="2100" dirty="0"/>
              <a:t>, classes, and </a:t>
            </a:r>
            <a:r>
              <a:rPr lang="en-GB" sz="2100" dirty="0" err="1"/>
              <a:t>er</a:t>
            </a:r>
            <a:r>
              <a:rPr lang="en-GB" sz="2100" dirty="0"/>
              <a:t>, it was really interesting to talk about them and to discuss with one young carer that was </a:t>
            </a:r>
            <a:r>
              <a:rPr lang="en-GB" sz="2100" dirty="0" smtClean="0"/>
              <a:t>there”</a:t>
            </a:r>
          </a:p>
          <a:p>
            <a:r>
              <a:rPr lang="en-GB" sz="2100" dirty="0" smtClean="0"/>
              <a:t>“[for portfolio] you </a:t>
            </a:r>
            <a:r>
              <a:rPr lang="en-GB" sz="2100" dirty="0"/>
              <a:t>had to have a discussion with the PSHE lady at the </a:t>
            </a:r>
            <a:r>
              <a:rPr lang="en-GB" sz="2100" dirty="0" smtClean="0"/>
              <a:t>school […] the </a:t>
            </a:r>
            <a:r>
              <a:rPr lang="en-GB" sz="2100" dirty="0"/>
              <a:t>school organised that for us, for half an hour chat, just telling us how they taught it and stuff. But [sigh], I guess it gives you hindsight into how a school runs with their PSHE – it’s different in every school, so it’s, you know, it’s great if you’re going end up teaching in that school, but actually I’m </a:t>
            </a:r>
            <a:r>
              <a:rPr lang="en-GB" sz="2100" dirty="0" smtClean="0"/>
              <a:t>not”</a:t>
            </a:r>
            <a:endParaRPr lang="en-GB" sz="2100" dirty="0"/>
          </a:p>
          <a:p>
            <a:endParaRPr lang="en-GB" sz="2000" dirty="0"/>
          </a:p>
          <a:p>
            <a:endParaRPr lang="en-GB" sz="1900" dirty="0"/>
          </a:p>
          <a:p>
            <a:endParaRPr lang="en-GB" sz="1800" dirty="0"/>
          </a:p>
          <a:p>
            <a:endParaRPr lang="en-GB" dirty="0"/>
          </a:p>
        </p:txBody>
      </p:sp>
      <p:pic>
        <p:nvPicPr>
          <p:cNvPr id="5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50905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Boundaries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Having to be careful what you say to pupils when teaching PSHE or dealing with health and well-being issues</a:t>
            </a:r>
          </a:p>
          <a:p>
            <a:r>
              <a:rPr lang="en-GB" dirty="0" smtClean="0"/>
              <a:t>Not knowing where the boundaries lie</a:t>
            </a:r>
          </a:p>
          <a:p>
            <a:r>
              <a:rPr lang="en-GB" dirty="0" smtClean="0"/>
              <a:t>More training needed about where the boundaries lie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1900" dirty="0" smtClean="0"/>
              <a:t>“</a:t>
            </a:r>
            <a:r>
              <a:rPr lang="en-GB" sz="1900" dirty="0"/>
              <a:t>SRE, because we’re a faith school it’s, it’s very tricky, so we don’t really talk about it, much. And when we do we have to be very careful, and um, and I know some parents don’t want their, </a:t>
            </a:r>
            <a:r>
              <a:rPr lang="en-GB" sz="1900" dirty="0" err="1"/>
              <a:t>er</a:t>
            </a:r>
            <a:r>
              <a:rPr lang="en-GB" sz="1900" dirty="0"/>
              <a:t>, their children to be, to take part </a:t>
            </a:r>
            <a:r>
              <a:rPr lang="en-GB" sz="1900" dirty="0" err="1"/>
              <a:t>er</a:t>
            </a:r>
            <a:r>
              <a:rPr lang="en-GB" sz="1900" dirty="0"/>
              <a:t>, in PSHE lessons because of that</a:t>
            </a:r>
            <a:r>
              <a:rPr lang="en-GB" sz="1900" dirty="0" smtClean="0"/>
              <a:t>.”</a:t>
            </a:r>
          </a:p>
          <a:p>
            <a:r>
              <a:rPr lang="en-GB" sz="1900" dirty="0" smtClean="0"/>
              <a:t>“If I was to teach it I would like to go into some more training. I don’t … I haven’t… I am perfectly confident, but things like what to say when, how to deal with a certain situation, I’d like a little more training with that.” </a:t>
            </a:r>
          </a:p>
          <a:p>
            <a:r>
              <a:rPr lang="en-GB" sz="1900" dirty="0" smtClean="0"/>
              <a:t>“Through </a:t>
            </a:r>
            <a:r>
              <a:rPr lang="en-GB" sz="1900" dirty="0"/>
              <a:t>my experience that I’ve had so far I feel more confident. But in terms of, I would act this way, or would react this way to this situation, I don’t know. I still feel like there are boundaries that I don’t quite know how to cross. Does that make sense</a:t>
            </a:r>
            <a:r>
              <a:rPr lang="en-GB" sz="1900" dirty="0" smtClean="0"/>
              <a:t>?”</a:t>
            </a:r>
            <a:endParaRPr lang="en-GB" sz="1900" dirty="0"/>
          </a:p>
          <a:p>
            <a:endParaRPr lang="en-GB" sz="1800" dirty="0"/>
          </a:p>
          <a:p>
            <a:endParaRPr lang="en-GB" sz="1800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1077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57676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Need for practical experience and strategies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9632" y="1916832"/>
            <a:ext cx="3657600" cy="466344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Need more training in pedagogy of PSHE and practical strategies for teaching and dealing with health and well-being issues</a:t>
            </a:r>
          </a:p>
          <a:p>
            <a:r>
              <a:rPr lang="en-GB" dirty="0" smtClean="0"/>
              <a:t>Good to have had practical experience on school placement</a:t>
            </a:r>
          </a:p>
          <a:p>
            <a:r>
              <a:rPr lang="en-GB" dirty="0" smtClean="0"/>
              <a:t>More practical experience needed on course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8064" y="2060848"/>
            <a:ext cx="3657600" cy="4320480"/>
          </a:xfrm>
        </p:spPr>
        <p:txBody>
          <a:bodyPr>
            <a:normAutofit fontScale="92500" lnSpcReduction="10000"/>
          </a:bodyPr>
          <a:lstStyle/>
          <a:p>
            <a:r>
              <a:rPr lang="en-GB" sz="1900" dirty="0" smtClean="0"/>
              <a:t>“</a:t>
            </a:r>
            <a:r>
              <a:rPr lang="en-GB" sz="1900" dirty="0"/>
              <a:t>I can see why some people feel nervous going into PSHE teaching if they hadn’t been given the techniques on how to teach it. So I don't think this course has addressed that; I don't think we’ve learnt any new techniques on how to deal with those kind of situations</a:t>
            </a:r>
            <a:r>
              <a:rPr lang="en-GB" sz="1900" dirty="0" smtClean="0"/>
              <a:t>.” </a:t>
            </a:r>
          </a:p>
          <a:p>
            <a:r>
              <a:rPr lang="en-GB" sz="1900" dirty="0" smtClean="0"/>
              <a:t>“</a:t>
            </a:r>
            <a:r>
              <a:rPr lang="en-GB" sz="1900" dirty="0"/>
              <a:t>I honestly, sort of, think the best way to learn how to teach PSHE is to teach it. And maybe that should become a more fundamental part of the </a:t>
            </a:r>
            <a:r>
              <a:rPr lang="en-GB" sz="1900" dirty="0" smtClean="0"/>
              <a:t>course”</a:t>
            </a:r>
          </a:p>
          <a:p>
            <a:endParaRPr lang="en-GB" sz="1900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6277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Training appears to have a long term impact on </a:t>
            </a:r>
          </a:p>
          <a:p>
            <a:pPr lvl="1"/>
            <a:r>
              <a:rPr lang="en-GB" dirty="0" smtClean="0"/>
              <a:t>Confidence</a:t>
            </a:r>
          </a:p>
          <a:p>
            <a:pPr lvl="1"/>
            <a:r>
              <a:rPr lang="en-GB" dirty="0" smtClean="0"/>
              <a:t>Skills and knowledge</a:t>
            </a:r>
          </a:p>
          <a:p>
            <a:pPr lvl="1"/>
            <a:r>
              <a:rPr lang="en-GB" dirty="0" smtClean="0"/>
              <a:t>Attitudes 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School environment and support are key facilitators in promoting health and wellbeing(training year and thereafter)</a:t>
            </a:r>
          </a:p>
          <a:p>
            <a:endParaRPr lang="en-GB" dirty="0" smtClean="0"/>
          </a:p>
          <a:p>
            <a:r>
              <a:rPr lang="en-GB" dirty="0" smtClean="0"/>
              <a:t>Small sample therefore caution in interpretation of results</a:t>
            </a:r>
            <a:endParaRPr lang="en-GB" dirty="0"/>
          </a:p>
        </p:txBody>
      </p:sp>
      <p:pic>
        <p:nvPicPr>
          <p:cNvPr id="4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620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492896"/>
            <a:ext cx="6408712" cy="1143000"/>
          </a:xfrm>
        </p:spPr>
        <p:txBody>
          <a:bodyPr/>
          <a:lstStyle/>
          <a:p>
            <a:pPr algn="ctr"/>
            <a:r>
              <a:rPr lang="en-GB" dirty="0" smtClean="0"/>
              <a:t>Thank you</a:t>
            </a:r>
            <a:endParaRPr lang="en-GB" dirty="0"/>
          </a:p>
        </p:txBody>
      </p:sp>
      <p:pic>
        <p:nvPicPr>
          <p:cNvPr id="3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630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Background and context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>
            <a:normAutofit lnSpcReduction="10000"/>
          </a:bodyPr>
          <a:lstStyle/>
          <a:p>
            <a:r>
              <a:rPr lang="en-GB" sz="2800" dirty="0">
                <a:solidFill>
                  <a:schemeClr val="tx2">
                    <a:shade val="30000"/>
                    <a:satMod val="150000"/>
                  </a:schemeClr>
                </a:solidFill>
              </a:rPr>
              <a:t>Teachers </a:t>
            </a:r>
            <a:r>
              <a:rPr lang="en-GB" sz="28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(especially science teachers) play </a:t>
            </a:r>
            <a:r>
              <a:rPr lang="en-GB" sz="2800" dirty="0">
                <a:solidFill>
                  <a:schemeClr val="tx2">
                    <a:shade val="30000"/>
                    <a:satMod val="150000"/>
                  </a:schemeClr>
                </a:solidFill>
              </a:rPr>
              <a:t>a key role in promoting children and young people’s health and </a:t>
            </a:r>
            <a:r>
              <a:rPr lang="en-GB" sz="28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wellbeing (Tang et al., 2010;  WHO, 1993)</a:t>
            </a:r>
          </a:p>
          <a:p>
            <a:r>
              <a:rPr lang="en-GB" sz="28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Therefore training in health as </a:t>
            </a:r>
            <a:r>
              <a:rPr lang="en-GB" sz="2800" dirty="0">
                <a:solidFill>
                  <a:schemeClr val="tx2">
                    <a:shade val="30000"/>
                    <a:satMod val="150000"/>
                  </a:schemeClr>
                </a:solidFill>
              </a:rPr>
              <a:t>part of </a:t>
            </a:r>
            <a:r>
              <a:rPr lang="en-GB" sz="28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pre-service teacher </a:t>
            </a:r>
            <a:r>
              <a:rPr lang="en-GB" sz="2800" dirty="0">
                <a:solidFill>
                  <a:schemeClr val="tx2">
                    <a:shade val="30000"/>
                    <a:satMod val="150000"/>
                  </a:schemeClr>
                </a:solidFill>
              </a:rPr>
              <a:t>education </a:t>
            </a:r>
            <a:r>
              <a:rPr lang="en-GB" sz="28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is important</a:t>
            </a:r>
          </a:p>
          <a:p>
            <a:r>
              <a:rPr lang="en-GB" sz="2800" dirty="0" smtClean="0">
                <a:solidFill>
                  <a:srgbClr val="FF0000"/>
                </a:solidFill>
              </a:rPr>
              <a:t>But </a:t>
            </a:r>
          </a:p>
          <a:p>
            <a:pPr lvl="1"/>
            <a:r>
              <a:rPr lang="en-GB" sz="2400" dirty="0" smtClean="0">
                <a:solidFill>
                  <a:srgbClr val="FF0000"/>
                </a:solidFill>
              </a:rPr>
              <a:t>training is variable in England (Dewhirst et al., 2014)</a:t>
            </a:r>
          </a:p>
          <a:p>
            <a:pPr lvl="1"/>
            <a:r>
              <a:rPr lang="en-GB" sz="2400" dirty="0" smtClean="0">
                <a:solidFill>
                  <a:srgbClr val="FF0000"/>
                </a:solidFill>
              </a:rPr>
              <a:t>little is known about the impact of such training on teachers’ knowledge, skills, confidence and attitudes towards promoting health in school, especially the long-term (Shepherd et al., 2013)</a:t>
            </a:r>
          </a:p>
          <a:p>
            <a:pPr lvl="1"/>
            <a:endParaRPr lang="en-GB" sz="2400" dirty="0">
              <a:solidFill>
                <a:schemeClr val="tx2">
                  <a:shade val="30000"/>
                  <a:satMod val="150000"/>
                </a:schemeClr>
              </a:solidFill>
            </a:endParaRPr>
          </a:p>
        </p:txBody>
      </p:sp>
      <p:pic>
        <p:nvPicPr>
          <p:cNvPr id="4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2850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J.Byrne@soton.ac.uk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K.T.Pickett@soton.ac.uk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W.Rietdijk@soton.ac.uk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4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059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196752"/>
            <a:ext cx="8244408" cy="5472608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en-GB" sz="1100" dirty="0"/>
              <a:t>Byrne, J., Dewhirst, S., Almond, P., Speller, V., Grace, M., Roderick, P. and </a:t>
            </a:r>
            <a:r>
              <a:rPr lang="en-GB" sz="1100" dirty="0" err="1"/>
              <a:t>Memon</a:t>
            </a:r>
            <a:r>
              <a:rPr lang="en-GB" sz="1100" dirty="0"/>
              <a:t>, A. (2012). Health promotion in pre-service teacher education: effects of a pilot inter-professional curriculum change. </a:t>
            </a:r>
            <a:r>
              <a:rPr lang="en-GB" sz="1100" i="1" dirty="0"/>
              <a:t>Health Education, 112</a:t>
            </a:r>
            <a:r>
              <a:rPr lang="en-GB" sz="1100" dirty="0"/>
              <a:t>, 6, 525-542.</a:t>
            </a:r>
          </a:p>
          <a:p>
            <a:pPr marL="82296" indent="0">
              <a:buNone/>
            </a:pPr>
            <a:r>
              <a:rPr lang="en-GB" sz="1100" dirty="0" smtClean="0"/>
              <a:t>Department </a:t>
            </a:r>
            <a:r>
              <a:rPr lang="en-GB" sz="1100" dirty="0"/>
              <a:t>for Education (2010). </a:t>
            </a:r>
            <a:r>
              <a:rPr lang="en-GB" sz="1100" i="1" dirty="0"/>
              <a:t>The importance of teaching. </a:t>
            </a:r>
            <a:r>
              <a:rPr lang="en-GB" sz="1100" dirty="0"/>
              <a:t>London: The Stationery Office.   </a:t>
            </a:r>
          </a:p>
          <a:p>
            <a:pPr marL="82296" indent="0">
              <a:buNone/>
            </a:pPr>
            <a:r>
              <a:rPr lang="en-GB" sz="1100" dirty="0"/>
              <a:t>Department for Education (2013). </a:t>
            </a:r>
            <a:r>
              <a:rPr lang="en-GB" sz="1100" i="1" dirty="0"/>
              <a:t>Improving the spiritual, moral, social and cultural (SMSC) development of pupils</a:t>
            </a:r>
            <a:r>
              <a:rPr lang="en-GB" sz="1100" dirty="0"/>
              <a:t>. </a:t>
            </a:r>
            <a:r>
              <a:rPr lang="en-GB" sz="1100" u="sng" dirty="0">
                <a:hlinkClick r:id="rId2"/>
              </a:rPr>
              <a:t>https://www.gov.uk/government/publications/improving-the-smsc-development-of-pupils-in-independent-schools</a:t>
            </a:r>
            <a:r>
              <a:rPr lang="en-GB" sz="1100" dirty="0"/>
              <a:t> accessed 11th May 2015.</a:t>
            </a:r>
          </a:p>
          <a:p>
            <a:pPr marL="82296" indent="0">
              <a:buNone/>
            </a:pPr>
            <a:r>
              <a:rPr lang="en-GB" sz="1100" dirty="0"/>
              <a:t>Department for Education (2013b). </a:t>
            </a:r>
            <a:r>
              <a:rPr lang="en-GB" sz="1100" i="1" dirty="0"/>
              <a:t>Consultation on PSHE Education</a:t>
            </a:r>
            <a:r>
              <a:rPr lang="en-GB" sz="1100" dirty="0"/>
              <a:t>. </a:t>
            </a:r>
            <a:r>
              <a:rPr lang="en-GB" sz="1100" dirty="0">
                <a:hlinkClick r:id="rId3"/>
              </a:rPr>
              <a:t>http://media.education.gov.uk/assets/files/pdf/p/pshe%20cons%20report.pdf</a:t>
            </a:r>
            <a:r>
              <a:rPr lang="en-GB" sz="1100" dirty="0"/>
              <a:t> accessed 26th March 2013.</a:t>
            </a:r>
          </a:p>
          <a:p>
            <a:pPr marL="82296" indent="0">
              <a:buNone/>
            </a:pPr>
            <a:r>
              <a:rPr lang="en-GB" sz="1100" dirty="0" smtClean="0"/>
              <a:t>Dewhirst</a:t>
            </a:r>
            <a:r>
              <a:rPr lang="en-GB" sz="1100" dirty="0"/>
              <a:t>, S., Pickett, K., Speller, V., Shepherd, J., Byrne, J., Almond, P., . . . Roderick, P. (2014). Are trainee teachers being adequately prepared to promote the health and well-being of school children? A survey of current practice. </a:t>
            </a:r>
            <a:r>
              <a:rPr lang="en-GB" sz="1100" i="1" dirty="0"/>
              <a:t>J Public Health, 36</a:t>
            </a:r>
            <a:r>
              <a:rPr lang="en-GB" sz="1100" dirty="0"/>
              <a:t>(3), 467-475. </a:t>
            </a:r>
            <a:r>
              <a:rPr lang="en-GB" sz="1100" dirty="0" err="1"/>
              <a:t>doi</a:t>
            </a:r>
            <a:r>
              <a:rPr lang="en-GB" sz="1100" dirty="0"/>
              <a:t>: 10.1093/</a:t>
            </a:r>
            <a:r>
              <a:rPr lang="en-GB" sz="1100" dirty="0" err="1"/>
              <a:t>pubmed</a:t>
            </a:r>
            <a:r>
              <a:rPr lang="en-GB" sz="1100" dirty="0"/>
              <a:t>/fdt103</a:t>
            </a:r>
          </a:p>
          <a:p>
            <a:pPr marL="82296" indent="0">
              <a:buNone/>
            </a:pPr>
            <a:r>
              <a:rPr lang="en-GB" sz="1100" dirty="0" smtClean="0"/>
              <a:t>Formby</a:t>
            </a:r>
            <a:r>
              <a:rPr lang="en-GB" sz="1100" dirty="0"/>
              <a:t>, E. (2011). ‘It’s better to learn about your health and things that are going to happen to you than learning things you just do at school.’ Findings from a mapping study of PSHE education in primary schools in England. </a:t>
            </a:r>
            <a:r>
              <a:rPr lang="en-GB" sz="1100" i="1" dirty="0"/>
              <a:t>Pastoral Care in Education</a:t>
            </a:r>
            <a:r>
              <a:rPr lang="en-GB" sz="1100" dirty="0"/>
              <a:t>, 29, 3, 161-173.</a:t>
            </a:r>
          </a:p>
          <a:p>
            <a:pPr marL="82296" indent="0">
              <a:buNone/>
            </a:pPr>
            <a:r>
              <a:rPr lang="en-GB" sz="1100" dirty="0" smtClean="0"/>
              <a:t>Kafai</a:t>
            </a:r>
            <a:r>
              <a:rPr lang="en-GB" sz="1100" dirty="0"/>
              <a:t>, Y. (2006) Constructionism. In: </a:t>
            </a:r>
            <a:r>
              <a:rPr lang="en-GB" sz="1100" dirty="0" err="1"/>
              <a:t>Saywer</a:t>
            </a:r>
            <a:r>
              <a:rPr lang="en-GB" sz="1100" dirty="0"/>
              <a:t>, K. (Ed) (2006) </a:t>
            </a:r>
            <a:r>
              <a:rPr lang="en-GB" sz="1100" i="1" dirty="0"/>
              <a:t>The Cambridge Handbook of the Learning Sciences</a:t>
            </a:r>
            <a:r>
              <a:rPr lang="en-GB" sz="1100" dirty="0"/>
              <a:t>. Cambridge University Press.</a:t>
            </a:r>
          </a:p>
          <a:p>
            <a:pPr marL="82296" indent="0">
              <a:buNone/>
            </a:pPr>
            <a:r>
              <a:rPr lang="en-GB" sz="1100" dirty="0" smtClean="0"/>
              <a:t>Shepherd</a:t>
            </a:r>
            <a:r>
              <a:rPr lang="en-GB" sz="1100" dirty="0"/>
              <a:t>, J., Dewhirst, S., Pickett, K., Byrne, J., </a:t>
            </a:r>
            <a:r>
              <a:rPr lang="en-GB" sz="1100" dirty="0" err="1"/>
              <a:t>Speller,V</a:t>
            </a:r>
            <a:r>
              <a:rPr lang="en-GB" sz="1100" dirty="0"/>
              <a:t>., Grace, M., </a:t>
            </a:r>
            <a:r>
              <a:rPr lang="en-GB" sz="1100" dirty="0" err="1"/>
              <a:t>Almond,P</a:t>
            </a:r>
            <a:r>
              <a:rPr lang="en-GB" sz="1100" dirty="0"/>
              <a:t>., Hartwell, D. and Roderick, P. (2013). Factors facilitating and constraining the delivery of effective teacher training to promote health and well-being in schools – a survey of current practice and systematic review.  </a:t>
            </a:r>
            <a:r>
              <a:rPr lang="en-GB" sz="1100" i="1" dirty="0"/>
              <a:t>Public Health Research, 1</a:t>
            </a:r>
            <a:r>
              <a:rPr lang="en-GB" sz="1100" dirty="0"/>
              <a:t>(2), 1-188. </a:t>
            </a:r>
            <a:r>
              <a:rPr lang="en-GB" sz="1100" dirty="0" err="1"/>
              <a:t>doi</a:t>
            </a:r>
            <a:r>
              <a:rPr lang="en-GB" sz="1100" dirty="0"/>
              <a:t>: 10.3310/phr01020</a:t>
            </a:r>
          </a:p>
          <a:p>
            <a:pPr marL="82296" indent="0">
              <a:buNone/>
            </a:pPr>
            <a:r>
              <a:rPr lang="en-GB" sz="1100" dirty="0"/>
              <a:t>Speller, V., Byrne, J., Dewhirst, S., Almond, P., </a:t>
            </a:r>
            <a:r>
              <a:rPr lang="en-GB" sz="1100" dirty="0" err="1"/>
              <a:t>Mohebati</a:t>
            </a:r>
            <a:r>
              <a:rPr lang="en-GB" sz="1100" dirty="0"/>
              <a:t>, L., Norman, M., Polack, S., </a:t>
            </a:r>
            <a:r>
              <a:rPr lang="en-GB" sz="1100" dirty="0" err="1"/>
              <a:t>Memon</a:t>
            </a:r>
            <a:r>
              <a:rPr lang="en-GB" sz="1100" dirty="0"/>
              <a:t>, A., Grace, M., Margetts, B. and Roderick, P. (2010). Developing trainee school teachers' expertise as health promoters. </a:t>
            </a:r>
            <a:r>
              <a:rPr lang="en-GB" sz="1100" i="1" dirty="0"/>
              <a:t>Health Education,</a:t>
            </a:r>
            <a:r>
              <a:rPr lang="en-GB" sz="1100" dirty="0"/>
              <a:t> </a:t>
            </a:r>
            <a:r>
              <a:rPr lang="en-GB" sz="1100" i="1" dirty="0"/>
              <a:t>110</a:t>
            </a:r>
            <a:r>
              <a:rPr lang="en-GB" sz="1100" dirty="0"/>
              <a:t>, 6, 490 – 507. </a:t>
            </a:r>
          </a:p>
          <a:p>
            <a:pPr marL="82296" indent="0">
              <a:buNone/>
            </a:pPr>
            <a:r>
              <a:rPr lang="de-DE" sz="1100" dirty="0" smtClean="0"/>
              <a:t>Tang</a:t>
            </a:r>
            <a:r>
              <a:rPr lang="de-DE" sz="1100" dirty="0"/>
              <a:t>, K.C., Nutbeam, D. &amp; Aldinger, C. </a:t>
            </a:r>
            <a:r>
              <a:rPr lang="de-DE" sz="1100" i="1" dirty="0"/>
              <a:t> </a:t>
            </a:r>
            <a:r>
              <a:rPr lang="en-GB" sz="1100" dirty="0"/>
              <a:t>(2008). Schools for health, education and development: a call for action. </a:t>
            </a:r>
            <a:r>
              <a:rPr lang="en-GB" sz="1100" i="1" dirty="0"/>
              <a:t>Health Promotion International, 24</a:t>
            </a:r>
            <a:r>
              <a:rPr lang="en-GB" sz="1100" dirty="0"/>
              <a:t>, 1, 68-77.</a:t>
            </a:r>
          </a:p>
          <a:p>
            <a:pPr marL="82296" indent="0">
              <a:buNone/>
            </a:pPr>
            <a:r>
              <a:rPr lang="en-GB" sz="1100" dirty="0" smtClean="0"/>
              <a:t>World </a:t>
            </a:r>
            <a:r>
              <a:rPr lang="en-GB" sz="1100" dirty="0"/>
              <a:t>Health World Health Organization. (1993). </a:t>
            </a:r>
            <a:r>
              <a:rPr lang="en-GB" sz="1100" i="1" dirty="0"/>
              <a:t>The European Network of Health Promoting Schools: Resource manual.</a:t>
            </a:r>
            <a:r>
              <a:rPr lang="en-GB" sz="1100" dirty="0"/>
              <a:t> Copenhagen: WHO Regional Office for Europe</a:t>
            </a:r>
            <a:r>
              <a:rPr lang="en-GB" sz="1100" dirty="0" smtClean="0"/>
              <a:t>.</a:t>
            </a:r>
            <a:endParaRPr lang="en-GB" sz="1100" dirty="0"/>
          </a:p>
        </p:txBody>
      </p:sp>
      <p:pic>
        <p:nvPicPr>
          <p:cNvPr id="4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46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399785"/>
            <a:ext cx="787072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The Southampton </a:t>
            </a:r>
            <a:br>
              <a:rPr lang="en-GB" dirty="0" smtClean="0"/>
            </a:br>
            <a:r>
              <a:rPr lang="en-GB" dirty="0" smtClean="0"/>
              <a:t>Health Education Training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688350"/>
            <a:ext cx="7498080" cy="5149552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>
                <a:solidFill>
                  <a:srgbClr val="320E04"/>
                </a:solidFill>
              </a:rPr>
              <a:t>Developed by a multidisciplinary team of experts at Southampton Education School and the Faculty of Medicine at the University of Southampton and external agencies</a:t>
            </a:r>
          </a:p>
          <a:p>
            <a:r>
              <a:rPr lang="en-GB" dirty="0" smtClean="0">
                <a:solidFill>
                  <a:srgbClr val="320E04"/>
                </a:solidFill>
              </a:rPr>
              <a:t>Aims to:</a:t>
            </a:r>
          </a:p>
          <a:p>
            <a:pPr lvl="1"/>
            <a:r>
              <a:rPr lang="en-GB" dirty="0" smtClean="0">
                <a:solidFill>
                  <a:srgbClr val="320E04"/>
                </a:solidFill>
              </a:rPr>
              <a:t>address a gap identified in the pre-service teacher training programme</a:t>
            </a:r>
          </a:p>
          <a:p>
            <a:pPr lvl="1"/>
            <a:r>
              <a:rPr lang="en-GB" dirty="0" smtClean="0">
                <a:solidFill>
                  <a:srgbClr val="320E04"/>
                </a:solidFill>
              </a:rPr>
              <a:t>raise awareness of the importance of PSHE/health and wellbeing education</a:t>
            </a:r>
          </a:p>
          <a:p>
            <a:pPr lvl="1"/>
            <a:r>
              <a:rPr lang="en-GB" dirty="0" smtClean="0">
                <a:solidFill>
                  <a:srgbClr val="320E04"/>
                </a:solidFill>
              </a:rPr>
              <a:t>increase knowledge, skills and confidence to teach </a:t>
            </a:r>
            <a:r>
              <a:rPr lang="en-GB" dirty="0">
                <a:solidFill>
                  <a:srgbClr val="320E04"/>
                </a:solidFill>
              </a:rPr>
              <a:t>PSHE/health and wellbeing education</a:t>
            </a:r>
          </a:p>
          <a:p>
            <a:r>
              <a:rPr lang="en-GB" dirty="0" smtClean="0">
                <a:solidFill>
                  <a:srgbClr val="320E04"/>
                </a:solidFill>
              </a:rPr>
              <a:t>Delivered annually to all postgraduate pre-service teachers since 2009-2010</a:t>
            </a:r>
          </a:p>
          <a:p>
            <a:pPr marL="82296" indent="0">
              <a:buNone/>
            </a:pPr>
            <a:r>
              <a:rPr lang="en-GB" sz="2400" dirty="0">
                <a:solidFill>
                  <a:srgbClr val="320E04"/>
                </a:solidFill>
              </a:rPr>
              <a:t>(Speller et al., 2010; Byrne et al., 2012, Dewhirst, Byrne &amp; Speller, 2014)</a:t>
            </a:r>
            <a:endParaRPr lang="en-GB" sz="2400" dirty="0" smtClean="0">
              <a:solidFill>
                <a:srgbClr val="320E04"/>
              </a:solidFill>
            </a:endParaRPr>
          </a:p>
          <a:p>
            <a:r>
              <a:rPr lang="en-GB" dirty="0" smtClean="0">
                <a:solidFill>
                  <a:srgbClr val="320E04"/>
                </a:solidFill>
              </a:rPr>
              <a:t>Based on a philosophy of critical reflection and a socio-constructive view of the learning process</a:t>
            </a:r>
            <a:endParaRPr lang="en-GB" dirty="0">
              <a:solidFill>
                <a:srgbClr val="320E04"/>
              </a:solidFill>
            </a:endParaRPr>
          </a:p>
        </p:txBody>
      </p:sp>
      <p:pic>
        <p:nvPicPr>
          <p:cNvPr id="4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736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 smtClean="0"/>
              <a:t>Elements of the programme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>
                <a:solidFill>
                  <a:srgbClr val="320E04"/>
                </a:solidFill>
              </a:rPr>
              <a:t>Annual Health Day taking place early in the programme: </a:t>
            </a:r>
          </a:p>
          <a:p>
            <a:pPr lvl="1"/>
            <a:r>
              <a:rPr lang="en-GB" dirty="0" smtClean="0">
                <a:solidFill>
                  <a:srgbClr val="320E04"/>
                </a:solidFill>
              </a:rPr>
              <a:t>lectures</a:t>
            </a:r>
          </a:p>
          <a:p>
            <a:pPr lvl="1"/>
            <a:r>
              <a:rPr lang="en-GB" dirty="0" smtClean="0">
                <a:solidFill>
                  <a:srgbClr val="320E04"/>
                </a:solidFill>
              </a:rPr>
              <a:t>range of interactive workshops (some choice to meet individual needs)</a:t>
            </a:r>
          </a:p>
          <a:p>
            <a:pPr lvl="1"/>
            <a:r>
              <a:rPr lang="en-GB" dirty="0" smtClean="0">
                <a:solidFill>
                  <a:srgbClr val="320E04"/>
                </a:solidFill>
              </a:rPr>
              <a:t>interactive exhibition (wide range of organisations)</a:t>
            </a:r>
          </a:p>
          <a:p>
            <a:pPr lvl="1"/>
            <a:endParaRPr lang="en-GB" dirty="0" smtClean="0">
              <a:solidFill>
                <a:srgbClr val="320E04"/>
              </a:solidFill>
            </a:endParaRPr>
          </a:p>
          <a:p>
            <a:r>
              <a:rPr lang="en-GB" dirty="0" smtClean="0">
                <a:solidFill>
                  <a:srgbClr val="320E04"/>
                </a:solidFill>
              </a:rPr>
              <a:t>Compulsory follow-up school-based tasks</a:t>
            </a:r>
          </a:p>
          <a:p>
            <a:endParaRPr lang="en-GB" dirty="0" smtClean="0">
              <a:solidFill>
                <a:srgbClr val="320E04"/>
              </a:solidFill>
            </a:endParaRPr>
          </a:p>
          <a:p>
            <a:r>
              <a:rPr lang="en-GB" dirty="0" smtClean="0">
                <a:solidFill>
                  <a:srgbClr val="320E04"/>
                </a:solidFill>
              </a:rPr>
              <a:t>Reflections on own learning</a:t>
            </a:r>
          </a:p>
          <a:p>
            <a:endParaRPr lang="en-GB" dirty="0" smtClean="0">
              <a:solidFill>
                <a:srgbClr val="320E04"/>
              </a:solidFill>
            </a:endParaRPr>
          </a:p>
          <a:p>
            <a:r>
              <a:rPr lang="en-GB" dirty="0" smtClean="0">
                <a:solidFill>
                  <a:srgbClr val="320E04"/>
                </a:solidFill>
              </a:rPr>
              <a:t>Non-compulsory </a:t>
            </a:r>
            <a:r>
              <a:rPr lang="en-GB" dirty="0">
                <a:solidFill>
                  <a:srgbClr val="320E04"/>
                </a:solidFill>
              </a:rPr>
              <a:t>completion of a health portfolio to be considered for the PSHE Association’s Chartered Teacher Certificate</a:t>
            </a:r>
          </a:p>
          <a:p>
            <a:endParaRPr lang="en-GB" dirty="0" smtClean="0">
              <a:solidFill>
                <a:srgbClr val="320E04"/>
              </a:solidFill>
            </a:endParaRPr>
          </a:p>
          <a:p>
            <a:endParaRPr lang="en-GB" dirty="0">
              <a:solidFill>
                <a:srgbClr val="320E04"/>
              </a:solidFill>
            </a:endParaRPr>
          </a:p>
        </p:txBody>
      </p:sp>
      <p:pic>
        <p:nvPicPr>
          <p:cNvPr id="4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37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390253"/>
            <a:ext cx="7498080" cy="1143000"/>
          </a:xfrm>
        </p:spPr>
        <p:txBody>
          <a:bodyPr/>
          <a:lstStyle/>
          <a:p>
            <a:pPr algn="ctr"/>
            <a:r>
              <a:rPr lang="en-GB" dirty="0" smtClean="0"/>
              <a:t>Project aims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To </a:t>
            </a:r>
            <a:r>
              <a:rPr lang="en-GB" sz="2400" dirty="0">
                <a:solidFill>
                  <a:schemeClr val="tx2">
                    <a:shade val="30000"/>
                    <a:satMod val="150000"/>
                  </a:schemeClr>
                </a:solidFill>
              </a:rPr>
              <a:t>explore the impact of the innovative training at Southampton on the </a:t>
            </a:r>
            <a:r>
              <a:rPr lang="en-GB" sz="2400" dirty="0" smtClean="0">
                <a:solidFill>
                  <a:srgbClr val="FF0000"/>
                </a:solidFill>
              </a:rPr>
              <a:t>knowledge, skills, confidence and attitudes of </a:t>
            </a:r>
            <a:r>
              <a:rPr lang="en-GB" sz="2400" dirty="0">
                <a:solidFill>
                  <a:srgbClr val="FF0000"/>
                </a:solidFill>
              </a:rPr>
              <a:t>pre-service </a:t>
            </a:r>
            <a:r>
              <a:rPr lang="en-GB" sz="2400" dirty="0">
                <a:solidFill>
                  <a:schemeClr val="tx2">
                    <a:shade val="30000"/>
                    <a:satMod val="150000"/>
                  </a:schemeClr>
                </a:solidFill>
              </a:rPr>
              <a:t>(PSTs), newly qualified (NQTs) and early career </a:t>
            </a:r>
            <a:r>
              <a:rPr lang="en-GB" sz="24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(</a:t>
            </a:r>
            <a:r>
              <a:rPr lang="en-GB" sz="2400" dirty="0">
                <a:solidFill>
                  <a:schemeClr val="tx2">
                    <a:shade val="30000"/>
                    <a:satMod val="150000"/>
                  </a:schemeClr>
                </a:solidFill>
              </a:rPr>
              <a:t>ECTs) teachers to engage in teaching and promoting health and well-being in </a:t>
            </a:r>
            <a:r>
              <a:rPr lang="en-GB" sz="24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schools</a:t>
            </a:r>
          </a:p>
          <a:p>
            <a:endParaRPr lang="en-GB" sz="2400" dirty="0">
              <a:solidFill>
                <a:schemeClr val="tx2">
                  <a:shade val="30000"/>
                  <a:satMod val="150000"/>
                </a:schemeClr>
              </a:solidFill>
            </a:endParaRPr>
          </a:p>
          <a:p>
            <a:r>
              <a:rPr lang="en-GB" sz="2400" dirty="0">
                <a:solidFill>
                  <a:schemeClr val="tx2">
                    <a:shade val="30000"/>
                    <a:satMod val="150000"/>
                  </a:schemeClr>
                </a:solidFill>
              </a:rPr>
              <a:t>To explore the </a:t>
            </a:r>
            <a:r>
              <a:rPr lang="en-GB" sz="24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facilitators and barriers that </a:t>
            </a:r>
            <a:r>
              <a:rPr lang="en-GB" sz="2400" dirty="0">
                <a:solidFill>
                  <a:schemeClr val="tx2">
                    <a:shade val="30000"/>
                    <a:satMod val="150000"/>
                  </a:schemeClr>
                </a:solidFill>
              </a:rPr>
              <a:t>influence </a:t>
            </a:r>
            <a:r>
              <a:rPr lang="en-GB" sz="24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the promotion of health </a:t>
            </a:r>
            <a:r>
              <a:rPr lang="en-GB" sz="2400" dirty="0">
                <a:solidFill>
                  <a:schemeClr val="tx2">
                    <a:shade val="30000"/>
                    <a:satMod val="150000"/>
                  </a:schemeClr>
                </a:solidFill>
              </a:rPr>
              <a:t>and well-being during </a:t>
            </a:r>
            <a:r>
              <a:rPr lang="en-GB" sz="24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training </a:t>
            </a:r>
            <a:r>
              <a:rPr lang="en-GB" sz="2400" dirty="0">
                <a:solidFill>
                  <a:schemeClr val="tx2">
                    <a:shade val="30000"/>
                    <a:satMod val="150000"/>
                  </a:schemeClr>
                </a:solidFill>
              </a:rPr>
              <a:t>and early </a:t>
            </a:r>
            <a:r>
              <a:rPr lang="en-GB" sz="24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career development </a:t>
            </a:r>
            <a:endParaRPr lang="en-GB" sz="2400" dirty="0">
              <a:solidFill>
                <a:schemeClr val="tx2">
                  <a:shade val="30000"/>
                  <a:satMod val="150000"/>
                </a:schemeClr>
              </a:solidFill>
            </a:endParaRPr>
          </a:p>
        </p:txBody>
      </p:sp>
      <p:pic>
        <p:nvPicPr>
          <p:cNvPr id="4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392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498080" cy="1143000"/>
          </a:xfrm>
        </p:spPr>
        <p:txBody>
          <a:bodyPr/>
          <a:lstStyle/>
          <a:p>
            <a:pPr algn="ctr"/>
            <a:r>
              <a:rPr lang="en-GB" dirty="0" smtClean="0"/>
              <a:t>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196752"/>
            <a:ext cx="7818072" cy="5832648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>
                <a:solidFill>
                  <a:srgbClr val="320E04"/>
                </a:solidFill>
              </a:rPr>
              <a:t>Initial questionnaire distributed online + follow-up hardcopy to: </a:t>
            </a:r>
          </a:p>
          <a:p>
            <a:pPr lvl="1"/>
            <a:r>
              <a:rPr lang="en-GB" dirty="0" smtClean="0">
                <a:solidFill>
                  <a:srgbClr val="320E04"/>
                </a:solidFill>
              </a:rPr>
              <a:t>Trainee teachers at the end of their pre-service course (2013-14 cohort)</a:t>
            </a:r>
          </a:p>
          <a:p>
            <a:pPr lvl="1"/>
            <a:r>
              <a:rPr lang="en-GB" dirty="0" smtClean="0">
                <a:solidFill>
                  <a:srgbClr val="320E04"/>
                </a:solidFill>
              </a:rPr>
              <a:t>Newly qualified teachers (2012-13 cohort) in their first year post qualifying</a:t>
            </a:r>
          </a:p>
          <a:p>
            <a:pPr lvl="1"/>
            <a:r>
              <a:rPr lang="en-GB" dirty="0" smtClean="0">
                <a:solidFill>
                  <a:srgbClr val="320E04"/>
                </a:solidFill>
              </a:rPr>
              <a:t>Newly qualified teachers (2011-12 cohort) in their second year post qualifying</a:t>
            </a:r>
          </a:p>
          <a:p>
            <a:pPr lvl="1"/>
            <a:endParaRPr lang="en-GB" dirty="0" smtClean="0">
              <a:solidFill>
                <a:srgbClr val="320E04"/>
              </a:solidFill>
            </a:endParaRPr>
          </a:p>
          <a:p>
            <a:r>
              <a:rPr lang="en-GB" dirty="0">
                <a:solidFill>
                  <a:srgbClr val="320E04"/>
                </a:solidFill>
              </a:rPr>
              <a:t>Interviews with pre-service teachers </a:t>
            </a:r>
            <a:endParaRPr lang="en-GB" dirty="0" smtClean="0">
              <a:solidFill>
                <a:srgbClr val="320E04"/>
              </a:solidFill>
            </a:endParaRPr>
          </a:p>
          <a:p>
            <a:endParaRPr lang="en-GB" dirty="0" smtClean="0">
              <a:solidFill>
                <a:srgbClr val="320E04"/>
              </a:solidFill>
            </a:endParaRPr>
          </a:p>
          <a:p>
            <a:r>
              <a:rPr lang="en-GB" dirty="0" smtClean="0">
                <a:solidFill>
                  <a:srgbClr val="320E04"/>
                </a:solidFill>
              </a:rPr>
              <a:t>Second questionnaire distributed 12 months later to establish a possible long-term effect</a:t>
            </a:r>
          </a:p>
          <a:p>
            <a:endParaRPr lang="en-GB" dirty="0" smtClean="0">
              <a:solidFill>
                <a:srgbClr val="320E04"/>
              </a:solidFill>
            </a:endParaRPr>
          </a:p>
          <a:p>
            <a:r>
              <a:rPr lang="en-GB" dirty="0" smtClean="0">
                <a:solidFill>
                  <a:srgbClr val="320E04"/>
                </a:solidFill>
              </a:rPr>
              <a:t>Interviews with newly qualified teachers (all three cohorts) to explore the questionnaire findings further</a:t>
            </a:r>
          </a:p>
        </p:txBody>
      </p:sp>
      <p:pic>
        <p:nvPicPr>
          <p:cNvPr id="4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801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498080" cy="1143000"/>
          </a:xfrm>
        </p:spPr>
        <p:txBody>
          <a:bodyPr/>
          <a:lstStyle/>
          <a:p>
            <a:pPr algn="ctr"/>
            <a:r>
              <a:rPr lang="en-GB" dirty="0" smtClean="0"/>
              <a:t>Project Schedule</a:t>
            </a:r>
            <a:endParaRPr lang="en-GB" dirty="0"/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3497604"/>
              </p:ext>
            </p:extLst>
          </p:nvPr>
        </p:nvGraphicFramePr>
        <p:xfrm>
          <a:off x="1259632" y="1268760"/>
          <a:ext cx="7344817" cy="511256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252170"/>
                <a:gridCol w="1485377"/>
                <a:gridCol w="1127035"/>
                <a:gridCol w="1212354"/>
                <a:gridCol w="1209917"/>
                <a:gridCol w="1057964"/>
              </a:tblGrid>
              <a:tr h="17410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PST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i="1" dirty="0">
                          <a:effectLst/>
                        </a:rPr>
                        <a:t>End of course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Intake year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2013-14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 (Cohort a) </a:t>
                      </a:r>
                      <a:endParaRPr lang="en-GB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NQT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i="1" dirty="0">
                          <a:effectLst/>
                        </a:rPr>
                        <a:t>1</a:t>
                      </a:r>
                      <a:r>
                        <a:rPr lang="en-GB" sz="1100" i="1" baseline="30000" dirty="0">
                          <a:effectLst/>
                        </a:rPr>
                        <a:t>st</a:t>
                      </a:r>
                      <a:r>
                        <a:rPr lang="en-GB" sz="1100" i="1" dirty="0">
                          <a:effectLst/>
                        </a:rPr>
                        <a:t> year teaching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Intake year 2012-13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(Cohort b)</a:t>
                      </a:r>
                      <a:endParaRPr lang="en-GB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ECT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i="1" dirty="0">
                          <a:effectLst/>
                        </a:rPr>
                        <a:t>2</a:t>
                      </a:r>
                      <a:r>
                        <a:rPr lang="en-GB" sz="1100" i="1" baseline="30000" dirty="0">
                          <a:effectLst/>
                        </a:rPr>
                        <a:t>nd</a:t>
                      </a:r>
                      <a:r>
                        <a:rPr lang="en-GB" sz="1100" i="1" dirty="0">
                          <a:effectLst/>
                        </a:rPr>
                        <a:t> year teaching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Intake year 2011-12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(Cohort c)</a:t>
                      </a:r>
                      <a:endParaRPr lang="en-GB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ECT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i="1" dirty="0">
                          <a:effectLst/>
                        </a:rPr>
                        <a:t>3</a:t>
                      </a:r>
                      <a:r>
                        <a:rPr lang="en-GB" sz="1100" i="1" baseline="30000" dirty="0">
                          <a:effectLst/>
                        </a:rPr>
                        <a:t>rd</a:t>
                      </a:r>
                      <a:r>
                        <a:rPr lang="en-GB" sz="1100" i="1" dirty="0">
                          <a:effectLst/>
                        </a:rPr>
                        <a:t> year teaching</a:t>
                      </a:r>
                      <a:endParaRPr lang="en-GB" sz="1100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19897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Survey: April 2014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Interviews: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May – July 2014</a:t>
                      </a:r>
                      <a:endParaRPr lang="en-GB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</a:rPr>
                        <a:t>Phase 1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</a:rPr>
                        <a:t>(online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</a:rPr>
                        <a:t>Questionnaire to all cohorts + interviews of pre-service teachers only Cohort a )</a:t>
                      </a:r>
                      <a:endParaRPr lang="en-GB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Pre-service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(Cohort a)</a:t>
                      </a:r>
                      <a:endParaRPr lang="en-GB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NQT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(Cohort b)</a:t>
                      </a:r>
                      <a:endParaRPr lang="en-GB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ECT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(Cohort c)</a:t>
                      </a:r>
                      <a:endParaRPr lang="en-GB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82910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December -March  2014</a:t>
                      </a:r>
                      <a:endParaRPr lang="en-GB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Phase 2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(online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questionnaire)</a:t>
                      </a:r>
                      <a:endParaRPr lang="en-GB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 </a:t>
                      </a:r>
                      <a:endParaRPr lang="en-GB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NQT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(Cohort a)</a:t>
                      </a:r>
                      <a:endParaRPr lang="en-GB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ECT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(Cohort b)</a:t>
                      </a:r>
                      <a:endParaRPr lang="en-GB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ECT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(Cohort c)</a:t>
                      </a:r>
                      <a:endParaRPr lang="en-GB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5527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March -July 2015</a:t>
                      </a:r>
                      <a:endParaRPr lang="en-GB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Phase 3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( interviews)</a:t>
                      </a:r>
                      <a:endParaRPr lang="en-GB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NQT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(Cohort a)</a:t>
                      </a:r>
                      <a:endParaRPr lang="en-GB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ECT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(Cohort b)</a:t>
                      </a:r>
                      <a:endParaRPr lang="en-GB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ECT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(Cohort c)</a:t>
                      </a:r>
                      <a:endParaRPr lang="en-GB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1187624" y="2636912"/>
            <a:ext cx="6768752" cy="15841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07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498080" cy="1143000"/>
          </a:xfrm>
        </p:spPr>
        <p:txBody>
          <a:bodyPr/>
          <a:lstStyle/>
          <a:p>
            <a:pPr algn="ctr"/>
            <a:r>
              <a:rPr lang="en-GB" dirty="0" smtClean="0"/>
              <a:t>Questionnaire items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 fontScale="62500" lnSpcReduction="20000"/>
          </a:bodyPr>
          <a:lstStyle/>
          <a:p>
            <a:r>
              <a:rPr lang="en-GB" dirty="0">
                <a:solidFill>
                  <a:srgbClr val="320E04"/>
                </a:solidFill>
              </a:rPr>
              <a:t>Perceived usefulness of </a:t>
            </a:r>
            <a:r>
              <a:rPr lang="en-GB" dirty="0" smtClean="0">
                <a:solidFill>
                  <a:srgbClr val="320E04"/>
                </a:solidFill>
              </a:rPr>
              <a:t>various aspects of the </a:t>
            </a:r>
            <a:r>
              <a:rPr lang="en-GB" dirty="0">
                <a:solidFill>
                  <a:srgbClr val="320E04"/>
                </a:solidFill>
              </a:rPr>
              <a:t>pre-service health education </a:t>
            </a:r>
            <a:r>
              <a:rPr lang="en-GB" dirty="0" smtClean="0">
                <a:solidFill>
                  <a:srgbClr val="320E04"/>
                </a:solidFill>
              </a:rPr>
              <a:t>programme, generally and in helping to gain </a:t>
            </a:r>
            <a:r>
              <a:rPr lang="en-GB" dirty="0" smtClean="0">
                <a:solidFill>
                  <a:srgbClr val="FF0000"/>
                </a:solidFill>
              </a:rPr>
              <a:t>confidence</a:t>
            </a:r>
            <a:r>
              <a:rPr lang="en-GB" dirty="0" smtClean="0">
                <a:solidFill>
                  <a:srgbClr val="320E04"/>
                </a:solidFill>
              </a:rPr>
              <a:t> to teach health education and deal with pupils’ health and wellbeing issues</a:t>
            </a:r>
          </a:p>
          <a:p>
            <a:endParaRPr lang="en-GB" dirty="0" smtClean="0">
              <a:solidFill>
                <a:srgbClr val="320E04"/>
              </a:solidFill>
            </a:endParaRPr>
          </a:p>
          <a:p>
            <a:r>
              <a:rPr lang="en-GB" dirty="0" smtClean="0">
                <a:solidFill>
                  <a:srgbClr val="320E04"/>
                </a:solidFill>
              </a:rPr>
              <a:t>Perceived </a:t>
            </a:r>
            <a:r>
              <a:rPr lang="en-GB" dirty="0">
                <a:solidFill>
                  <a:srgbClr val="320E04"/>
                </a:solidFill>
              </a:rPr>
              <a:t>impact of the pre-service health </a:t>
            </a:r>
            <a:r>
              <a:rPr lang="en-GB" dirty="0" smtClean="0">
                <a:solidFill>
                  <a:srgbClr val="320E04"/>
                </a:solidFill>
              </a:rPr>
              <a:t>education programme on </a:t>
            </a:r>
            <a:r>
              <a:rPr lang="en-GB" dirty="0" smtClean="0">
                <a:solidFill>
                  <a:srgbClr val="FF0000"/>
                </a:solidFill>
              </a:rPr>
              <a:t>knowledge and skill </a:t>
            </a:r>
            <a:r>
              <a:rPr lang="en-GB" dirty="0" smtClean="0">
                <a:solidFill>
                  <a:srgbClr val="320E04"/>
                </a:solidFill>
              </a:rPr>
              <a:t>in teaching various health education topics and dealing with a range of pupils’ health and wellbeing issues</a:t>
            </a:r>
          </a:p>
          <a:p>
            <a:endParaRPr lang="en-GB" dirty="0" smtClean="0">
              <a:solidFill>
                <a:srgbClr val="320E04"/>
              </a:solidFill>
            </a:endParaRPr>
          </a:p>
          <a:p>
            <a:r>
              <a:rPr lang="en-GB" dirty="0" smtClean="0">
                <a:solidFill>
                  <a:srgbClr val="320E04"/>
                </a:solidFill>
              </a:rPr>
              <a:t>Skill/knowledge/confidence had increased, decreased or remained the same since starting training (for pre-service teachers) or since qualifying (for qualified teachers)</a:t>
            </a:r>
          </a:p>
          <a:p>
            <a:endParaRPr lang="en-GB" dirty="0" smtClean="0">
              <a:solidFill>
                <a:srgbClr val="320E04"/>
              </a:solidFill>
            </a:endParaRPr>
          </a:p>
          <a:p>
            <a:r>
              <a:rPr lang="en-GB" dirty="0" smtClean="0">
                <a:solidFill>
                  <a:srgbClr val="320E04"/>
                </a:solidFill>
              </a:rPr>
              <a:t>Attitudes towards promoting health and wellbeing </a:t>
            </a:r>
          </a:p>
          <a:p>
            <a:pPr marL="82296" indent="0">
              <a:buNone/>
            </a:pPr>
            <a:r>
              <a:rPr lang="en-GB" dirty="0" smtClean="0">
                <a:solidFill>
                  <a:srgbClr val="320E04"/>
                </a:solidFill>
              </a:rPr>
              <a:t> </a:t>
            </a:r>
          </a:p>
          <a:p>
            <a:r>
              <a:rPr lang="en-GB" dirty="0">
                <a:solidFill>
                  <a:srgbClr val="320E04"/>
                </a:solidFill>
              </a:rPr>
              <a:t>Perceived barriers and facilitators in teaching PSHE education or managing pupils’ health and well-being. </a:t>
            </a:r>
            <a:endParaRPr lang="en-GB" dirty="0" smtClean="0">
              <a:solidFill>
                <a:srgbClr val="320E04"/>
              </a:solidFill>
            </a:endParaRPr>
          </a:p>
        </p:txBody>
      </p:sp>
      <p:pic>
        <p:nvPicPr>
          <p:cNvPr id="4" name="Picture 2" descr="J:\Education\Pri-Sci-Net Project\Pictures-logos\Pic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1"/>
            <a:ext cx="1894056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74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645</TotalTime>
  <Words>2806</Words>
  <Application>Microsoft Office PowerPoint</Application>
  <PresentationFormat>On-screen Show (4:3)</PresentationFormat>
  <Paragraphs>300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Gill Sans MT</vt:lpstr>
      <vt:lpstr>Times New Roman</vt:lpstr>
      <vt:lpstr>Verdana</vt:lpstr>
      <vt:lpstr>Wingdings 2</vt:lpstr>
      <vt:lpstr>Solstice</vt:lpstr>
      <vt:lpstr>Teachers as health promoters: A longitudinal study of the impact of pre-service teacher training in health education</vt:lpstr>
      <vt:lpstr>Context of Health Education in England  </vt:lpstr>
      <vt:lpstr>Background and context</vt:lpstr>
      <vt:lpstr>The Southampton  Health Education Training Model</vt:lpstr>
      <vt:lpstr>Elements of the programme</vt:lpstr>
      <vt:lpstr>Project aims</vt:lpstr>
      <vt:lpstr>Methodology</vt:lpstr>
      <vt:lpstr>Project Schedule</vt:lpstr>
      <vt:lpstr>Questionnaire items</vt:lpstr>
      <vt:lpstr>Respondent demographics and cohort characteristics </vt:lpstr>
      <vt:lpstr>PowerPoint Presentation</vt:lpstr>
      <vt:lpstr>Differences between PSTs and ISTs</vt:lpstr>
      <vt:lpstr>PowerPoint Presentation</vt:lpstr>
      <vt:lpstr>Differences between PSTs and ISTs</vt:lpstr>
      <vt:lpstr>PowerPoint Presentation</vt:lpstr>
      <vt:lpstr>Differences between PSTs and ISTs</vt:lpstr>
      <vt:lpstr>Differences between PSTs and ISTs</vt:lpstr>
      <vt:lpstr>Changes in level of skills, knowledge and confidence in teaching, and dealing with, health and wellbeing issues since starting the course or qualifying</vt:lpstr>
      <vt:lpstr>Facilitators and barriers to teaching and managing pupils’ health and wellbeing</vt:lpstr>
      <vt:lpstr>Facilitators ‘other’ to teaching PSHE or managing pupils’ health and wellbeing</vt:lpstr>
      <vt:lpstr>Attitudes towards promoting pupil health and wellbeing (whole cohort)</vt:lpstr>
      <vt:lpstr>Phase 1 selected emerging interview themes</vt:lpstr>
      <vt:lpstr>Value of PSHE</vt:lpstr>
      <vt:lpstr>Competing priorities</vt:lpstr>
      <vt:lpstr>Relevance</vt:lpstr>
      <vt:lpstr>Boundaries</vt:lpstr>
      <vt:lpstr>Need for practical experience and strategies</vt:lpstr>
      <vt:lpstr>Conclusion</vt:lpstr>
      <vt:lpstr>Thank you</vt:lpstr>
      <vt:lpstr>Contacts</vt:lpstr>
      <vt:lpstr>References</vt:lpstr>
    </vt:vector>
  </TitlesOfParts>
  <Company>University of Southampton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Teachers as health promoters: A longitudinal study examining the impact of a health education curriculum for trainee teachers on their practice in schools</dc:title>
  <dc:creator>Rietdijk</dc:creator>
  <cp:lastModifiedBy>Willeke Rietdijk</cp:lastModifiedBy>
  <cp:revision>45</cp:revision>
  <cp:lastPrinted>2015-08-26T13:35:18Z</cp:lastPrinted>
  <dcterms:created xsi:type="dcterms:W3CDTF">2015-06-19T13:16:11Z</dcterms:created>
  <dcterms:modified xsi:type="dcterms:W3CDTF">2015-09-01T18:47:09Z</dcterms:modified>
</cp:coreProperties>
</file>