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0279975" cy="42808525"/>
  <p:notesSz cx="6797675" cy="9928225"/>
  <p:defaultTextStyle>
    <a:defPPr>
      <a:defRPr lang="en-US"/>
    </a:defPPr>
    <a:lvl1pPr marL="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80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613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41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221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03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683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4639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244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04" autoAdjust="0"/>
    <p:restoredTop sz="95095" autoAdjust="0"/>
  </p:normalViewPr>
  <p:slideViewPr>
    <p:cSldViewPr snapToGrid="0">
      <p:cViewPr>
        <p:scale>
          <a:sx n="33" d="100"/>
          <a:sy n="33" d="100"/>
        </p:scale>
        <p:origin x="-2292" y="400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ton.ac.uk\filestore\Chemistry\Private\light\Current%20Work\Denver\Numb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ton.ac.uk\filestore\Chemistry\Private\light\Current%20Work\Denver\Numb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ton.ac.uk\filestore\Chemistry\Private\light\Current%20Work\Denver\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3200" b="1" i="0" baseline="0" dirty="0" smtClean="0">
                <a:effectLst/>
              </a:rPr>
              <a:t>Comparison of techniques</a:t>
            </a:r>
            <a:endParaRPr lang="en-GB" sz="3200" b="1" dirty="0" smtClean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Sheet1!$N$8</c:f>
              <c:strCache>
                <c:ptCount val="1"/>
                <c:pt idx="0">
                  <c:v>FP (SL)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14"/>
          </c:marker>
          <c:dPt>
            <c:idx val="0"/>
            <c:bubble3D val="0"/>
          </c:dPt>
          <c:xVal>
            <c:numRef>
              <c:f>Sheet1!$M$9:$M$14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Sheet1!$N$9:$N$14</c:f>
              <c:numCache>
                <c:formatCode>General</c:formatCode>
                <c:ptCount val="6"/>
                <c:pt idx="0">
                  <c:v>256</c:v>
                </c:pt>
                <c:pt idx="1">
                  <c:v>165</c:v>
                </c:pt>
                <c:pt idx="2">
                  <c:v>39</c:v>
                </c:pt>
                <c:pt idx="3">
                  <c:v>42</c:v>
                </c:pt>
                <c:pt idx="4">
                  <c:v>55</c:v>
                </c:pt>
                <c:pt idx="5">
                  <c:v>48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Sheet1!$O$8</c:f>
              <c:strCache>
                <c:ptCount val="1"/>
                <c:pt idx="0">
                  <c:v>SEM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14"/>
          </c:marker>
          <c:xVal>
            <c:numRef>
              <c:f>Sheet1!$M$9:$M$14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Sheet1!$O$9:$O$14</c:f>
              <c:numCache>
                <c:formatCode>General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130</c:v>
                </c:pt>
                <c:pt idx="3">
                  <c:v>150</c:v>
                </c:pt>
                <c:pt idx="4">
                  <c:v>70</c:v>
                </c:pt>
                <c:pt idx="5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128960"/>
        <c:axId val="217130880"/>
      </c:scatterChart>
      <c:valAx>
        <c:axId val="217128960"/>
        <c:scaling>
          <c:orientation val="minMax"/>
          <c:max val="6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dirty="0"/>
                  <a:t>Sample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217130880"/>
        <c:crosses val="autoZero"/>
        <c:crossBetween val="midCat"/>
        <c:majorUnit val="1"/>
      </c:valAx>
      <c:valAx>
        <c:axId val="217130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/>
                  <a:t>Crystallite size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7128960"/>
        <c:crosses val="autoZero"/>
        <c:crossBetween val="midCat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GB" sz="3200" b="1" dirty="0" smtClean="0"/>
              <a:t>Comparison of X-Ray methods</a:t>
            </a:r>
            <a:endParaRPr lang="en-GB" sz="3200" b="1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HW (SL)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1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Sheet1!$D$10:$D$15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Sheet1!$E$10:$E$15</c:f>
              <c:numCache>
                <c:formatCode>General</c:formatCode>
                <c:ptCount val="6"/>
                <c:pt idx="0">
                  <c:v>244</c:v>
                </c:pt>
                <c:pt idx="1">
                  <c:v>219</c:v>
                </c:pt>
                <c:pt idx="2">
                  <c:v>25</c:v>
                </c:pt>
                <c:pt idx="3">
                  <c:v>27</c:v>
                </c:pt>
                <c:pt idx="4">
                  <c:v>39</c:v>
                </c:pt>
                <c:pt idx="5">
                  <c:v>29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Sheet1!$F$9</c:f>
              <c:strCache>
                <c:ptCount val="1"/>
                <c:pt idx="0">
                  <c:v>HW (D2)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15"/>
            <c:spPr>
              <a:noFill/>
              <a:ln w="19050"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Sheet1!$D$10:$D$15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Sheet1!$F$10:$F$15</c:f>
              <c:numCache>
                <c:formatCode>General</c:formatCode>
                <c:ptCount val="6"/>
                <c:pt idx="0">
                  <c:v>68</c:v>
                </c:pt>
                <c:pt idx="1">
                  <c:v>49</c:v>
                </c:pt>
                <c:pt idx="2">
                  <c:v>19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Sheet1!$G$9</c:f>
              <c:strCache>
                <c:ptCount val="1"/>
                <c:pt idx="0">
                  <c:v>FP (SL)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1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Sheet1!$D$10:$D$15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Sheet1!$G$10:$G$15</c:f>
              <c:numCache>
                <c:formatCode>General</c:formatCode>
                <c:ptCount val="6"/>
                <c:pt idx="0">
                  <c:v>256</c:v>
                </c:pt>
                <c:pt idx="1">
                  <c:v>165</c:v>
                </c:pt>
                <c:pt idx="2">
                  <c:v>39</c:v>
                </c:pt>
                <c:pt idx="3">
                  <c:v>42</c:v>
                </c:pt>
                <c:pt idx="4">
                  <c:v>55</c:v>
                </c:pt>
                <c:pt idx="5">
                  <c:v>48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Sheet1!$H$9</c:f>
              <c:strCache>
                <c:ptCount val="1"/>
                <c:pt idx="0">
                  <c:v>FP (D2)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15"/>
            <c:spPr>
              <a:noFill/>
              <a:ln w="19050"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Sheet1!$D$10:$D$15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Sheet1!$H$10:$H$15</c:f>
              <c:numCache>
                <c:formatCode>General</c:formatCode>
                <c:ptCount val="6"/>
                <c:pt idx="0">
                  <c:v>154</c:v>
                </c:pt>
                <c:pt idx="1">
                  <c:v>117</c:v>
                </c:pt>
                <c:pt idx="2">
                  <c:v>34</c:v>
                </c:pt>
                <c:pt idx="3">
                  <c:v>42</c:v>
                </c:pt>
                <c:pt idx="4">
                  <c:v>44</c:v>
                </c:pt>
                <c:pt idx="5">
                  <c:v>42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Sheet1!$I$9</c:f>
              <c:strCache>
                <c:ptCount val="1"/>
                <c:pt idx="0">
                  <c:v>WPPF (SL)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1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Sheet1!$D$10:$D$15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Sheet1!$I$10:$I$15</c:f>
              <c:numCache>
                <c:formatCode>General</c:formatCode>
                <c:ptCount val="6"/>
                <c:pt idx="0">
                  <c:v>246</c:v>
                </c:pt>
                <c:pt idx="1">
                  <c:v>267</c:v>
                </c:pt>
                <c:pt idx="2">
                  <c:v>39</c:v>
                </c:pt>
                <c:pt idx="3">
                  <c:v>36</c:v>
                </c:pt>
                <c:pt idx="4">
                  <c:v>57</c:v>
                </c:pt>
                <c:pt idx="5">
                  <c:v>54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Sheet1!$J$9</c:f>
              <c:strCache>
                <c:ptCount val="1"/>
                <c:pt idx="0">
                  <c:v>WPPF (D2)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15"/>
            <c:spPr>
              <a:noFill/>
              <a:ln w="22225"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Sheet1!$D$10:$D$15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Sheet1!$J$10:$J$15</c:f>
              <c:numCache>
                <c:formatCode>General</c:formatCode>
                <c:ptCount val="6"/>
                <c:pt idx="1">
                  <c:v>278</c:v>
                </c:pt>
                <c:pt idx="2">
                  <c:v>41</c:v>
                </c:pt>
                <c:pt idx="3">
                  <c:v>42</c:v>
                </c:pt>
                <c:pt idx="4">
                  <c:v>35</c:v>
                </c:pt>
                <c:pt idx="5">
                  <c:v>131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192320"/>
        <c:axId val="217223552"/>
      </c:scatterChart>
      <c:valAx>
        <c:axId val="217192320"/>
        <c:scaling>
          <c:orientation val="minMax"/>
          <c:max val="6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0" dirty="0"/>
                  <a:t>Sample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217223552"/>
        <c:crosses val="autoZero"/>
        <c:crossBetween val="midCat"/>
        <c:majorUnit val="1"/>
      </c:valAx>
      <c:valAx>
        <c:axId val="217223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GB" sz="2400" b="0" dirty="0"/>
                  <a:t>Crystallite size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192320"/>
        <c:crosses val="autoZero"/>
        <c:crossBetween val="midCat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GB" sz="3200" b="1" dirty="0" smtClean="0"/>
              <a:t>Corrected vs uncorrected</a:t>
            </a:r>
            <a:endParaRPr lang="en-GB" sz="3200" b="1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Sheet1!$E$20</c:f>
              <c:strCache>
                <c:ptCount val="1"/>
                <c:pt idx="0">
                  <c:v>HW (C)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16"/>
          </c:marker>
          <c:xVal>
            <c:numRef>
              <c:f>Sheet1!$D$21:$D$26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Sheet1!$E$21:$E$26</c:f>
              <c:numCache>
                <c:formatCode>General</c:formatCode>
                <c:ptCount val="6"/>
                <c:pt idx="0">
                  <c:v>244</c:v>
                </c:pt>
                <c:pt idx="1">
                  <c:v>219</c:v>
                </c:pt>
                <c:pt idx="2">
                  <c:v>25</c:v>
                </c:pt>
                <c:pt idx="3">
                  <c:v>27</c:v>
                </c:pt>
                <c:pt idx="4">
                  <c:v>39</c:v>
                </c:pt>
                <c:pt idx="5">
                  <c:v>29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Sheet1!$F$20</c:f>
              <c:strCache>
                <c:ptCount val="1"/>
                <c:pt idx="0">
                  <c:v>HW (UC)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14"/>
          </c:marker>
          <c:xVal>
            <c:numRef>
              <c:f>Sheet1!$D$21:$D$26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Sheet1!$F$21:$F$26</c:f>
              <c:numCache>
                <c:formatCode>General</c:formatCode>
                <c:ptCount val="6"/>
                <c:pt idx="0">
                  <c:v>85</c:v>
                </c:pt>
                <c:pt idx="1">
                  <c:v>72</c:v>
                </c:pt>
                <c:pt idx="2">
                  <c:v>22</c:v>
                </c:pt>
                <c:pt idx="3">
                  <c:v>24</c:v>
                </c:pt>
                <c:pt idx="4">
                  <c:v>21</c:v>
                </c:pt>
                <c:pt idx="5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343488"/>
        <c:axId val="217345408"/>
      </c:scatterChart>
      <c:valAx>
        <c:axId val="217343488"/>
        <c:scaling>
          <c:orientation val="minMax"/>
          <c:max val="6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 smtClean="0"/>
                  <a:t>Sample</a:t>
                </a:r>
                <a:endParaRPr lang="en-GB" sz="2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217345408"/>
        <c:crosses val="autoZero"/>
        <c:crossBetween val="midCat"/>
        <c:majorUnit val="1"/>
      </c:valAx>
      <c:valAx>
        <c:axId val="217345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GB" sz="2400" b="0" dirty="0" smtClean="0"/>
                  <a:t>Crystallite size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3434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4C04-F375-4AA4-AAB1-E5278786C063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D37-AF22-4E18-9570-B8DFCA979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18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panose="020F0502020204030204" pitchFamily="34" charset="0"/>
              </a:rPr>
              <a:t>FP: Can also provide information on the crystallite size distribution by analysing the degree of Gaussian and Lorentzian components of the experimental peak shape.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3D37-AF22-4E18-9570-B8DFCA979F4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0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411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82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87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3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12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0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6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982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397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79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49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19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89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58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40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3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62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982" indent="0">
              <a:buNone/>
              <a:defRPr sz="9100" b="1"/>
            </a:lvl2pPr>
            <a:lvl3pPr marL="4173978" indent="0">
              <a:buNone/>
              <a:defRPr sz="8200" b="1"/>
            </a:lvl3pPr>
            <a:lvl4pPr marL="6260960" indent="0">
              <a:buNone/>
              <a:defRPr sz="7300" b="1"/>
            </a:lvl4pPr>
            <a:lvl5pPr marL="8347942" indent="0">
              <a:buNone/>
              <a:defRPr sz="7300" b="1"/>
            </a:lvl5pPr>
            <a:lvl6pPr marL="10434938" indent="0">
              <a:buNone/>
              <a:defRPr sz="7300" b="1"/>
            </a:lvl6pPr>
            <a:lvl7pPr marL="12521920" indent="0">
              <a:buNone/>
              <a:defRPr sz="7300" b="1"/>
            </a:lvl7pPr>
            <a:lvl8pPr marL="14608902" indent="0">
              <a:buNone/>
              <a:defRPr sz="7300" b="1"/>
            </a:lvl8pPr>
            <a:lvl9pPr marL="16695898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982" indent="0">
              <a:buNone/>
              <a:defRPr sz="9100" b="1"/>
            </a:lvl2pPr>
            <a:lvl3pPr marL="4173978" indent="0">
              <a:buNone/>
              <a:defRPr sz="8200" b="1"/>
            </a:lvl3pPr>
            <a:lvl4pPr marL="6260960" indent="0">
              <a:buNone/>
              <a:defRPr sz="7300" b="1"/>
            </a:lvl4pPr>
            <a:lvl5pPr marL="8347942" indent="0">
              <a:buNone/>
              <a:defRPr sz="7300" b="1"/>
            </a:lvl5pPr>
            <a:lvl6pPr marL="10434938" indent="0">
              <a:buNone/>
              <a:defRPr sz="7300" b="1"/>
            </a:lvl6pPr>
            <a:lvl7pPr marL="12521920" indent="0">
              <a:buNone/>
              <a:defRPr sz="7300" b="1"/>
            </a:lvl7pPr>
            <a:lvl8pPr marL="14608902" indent="0">
              <a:buNone/>
              <a:defRPr sz="7300" b="1"/>
            </a:lvl8pPr>
            <a:lvl9pPr marL="16695898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11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40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17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1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29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10" y="8958102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6982" indent="0">
              <a:buNone/>
              <a:defRPr sz="5500"/>
            </a:lvl2pPr>
            <a:lvl3pPr marL="4173978" indent="0">
              <a:buNone/>
              <a:defRPr sz="4600"/>
            </a:lvl3pPr>
            <a:lvl4pPr marL="6260960" indent="0">
              <a:buNone/>
              <a:defRPr sz="4100"/>
            </a:lvl4pPr>
            <a:lvl5pPr marL="8347942" indent="0">
              <a:buNone/>
              <a:defRPr sz="4100"/>
            </a:lvl5pPr>
            <a:lvl6pPr marL="10434938" indent="0">
              <a:buNone/>
              <a:defRPr sz="4100"/>
            </a:lvl6pPr>
            <a:lvl7pPr marL="12521920" indent="0">
              <a:buNone/>
              <a:defRPr sz="4100"/>
            </a:lvl7pPr>
            <a:lvl8pPr marL="14608902" indent="0">
              <a:buNone/>
              <a:defRPr sz="4100"/>
            </a:lvl8pPr>
            <a:lvl9pPr marL="1669589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6982" indent="0">
              <a:buNone/>
              <a:defRPr sz="12800"/>
            </a:lvl2pPr>
            <a:lvl3pPr marL="4173978" indent="0">
              <a:buNone/>
              <a:defRPr sz="11000"/>
            </a:lvl3pPr>
            <a:lvl4pPr marL="6260960" indent="0">
              <a:buNone/>
              <a:defRPr sz="9100"/>
            </a:lvl4pPr>
            <a:lvl5pPr marL="8347942" indent="0">
              <a:buNone/>
              <a:defRPr sz="9100"/>
            </a:lvl5pPr>
            <a:lvl6pPr marL="10434938" indent="0">
              <a:buNone/>
              <a:defRPr sz="9100"/>
            </a:lvl6pPr>
            <a:lvl7pPr marL="12521920" indent="0">
              <a:buNone/>
              <a:defRPr sz="9100"/>
            </a:lvl7pPr>
            <a:lvl8pPr marL="14608902" indent="0">
              <a:buNone/>
              <a:defRPr sz="9100"/>
            </a:lvl8pPr>
            <a:lvl9pPr marL="16695898" indent="0">
              <a:buNone/>
              <a:defRPr sz="91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6982" indent="0">
              <a:buNone/>
              <a:defRPr sz="5500"/>
            </a:lvl2pPr>
            <a:lvl3pPr marL="4173978" indent="0">
              <a:buNone/>
              <a:defRPr sz="4600"/>
            </a:lvl3pPr>
            <a:lvl4pPr marL="6260960" indent="0">
              <a:buNone/>
              <a:defRPr sz="4100"/>
            </a:lvl4pPr>
            <a:lvl5pPr marL="8347942" indent="0">
              <a:buNone/>
              <a:defRPr sz="4100"/>
            </a:lvl5pPr>
            <a:lvl6pPr marL="10434938" indent="0">
              <a:buNone/>
              <a:defRPr sz="4100"/>
            </a:lvl6pPr>
            <a:lvl7pPr marL="12521920" indent="0">
              <a:buNone/>
              <a:defRPr sz="4100"/>
            </a:lvl7pPr>
            <a:lvl8pPr marL="14608902" indent="0">
              <a:buNone/>
              <a:defRPr sz="4100"/>
            </a:lvl8pPr>
            <a:lvl9pPr marL="1669589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23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396" tIns="208698" rIns="417396" bIns="2086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65"/>
            <a:ext cx="27251978" cy="28251648"/>
          </a:xfrm>
          <a:prstGeom prst="rect">
            <a:avLst/>
          </a:prstGeom>
        </p:spPr>
        <p:txBody>
          <a:bodyPr vert="horz" lIns="417396" tIns="208698" rIns="417396" bIns="2086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8" y="39677176"/>
            <a:ext cx="7065328" cy="2279158"/>
          </a:xfrm>
          <a:prstGeom prst="rect">
            <a:avLst/>
          </a:prstGeom>
        </p:spPr>
        <p:txBody>
          <a:bodyPr vert="horz" lIns="417396" tIns="208698" rIns="417396" bIns="20869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3B01-CC82-490C-9CC2-45221629BC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76"/>
            <a:ext cx="9588659" cy="2279158"/>
          </a:xfrm>
          <a:prstGeom prst="rect">
            <a:avLst/>
          </a:prstGeom>
        </p:spPr>
        <p:txBody>
          <a:bodyPr vert="horz" lIns="417396" tIns="208698" rIns="417396" bIns="20869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76"/>
            <a:ext cx="7065328" cy="2279158"/>
          </a:xfrm>
          <a:prstGeom prst="rect">
            <a:avLst/>
          </a:prstGeom>
        </p:spPr>
        <p:txBody>
          <a:bodyPr vert="horz" lIns="417396" tIns="208698" rIns="417396" bIns="20869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E16D-AF04-425D-8AF3-6F255FD0D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8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7397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243" indent="-1565243" algn="l" defTabSz="41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349" indent="-1304367" algn="l" defTabSz="41739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7469" indent="-1043491" algn="l" defTabSz="41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4451" indent="-1043491" algn="l" defTabSz="4173978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1447" indent="-1043491" algn="l" defTabSz="4173978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8429" indent="-1043491" algn="l" defTabSz="41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5411" indent="-1043491" algn="l" defTabSz="41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2407" indent="-1043491" algn="l" defTabSz="41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9389" indent="-1043491" algn="l" defTabSz="41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982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978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0960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7942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4938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1920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8902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5898" algn="l" defTabSz="417397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chart" Target="../charts/chart3.xml"/><Relationship Id="rId10" Type="http://schemas.openxmlformats.org/officeDocument/2006/relationships/image" Target="../media/image5.png"/><Relationship Id="rId4" Type="http://schemas.openxmlformats.org/officeDocument/2006/relationships/chart" Target="../charts/char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6339" y="593950"/>
            <a:ext cx="29667296" cy="4464496"/>
          </a:xfrm>
          <a:prstGeom prst="rect">
            <a:avLst/>
          </a:prstGeom>
          <a:solidFill>
            <a:srgbClr val="005C84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lIns="91421" tIns="0" rIns="91421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1353929" y="1021976"/>
            <a:ext cx="8277014" cy="1786873"/>
            <a:chOff x="385" y="1412"/>
            <a:chExt cx="2268" cy="492"/>
          </a:xfrm>
          <a:solidFill>
            <a:schemeClr val="bg1"/>
          </a:solidFill>
        </p:grpSpPr>
        <p:sp>
          <p:nvSpPr>
            <p:cNvPr id="5" name="Freeform 58"/>
            <p:cNvSpPr>
              <a:spLocks/>
            </p:cNvSpPr>
            <p:nvPr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lnTo>
                    <a:pt x="10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59"/>
            <p:cNvSpPr>
              <a:spLocks noEditPoints="1"/>
            </p:cNvSpPr>
            <p:nvPr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0"/>
            <p:cNvSpPr>
              <a:spLocks/>
            </p:cNvSpPr>
            <p:nvPr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61"/>
            <p:cNvSpPr>
              <a:spLocks/>
            </p:cNvSpPr>
            <p:nvPr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lnTo>
                    <a:pt x="12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62"/>
            <p:cNvSpPr>
              <a:spLocks/>
            </p:cNvSpPr>
            <p:nvPr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3"/>
            <p:cNvSpPr>
              <a:spLocks/>
            </p:cNvSpPr>
            <p:nvPr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2245" y="1586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5"/>
            <p:cNvSpPr>
              <a:spLocks/>
            </p:cNvSpPr>
            <p:nvPr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66"/>
            <p:cNvSpPr>
              <a:spLocks/>
            </p:cNvSpPr>
            <p:nvPr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lnTo>
                    <a:pt x="19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lnTo>
                    <a:pt x="12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lnTo>
                    <a:pt x="164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74"/>
            <p:cNvSpPr>
              <a:spLocks/>
            </p:cNvSpPr>
            <p:nvPr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75"/>
            <p:cNvSpPr>
              <a:spLocks noEditPoints="1"/>
            </p:cNvSpPr>
            <p:nvPr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76"/>
            <p:cNvSpPr>
              <a:spLocks/>
            </p:cNvSpPr>
            <p:nvPr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77"/>
            <p:cNvSpPr>
              <a:spLocks/>
            </p:cNvSpPr>
            <p:nvPr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78"/>
            <p:cNvSpPr>
              <a:spLocks/>
            </p:cNvSpPr>
            <p:nvPr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79"/>
            <p:cNvSpPr>
              <a:spLocks/>
            </p:cNvSpPr>
            <p:nvPr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80"/>
            <p:cNvSpPr>
              <a:spLocks noEditPoints="1"/>
            </p:cNvSpPr>
            <p:nvPr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81"/>
            <p:cNvSpPr>
              <a:spLocks/>
            </p:cNvSpPr>
            <p:nvPr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26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6339" y="38033325"/>
            <a:ext cx="29667296" cy="4469283"/>
          </a:xfrm>
          <a:prstGeom prst="rect">
            <a:avLst/>
          </a:prstGeom>
          <a:solidFill>
            <a:srgbClr val="005C84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1" tIns="0" rIns="91421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72" y="809974"/>
            <a:ext cx="21520020" cy="4939796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GB" sz="8000" dirty="0">
                <a:ln w="285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Crystallite Size Determination: </a:t>
            </a:r>
          </a:p>
          <a:p>
            <a:r>
              <a:rPr lang="en-GB" sz="8000" dirty="0">
                <a:ln w="285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 Comparison of Methods and Approaches</a:t>
            </a:r>
          </a:p>
          <a:p>
            <a:r>
              <a:rPr lang="en-GB" sz="7300" dirty="0">
                <a:latin typeface="Calibri" panose="020F0502020204030204" pitchFamily="34" charset="0"/>
              </a:rPr>
              <a:t>Mark Light &amp; Sarah Clark, University of Southampton UK</a:t>
            </a:r>
          </a:p>
          <a:p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66378" y="6087394"/>
            <a:ext cx="17907371" cy="358044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</a:rPr>
              <a:t>Abstract</a:t>
            </a:r>
          </a:p>
          <a:p>
            <a:pPr algn="just">
              <a:lnSpc>
                <a:spcPts val="5000"/>
              </a:lnSpc>
            </a:pPr>
            <a:r>
              <a:rPr lang="en-GB" sz="3200" dirty="0">
                <a:latin typeface="Calibri" panose="020F0502020204030204" pitchFamily="34" charset="0"/>
              </a:rPr>
              <a:t>A number of </a:t>
            </a:r>
            <a:r>
              <a:rPr lang="en-GB" sz="3200" dirty="0" smtClean="0">
                <a:latin typeface="Calibri" panose="020F0502020204030204" pitchFamily="34" charset="0"/>
              </a:rPr>
              <a:t>treated Ni </a:t>
            </a:r>
            <a:r>
              <a:rPr lang="en-GB" sz="3200" dirty="0">
                <a:latin typeface="Calibri" panose="020F0502020204030204" pitchFamily="34" charset="0"/>
              </a:rPr>
              <a:t>metal powders were used to investigate various methods of crystallite size determination </a:t>
            </a:r>
            <a:r>
              <a:rPr lang="en-GB" sz="3200" dirty="0" smtClean="0">
                <a:latin typeface="Calibri" panose="020F0502020204030204" pitchFamily="34" charset="0"/>
              </a:rPr>
              <a:t>by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  <a:r>
              <a:rPr lang="en-GB" sz="3200" dirty="0">
                <a:latin typeface="Calibri" panose="020F0502020204030204" pitchFamily="34" charset="0"/>
              </a:rPr>
              <a:t>X-Ray </a:t>
            </a:r>
            <a:r>
              <a:rPr lang="en-GB" sz="3200" dirty="0" smtClean="0">
                <a:latin typeface="Calibri" panose="020F0502020204030204" pitchFamily="34" charset="0"/>
              </a:rPr>
              <a:t>diffraction, these </a:t>
            </a:r>
            <a:r>
              <a:rPr lang="en-GB" sz="3200" dirty="0">
                <a:latin typeface="Calibri" panose="020F0502020204030204" pitchFamily="34" charset="0"/>
              </a:rPr>
              <a:t>were complemented by electron </a:t>
            </a:r>
            <a:r>
              <a:rPr lang="en-GB" sz="3200" dirty="0" smtClean="0">
                <a:latin typeface="Calibri" panose="020F0502020204030204" pitchFamily="34" charset="0"/>
              </a:rPr>
              <a:t>microscopy imaging. </a:t>
            </a:r>
            <a:r>
              <a:rPr lang="en-GB" sz="3200" dirty="0" smtClean="0">
                <a:latin typeface="Calibri" panose="020F0502020204030204" pitchFamily="34" charset="0"/>
              </a:rPr>
              <a:t>Whilst there is strong agreement between some </a:t>
            </a:r>
            <a:r>
              <a:rPr lang="en-GB" sz="3200" dirty="0" smtClean="0">
                <a:latin typeface="Calibri" panose="020F0502020204030204" pitchFamily="34" charset="0"/>
              </a:rPr>
              <a:t>methods, </a:t>
            </a:r>
            <a:r>
              <a:rPr lang="en-GB" sz="3200" dirty="0" smtClean="0">
                <a:latin typeface="Calibri" panose="020F0502020204030204" pitchFamily="34" charset="0"/>
              </a:rPr>
              <a:t>a wide range of values is often obtained and it can be difficult to align these with </a:t>
            </a:r>
            <a:r>
              <a:rPr lang="en-GB" sz="3200" dirty="0" smtClean="0">
                <a:latin typeface="Calibri" panose="020F0502020204030204" pitchFamily="34" charset="0"/>
              </a:rPr>
              <a:t>direct SEM </a:t>
            </a:r>
            <a:r>
              <a:rPr lang="en-GB" sz="3200" dirty="0" smtClean="0">
                <a:latin typeface="Calibri" panose="020F0502020204030204" pitchFamily="34" charset="0"/>
              </a:rPr>
              <a:t>observations </a:t>
            </a:r>
            <a:r>
              <a:rPr lang="en-GB" sz="3200" dirty="0" smtClean="0">
                <a:latin typeface="Calibri" panose="020F0502020204030204" pitchFamily="34" charset="0"/>
              </a:rPr>
              <a:t>- especially </a:t>
            </a:r>
            <a:r>
              <a:rPr lang="en-GB" sz="3200" dirty="0" smtClean="0">
                <a:latin typeface="Calibri" panose="020F0502020204030204" pitchFamily="34" charset="0"/>
              </a:rPr>
              <a:t>for complex samples.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379" y="10171014"/>
            <a:ext cx="17878796" cy="742765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</a:rPr>
              <a:t>Methods</a:t>
            </a:r>
          </a:p>
          <a:p>
            <a:pPr algn="just">
              <a:lnSpc>
                <a:spcPts val="5000"/>
              </a:lnSpc>
            </a:pPr>
            <a:r>
              <a:rPr lang="en-GB" sz="3200" b="1" dirty="0" smtClean="0">
                <a:latin typeface="Calibri" panose="020F0502020204030204" pitchFamily="34" charset="0"/>
              </a:rPr>
              <a:t>Halder-Wagner (HW): </a:t>
            </a:r>
            <a:r>
              <a:rPr lang="en-GB" sz="3200" dirty="0" smtClean="0">
                <a:latin typeface="Calibri" panose="020F0502020204030204" pitchFamily="34" charset="0"/>
              </a:rPr>
              <a:t>Multiple peak method extracting the  crystallite size from the Williamson-Hall type plot. </a:t>
            </a:r>
            <a:r>
              <a:rPr lang="en-GB" sz="3200" dirty="0">
                <a:latin typeface="Calibri" panose="020F0502020204030204" pitchFamily="34" charset="0"/>
              </a:rPr>
              <a:t>A peak width standard (LaB</a:t>
            </a:r>
            <a:r>
              <a:rPr lang="en-GB" sz="3200" baseline="-25000" dirty="0">
                <a:latin typeface="Calibri" panose="020F0502020204030204" pitchFamily="34" charset="0"/>
              </a:rPr>
              <a:t>6</a:t>
            </a:r>
            <a:r>
              <a:rPr lang="en-GB" sz="3200" dirty="0">
                <a:latin typeface="Calibri" panose="020F0502020204030204" pitchFamily="34" charset="0"/>
              </a:rPr>
              <a:t>) was used to </a:t>
            </a:r>
            <a:r>
              <a:rPr lang="en-GB" sz="3200" dirty="0" smtClean="0">
                <a:latin typeface="Calibri" panose="020F0502020204030204" pitchFamily="34" charset="0"/>
              </a:rPr>
              <a:t>correct for </a:t>
            </a:r>
            <a:r>
              <a:rPr lang="en-GB" sz="3200" dirty="0">
                <a:latin typeface="Calibri" panose="020F0502020204030204" pitchFamily="34" charset="0"/>
              </a:rPr>
              <a:t>the instrumental broadening</a:t>
            </a:r>
            <a:r>
              <a:rPr lang="en-GB" sz="32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lnSpc>
                <a:spcPts val="5000"/>
              </a:lnSpc>
            </a:pPr>
            <a:r>
              <a:rPr lang="en-GB" sz="3200" b="1" dirty="0" smtClean="0">
                <a:latin typeface="Calibri" panose="020F0502020204030204" pitchFamily="34" charset="0"/>
              </a:rPr>
              <a:t>Whole Pattern Profile Fitting (WPPF): </a:t>
            </a:r>
            <a:r>
              <a:rPr lang="en-GB" sz="3200" dirty="0" smtClean="0">
                <a:latin typeface="Calibri" panose="020F0502020204030204" pitchFamily="34" charset="0"/>
              </a:rPr>
              <a:t>The Rietveld approach of extracting the crystallite </a:t>
            </a:r>
            <a:r>
              <a:rPr lang="en-GB" sz="3200" dirty="0" smtClean="0">
                <a:latin typeface="Calibri" panose="020F0502020204030204" pitchFamily="34" charset="0"/>
              </a:rPr>
              <a:t>size as </a:t>
            </a:r>
            <a:r>
              <a:rPr lang="en-GB" sz="3200" dirty="0" smtClean="0">
                <a:latin typeface="Calibri" panose="020F0502020204030204" pitchFamily="34" charset="0"/>
              </a:rPr>
              <a:t>a refined parameter </a:t>
            </a:r>
            <a:r>
              <a:rPr lang="en-GB" sz="3200" dirty="0" smtClean="0">
                <a:latin typeface="Calibri" panose="020F0502020204030204" pitchFamily="34" charset="0"/>
              </a:rPr>
              <a:t>from </a:t>
            </a:r>
            <a:r>
              <a:rPr lang="en-GB" sz="3200" dirty="0" smtClean="0">
                <a:latin typeface="Calibri" panose="020F0502020204030204" pitchFamily="34" charset="0"/>
              </a:rPr>
              <a:t>refinement of a structural model against the whole pattern. A peak width standard (LaB</a:t>
            </a:r>
            <a:r>
              <a:rPr lang="en-GB" sz="3200" baseline="-25000" dirty="0" smtClean="0">
                <a:latin typeface="Calibri" panose="020F0502020204030204" pitchFamily="34" charset="0"/>
              </a:rPr>
              <a:t>6</a:t>
            </a:r>
            <a:r>
              <a:rPr lang="en-GB" sz="3200" dirty="0" smtClean="0">
                <a:latin typeface="Calibri" panose="020F0502020204030204" pitchFamily="34" charset="0"/>
              </a:rPr>
              <a:t>) was used to </a:t>
            </a:r>
            <a:r>
              <a:rPr lang="en-GB" sz="3200" dirty="0" smtClean="0">
                <a:latin typeface="Calibri" panose="020F0502020204030204" pitchFamily="34" charset="0"/>
              </a:rPr>
              <a:t>correct for </a:t>
            </a:r>
            <a:r>
              <a:rPr lang="en-GB" sz="3200" dirty="0" smtClean="0">
                <a:latin typeface="Calibri" panose="020F0502020204030204" pitchFamily="34" charset="0"/>
              </a:rPr>
              <a:t>the instrumental broadening.</a:t>
            </a:r>
          </a:p>
          <a:p>
            <a:pPr algn="just">
              <a:lnSpc>
                <a:spcPts val="5000"/>
              </a:lnSpc>
            </a:pPr>
            <a:r>
              <a:rPr lang="en-GB" sz="3200" b="1" dirty="0">
                <a:latin typeface="Calibri" panose="020F0502020204030204" pitchFamily="34" charset="0"/>
              </a:rPr>
              <a:t>Fundamental </a:t>
            </a:r>
            <a:r>
              <a:rPr lang="en-GB" sz="3200" b="1" dirty="0" smtClean="0">
                <a:latin typeface="Calibri" panose="020F0502020204030204" pitchFamily="34" charset="0"/>
              </a:rPr>
              <a:t>Parameters </a:t>
            </a:r>
            <a:r>
              <a:rPr lang="en-GB" sz="3200" b="1" dirty="0">
                <a:latin typeface="Calibri" panose="020F0502020204030204" pitchFamily="34" charset="0"/>
              </a:rPr>
              <a:t>(FP</a:t>
            </a:r>
            <a:r>
              <a:rPr lang="en-GB" sz="3200" b="1" dirty="0" smtClean="0">
                <a:latin typeface="Calibri" panose="020F0502020204030204" pitchFamily="34" charset="0"/>
              </a:rPr>
              <a:t>): </a:t>
            </a:r>
            <a:r>
              <a:rPr lang="en-GB" sz="3200" dirty="0" smtClean="0">
                <a:latin typeface="Calibri" panose="020F0502020204030204" pitchFamily="34" charset="0"/>
              </a:rPr>
              <a:t>An approach that does not require an instrumental broadening standard but models the instrumental effects using a convolution of the emission spectrum of the X-Ray source and profiles derived form the various optical devices </a:t>
            </a:r>
            <a:r>
              <a:rPr lang="en-GB" sz="3200" dirty="0" smtClean="0">
                <a:latin typeface="Calibri" panose="020F0502020204030204" pitchFamily="34" charset="0"/>
              </a:rPr>
              <a:t>placed in </a:t>
            </a:r>
            <a:r>
              <a:rPr lang="en-GB" sz="3200" dirty="0" smtClean="0">
                <a:latin typeface="Calibri" panose="020F0502020204030204" pitchFamily="34" charset="0"/>
              </a:rPr>
              <a:t>the beam path. </a:t>
            </a:r>
          </a:p>
          <a:p>
            <a:pPr algn="just">
              <a:lnSpc>
                <a:spcPts val="5000"/>
              </a:lnSpc>
            </a:pPr>
            <a:r>
              <a:rPr lang="en-GB" sz="3200" b="1" dirty="0" smtClean="0">
                <a:latin typeface="Calibri" panose="020F0502020204030204" pitchFamily="34" charset="0"/>
              </a:rPr>
              <a:t>Electron Microscopy: </a:t>
            </a:r>
            <a:r>
              <a:rPr lang="en-GB" sz="3200" dirty="0" smtClean="0">
                <a:latin typeface="Calibri" panose="020F0502020204030204" pitchFamily="34" charset="0"/>
              </a:rPr>
              <a:t>A complementary technique that directly </a:t>
            </a:r>
            <a:r>
              <a:rPr lang="en-GB" sz="3200" dirty="0" smtClean="0">
                <a:latin typeface="Calibri" panose="020F0502020204030204" pitchFamily="34" charset="0"/>
              </a:rPr>
              <a:t>images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  <a:r>
              <a:rPr lang="en-GB" sz="3200" dirty="0" smtClean="0">
                <a:latin typeface="Calibri" panose="020F0502020204030204" pitchFamily="34" charset="0"/>
              </a:rPr>
              <a:t>the </a:t>
            </a:r>
            <a:r>
              <a:rPr lang="en-GB" sz="3200" dirty="0" smtClean="0">
                <a:latin typeface="Calibri" panose="020F0502020204030204" pitchFamily="34" charset="0"/>
              </a:rPr>
              <a:t>crystallites </a:t>
            </a:r>
            <a:r>
              <a:rPr lang="en-GB" sz="3200" dirty="0" smtClean="0">
                <a:latin typeface="Calibri" panose="020F0502020204030204" pitchFamily="34" charset="0"/>
              </a:rPr>
              <a:t>on an individual basis </a:t>
            </a:r>
            <a:r>
              <a:rPr lang="en-GB" sz="3200" dirty="0" smtClean="0">
                <a:latin typeface="Calibri" panose="020F0502020204030204" pitchFamily="34" charset="0"/>
              </a:rPr>
              <a:t>as opposed to </a:t>
            </a:r>
            <a:r>
              <a:rPr lang="en-GB" sz="3200" dirty="0" smtClean="0">
                <a:latin typeface="Calibri" panose="020F0502020204030204" pitchFamily="34" charset="0"/>
              </a:rPr>
              <a:t>the </a:t>
            </a:r>
            <a:r>
              <a:rPr lang="en-GB" sz="3200" dirty="0" smtClean="0">
                <a:latin typeface="Calibri" panose="020F0502020204030204" pitchFamily="34" charset="0"/>
              </a:rPr>
              <a:t>average views of </a:t>
            </a:r>
            <a:r>
              <a:rPr lang="en-GB" sz="3200" dirty="0" smtClean="0">
                <a:latin typeface="Calibri" panose="020F0502020204030204" pitchFamily="34" charset="0"/>
              </a:rPr>
              <a:t>X-Ray </a:t>
            </a:r>
            <a:r>
              <a:rPr lang="en-GB" sz="3200" dirty="0" smtClean="0">
                <a:latin typeface="Calibri" panose="020F0502020204030204" pitchFamily="34" charset="0"/>
              </a:rPr>
              <a:t>methods.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75" y="38176200"/>
            <a:ext cx="21088350" cy="39702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For smaller crystallite sizes peak broadening is dominated by sample broadening and correcting for instrumental effects is less critical.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For larger crystallite sizes peak broadening is dominated by instrumental effects and MUST be diligently corrected for.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Estimation of crystallite sizes above ca. 200nm are extremely method dependent.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Profile fitting methods must be based on a fully converged, well modelled refinement.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Assumptions about the homogeneity of the sample and crystallite size versus grain size can be dangerous! 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49550" y="18093844"/>
            <a:ext cx="14092037" cy="87100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</a:rPr>
              <a:t>Results</a:t>
            </a:r>
          </a:p>
          <a:p>
            <a:pPr marL="457200" indent="-4572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</a:rPr>
              <a:t>All the X-Ray methods reported here are based on multiple peaks or whole pattern profile fitting. Application of the basic Scherrer equation</a:t>
            </a:r>
            <a:r>
              <a:rPr lang="en-GB" sz="3200" baseline="30000" dirty="0" smtClean="0">
                <a:latin typeface="Calibri" panose="020F0502020204030204" pitchFamily="34" charset="0"/>
              </a:rPr>
              <a:t>1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  <a:r>
              <a:rPr lang="en-GB" sz="3200" dirty="0" smtClean="0">
                <a:latin typeface="Calibri" panose="020F0502020204030204" pitchFamily="34" charset="0"/>
              </a:rPr>
              <a:t>on individual peaks can </a:t>
            </a:r>
            <a:r>
              <a:rPr lang="en-GB" sz="3200" dirty="0" smtClean="0">
                <a:latin typeface="Calibri" panose="020F0502020204030204" pitchFamily="34" charset="0"/>
              </a:rPr>
              <a:t>yield crystallites sizes that vary as much as 60% from the ‘all peak’ average. </a:t>
            </a:r>
          </a:p>
          <a:p>
            <a:pPr marL="457200" indent="-4572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</a:rPr>
              <a:t>SEM images are not easy to parameterise but show a) very inhomogeneous samples &amp; b) a big difference between particle size and crystallite size.</a:t>
            </a:r>
          </a:p>
          <a:p>
            <a:pPr marL="457200" indent="-4572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</a:rPr>
              <a:t>The biggest differences between X-Ray methods is for samples 1 &amp; 2 which show least peak broadening.</a:t>
            </a:r>
          </a:p>
          <a:p>
            <a:pPr marL="457200" indent="-4572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</a:rPr>
              <a:t>In general FP and WPPF </a:t>
            </a:r>
            <a:r>
              <a:rPr lang="en-GB" sz="3200" dirty="0" smtClean="0">
                <a:latin typeface="Calibri" panose="020F0502020204030204" pitchFamily="34" charset="0"/>
              </a:rPr>
              <a:t>methods give </a:t>
            </a:r>
            <a:r>
              <a:rPr lang="en-GB" sz="3200" dirty="0" smtClean="0">
                <a:latin typeface="Calibri" panose="020F0502020204030204" pitchFamily="34" charset="0"/>
              </a:rPr>
              <a:t>comparable values </a:t>
            </a:r>
            <a:r>
              <a:rPr lang="en-GB" sz="3200" dirty="0" smtClean="0">
                <a:latin typeface="Calibri" panose="020F0502020204030204" pitchFamily="34" charset="0"/>
              </a:rPr>
              <a:t>whilst the H-W </a:t>
            </a:r>
            <a:r>
              <a:rPr lang="en-GB" sz="3200" dirty="0" smtClean="0">
                <a:latin typeface="Calibri" panose="020F0502020204030204" pitchFamily="34" charset="0"/>
              </a:rPr>
              <a:t>method </a:t>
            </a:r>
            <a:r>
              <a:rPr lang="en-GB" sz="3200" dirty="0" smtClean="0">
                <a:latin typeface="Calibri" panose="020F0502020204030204" pitchFamily="34" charset="0"/>
              </a:rPr>
              <a:t>gives </a:t>
            </a:r>
            <a:r>
              <a:rPr lang="en-GB" sz="3200" dirty="0" smtClean="0">
                <a:latin typeface="Calibri" panose="020F0502020204030204" pitchFamily="34" charset="0"/>
              </a:rPr>
              <a:t>smaller crystallite sizes.</a:t>
            </a:r>
          </a:p>
          <a:p>
            <a:pPr marL="457200" indent="-4572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</a:rPr>
              <a:t>Compared to </a:t>
            </a:r>
            <a:r>
              <a:rPr lang="en-GB" sz="3200" dirty="0" smtClean="0">
                <a:latin typeface="Calibri" panose="020F0502020204030204" pitchFamily="34" charset="0"/>
              </a:rPr>
              <a:t>values interpreted from SEM </a:t>
            </a:r>
            <a:r>
              <a:rPr lang="en-GB" sz="3200" dirty="0" smtClean="0">
                <a:latin typeface="Calibri" panose="020F0502020204030204" pitchFamily="34" charset="0"/>
              </a:rPr>
              <a:t>images X-Ray methods </a:t>
            </a:r>
            <a:r>
              <a:rPr lang="en-GB" sz="3200" dirty="0" smtClean="0">
                <a:latin typeface="Calibri" panose="020F0502020204030204" pitchFamily="34" charset="0"/>
              </a:rPr>
              <a:t>are shown to give consistently smaller </a:t>
            </a:r>
            <a:r>
              <a:rPr lang="en-GB" sz="3200" dirty="0" smtClean="0">
                <a:latin typeface="Calibri" panose="020F0502020204030204" pitchFamily="34" charset="0"/>
              </a:rPr>
              <a:t>crystallite sizes (ca. 40%).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81408"/>
              </p:ext>
            </p:extLst>
          </p:nvPr>
        </p:nvGraphicFramePr>
        <p:xfrm>
          <a:off x="810395" y="18841098"/>
          <a:ext cx="14201006" cy="70011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6005"/>
                <a:gridCol w="1375245"/>
                <a:gridCol w="1737193"/>
                <a:gridCol w="1737193"/>
                <a:gridCol w="1737193"/>
                <a:gridCol w="1737193"/>
                <a:gridCol w="1737193"/>
                <a:gridCol w="1737193"/>
                <a:gridCol w="1536598"/>
              </a:tblGrid>
              <a:tr h="10999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FWHM</a:t>
                      </a:r>
                      <a:r>
                        <a:rPr lang="en-GB" sz="3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Halder-Wagner</a:t>
                      </a:r>
                    </a:p>
                    <a:p>
                      <a:pPr algn="ctr"/>
                      <a:r>
                        <a:rPr lang="en-GB" sz="3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(H-W)</a:t>
                      </a:r>
                      <a:endParaRPr lang="en-GB" sz="3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 Parameters (FP)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Rietveld</a:t>
                      </a:r>
                    </a:p>
                    <a:p>
                      <a:pPr algn="ctr"/>
                      <a:r>
                        <a:rPr lang="en-GB" sz="3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(WPPF)</a:t>
                      </a:r>
                      <a:endParaRPr lang="en-GB" sz="3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en-GB" sz="3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72211">
                <a:tc>
                  <a:txBody>
                    <a:bodyPr/>
                    <a:lstStyle/>
                    <a:p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LaB</a:t>
                      </a:r>
                      <a:r>
                        <a:rPr lang="en-GB" sz="2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GB" sz="28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0.066</a:t>
                      </a:r>
                      <a:endParaRPr lang="en-GB" sz="28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SL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D2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SL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D2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SL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D2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2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   1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0.093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244(8)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68(3)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256(9) 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154(2)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246(5)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X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841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   2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0.099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219(28) </a:t>
                      </a:r>
                      <a:endParaRPr lang="en-GB" sz="2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49(2)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165(6)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117(1)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267(4)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278(10)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</a:tr>
              <a:tr h="841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   3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0.264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25(3) </a:t>
                      </a:r>
                      <a:endParaRPr lang="en-GB" sz="2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19(3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39(5)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34(2)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39(2)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41(06)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</a:tr>
              <a:tr h="841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   4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0.244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27(3) </a:t>
                      </a:r>
                      <a:endParaRPr lang="en-GB" sz="2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23(4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UI Gothic"/>
                          <a:cs typeface="Arial"/>
                        </a:rPr>
                        <a:t>42(6) 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UI Gothic"/>
                          <a:cs typeface="Arial"/>
                        </a:rPr>
                        <a:t>42(23)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46(3)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42(4)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150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841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   5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0.212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39(4)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23(3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UI Gothic"/>
                          <a:cs typeface="Arial"/>
                        </a:rPr>
                        <a:t>55(1) 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UI Gothic"/>
                          <a:cs typeface="Arial"/>
                        </a:rPr>
                        <a:t>44(5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UI Gothic"/>
                          <a:cs typeface="Arial"/>
                        </a:rPr>
                        <a:t>)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57(3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35(05)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</a:tr>
              <a:tr h="841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   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0.231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29(4)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23(4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UI Gothic"/>
                          <a:cs typeface="Arial"/>
                        </a:rPr>
                        <a:t>48(8) 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UI Gothic"/>
                          <a:cs typeface="Arial"/>
                        </a:rPr>
                        <a:t>42(3)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54(4)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45(2)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66379" y="33975507"/>
            <a:ext cx="28875208" cy="358044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GB" sz="6000" b="1" dirty="0" smtClean="0"/>
              <a:t>Experimental</a:t>
            </a:r>
            <a:endParaRPr lang="en-GB" sz="6000" b="1" dirty="0"/>
          </a:p>
          <a:p>
            <a:pPr algn="just">
              <a:lnSpc>
                <a:spcPts val="5000"/>
              </a:lnSpc>
            </a:pPr>
            <a:r>
              <a:rPr lang="en-GB" sz="3200" b="1" dirty="0" smtClean="0"/>
              <a:t>Rigaku SmartLab: </a:t>
            </a:r>
            <a:r>
              <a:rPr lang="en-GB" sz="3200" dirty="0" smtClean="0"/>
              <a:t>Bragg-Brentano geometry using a 9kW Cu rotating anode. </a:t>
            </a:r>
            <a:r>
              <a:rPr lang="el-GR" sz="3200" dirty="0" smtClean="0">
                <a:ea typeface="Cambria Math"/>
              </a:rPr>
              <a:t>θ</a:t>
            </a:r>
            <a:r>
              <a:rPr lang="en-GB" sz="3200" dirty="0" smtClean="0">
                <a:ea typeface="Cambria Math"/>
              </a:rPr>
              <a:t>/2</a:t>
            </a:r>
            <a:r>
              <a:rPr lang="el-GR" sz="3200" dirty="0" smtClean="0">
                <a:ea typeface="Cambria Math"/>
              </a:rPr>
              <a:t>θ</a:t>
            </a:r>
            <a:r>
              <a:rPr lang="en-GB" sz="3200" dirty="0" smtClean="0">
                <a:ea typeface="Cambria Math"/>
              </a:rPr>
              <a:t> scans with </a:t>
            </a:r>
            <a:r>
              <a:rPr lang="en-GB" sz="3200" dirty="0" smtClean="0"/>
              <a:t>0.02</a:t>
            </a:r>
            <a:r>
              <a:rPr lang="en-GB" sz="3200" dirty="0">
                <a:ea typeface="Cambria Math"/>
              </a:rPr>
              <a:t>° </a:t>
            </a:r>
            <a:r>
              <a:rPr lang="en-GB" sz="3200" dirty="0" smtClean="0">
                <a:ea typeface="Cambria Math"/>
              </a:rPr>
              <a:t>steps in the range 40-158°</a:t>
            </a:r>
            <a:r>
              <a:rPr lang="en-GB" sz="3200" dirty="0" smtClean="0"/>
              <a:t> were recorded at </a:t>
            </a:r>
            <a:r>
              <a:rPr lang="en-GB" sz="3200" dirty="0"/>
              <a:t>a </a:t>
            </a:r>
            <a:r>
              <a:rPr lang="en-GB" sz="3200" dirty="0" smtClean="0"/>
              <a:t>rate </a:t>
            </a:r>
            <a:r>
              <a:rPr lang="en-GB" sz="3200" dirty="0"/>
              <a:t>of </a:t>
            </a:r>
            <a:r>
              <a:rPr lang="en-GB" sz="3200" dirty="0" smtClean="0"/>
              <a:t>2</a:t>
            </a:r>
            <a:r>
              <a:rPr lang="en-GB" sz="3200" dirty="0" smtClean="0">
                <a:ea typeface="Cambria Math"/>
              </a:rPr>
              <a:t>° per minute. </a:t>
            </a:r>
          </a:p>
          <a:p>
            <a:pPr algn="just">
              <a:lnSpc>
                <a:spcPts val="5000"/>
              </a:lnSpc>
            </a:pPr>
            <a:r>
              <a:rPr lang="en-GB" sz="3200" b="1" dirty="0" smtClean="0">
                <a:ea typeface="Cambria Math"/>
              </a:rPr>
              <a:t>Bruker D2 Phaser: </a:t>
            </a:r>
            <a:r>
              <a:rPr lang="en-GB" sz="3200" dirty="0" smtClean="0"/>
              <a:t>Bragg-Brentano </a:t>
            </a:r>
            <a:r>
              <a:rPr lang="en-GB" sz="3200" dirty="0"/>
              <a:t>geometry using a </a:t>
            </a:r>
            <a:r>
              <a:rPr lang="en-GB" sz="3200" dirty="0" smtClean="0"/>
              <a:t>300W </a:t>
            </a:r>
            <a:r>
              <a:rPr lang="en-GB" sz="3200" dirty="0"/>
              <a:t>Cu </a:t>
            </a:r>
            <a:r>
              <a:rPr lang="en-GB" sz="3200" dirty="0" smtClean="0"/>
              <a:t>sealed tube. </a:t>
            </a:r>
            <a:r>
              <a:rPr lang="el-GR" sz="3200" dirty="0">
                <a:ea typeface="Cambria Math"/>
              </a:rPr>
              <a:t>θ</a:t>
            </a:r>
            <a:r>
              <a:rPr lang="en-GB" sz="3200" dirty="0">
                <a:ea typeface="Cambria Math"/>
              </a:rPr>
              <a:t>/2</a:t>
            </a:r>
            <a:r>
              <a:rPr lang="el-GR" sz="3200" dirty="0">
                <a:ea typeface="Cambria Math"/>
              </a:rPr>
              <a:t>θ</a:t>
            </a:r>
            <a:r>
              <a:rPr lang="en-GB" sz="3200" dirty="0">
                <a:ea typeface="Cambria Math"/>
              </a:rPr>
              <a:t> scans with </a:t>
            </a:r>
            <a:r>
              <a:rPr lang="en-GB" sz="3200" dirty="0"/>
              <a:t>0.02</a:t>
            </a:r>
            <a:r>
              <a:rPr lang="en-GB" sz="3200" dirty="0">
                <a:ea typeface="Cambria Math"/>
              </a:rPr>
              <a:t>° steps in the range </a:t>
            </a:r>
            <a:r>
              <a:rPr lang="en-GB" sz="3200" dirty="0" smtClean="0">
                <a:ea typeface="Cambria Math"/>
              </a:rPr>
              <a:t>40-144°</a:t>
            </a:r>
            <a:r>
              <a:rPr lang="en-GB" sz="3200" dirty="0" smtClean="0"/>
              <a:t> </a:t>
            </a:r>
            <a:r>
              <a:rPr lang="en-GB" sz="3200" dirty="0"/>
              <a:t>were recorded at a rate of </a:t>
            </a:r>
            <a:r>
              <a:rPr lang="en-GB" sz="3200" dirty="0" smtClean="0"/>
              <a:t>0.7</a:t>
            </a:r>
            <a:r>
              <a:rPr lang="en-GB" sz="3200" dirty="0" smtClean="0">
                <a:ea typeface="Cambria Math"/>
              </a:rPr>
              <a:t> seconds per step. </a:t>
            </a:r>
          </a:p>
          <a:p>
            <a:pPr algn="just">
              <a:lnSpc>
                <a:spcPts val="5000"/>
              </a:lnSpc>
            </a:pPr>
            <a:r>
              <a:rPr lang="en-GB" sz="3200" b="1" dirty="0" smtClean="0">
                <a:ea typeface="Cambria Math"/>
              </a:rPr>
              <a:t>Electron Microscopy: </a:t>
            </a:r>
            <a:r>
              <a:rPr lang="en-GB" sz="3200" dirty="0" smtClean="0">
                <a:ea typeface="Cambria Math"/>
              </a:rPr>
              <a:t>Images were taken on a </a:t>
            </a:r>
            <a:r>
              <a:rPr lang="en-GB" sz="3200" dirty="0"/>
              <a:t>FEI </a:t>
            </a:r>
            <a:r>
              <a:rPr lang="en-GB" sz="3200" dirty="0" smtClean="0"/>
              <a:t>XL30ESEM scanning electron microscope.</a:t>
            </a:r>
            <a:endParaRPr lang="en-GB" sz="3200" dirty="0" smtClean="0">
              <a:ea typeface="Cambria Math"/>
            </a:endParaRPr>
          </a:p>
          <a:p>
            <a:pPr algn="just">
              <a:lnSpc>
                <a:spcPts val="5000"/>
              </a:lnSpc>
            </a:pPr>
            <a:r>
              <a:rPr lang="en-GB" sz="3200" b="1" dirty="0" smtClean="0">
                <a:ea typeface="Cambria Math"/>
              </a:rPr>
              <a:t>Data Analysis: </a:t>
            </a:r>
            <a:r>
              <a:rPr lang="en-GB" sz="3200" dirty="0" smtClean="0">
                <a:ea typeface="Cambria Math"/>
              </a:rPr>
              <a:t>All data manipulations were performed using PDXL 2 (Rigaku Corporation , 2007-2013). Zero strain and spherical crystallites were assumed.</a:t>
            </a:r>
            <a:endParaRPr lang="en-GB" sz="4100" dirty="0">
              <a:latin typeface="Calibri" panose="020F0502020204030204" pitchFamily="34" charset="0"/>
            </a:endParaRPr>
          </a:p>
        </p:txBody>
      </p: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155071"/>
              </p:ext>
            </p:extLst>
          </p:nvPr>
        </p:nvGraphicFramePr>
        <p:xfrm>
          <a:off x="810395" y="27363578"/>
          <a:ext cx="9360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076331"/>
              </p:ext>
            </p:extLst>
          </p:nvPr>
        </p:nvGraphicFramePr>
        <p:xfrm>
          <a:off x="20180547" y="27363578"/>
          <a:ext cx="936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305083"/>
              </p:ext>
            </p:extLst>
          </p:nvPr>
        </p:nvGraphicFramePr>
        <p:xfrm>
          <a:off x="10531475" y="27363578"/>
          <a:ext cx="936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2484803" y="41176746"/>
            <a:ext cx="7272808" cy="95408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Acknowledgements</a:t>
            </a:r>
            <a:endParaRPr lang="en-GB" sz="32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Alistair Clark for help with electron microscopy.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484803" y="38686182"/>
            <a:ext cx="7272808" cy="181586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References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1. P</a:t>
            </a:r>
            <a:r>
              <a:rPr lang="en-US" sz="2400" dirty="0">
                <a:solidFill>
                  <a:schemeClr val="bg1"/>
                </a:solidFill>
              </a:rPr>
              <a:t>. Scherrer, “Bestimmung der Grösse und der inneren Struktur von Kolloidteilchen mittels Röntgenstrahlen,” </a:t>
            </a:r>
            <a:r>
              <a:rPr lang="en-US" sz="2400" i="1" dirty="0">
                <a:solidFill>
                  <a:schemeClr val="bg1"/>
                </a:solidFill>
              </a:rPr>
              <a:t>Nachr. Ges. Wiss. Göttingen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26</a:t>
            </a:r>
            <a:r>
              <a:rPr lang="en-US" sz="2400" dirty="0">
                <a:solidFill>
                  <a:schemeClr val="bg1"/>
                </a:solidFill>
              </a:rPr>
              <a:t> (1918) pp 98-100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245003" y="6546336"/>
            <a:ext cx="10224791" cy="11557666"/>
            <a:chOff x="19245003" y="7514520"/>
            <a:chExt cx="10224791" cy="11557666"/>
          </a:xfrm>
        </p:grpSpPr>
        <p:grpSp>
          <p:nvGrpSpPr>
            <p:cNvPr id="62" name="Group 61"/>
            <p:cNvGrpSpPr/>
            <p:nvPr/>
          </p:nvGrpSpPr>
          <p:grpSpPr>
            <a:xfrm>
              <a:off x="19245003" y="7516243"/>
              <a:ext cx="10224576" cy="11555943"/>
              <a:chOff x="18092315" y="6354590"/>
              <a:chExt cx="10224576" cy="11555943"/>
            </a:xfrm>
          </p:grpSpPr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18092315" y="6354590"/>
                <a:ext cx="5040000" cy="3779079"/>
                <a:chOff x="17372235" y="6354591"/>
                <a:chExt cx="5760000" cy="4318947"/>
              </a:xfrm>
            </p:grpSpPr>
            <p:pic>
              <p:nvPicPr>
                <p:cNvPr id="3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72235" y="6354591"/>
                  <a:ext cx="5760000" cy="431894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22592867" y="10141396"/>
                  <a:ext cx="468000" cy="468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/>
                    <a:t>1</a:t>
                  </a:r>
                  <a:endParaRPr lang="en-GB" sz="2400" b="1" dirty="0"/>
                </a:p>
              </p:txBody>
            </p:sp>
          </p:grpSp>
          <p:grpSp>
            <p:nvGrpSpPr>
              <p:cNvPr id="53" name="Group 52"/>
              <p:cNvGrpSpPr>
                <a:grpSpLocks noChangeAspect="1"/>
              </p:cNvGrpSpPr>
              <p:nvPr/>
            </p:nvGrpSpPr>
            <p:grpSpPr>
              <a:xfrm>
                <a:off x="18092315" y="10243022"/>
                <a:ext cx="5040000" cy="3779079"/>
                <a:chOff x="17372235" y="10747078"/>
                <a:chExt cx="5760000" cy="4318947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72235" y="10747078"/>
                  <a:ext cx="5760000" cy="431894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22556811" y="14491494"/>
                  <a:ext cx="468000" cy="468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/>
                    <a:t>2</a:t>
                  </a:r>
                  <a:endParaRPr lang="en-GB" sz="2400" b="1" dirty="0"/>
                </a:p>
              </p:txBody>
            </p:sp>
          </p:grpSp>
          <p:grpSp>
            <p:nvGrpSpPr>
              <p:cNvPr id="40" name="Group 39"/>
              <p:cNvGrpSpPr>
                <a:grpSpLocks noChangeAspect="1"/>
              </p:cNvGrpSpPr>
              <p:nvPr/>
            </p:nvGrpSpPr>
            <p:grpSpPr>
              <a:xfrm>
                <a:off x="18092315" y="14131454"/>
                <a:ext cx="5040000" cy="3779079"/>
                <a:chOff x="17372235" y="15427598"/>
                <a:chExt cx="5760000" cy="4318947"/>
              </a:xfrm>
            </p:grpSpPr>
            <p:pic>
              <p:nvPicPr>
                <p:cNvPr id="39" name="Picture 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72235" y="15427598"/>
                  <a:ext cx="5760000" cy="431894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22556811" y="19170481"/>
                  <a:ext cx="468000" cy="468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/>
                    <a:t>3</a:t>
                  </a:r>
                  <a:endParaRPr lang="en-GB" sz="2400" b="1" dirty="0"/>
                </a:p>
              </p:txBody>
            </p:sp>
          </p:grpSp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>
                <a:off x="23276891" y="6354590"/>
                <a:ext cx="5040000" cy="3779079"/>
                <a:chOff x="23276891" y="6354590"/>
                <a:chExt cx="5760000" cy="4318947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76891" y="6354590"/>
                  <a:ext cx="5760000" cy="431894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TextBox 55"/>
                <p:cNvSpPr txBox="1"/>
                <p:nvPr/>
              </p:nvSpPr>
              <p:spPr>
                <a:xfrm>
                  <a:off x="28479775" y="10141397"/>
                  <a:ext cx="46800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/>
                    <a:t>4</a:t>
                  </a:r>
                  <a:endParaRPr lang="en-GB" sz="2400" b="1" dirty="0"/>
                </a:p>
              </p:txBody>
            </p:sp>
          </p:grpSp>
          <p:grpSp>
            <p:nvGrpSpPr>
              <p:cNvPr id="55" name="Group 54"/>
              <p:cNvGrpSpPr>
                <a:grpSpLocks noChangeAspect="1"/>
              </p:cNvGrpSpPr>
              <p:nvPr/>
            </p:nvGrpSpPr>
            <p:grpSpPr>
              <a:xfrm>
                <a:off x="23276891" y="10243022"/>
                <a:ext cx="5040000" cy="3779079"/>
                <a:chOff x="23276891" y="10747078"/>
                <a:chExt cx="5760000" cy="4318947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76891" y="10747078"/>
                  <a:ext cx="5760000" cy="431894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28461467" y="14491494"/>
                  <a:ext cx="468000" cy="468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/>
                    <a:t>5</a:t>
                  </a:r>
                  <a:endParaRPr lang="en-GB" sz="2400" b="1" dirty="0"/>
                </a:p>
              </p:txBody>
            </p:sp>
          </p:grpSp>
          <p:grpSp>
            <p:nvGrpSpPr>
              <p:cNvPr id="51" name="Group 50"/>
              <p:cNvGrpSpPr>
                <a:grpSpLocks noChangeAspect="1"/>
              </p:cNvGrpSpPr>
              <p:nvPr/>
            </p:nvGrpSpPr>
            <p:grpSpPr>
              <a:xfrm>
                <a:off x="23276891" y="14131454"/>
                <a:ext cx="5040000" cy="3779079"/>
                <a:chOff x="23276891" y="15211574"/>
                <a:chExt cx="5760000" cy="4318947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76891" y="15211574"/>
                  <a:ext cx="5760000" cy="431894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28461467" y="18949655"/>
                  <a:ext cx="468000" cy="468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/>
                    <a:t>6</a:t>
                  </a:r>
                  <a:endParaRPr lang="en-GB" sz="2400" b="1" dirty="0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22593894" y="7514520"/>
              <a:ext cx="1692000" cy="1334950"/>
              <a:chOff x="22593894" y="7514520"/>
              <a:chExt cx="1692000" cy="133495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22593894" y="8849470"/>
                <a:ext cx="169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21935694" y="8180520"/>
                <a:ext cx="133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27448469" y="7514520"/>
              <a:ext cx="2016000" cy="1422000"/>
              <a:chOff x="22593894" y="7514520"/>
              <a:chExt cx="1692000" cy="133495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2593894" y="8849470"/>
                <a:ext cx="169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21935694" y="8180520"/>
                <a:ext cx="133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22511344" y="11400720"/>
              <a:ext cx="1764000" cy="1368000"/>
              <a:chOff x="22593894" y="7514520"/>
              <a:chExt cx="1692000" cy="133495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593894" y="8849470"/>
                <a:ext cx="169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21935694" y="8180520"/>
                <a:ext cx="133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7667544" y="11407070"/>
              <a:ext cx="1800000" cy="1368000"/>
              <a:chOff x="22593894" y="7514520"/>
              <a:chExt cx="1692000" cy="133495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2593894" y="8849470"/>
                <a:ext cx="169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21935694" y="8180520"/>
                <a:ext cx="133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2498644" y="15286920"/>
              <a:ext cx="1782000" cy="1368000"/>
              <a:chOff x="22593894" y="7514520"/>
              <a:chExt cx="1692000" cy="133495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22593894" y="8849470"/>
                <a:ext cx="169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21935694" y="8180520"/>
                <a:ext cx="133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27381794" y="15286920"/>
              <a:ext cx="2088000" cy="1584000"/>
              <a:chOff x="22593894" y="7514520"/>
              <a:chExt cx="1692000" cy="13349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22593894" y="8849470"/>
                <a:ext cx="169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21935694" y="8180520"/>
                <a:ext cx="1332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Box 83"/>
          <p:cNvSpPr txBox="1"/>
          <p:nvPr/>
        </p:nvSpPr>
        <p:spPr>
          <a:xfrm>
            <a:off x="780679" y="25764922"/>
            <a:ext cx="14211671" cy="645543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GB" sz="2200" dirty="0" smtClean="0"/>
              <a:t>* FWHM (</a:t>
            </a:r>
            <a:r>
              <a:rPr lang="en-GB" sz="2200" dirty="0" smtClean="0">
                <a:latin typeface="Cambria Math"/>
                <a:ea typeface="Cambria Math"/>
              </a:rPr>
              <a:t>±</a:t>
            </a:r>
            <a:r>
              <a:rPr lang="en-GB" sz="2200" dirty="0" smtClean="0"/>
              <a:t>0.001) values are for the LaB</a:t>
            </a:r>
            <a:r>
              <a:rPr lang="en-GB" sz="2200" baseline="-25000" dirty="0" smtClean="0"/>
              <a:t>6</a:t>
            </a:r>
            <a:r>
              <a:rPr lang="en-GB" sz="2200" dirty="0" smtClean="0"/>
              <a:t>(200) &amp; Ni(111) peaks measured on the SmartLab that occur at similar 2</a:t>
            </a:r>
            <a:r>
              <a:rPr lang="el-GR" sz="2200" dirty="0" smtClean="0">
                <a:ea typeface="Cambria Math"/>
              </a:rPr>
              <a:t>θ</a:t>
            </a:r>
            <a:r>
              <a:rPr lang="en-GB" sz="2200" dirty="0" smtClean="0">
                <a:ea typeface="Cambria Math"/>
              </a:rPr>
              <a:t> values.</a:t>
            </a:r>
            <a:endParaRPr lang="en-GB" sz="2200" dirty="0"/>
          </a:p>
        </p:txBody>
      </p:sp>
      <p:sp>
        <p:nvSpPr>
          <p:cNvPr id="86" name="TextBox 85"/>
          <p:cNvSpPr txBox="1"/>
          <p:nvPr/>
        </p:nvSpPr>
        <p:spPr>
          <a:xfrm>
            <a:off x="19171107" y="17968489"/>
            <a:ext cx="9572625" cy="73351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GB" sz="2200" dirty="0" smtClean="0"/>
              <a:t>*Insets </a:t>
            </a:r>
            <a:r>
              <a:rPr lang="en-GB" sz="2200" dirty="0" smtClean="0"/>
              <a:t>are at increased magnification and show interpreted crystallites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1098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37356</TotalTime>
  <Words>823</Words>
  <Application>Microsoft Office PowerPoint</Application>
  <PresentationFormat>Custom</PresentationFormat>
  <Paragraphs>119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Light</dc:creator>
  <cp:lastModifiedBy>Mark Light</cp:lastModifiedBy>
  <cp:revision>85</cp:revision>
  <cp:lastPrinted>2014-07-17T14:17:45Z</cp:lastPrinted>
  <dcterms:created xsi:type="dcterms:W3CDTF">2014-03-26T14:37:19Z</dcterms:created>
  <dcterms:modified xsi:type="dcterms:W3CDTF">2014-07-18T08:17:24Z</dcterms:modified>
</cp:coreProperties>
</file>