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29"/>
  </p:notesMasterIdLst>
  <p:handoutMasterIdLst>
    <p:handoutMasterId r:id="rId30"/>
  </p:handoutMasterIdLst>
  <p:sldIdLst>
    <p:sldId id="258" r:id="rId4"/>
    <p:sldId id="256" r:id="rId5"/>
    <p:sldId id="327" r:id="rId6"/>
    <p:sldId id="301" r:id="rId7"/>
    <p:sldId id="299" r:id="rId8"/>
    <p:sldId id="303" r:id="rId9"/>
    <p:sldId id="304" r:id="rId10"/>
    <p:sldId id="307" r:id="rId11"/>
    <p:sldId id="305" r:id="rId12"/>
    <p:sldId id="310" r:id="rId13"/>
    <p:sldId id="309" r:id="rId14"/>
    <p:sldId id="313" r:id="rId15"/>
    <p:sldId id="314" r:id="rId16"/>
    <p:sldId id="316" r:id="rId17"/>
    <p:sldId id="321" r:id="rId18"/>
    <p:sldId id="324" r:id="rId19"/>
    <p:sldId id="318" r:id="rId20"/>
    <p:sldId id="319" r:id="rId21"/>
    <p:sldId id="325" r:id="rId22"/>
    <p:sldId id="331" r:id="rId23"/>
    <p:sldId id="329" r:id="rId24"/>
    <p:sldId id="333" r:id="rId25"/>
    <p:sldId id="332" r:id="rId26"/>
    <p:sldId id="328" r:id="rId27"/>
    <p:sldId id="311" r:id="rId28"/>
  </p:sldIdLst>
  <p:sldSz cx="9144000" cy="6858000" type="screen4x3"/>
  <p:notesSz cx="6797675" cy="992822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CFCFCF"/>
    <a:srgbClr val="957ECE"/>
    <a:srgbClr val="00FF00"/>
    <a:srgbClr val="D5D5D5"/>
    <a:srgbClr val="A6A6A6"/>
    <a:srgbClr val="A6D85F"/>
    <a:srgbClr val="EAEAEA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5" autoAdjust="0"/>
    <p:restoredTop sz="89263" autoAdjust="0"/>
  </p:normalViewPr>
  <p:slideViewPr>
    <p:cSldViewPr snapToGrid="0">
      <p:cViewPr varScale="1">
        <p:scale>
          <a:sx n="105" d="100"/>
          <a:sy n="105" d="100"/>
        </p:scale>
        <p:origin x="-1824" y="-4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fld id="{E930A700-26CF-4D92-B908-C5D01B0AC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86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fld id="{A524F275-F59F-4681-8EEE-DD6A2653F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fld id="{BE0832D3-851F-44EA-B29B-F7AE87826288}" type="slidenum">
              <a:rPr lang="en-GB">
                <a:latin typeface="Arial" charset="0"/>
              </a:rPr>
              <a:pPr/>
              <a:t>1</a:t>
            </a:fld>
            <a:endParaRPr lang="en-GB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minute scan, only ZnO 0002 peak visible</a:t>
            </a:r>
          </a:p>
          <a:p>
            <a:r>
              <a:rPr lang="en-GB" dirty="0" smtClean="0"/>
              <a:t>Atomic Layer Deposition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4F275-F59F-4681-8EEE-DD6A2653F02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66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 picks up many more peaks.</a:t>
            </a:r>
          </a:p>
          <a:p>
            <a:r>
              <a:rPr lang="en-GB" dirty="0" smtClean="0"/>
              <a:t>The</a:t>
            </a:r>
            <a:r>
              <a:rPr lang="en-GB" baseline="0" dirty="0" smtClean="0"/>
              <a:t> 002 reflection is much stronger than predicted indicating the sample has strong c axis preferred orientation.</a:t>
            </a:r>
          </a:p>
          <a:p>
            <a:r>
              <a:rPr lang="en-GB" baseline="0" dirty="0" smtClean="0"/>
              <a:t>However, as this is a GI 2theta scan, the diffraction vector is inclined (34/2)-0.5 to the sample surface normal – so precise preferred orientation information is not obtained.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4F275-F59F-4681-8EEE-DD6A2653F02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38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100 and 110 reflections are stronger</a:t>
            </a:r>
            <a:r>
              <a:rPr lang="en-GB" baseline="0" dirty="0" smtClean="0"/>
              <a:t> than theoretically expected supporting the c-axis preferred orientation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4F275-F59F-4681-8EEE-DD6A2653F02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580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4F275-F59F-4681-8EEE-DD6A2653F02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fld id="{21F8940C-6023-4C4B-BFBD-F66C52399E0C}" type="slidenum">
              <a:rPr lang="en-GB">
                <a:latin typeface="Arial" charset="0"/>
              </a:rPr>
              <a:pPr/>
              <a:t>2</a:t>
            </a:fld>
            <a:endParaRPr lang="en-GB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collimator = ca. 400 microns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4F275-F59F-4681-8EEE-DD6A2653F02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272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itchFamily="34" charset="0"/>
              </a:rPr>
              <a:t>PVD </a:t>
            </a:r>
            <a:r>
              <a:rPr lang="en-US" dirty="0" err="1" smtClean="0">
                <a:latin typeface="Calibri" pitchFamily="34" charset="0"/>
              </a:rPr>
              <a:t>TiN</a:t>
            </a:r>
            <a:r>
              <a:rPr lang="en-US" dirty="0" smtClean="0">
                <a:latin typeface="Calibri" pitchFamily="34" charset="0"/>
              </a:rPr>
              <a:t> conducting layer on Si , patterned silica – various size</a:t>
            </a:r>
            <a:r>
              <a:rPr lang="en-US" baseline="0" dirty="0" smtClean="0">
                <a:latin typeface="Calibri" pitchFamily="34" charset="0"/>
              </a:rPr>
              <a:t> holes – range of 30 microns</a:t>
            </a:r>
            <a:endParaRPr lang="en-US" dirty="0" smtClean="0">
              <a:latin typeface="Calibri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itchFamily="34" charset="0"/>
              </a:rPr>
              <a:t>Preferred orientation,</a:t>
            </a:r>
            <a:r>
              <a:rPr lang="en-US" baseline="0" dirty="0" smtClean="0">
                <a:latin typeface="Calibri" pitchFamily="34" charset="0"/>
              </a:rPr>
              <a:t> on a </a:t>
            </a:r>
            <a:r>
              <a:rPr lang="en-US" baseline="0" dirty="0" err="1" smtClean="0">
                <a:latin typeface="Calibri" pitchFamily="34" charset="0"/>
              </a:rPr>
              <a:t>TiN</a:t>
            </a:r>
            <a:r>
              <a:rPr lang="en-US" baseline="0" dirty="0" smtClean="0">
                <a:latin typeface="Calibri" pitchFamily="34" charset="0"/>
              </a:rPr>
              <a:t> surface you get random orientation – and on SiO2 you get some orientation – so the patterning drives the preferred orientation/</a:t>
            </a:r>
            <a:endParaRPr lang="en-US" dirty="0" smtClean="0">
              <a:latin typeface="Calibri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itchFamily="34" charset="0"/>
              </a:rPr>
              <a:t>Adam Mater. Res. Bull. 2007, 42, 1986 (R-3mh, a = 4.38, c = 30.50 Å)</a:t>
            </a:r>
            <a:endParaRPr lang="en-GB" b="1" dirty="0" smtClean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4F275-F59F-4681-8EEE-DD6A2653F02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2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Blue = symmetric, red = asymmetric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4F275-F59F-4681-8EEE-DD6A2653F02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7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111 reflection of cubic phase, showing classic 111 fibre texture.</a:t>
            </a:r>
          </a:p>
          <a:p>
            <a:r>
              <a:rPr lang="en-GB" dirty="0" smtClean="0"/>
              <a:t>Alpha = 19.5</a:t>
            </a:r>
          </a:p>
          <a:p>
            <a:r>
              <a:rPr lang="en-GB" dirty="0" smtClean="0"/>
              <a:t>Highest intensity at centre from the (111) planes aligned parallel to sample surface.</a:t>
            </a:r>
          </a:p>
          <a:p>
            <a:r>
              <a:rPr lang="en-GB" dirty="0" smtClean="0"/>
              <a:t>Ring at alpha = 19.5 from random orientations (twists) of the (-111), (11-1), (1-11) planes that make an angle to (111) of 19.5. The intensity present is spread out </a:t>
            </a:r>
            <a:r>
              <a:rPr lang="en-GB" dirty="0" err="1" smtClean="0"/>
              <a:t>uniformally</a:t>
            </a:r>
            <a:r>
              <a:rPr lang="en-GB" dirty="0" smtClean="0"/>
              <a:t> around the ring. </a:t>
            </a:r>
          </a:p>
          <a:p>
            <a:r>
              <a:rPr lang="en-GB" dirty="0" smtClean="0"/>
              <a:t>LiMn2O4 on </a:t>
            </a:r>
            <a:r>
              <a:rPr lang="en-GB" dirty="0" err="1" smtClean="0"/>
              <a:t>Pt</a:t>
            </a:r>
            <a:r>
              <a:rPr lang="en-GB" dirty="0" smtClean="0"/>
              <a:t> layer on Si </a:t>
            </a:r>
            <a:r>
              <a:rPr lang="en-GB" dirty="0" err="1" smtClean="0"/>
              <a:t>subrate</a:t>
            </a:r>
            <a:r>
              <a:rPr lang="en-GB" dirty="0" smtClean="0"/>
              <a:t> (100)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4F275-F59F-4681-8EEE-DD6A2653F02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22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200 and 002 are a very close overlapped doublet due to the tetragonal cell The fact that a and c are very similar could explain a very slight asymmetry in the 100 surface normal pole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4F275-F59F-4681-8EEE-DD6A2653F02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1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pole normal shows that the 100 are parallel to the surface, but the poles at 33.5 indicate there must also be some (111) orientation of the crystallites.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4F275-F59F-4681-8EEE-DD6A2653F02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630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Grown from CTAB surfactant – via electrochemically</a:t>
            </a:r>
            <a:r>
              <a:rPr lang="en-GB" baseline="0" dirty="0" smtClean="0"/>
              <a:t> assisted method. This aligns the surfactant normal to the surface and aids nucleation at the surface via production of OH groups.</a:t>
            </a:r>
          </a:p>
          <a:p>
            <a:r>
              <a:rPr lang="en-GB" dirty="0" smtClean="0"/>
              <a:t>(C</a:t>
            </a:r>
            <a:r>
              <a:rPr lang="en-GB" baseline="-25000" dirty="0" smtClean="0"/>
              <a:t>16</a:t>
            </a:r>
            <a:r>
              <a:rPr lang="en-GB" dirty="0" smtClean="0"/>
              <a:t>H</a:t>
            </a:r>
            <a:r>
              <a:rPr lang="en-GB" baseline="-25000" dirty="0" smtClean="0"/>
              <a:t>33</a:t>
            </a:r>
            <a:r>
              <a:rPr lang="en-GB" dirty="0" smtClean="0"/>
              <a:t>)N(CH</a:t>
            </a:r>
            <a:r>
              <a:rPr lang="en-GB" baseline="-25000" dirty="0" smtClean="0"/>
              <a:t>3</a:t>
            </a:r>
            <a:r>
              <a:rPr lang="en-GB" dirty="0" smtClean="0"/>
              <a:t>)</a:t>
            </a:r>
            <a:r>
              <a:rPr lang="en-GB" baseline="-25000" dirty="0" smtClean="0"/>
              <a:t>3</a:t>
            </a:r>
            <a:r>
              <a:rPr lang="en-GB" dirty="0" smtClean="0"/>
              <a:t>Br, </a:t>
            </a:r>
            <a:r>
              <a:rPr lang="en-GB" dirty="0" err="1" smtClean="0"/>
              <a:t>cetyltrimethylammonium</a:t>
            </a:r>
            <a:r>
              <a:rPr lang="en-GB" dirty="0" smtClean="0"/>
              <a:t> bromide</a:t>
            </a:r>
          </a:p>
          <a:p>
            <a:r>
              <a:rPr lang="en-GB" dirty="0" smtClean="0"/>
              <a:t>Pore size = 4.26nm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4F275-F59F-4681-8EEE-DD6A2653F02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02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8" descr="chemistr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8938"/>
            <a:ext cx="27368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16BAC927-0C2D-49CA-BE40-43425AE70B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1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C4DE0-283D-4E01-86DB-5EA8DA2593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84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31B84-2EEE-48B2-AB0E-750C3335C2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15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BCCA1-E56F-43A9-9E38-3E6D2EC8DD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7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9753-92CF-43E9-AE1B-901ABF6A29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73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6" descr="chemistr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8938"/>
            <a:ext cx="27368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0D276-0F0D-4073-848E-AE88067DB7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26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9CCE0-1095-405B-915D-D2A2D26E9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202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2423-B0B6-44CE-B525-2D41B93051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933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C93CD-3797-4DEA-B479-22982D65C2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43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7A5CC-E31E-40A2-B774-0B8DE3D9F8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46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AEA35-FF7F-44FF-9D09-E803D81CEB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04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AB34-44F6-43A5-AA11-D03EAAC48B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360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64466-8B9B-44E6-9602-C04DC2D8FE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467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E135-CE86-4ADE-AD65-FC4546D90D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35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6D4BB-0D15-4F0D-A00A-D6BB03FE0C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62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AA6E3-4636-4A63-8D9A-8EAFC0AEFB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864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6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56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44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99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7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94F85-0875-4FA2-A461-E2AF8C8DC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605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26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77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48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0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20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3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44A0B-A36E-4229-8CDC-680536C8F5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1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3E34D-2052-4EDA-A0F2-E72159087A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09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46AED-7CBF-4F83-815D-2095DBBD4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12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A2B62-D88B-41D7-940F-00F0226724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53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71E6F-1A02-4714-B29D-4CEBE834D7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98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CE87C-823E-4FC5-8847-46EDAE9F3F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9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 rot="10800000">
            <a:off x="-79375" y="-26988"/>
            <a:ext cx="9223375" cy="3810001"/>
          </a:xfrm>
          <a:prstGeom prst="rect">
            <a:avLst/>
          </a:prstGeom>
          <a:gradFill rotWithShape="0">
            <a:gsLst>
              <a:gs pos="0">
                <a:srgbClr val="DCDEDE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Georgia" pitchFamily="18" charset="0"/>
              </a:defRPr>
            </a:lvl1pPr>
          </a:lstStyle>
          <a:p>
            <a:pPr>
              <a:defRPr/>
            </a:pPr>
            <a:fld id="{4413CC55-BB4E-4FF2-A15F-C5DFF17363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11" descr="chemistr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15913"/>
            <a:ext cx="21224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Georgia" pitchFamily="18" charset="0"/>
              </a:defRPr>
            </a:lvl1pPr>
          </a:lstStyle>
          <a:p>
            <a:pPr>
              <a:defRPr/>
            </a:pPr>
            <a:fld id="{3EE82BFB-5050-4CB1-9133-B369216DCC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12" descr="chemistr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15913"/>
            <a:ext cx="21224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hyperlink" Target="https://sharepoint.soton.ac.uk/sites/xray/Diffractometers/Rigaku%20FRE+/Rigaku%20FRE+%208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03629"/>
            <a:ext cx="8953500" cy="14465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tx1">
                    <a:lumMod val="50000"/>
                  </a:schemeClr>
                </a:solidFill>
              </a:rPr>
              <a:t>SmartLab: Some initial results and </a:t>
            </a:r>
            <a:r>
              <a:rPr lang="en-GB" sz="4400" dirty="0" smtClean="0">
                <a:solidFill>
                  <a:schemeClr val="tx1">
                    <a:lumMod val="50000"/>
                  </a:schemeClr>
                </a:solidFill>
              </a:rPr>
              <a:t>experiences.</a:t>
            </a:r>
            <a:endParaRPr lang="en-GB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5" y="4442421"/>
            <a:ext cx="895350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Dr Mark Light</a:t>
            </a:r>
          </a:p>
          <a:p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University of Southampton</a:t>
            </a: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4" y="2445039"/>
            <a:ext cx="6952481" cy="360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4547" y="4869918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 (100)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72127" y="3241143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3</a:t>
            </a:r>
            <a:endParaRPr lang="en-GB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3371992" y="2450568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Pt</a:t>
            </a:r>
            <a:endParaRPr lang="en-GB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805852" y="3384018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3</a:t>
            </a:r>
            <a:endParaRPr lang="en-GB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368517" y="4774668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 (200), (002)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098496" y="4774668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 (111)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764525" y="5047004"/>
            <a:ext cx="323850" cy="5238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092703" y="2427629"/>
            <a:ext cx="2329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3.977 3.977 3.988 90 90 90</a:t>
            </a:r>
            <a:endParaRPr lang="en-GB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643603" y="770479"/>
            <a:ext cx="5546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600" dirty="0" err="1" smtClean="0">
                <a:effectLst/>
                <a:latin typeface="Trebuchet MS"/>
                <a:ea typeface="SimSun"/>
              </a:rPr>
              <a:t>Pt</a:t>
            </a:r>
            <a:endParaRPr lang="en-GB" sz="1600" dirty="0">
              <a:effectLst/>
              <a:latin typeface="Times New Roman"/>
              <a:ea typeface="SimSu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658063" y="1035386"/>
            <a:ext cx="782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600" dirty="0" smtClean="0">
                <a:effectLst/>
                <a:latin typeface="Trebuchet MS"/>
                <a:ea typeface="SimSun"/>
              </a:rPr>
              <a:t>Al</a:t>
            </a:r>
            <a:r>
              <a:rPr lang="en-GB" sz="1600" baseline="-25000" dirty="0" smtClean="0">
                <a:effectLst/>
                <a:latin typeface="Trebuchet MS"/>
                <a:ea typeface="SimSun"/>
              </a:rPr>
              <a:t>2</a:t>
            </a:r>
            <a:r>
              <a:rPr lang="en-GB" sz="1600" dirty="0" smtClean="0">
                <a:effectLst/>
                <a:latin typeface="Trebuchet MS"/>
                <a:ea typeface="SimSun"/>
              </a:rPr>
              <a:t>O</a:t>
            </a:r>
            <a:r>
              <a:rPr lang="en-GB" sz="1600" baseline="-25000" dirty="0" smtClean="0">
                <a:effectLst/>
                <a:latin typeface="Trebuchet MS"/>
                <a:ea typeface="SimSun"/>
              </a:rPr>
              <a:t>3</a:t>
            </a:r>
            <a:endParaRPr lang="en-GB" sz="1600" baseline="-25000" dirty="0">
              <a:effectLst/>
              <a:latin typeface="Times New Roman"/>
              <a:ea typeface="SimSun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726208" y="1070986"/>
            <a:ext cx="1800200" cy="576064"/>
          </a:xfrm>
          <a:prstGeom prst="cube">
            <a:avLst>
              <a:gd name="adj" fmla="val 59576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726208" y="852194"/>
            <a:ext cx="1800200" cy="576064"/>
          </a:xfrm>
          <a:prstGeom prst="cube">
            <a:avLst>
              <a:gd name="adj" fmla="val 59576"/>
            </a:avLst>
          </a:prstGeom>
          <a:solidFill>
            <a:schemeClr val="tx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726208" y="634845"/>
            <a:ext cx="1800200" cy="576064"/>
          </a:xfrm>
          <a:prstGeom prst="cube">
            <a:avLst>
              <a:gd name="adj" fmla="val 59576"/>
            </a:avLst>
          </a:prstGeom>
          <a:solidFill>
            <a:srgbClr val="0000FF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493804" y="634845"/>
            <a:ext cx="8844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  <a:effectLst/>
                <a:latin typeface="Trebuchet MS" pitchFamily="34" charset="0"/>
                <a:ea typeface="SimSun"/>
              </a:rPr>
              <a:t>X</a:t>
            </a:r>
            <a:endParaRPr lang="en-GB" sz="1600" dirty="0">
              <a:solidFill>
                <a:schemeClr val="tx1">
                  <a:lumMod val="50000"/>
                </a:schemeClr>
              </a:solidFill>
              <a:effectLst/>
              <a:latin typeface="Trebuchet MS" pitchFamily="34" charset="0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6204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13690"/>
            <a:ext cx="8496300" cy="649288"/>
          </a:xfrm>
        </p:spPr>
        <p:txBody>
          <a:bodyPr/>
          <a:lstStyle/>
          <a:p>
            <a:r>
              <a:rPr lang="en-GB" sz="2000" dirty="0" smtClean="0">
                <a:latin typeface="Calibri" pitchFamily="34" charset="0"/>
              </a:rPr>
              <a:t>100 reflection, (111) &amp; (100) orientation?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10123"/>
            <a:ext cx="5339716" cy="21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70" y="1283607"/>
            <a:ext cx="2871999" cy="274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935312" y="5475953"/>
            <a:ext cx="2705108" cy="679535"/>
            <a:chOff x="1229962" y="4984042"/>
            <a:chExt cx="2705108" cy="67953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839" y="5045390"/>
              <a:ext cx="3238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962" y="5045390"/>
              <a:ext cx="3238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973" y="5035865"/>
              <a:ext cx="3238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220" y="5039040"/>
              <a:ext cx="3238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82977">
              <a:off x="3194022" y="4984042"/>
              <a:ext cx="36195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82977">
              <a:off x="2403124" y="4998012"/>
              <a:ext cx="36195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82977">
              <a:off x="1621755" y="5005634"/>
              <a:ext cx="36195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 bwMode="auto">
            <a:xfrm>
              <a:off x="1283404" y="5375545"/>
              <a:ext cx="2592288" cy="288032"/>
            </a:xfrm>
            <a:prstGeom prst="rect">
              <a:avLst/>
            </a:prstGeom>
            <a:solidFill>
              <a:srgbClr val="D5D5D5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08177" y="1490902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</a:rPr>
              <a:t>α = 33.5</a:t>
            </a:r>
            <a:endParaRPr lang="en-GB" sz="2000" baseline="-25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6980" y="1706012"/>
            <a:ext cx="2214365" cy="2214365"/>
            <a:chOff x="3343060" y="1690772"/>
            <a:chExt cx="2214365" cy="2214365"/>
          </a:xfrm>
        </p:grpSpPr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3343060" y="1690772"/>
              <a:ext cx="2214365" cy="2214365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4344155" y="2017414"/>
              <a:ext cx="217283" cy="216000"/>
            </a:xfrm>
            <a:prstGeom prst="ellipse">
              <a:avLst/>
            </a:prstGeom>
            <a:solidFill>
              <a:srgbClr val="D5D5D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3754170" y="2368990"/>
              <a:ext cx="217283" cy="216000"/>
            </a:xfrm>
            <a:prstGeom prst="ellipse">
              <a:avLst/>
            </a:prstGeom>
            <a:solidFill>
              <a:srgbClr val="D5D5D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4342646" y="3373925"/>
              <a:ext cx="217283" cy="216000"/>
            </a:xfrm>
            <a:prstGeom prst="ellipse">
              <a:avLst/>
            </a:prstGeom>
            <a:solidFill>
              <a:srgbClr val="D5D5D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3754171" y="3020840"/>
              <a:ext cx="217283" cy="216000"/>
            </a:xfrm>
            <a:prstGeom prst="ellipse">
              <a:avLst/>
            </a:prstGeom>
            <a:solidFill>
              <a:srgbClr val="D5D5D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4931121" y="3057054"/>
              <a:ext cx="217283" cy="216000"/>
            </a:xfrm>
            <a:prstGeom prst="ellipse">
              <a:avLst/>
            </a:prstGeom>
            <a:solidFill>
              <a:srgbClr val="D5D5D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cxnSp>
          <p:nvCxnSpPr>
            <p:cNvPr id="40" name="Straight Connector 39"/>
            <p:cNvCxnSpPr>
              <a:stCxn id="33" idx="0"/>
              <a:endCxn id="33" idx="4"/>
            </p:cNvCxnSpPr>
            <p:nvPr/>
          </p:nvCxnSpPr>
          <p:spPr bwMode="auto">
            <a:xfrm>
              <a:off x="4450243" y="1690772"/>
              <a:ext cx="0" cy="221436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33" idx="2"/>
              <a:endCxn id="33" idx="6"/>
            </p:cNvCxnSpPr>
            <p:nvPr/>
          </p:nvCxnSpPr>
          <p:spPr bwMode="auto">
            <a:xfrm>
              <a:off x="3343060" y="2797955"/>
              <a:ext cx="22143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Oval 41"/>
            <p:cNvSpPr>
              <a:spLocks noChangeAspect="1"/>
            </p:cNvSpPr>
            <p:nvPr/>
          </p:nvSpPr>
          <p:spPr bwMode="auto">
            <a:xfrm>
              <a:off x="4920558" y="2349374"/>
              <a:ext cx="217283" cy="216000"/>
            </a:xfrm>
            <a:prstGeom prst="ellipse">
              <a:avLst/>
            </a:prstGeom>
            <a:solidFill>
              <a:srgbClr val="D5D5D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92475" y="1643380"/>
            <a:ext cx="2336800" cy="2324100"/>
            <a:chOff x="3292475" y="1643380"/>
            <a:chExt cx="2336800" cy="2324100"/>
          </a:xfrm>
        </p:grpSpPr>
        <p:sp>
          <p:nvSpPr>
            <p:cNvPr id="8" name="Oval 7"/>
            <p:cNvSpPr/>
            <p:nvPr/>
          </p:nvSpPr>
          <p:spPr bwMode="auto">
            <a:xfrm>
              <a:off x="4356100" y="1643380"/>
              <a:ext cx="209550" cy="139700"/>
            </a:xfrm>
            <a:prstGeom prst="ellipse">
              <a:avLst/>
            </a:prstGeom>
            <a:solidFill>
              <a:srgbClr val="D5D5D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343400" y="3827780"/>
              <a:ext cx="209550" cy="139700"/>
            </a:xfrm>
            <a:prstGeom prst="ellipse">
              <a:avLst/>
            </a:prstGeom>
            <a:solidFill>
              <a:srgbClr val="D5D5D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 rot="16200000">
              <a:off x="5454650" y="2716530"/>
              <a:ext cx="209550" cy="139700"/>
            </a:xfrm>
            <a:prstGeom prst="ellipse">
              <a:avLst/>
            </a:prstGeom>
            <a:solidFill>
              <a:srgbClr val="D5D5D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 rot="16200000">
              <a:off x="3257550" y="2716530"/>
              <a:ext cx="209550" cy="139700"/>
            </a:xfrm>
            <a:prstGeom prst="ellipse">
              <a:avLst/>
            </a:prstGeom>
            <a:solidFill>
              <a:srgbClr val="D5D5D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46870" y="1684661"/>
              <a:ext cx="2214365" cy="2214365"/>
              <a:chOff x="6142090" y="1909564"/>
              <a:chExt cx="2214365" cy="2214365"/>
            </a:xfrm>
          </p:grpSpPr>
          <p:sp>
            <p:nvSpPr>
              <p:cNvPr id="23" name="Donut 22"/>
              <p:cNvSpPr>
                <a:spLocks noChangeAspect="1"/>
              </p:cNvSpPr>
              <p:nvPr/>
            </p:nvSpPr>
            <p:spPr bwMode="auto">
              <a:xfrm>
                <a:off x="7118400" y="2883654"/>
                <a:ext cx="256385" cy="256385"/>
              </a:xfrm>
              <a:prstGeom prst="donut">
                <a:avLst>
                  <a:gd name="adj" fmla="val 49262"/>
                </a:avLst>
              </a:prstGeom>
              <a:solidFill>
                <a:srgbClr val="D5D5D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12700"/>
              </a:effectLst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  <p:cxnSp>
            <p:nvCxnSpPr>
              <p:cNvPr id="25" name="Straight Connector 24"/>
              <p:cNvCxnSpPr>
                <a:stCxn id="21" idx="0"/>
                <a:endCxn id="21" idx="4"/>
              </p:cNvCxnSpPr>
              <p:nvPr/>
            </p:nvCxnSpPr>
            <p:spPr bwMode="auto">
              <a:xfrm>
                <a:off x="7249273" y="1909564"/>
                <a:ext cx="0" cy="221436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>
                <a:stCxn id="21" idx="2"/>
                <a:endCxn id="21" idx="6"/>
              </p:cNvCxnSpPr>
              <p:nvPr/>
            </p:nvCxnSpPr>
            <p:spPr bwMode="auto">
              <a:xfrm>
                <a:off x="6142090" y="3016747"/>
                <a:ext cx="221436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" name="Oval 20"/>
              <p:cNvSpPr>
                <a:spLocks noChangeAspect="1"/>
              </p:cNvSpPr>
              <p:nvPr/>
            </p:nvSpPr>
            <p:spPr bwMode="auto">
              <a:xfrm>
                <a:off x="6142090" y="1909564"/>
                <a:ext cx="2214365" cy="221436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8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3850" y="31750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r>
              <a:rPr lang="en-GB" sz="3200" kern="0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In-Plane</a:t>
            </a:r>
            <a:endParaRPr lang="en-GB" sz="3200" kern="0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4" y="1254884"/>
            <a:ext cx="7688721" cy="5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c 2"/>
          <p:cNvSpPr/>
          <p:nvPr/>
        </p:nvSpPr>
        <p:spPr bwMode="auto">
          <a:xfrm rot="9948705">
            <a:off x="3926132" y="3090770"/>
            <a:ext cx="4354343" cy="1320090"/>
          </a:xfrm>
          <a:prstGeom prst="arc">
            <a:avLst>
              <a:gd name="adj1" fmla="val 16200000"/>
              <a:gd name="adj2" fmla="val 21211627"/>
            </a:avLst>
          </a:prstGeom>
          <a:noFill/>
          <a:ln w="5715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9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7" y="2154720"/>
            <a:ext cx="6018807" cy="402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59336" y="2592797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1</a:t>
            </a:r>
            <a:r>
              <a:rPr lang="en-GB" dirty="0" smtClean="0"/>
              <a:t>=36.86(2)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729432" y="4447248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2</a:t>
            </a:r>
            <a:r>
              <a:rPr lang="en-GB" dirty="0" smtClean="0"/>
              <a:t>=21.19(8)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150825" y="4800334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3</a:t>
            </a:r>
            <a:r>
              <a:rPr lang="en-GB" dirty="0" smtClean="0"/>
              <a:t>=18.53(5)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20928" y="4766361"/>
            <a:ext cx="159756" cy="6385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877528" y="5115202"/>
            <a:ext cx="454182" cy="3244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53" y="2353897"/>
            <a:ext cx="3338309" cy="83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17724" y="4875281"/>
                <a:ext cx="1405193" cy="586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1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8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724" y="4875281"/>
                <a:ext cx="1405193" cy="5866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8638" y="5679540"/>
                <a:ext cx="1253612" cy="505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1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GB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638" y="5679540"/>
                <a:ext cx="1253612" cy="5051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177407" y="4307926"/>
            <a:ext cx="825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d</a:t>
            </a:r>
            <a:r>
              <a:rPr lang="en-GB" b="1" baseline="-25000" dirty="0" smtClean="0">
                <a:solidFill>
                  <a:srgbClr val="0000FF"/>
                </a:solidFill>
              </a:rPr>
              <a:t>2</a:t>
            </a:r>
            <a:r>
              <a:rPr lang="en-GB" b="1" dirty="0" smtClean="0">
                <a:solidFill>
                  <a:srgbClr val="0000FF"/>
                </a:solidFill>
              </a:rPr>
              <a:t>(11)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87632" y="4291579"/>
            <a:ext cx="9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d</a:t>
            </a:r>
            <a:r>
              <a:rPr lang="en-GB" b="1" baseline="-25000" dirty="0" smtClean="0">
                <a:solidFill>
                  <a:srgbClr val="00B050"/>
                </a:solidFill>
              </a:rPr>
              <a:t>1</a:t>
            </a:r>
            <a:r>
              <a:rPr lang="en-GB" b="1" dirty="0" smtClean="0">
                <a:solidFill>
                  <a:srgbClr val="00B050"/>
                </a:solidFill>
              </a:rPr>
              <a:t>(10)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95007" y="4307994"/>
            <a:ext cx="895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d</a:t>
            </a:r>
            <a:r>
              <a:rPr lang="en-GB" b="1" baseline="-25000" dirty="0" smtClean="0">
                <a:solidFill>
                  <a:srgbClr val="FFC000"/>
                </a:solidFill>
              </a:rPr>
              <a:t>3</a:t>
            </a:r>
            <a:r>
              <a:rPr lang="en-GB" b="1" dirty="0" smtClean="0">
                <a:solidFill>
                  <a:srgbClr val="FFC000"/>
                </a:solidFill>
              </a:rPr>
              <a:t>(20)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 rot="1584128">
            <a:off x="7038352" y="3179046"/>
            <a:ext cx="744539" cy="70197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6" name="Hexagon 25"/>
          <p:cNvSpPr/>
          <p:nvPr/>
        </p:nvSpPr>
        <p:spPr bwMode="auto">
          <a:xfrm rot="5400000">
            <a:off x="6745704" y="1841711"/>
            <a:ext cx="936871" cy="841969"/>
          </a:xfrm>
          <a:prstGeom prst="hexagon">
            <a:avLst>
              <a:gd name="adj" fmla="val 29950"/>
              <a:gd name="vf" fmla="val 115470"/>
            </a:avLst>
          </a:prstGeom>
          <a:solidFill>
            <a:srgbClr val="D5D5D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7" name="Hexagon 26"/>
          <p:cNvSpPr/>
          <p:nvPr/>
        </p:nvSpPr>
        <p:spPr bwMode="auto">
          <a:xfrm rot="5400000">
            <a:off x="6326188" y="2531855"/>
            <a:ext cx="936871" cy="841969"/>
          </a:xfrm>
          <a:prstGeom prst="hexagon">
            <a:avLst>
              <a:gd name="adj" fmla="val 29950"/>
              <a:gd name="vf" fmla="val 115470"/>
            </a:avLst>
          </a:prstGeom>
          <a:solidFill>
            <a:srgbClr val="D5D5D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8" name="Hexagon 27"/>
          <p:cNvSpPr/>
          <p:nvPr/>
        </p:nvSpPr>
        <p:spPr bwMode="auto">
          <a:xfrm rot="5400000">
            <a:off x="7171951" y="2519226"/>
            <a:ext cx="936871" cy="841969"/>
          </a:xfrm>
          <a:prstGeom prst="hexagon">
            <a:avLst>
              <a:gd name="adj" fmla="val 29950"/>
              <a:gd name="vf" fmla="val 115470"/>
            </a:avLst>
          </a:prstGeom>
          <a:solidFill>
            <a:srgbClr val="D5D5D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9" name="Hexagon 28"/>
          <p:cNvSpPr/>
          <p:nvPr/>
        </p:nvSpPr>
        <p:spPr bwMode="auto">
          <a:xfrm rot="5400000">
            <a:off x="6741912" y="3207465"/>
            <a:ext cx="936871" cy="841969"/>
          </a:xfrm>
          <a:prstGeom prst="hexagon">
            <a:avLst>
              <a:gd name="adj" fmla="val 29950"/>
              <a:gd name="vf" fmla="val 115470"/>
            </a:avLst>
          </a:prstGeom>
          <a:solidFill>
            <a:srgbClr val="D5D5D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0" name="Hexagon 29"/>
          <p:cNvSpPr/>
          <p:nvPr/>
        </p:nvSpPr>
        <p:spPr bwMode="auto">
          <a:xfrm rot="5400000">
            <a:off x="7583883" y="3218419"/>
            <a:ext cx="936871" cy="841969"/>
          </a:xfrm>
          <a:prstGeom prst="hexagon">
            <a:avLst>
              <a:gd name="adj" fmla="val 29950"/>
              <a:gd name="vf" fmla="val 115470"/>
            </a:avLst>
          </a:prstGeom>
          <a:solidFill>
            <a:srgbClr val="D5D5D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1" name="Hexagon 30"/>
          <p:cNvSpPr/>
          <p:nvPr/>
        </p:nvSpPr>
        <p:spPr bwMode="auto">
          <a:xfrm rot="5400000">
            <a:off x="7583886" y="1840037"/>
            <a:ext cx="936871" cy="841969"/>
          </a:xfrm>
          <a:prstGeom prst="hexagon">
            <a:avLst>
              <a:gd name="adj" fmla="val 29950"/>
              <a:gd name="vf" fmla="val 115470"/>
            </a:avLst>
          </a:prstGeom>
          <a:solidFill>
            <a:srgbClr val="D5D5D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2" name="Hexagon 31"/>
          <p:cNvSpPr/>
          <p:nvPr/>
        </p:nvSpPr>
        <p:spPr bwMode="auto">
          <a:xfrm rot="5400000">
            <a:off x="8001082" y="2524701"/>
            <a:ext cx="936871" cy="841969"/>
          </a:xfrm>
          <a:prstGeom prst="hexagon">
            <a:avLst>
              <a:gd name="adj" fmla="val 29950"/>
              <a:gd name="vf" fmla="val 115470"/>
            </a:avLst>
          </a:prstGeom>
          <a:solidFill>
            <a:srgbClr val="D5D5D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 rot="1584128">
            <a:off x="6874685" y="1964305"/>
            <a:ext cx="663778" cy="62583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 rot="1584128">
            <a:off x="7718978" y="1971684"/>
            <a:ext cx="663778" cy="62583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 rot="1584128">
            <a:off x="6453701" y="2632990"/>
            <a:ext cx="663778" cy="62583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 rot="1584128">
            <a:off x="7310840" y="2640141"/>
            <a:ext cx="663778" cy="62583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 rot="1584128">
            <a:off x="8145223" y="2647294"/>
            <a:ext cx="663778" cy="62583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 rot="1584128">
            <a:off x="6886062" y="3348160"/>
            <a:ext cx="663778" cy="62583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 rot="1584128">
            <a:off x="7720446" y="3333857"/>
            <a:ext cx="663778" cy="62583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40" name="Hexagon 39"/>
          <p:cNvSpPr/>
          <p:nvPr/>
        </p:nvSpPr>
        <p:spPr bwMode="auto">
          <a:xfrm>
            <a:off x="6747562" y="2255543"/>
            <a:ext cx="1744618" cy="1398158"/>
          </a:xfrm>
          <a:prstGeom prst="hexagon">
            <a:avLst>
              <a:gd name="adj" fmla="val 30780"/>
              <a:gd name="vf" fmla="val 115470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cxnSp>
        <p:nvCxnSpPr>
          <p:cNvPr id="41" name="Straight Connector 40"/>
          <p:cNvCxnSpPr>
            <a:stCxn id="40" idx="2"/>
            <a:endCxn id="40" idx="0"/>
          </p:cNvCxnSpPr>
          <p:nvPr/>
        </p:nvCxnSpPr>
        <p:spPr bwMode="auto">
          <a:xfrm flipV="1">
            <a:off x="7204007" y="2954622"/>
            <a:ext cx="1288173" cy="6990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7636464" y="2955459"/>
            <a:ext cx="203381" cy="319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7636464" y="2951771"/>
            <a:ext cx="6163" cy="7019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847433" y="3310419"/>
            <a:ext cx="3792" cy="3428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40" idx="0"/>
          </p:cNvCxnSpPr>
          <p:nvPr/>
        </p:nvCxnSpPr>
        <p:spPr bwMode="auto">
          <a:xfrm>
            <a:off x="7619871" y="2952833"/>
            <a:ext cx="872309" cy="17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endCxn id="40" idx="2"/>
          </p:cNvCxnSpPr>
          <p:nvPr/>
        </p:nvCxnSpPr>
        <p:spPr bwMode="auto">
          <a:xfrm flipH="1">
            <a:off x="7204007" y="2949928"/>
            <a:ext cx="424635" cy="7037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1406267" y="255975"/>
            <a:ext cx="2725074" cy="1595307"/>
            <a:chOff x="726786" y="1894652"/>
            <a:chExt cx="2725074" cy="1595307"/>
          </a:xfrm>
        </p:grpSpPr>
        <p:sp>
          <p:nvSpPr>
            <p:cNvPr id="48" name="Rectangle 47"/>
            <p:cNvSpPr/>
            <p:nvPr/>
          </p:nvSpPr>
          <p:spPr>
            <a:xfrm>
              <a:off x="726786" y="1911324"/>
              <a:ext cx="1620174" cy="5270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1" name="Right Brace 50"/>
            <p:cNvSpPr/>
            <p:nvPr/>
          </p:nvSpPr>
          <p:spPr>
            <a:xfrm>
              <a:off x="2443191" y="1915770"/>
              <a:ext cx="94269" cy="522630"/>
            </a:xfrm>
            <a:prstGeom prst="rightBrac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2" name="Text Box 2"/>
            <p:cNvSpPr txBox="1">
              <a:spLocks noChangeArrowheads="1"/>
            </p:cNvSpPr>
            <p:nvPr/>
          </p:nvSpPr>
          <p:spPr bwMode="auto">
            <a:xfrm>
              <a:off x="2594956" y="2001495"/>
              <a:ext cx="8569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dirty="0">
                  <a:effectLst/>
                  <a:latin typeface="Trebuchet MS"/>
                  <a:ea typeface="SimSun"/>
                </a:rPr>
                <a:t>100nm</a:t>
              </a:r>
              <a:endParaRPr lang="en-GB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53" name="Can 52"/>
            <p:cNvSpPr/>
            <p:nvPr/>
          </p:nvSpPr>
          <p:spPr>
            <a:xfrm>
              <a:off x="777240" y="1965960"/>
              <a:ext cx="131791" cy="410820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4" name="Can 53"/>
            <p:cNvSpPr/>
            <p:nvPr/>
          </p:nvSpPr>
          <p:spPr>
            <a:xfrm>
              <a:off x="975360" y="1965960"/>
              <a:ext cx="131791" cy="410820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5" name="Can 54"/>
            <p:cNvSpPr/>
            <p:nvPr/>
          </p:nvSpPr>
          <p:spPr>
            <a:xfrm>
              <a:off x="1173480" y="1965960"/>
              <a:ext cx="131791" cy="410820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26786" y="2437104"/>
              <a:ext cx="1620174" cy="5270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6786" y="2962884"/>
              <a:ext cx="1620174" cy="527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" name="Text Box 2"/>
            <p:cNvSpPr txBox="1">
              <a:spLocks noChangeArrowheads="1"/>
            </p:cNvSpPr>
            <p:nvPr/>
          </p:nvSpPr>
          <p:spPr bwMode="auto">
            <a:xfrm>
              <a:off x="1055879" y="1894652"/>
              <a:ext cx="14815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dirty="0" err="1" smtClean="0">
                  <a:effectLst/>
                  <a:latin typeface="Trebuchet MS"/>
                  <a:ea typeface="SimSun"/>
                </a:rPr>
                <a:t>meso</a:t>
              </a:r>
              <a:r>
                <a:rPr lang="en-GB" dirty="0" smtClean="0">
                  <a:effectLst/>
                  <a:latin typeface="Trebuchet MS"/>
                  <a:ea typeface="SimSun"/>
                </a:rPr>
                <a:t>-porous</a:t>
              </a:r>
            </a:p>
            <a:p>
              <a:pPr algn="ctr">
                <a:spcAft>
                  <a:spcPts val="0"/>
                </a:spcAft>
              </a:pPr>
              <a:r>
                <a:rPr lang="en-GB" dirty="0" smtClean="0">
                  <a:latin typeface="Trebuchet MS"/>
                  <a:ea typeface="SimSun"/>
                </a:rPr>
                <a:t>silica</a:t>
              </a:r>
              <a:endParaRPr lang="en-GB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980786" y="2520925"/>
              <a:ext cx="11093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dirty="0" err="1">
                  <a:effectLst/>
                  <a:latin typeface="Trebuchet MS"/>
                  <a:ea typeface="SimSun"/>
                </a:rPr>
                <a:t>In,TiO</a:t>
              </a:r>
              <a:endParaRPr lang="en-GB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789179" y="3068132"/>
              <a:ext cx="148158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dirty="0" smtClean="0">
                  <a:effectLst/>
                  <a:latin typeface="Trebuchet MS"/>
                  <a:ea typeface="SimSun"/>
                </a:rPr>
                <a:t>glass </a:t>
              </a:r>
              <a:r>
                <a:rPr lang="en-GB" sz="1600" dirty="0">
                  <a:effectLst/>
                  <a:latin typeface="Trebuchet MS"/>
                  <a:ea typeface="SimSun"/>
                </a:rPr>
                <a:t>slide</a:t>
              </a:r>
              <a:endParaRPr lang="en-GB" sz="1600" dirty="0">
                <a:effectLst/>
                <a:latin typeface="Times New Roman"/>
                <a:ea typeface="SimSun"/>
              </a:endParaRPr>
            </a:p>
          </p:txBody>
        </p: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84" y="3376937"/>
            <a:ext cx="1220286" cy="90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660267" y="6196745"/>
            <a:ext cx="325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 smtClean="0">
                <a:latin typeface="Calibri" pitchFamily="34" charset="0"/>
              </a:rPr>
              <a:t>2</a:t>
            </a:r>
            <a:r>
              <a:rPr lang="el-GR" sz="1800" dirty="0" err="1" smtClean="0">
                <a:latin typeface="Cambria Math"/>
                <a:ea typeface="Cambria Math"/>
              </a:rPr>
              <a:t>θ</a:t>
            </a:r>
            <a:r>
              <a:rPr lang="el-GR" sz="1800" baseline="-25000" dirty="0" err="1" smtClean="0">
                <a:latin typeface="Cambria Math"/>
                <a:ea typeface="Cambria Math"/>
              </a:rPr>
              <a:t>χ</a:t>
            </a:r>
            <a:r>
              <a:rPr lang="en-GB" sz="1800" dirty="0" smtClean="0">
                <a:latin typeface="Cambria Math"/>
                <a:ea typeface="Cambria Math"/>
              </a:rPr>
              <a:t> in-plane scan, 3 hour scan</a:t>
            </a:r>
            <a:endParaRPr lang="en-GB" sz="18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0513" y="269015"/>
            <a:ext cx="461961" cy="156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6288" y="288065"/>
            <a:ext cx="461961" cy="156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itle 1"/>
          <p:cNvSpPr txBox="1">
            <a:spLocks/>
          </p:cNvSpPr>
          <p:nvPr/>
        </p:nvSpPr>
        <p:spPr bwMode="auto">
          <a:xfrm>
            <a:off x="3912612" y="1000858"/>
            <a:ext cx="2626391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pPr algn="ctr"/>
            <a:r>
              <a:rPr lang="en-GB" sz="3200" kern="0" dirty="0" smtClean="0">
                <a:latin typeface="Calibri" pitchFamily="34" charset="0"/>
              </a:rPr>
              <a:t>Mesoporous silica</a:t>
            </a:r>
            <a:endParaRPr lang="en-GB" sz="32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8" grpId="0"/>
      <p:bldP spid="20" grpId="0"/>
      <p:bldP spid="21" grpId="0"/>
      <p:bldP spid="22" grpId="0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1" y="2572033"/>
            <a:ext cx="7517305" cy="382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925" y="1013989"/>
            <a:ext cx="2613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ea typeface="Cambria Math"/>
              </a:rPr>
              <a:t>1. θ</a:t>
            </a:r>
            <a:r>
              <a:rPr lang="en-GB" sz="2000" dirty="0" smtClean="0">
                <a:latin typeface="Calibri" pitchFamily="34" charset="0"/>
              </a:rPr>
              <a:t>/2</a:t>
            </a:r>
            <a:r>
              <a:rPr lang="el-GR" sz="2000" dirty="0" smtClean="0">
                <a:latin typeface="Calibri" pitchFamily="34" charset="0"/>
                <a:ea typeface="Cambria Math"/>
              </a:rPr>
              <a:t>θ</a:t>
            </a:r>
            <a:r>
              <a:rPr lang="en-GB" sz="2000" dirty="0" smtClean="0">
                <a:latin typeface="Calibri" pitchFamily="34" charset="0"/>
              </a:rPr>
              <a:t> symmetric scan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23850" y="31750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r>
              <a:rPr lang="en-GB" sz="2000" kern="0" dirty="0" smtClean="0">
                <a:latin typeface="Calibri" pitchFamily="34" charset="0"/>
              </a:rPr>
              <a:t>Zinc oxide</a:t>
            </a:r>
            <a:endParaRPr lang="en-GB" sz="2000" kern="0" dirty="0">
              <a:latin typeface="Calibri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170547" y="1058143"/>
            <a:ext cx="94269" cy="522630"/>
          </a:xfrm>
          <a:prstGeom prst="rightBrac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22312" y="1143868"/>
            <a:ext cx="85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 smtClean="0">
                <a:latin typeface="Trebuchet MS"/>
                <a:ea typeface="SimSun"/>
              </a:rPr>
              <a:t>20</a:t>
            </a:r>
            <a:r>
              <a:rPr lang="en-GB" sz="1600" dirty="0" smtClean="0">
                <a:effectLst/>
                <a:latin typeface="Trebuchet MS"/>
                <a:ea typeface="SimSun"/>
              </a:rPr>
              <a:t>nm</a:t>
            </a:r>
            <a:endParaRPr lang="en-GB" sz="1600" dirty="0">
              <a:effectLst/>
              <a:latin typeface="Times New Roman"/>
              <a:ea typeface="SimSu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54142" y="1046077"/>
            <a:ext cx="1620174" cy="5270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454142" y="1571857"/>
            <a:ext cx="1620174" cy="527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708142" y="1129898"/>
            <a:ext cx="11093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 smtClean="0">
                <a:effectLst/>
                <a:latin typeface="Trebuchet MS"/>
                <a:ea typeface="SimSun"/>
              </a:rPr>
              <a:t>ZnO</a:t>
            </a:r>
            <a:endParaRPr lang="en-GB" sz="1600" dirty="0">
              <a:effectLst/>
              <a:latin typeface="Times New Roman"/>
              <a:ea typeface="SimSun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516535" y="1677105"/>
            <a:ext cx="14815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 smtClean="0">
                <a:effectLst/>
                <a:latin typeface="Trebuchet MS"/>
                <a:ea typeface="SimSun"/>
              </a:rPr>
              <a:t>quartz</a:t>
            </a:r>
            <a:endParaRPr lang="en-GB" sz="1600" dirty="0">
              <a:effectLst/>
              <a:latin typeface="Times New Roman"/>
              <a:ea typeface="SimSu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88" y="2716936"/>
            <a:ext cx="1228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07016" y="1267693"/>
            <a:ext cx="3151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itchFamily="34" charset="0"/>
                <a:ea typeface="Cambria Math"/>
              </a:rPr>
              <a:t>ALD @ 200</a:t>
            </a:r>
            <a:r>
              <a:rPr lang="en-GB" sz="2000" dirty="0" smtClean="0">
                <a:latin typeface="Cambria Math"/>
                <a:ea typeface="Cambria Math"/>
              </a:rPr>
              <a:t>°C</a:t>
            </a:r>
          </a:p>
          <a:p>
            <a:pPr algn="r"/>
            <a:r>
              <a:rPr lang="en-GB" sz="2000" dirty="0" smtClean="0">
                <a:latin typeface="Cambria Math"/>
                <a:ea typeface="Cambria Math"/>
              </a:rPr>
              <a:t>Diethyl zinc, oxygen precursor sources</a:t>
            </a:r>
          </a:p>
          <a:p>
            <a:endParaRPr lang="en-GB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6236" y="968722"/>
            <a:ext cx="4403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 smtClean="0">
                <a:latin typeface="Calibri" pitchFamily="34" charset="0"/>
              </a:rPr>
              <a:t>2. Grazing Incidence 2</a:t>
            </a:r>
            <a:r>
              <a:rPr lang="el-GR" sz="2000" dirty="0" smtClean="0">
                <a:latin typeface="Calibri" pitchFamily="34" charset="0"/>
                <a:ea typeface="Cambria Math"/>
              </a:rPr>
              <a:t>θ</a:t>
            </a:r>
            <a:r>
              <a:rPr lang="en-GB" sz="2000" dirty="0" smtClean="0">
                <a:latin typeface="Calibri" pitchFamily="34" charset="0"/>
              </a:rPr>
              <a:t> asymmetric scan</a:t>
            </a:r>
            <a:endParaRPr lang="en-GB" sz="2000" dirty="0">
              <a:latin typeface="Calibri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" y="2087060"/>
            <a:ext cx="8908981" cy="450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rc 20"/>
          <p:cNvSpPr/>
          <p:nvPr/>
        </p:nvSpPr>
        <p:spPr bwMode="auto">
          <a:xfrm rot="1710457">
            <a:off x="7019823" y="3496399"/>
            <a:ext cx="547403" cy="604555"/>
          </a:xfrm>
          <a:prstGeom prst="arc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4" name="Arc 23"/>
          <p:cNvSpPr/>
          <p:nvPr/>
        </p:nvSpPr>
        <p:spPr bwMode="auto">
          <a:xfrm rot="18600238">
            <a:off x="6484640" y="3238883"/>
            <a:ext cx="551210" cy="600379"/>
          </a:xfrm>
          <a:prstGeom prst="arc">
            <a:avLst>
              <a:gd name="adj1" fmla="val 17536795"/>
              <a:gd name="adj2" fmla="val 19377723"/>
            </a:avLst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6" name="Arc 25"/>
          <p:cNvSpPr/>
          <p:nvPr/>
        </p:nvSpPr>
        <p:spPr bwMode="auto">
          <a:xfrm rot="14244592">
            <a:off x="5951362" y="3569612"/>
            <a:ext cx="551210" cy="600379"/>
          </a:xfrm>
          <a:prstGeom prst="arc">
            <a:avLst>
              <a:gd name="adj1" fmla="val 17536795"/>
              <a:gd name="adj2" fmla="val 18484587"/>
            </a:avLst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 bwMode="auto">
          <a:xfrm>
            <a:off x="5324635" y="3773782"/>
            <a:ext cx="1473359" cy="1554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6765719" y="3147891"/>
            <a:ext cx="1290050" cy="7784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6473595" y="2735371"/>
            <a:ext cx="306252" cy="11956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6784379" y="2740113"/>
            <a:ext cx="178" cy="11862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5703675" y="3929269"/>
            <a:ext cx="2188637" cy="338014"/>
          </a:xfrm>
          <a:prstGeom prst="rect">
            <a:avLst/>
          </a:prstGeom>
          <a:solidFill>
            <a:srgbClr val="A6A6A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4301" y="3422903"/>
            <a:ext cx="922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34.5</a:t>
            </a:r>
            <a:r>
              <a:rPr lang="en-GB" dirty="0" smtClean="0">
                <a:latin typeface="Cambria Math"/>
                <a:ea typeface="Cambria Math"/>
              </a:rPr>
              <a:t>°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172228" y="2417684"/>
            <a:ext cx="1026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16.75</a:t>
            </a:r>
            <a:r>
              <a:rPr lang="en-GB" sz="1600" dirty="0" smtClean="0">
                <a:latin typeface="Cambria Math"/>
                <a:ea typeface="Cambria Math"/>
              </a:rPr>
              <a:t>°</a:t>
            </a:r>
            <a:endParaRPr lang="en-GB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825497" y="3868614"/>
            <a:ext cx="922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0.5</a:t>
            </a:r>
            <a:r>
              <a:rPr lang="en-GB" sz="1600" dirty="0" smtClean="0">
                <a:latin typeface="Cambria Math"/>
                <a:ea typeface="Cambria Math"/>
              </a:rPr>
              <a:t>°</a:t>
            </a:r>
            <a:endParaRPr lang="en-GB" sz="1600" dirty="0"/>
          </a:p>
        </p:txBody>
      </p:sp>
      <p:sp>
        <p:nvSpPr>
          <p:cNvPr id="2" name="Oval 1"/>
          <p:cNvSpPr/>
          <p:nvPr/>
        </p:nvSpPr>
        <p:spPr bwMode="auto">
          <a:xfrm>
            <a:off x="1552574" y="2919222"/>
            <a:ext cx="1076325" cy="212902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4024" y="2437868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Calibri" pitchFamily="34" charset="0"/>
              </a:rPr>
              <a:t>(002)</a:t>
            </a:r>
            <a:endParaRPr lang="en-GB" sz="20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0" y="2181225"/>
            <a:ext cx="808973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70086" y="968722"/>
            <a:ext cx="1817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 pitchFamily="34" charset="0"/>
              </a:rPr>
              <a:t>3. In-plane scan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400175" y="2709672"/>
            <a:ext cx="819150" cy="237667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6800" y="4400549"/>
            <a:ext cx="676275" cy="16414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8035" y="2285529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Calibri" pitchFamily="34" charset="0"/>
              </a:rPr>
              <a:t>(100)</a:t>
            </a:r>
            <a:endParaRPr lang="en-GB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976406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Calibri" pitchFamily="34" charset="0"/>
              </a:rPr>
              <a:t>(110)</a:t>
            </a:r>
            <a:endParaRPr lang="en-GB" sz="20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01" y="1173408"/>
            <a:ext cx="1558186" cy="169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7" y="3022650"/>
            <a:ext cx="5843039" cy="301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350" y="1183809"/>
            <a:ext cx="3913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 smtClean="0">
                <a:latin typeface="Calibri" pitchFamily="34" charset="0"/>
              </a:rPr>
              <a:t>004 reflection, symmetric geometry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23850" y="31750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r>
              <a:rPr lang="en-GB" sz="3200" kern="0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Epitaxy</a:t>
            </a:r>
            <a:endParaRPr lang="en-GB" sz="3200" kern="0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449171" y="3257658"/>
            <a:ext cx="2100135" cy="2784889"/>
            <a:chOff x="2250551" y="2602338"/>
            <a:chExt cx="2100135" cy="2784889"/>
          </a:xfrm>
        </p:grpSpPr>
        <p:sp>
          <p:nvSpPr>
            <p:cNvPr id="28" name="Oval 27"/>
            <p:cNvSpPr/>
            <p:nvPr/>
          </p:nvSpPr>
          <p:spPr bwMode="auto">
            <a:xfrm>
              <a:off x="3375345" y="3381092"/>
              <a:ext cx="407406" cy="253497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0">
                  <a:srgbClr val="C00000"/>
                </a:gs>
                <a:gs pos="95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023451" y="4171951"/>
              <a:ext cx="1142149" cy="34981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0">
                  <a:srgbClr val="C00000"/>
                </a:gs>
                <a:gs pos="95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2881050" y="3111245"/>
              <a:ext cx="244444" cy="1855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H="1" flipV="1">
              <a:off x="3203320" y="2964632"/>
              <a:ext cx="161463" cy="195403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3582067" y="2910313"/>
              <a:ext cx="1499" cy="19993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3817456" y="2958848"/>
              <a:ext cx="140005" cy="19507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4061900" y="3112188"/>
              <a:ext cx="245952" cy="185445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884311" y="3155698"/>
              <a:ext cx="487539" cy="178777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3206750" y="3000375"/>
              <a:ext cx="369711" cy="18920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arrow" w="sm" len="sm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075898" y="5110228"/>
              <a:ext cx="10807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Omega step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1529039" y="3768216"/>
              <a:ext cx="1904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1D detector </a:t>
              </a:r>
              <a:r>
                <a:rPr lang="el-GR" dirty="0" smtClean="0">
                  <a:latin typeface="Cambria Math"/>
                  <a:ea typeface="Cambria Math"/>
                </a:rPr>
                <a:t>θ</a:t>
              </a:r>
              <a:r>
                <a:rPr lang="en-GB" dirty="0" smtClean="0"/>
                <a:t> direction</a:t>
              </a:r>
            </a:p>
            <a:p>
              <a:r>
                <a:rPr lang="en-GB" dirty="0" smtClean="0"/>
                <a:t>3</a:t>
              </a:r>
              <a:r>
                <a:rPr lang="en-GB" dirty="0" smtClean="0">
                  <a:latin typeface="Cambria Math"/>
                  <a:ea typeface="Cambria Math"/>
                </a:rPr>
                <a:t>°</a:t>
              </a:r>
              <a:endParaRPr lang="en-GB" dirty="0"/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3568674" y="5012279"/>
              <a:ext cx="279426" cy="2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2723021" y="3035048"/>
              <a:ext cx="6350" cy="19177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829116" y="2602338"/>
              <a:ext cx="1521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Cambria Math"/>
                  <a:ea typeface="Cambria Math"/>
                </a:rPr>
                <a:t>ω</a:t>
              </a:r>
              <a:r>
                <a:rPr lang="en-GB" dirty="0" smtClean="0"/>
                <a:t> step, 2</a:t>
              </a:r>
              <a:r>
                <a:rPr lang="el-GR" dirty="0" smtClean="0">
                  <a:latin typeface="Cambria Math"/>
                  <a:ea typeface="Cambria Math"/>
                </a:rPr>
                <a:t>θ</a:t>
              </a:r>
              <a:r>
                <a:rPr lang="en-GB" dirty="0" smtClean="0"/>
                <a:t>/</a:t>
              </a:r>
              <a:r>
                <a:rPr lang="el-GR" dirty="0" smtClean="0">
                  <a:latin typeface="Cambria Math"/>
                  <a:ea typeface="Cambria Math"/>
                </a:rPr>
                <a:t>ω</a:t>
              </a:r>
              <a:r>
                <a:rPr lang="en-GB" dirty="0" smtClean="0"/>
                <a:t> scan</a:t>
              </a:r>
              <a:endParaRPr lang="en-GB" dirty="0"/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584575" y="2927350"/>
              <a:ext cx="234950" cy="19875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3952875" y="2990850"/>
              <a:ext cx="111125" cy="19748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arrow" w="sm" len="sm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3637463" y="1827570"/>
            <a:ext cx="2466973" cy="853497"/>
            <a:chOff x="3429244" y="1872835"/>
            <a:chExt cx="2466973" cy="853497"/>
          </a:xfrm>
        </p:grpSpPr>
        <p:sp>
          <p:nvSpPr>
            <p:cNvPr id="44" name="Text Box 2"/>
            <p:cNvSpPr txBox="1">
              <a:spLocks noChangeArrowheads="1"/>
            </p:cNvSpPr>
            <p:nvPr/>
          </p:nvSpPr>
          <p:spPr bwMode="auto">
            <a:xfrm>
              <a:off x="5323438" y="1872835"/>
              <a:ext cx="5546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l">
                <a:spcAft>
                  <a:spcPts val="0"/>
                </a:spcAft>
              </a:pPr>
              <a:r>
                <a:rPr lang="en-GB" sz="1600" dirty="0" smtClean="0">
                  <a:effectLst/>
                  <a:latin typeface="Trebuchet MS"/>
                  <a:ea typeface="SimSun"/>
                </a:rPr>
                <a:t>Ge</a:t>
              </a:r>
              <a:endParaRPr lang="en-GB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5337898" y="2137742"/>
              <a:ext cx="5583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l">
                <a:spcAft>
                  <a:spcPts val="0"/>
                </a:spcAft>
              </a:pPr>
              <a:r>
                <a:rPr lang="en-GB" sz="1600" dirty="0" smtClean="0">
                  <a:effectLst/>
                  <a:latin typeface="Trebuchet MS"/>
                  <a:ea typeface="SimSun"/>
                </a:rPr>
                <a:t>Si</a:t>
              </a:r>
              <a:endParaRPr lang="en-GB" sz="1600" dirty="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429244" y="1932919"/>
              <a:ext cx="1800200" cy="793413"/>
              <a:chOff x="2777395" y="1536213"/>
              <a:chExt cx="1800200" cy="793413"/>
            </a:xfrm>
          </p:grpSpPr>
          <p:sp>
            <p:nvSpPr>
              <p:cNvPr id="48" name="Cube 47"/>
              <p:cNvSpPr/>
              <p:nvPr/>
            </p:nvSpPr>
            <p:spPr bwMode="auto">
              <a:xfrm>
                <a:off x="2777395" y="1753562"/>
                <a:ext cx="1800200" cy="576064"/>
              </a:xfrm>
              <a:prstGeom prst="cube">
                <a:avLst>
                  <a:gd name="adj" fmla="val 59576"/>
                </a:avLst>
              </a:prstGeom>
              <a:solidFill>
                <a:schemeClr val="tx1">
                  <a:lumMod val="75000"/>
                </a:schemeClr>
              </a:solidFill>
              <a:ln w="1270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  <p:sp>
            <p:nvSpPr>
              <p:cNvPr id="49" name="Cube 48"/>
              <p:cNvSpPr/>
              <p:nvPr/>
            </p:nvSpPr>
            <p:spPr bwMode="auto">
              <a:xfrm>
                <a:off x="2777395" y="1536213"/>
                <a:ext cx="1800200" cy="576064"/>
              </a:xfrm>
              <a:prstGeom prst="cube">
                <a:avLst>
                  <a:gd name="adj" fmla="val 59576"/>
                </a:avLst>
              </a:prstGeom>
              <a:pattFill prst="dotGrid">
                <a:fgClr>
                  <a:srgbClr val="C00000"/>
                </a:fgClr>
                <a:bgClr>
                  <a:schemeClr val="bg1"/>
                </a:bgClr>
              </a:pattFill>
              <a:ln w="1270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37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3703" y="1176976"/>
            <a:ext cx="4037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 pitchFamily="34" charset="0"/>
              </a:rPr>
              <a:t>224 reflection, asymmetric geometry</a:t>
            </a:r>
            <a:endParaRPr lang="en-GB" sz="2000" dirty="0">
              <a:latin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0" y="2711803"/>
            <a:ext cx="6143449" cy="337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71" y="1801641"/>
            <a:ext cx="3001849" cy="21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4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01" y="1387277"/>
            <a:ext cx="7102586" cy="48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05" y="1383861"/>
            <a:ext cx="1676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856776" y="2326741"/>
            <a:ext cx="669957" cy="25711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4514850" y="4434840"/>
            <a:ext cx="3181350" cy="45148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67726" y="389325"/>
            <a:ext cx="2491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alibri" pitchFamily="34" charset="0"/>
              </a:rPr>
              <a:t>A</a:t>
            </a:r>
            <a:r>
              <a:rPr lang="en-GB" sz="2000" dirty="0" smtClean="0">
                <a:latin typeface="Calibri" pitchFamily="34" charset="0"/>
              </a:rPr>
              <a:t>symmetric geometry</a:t>
            </a:r>
            <a:endParaRPr lang="en-GB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825037"/>
            <a:ext cx="822007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Outline: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78" y="2491787"/>
            <a:ext cx="8220076" cy="3108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effectLst/>
              </a:rPr>
              <a:t>SmartLab configuration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effectLst/>
              </a:rPr>
              <a:t>Micro diffraction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Texture – pole figures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In-plane diffraction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Epitaxy - RSM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endParaRPr lang="en-GB" sz="2800" dirty="0" smtClean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912943"/>
            <a:ext cx="4203825" cy="315286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6005" y="6147303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Installed May 2013</a:t>
            </a:r>
            <a:endParaRPr lang="en-GB" sz="1800" dirty="0">
              <a:solidFill>
                <a:schemeClr val="tx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09848" y="1735591"/>
            <a:ext cx="317324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400" dirty="0"/>
              <a:t>No: 00-005-0565 </a:t>
            </a:r>
          </a:p>
          <a:p>
            <a:pPr algn="l"/>
            <a:r>
              <a:rPr lang="en-GB" sz="1400" dirty="0"/>
              <a:t>Name: Silicon, </a:t>
            </a:r>
            <a:r>
              <a:rPr lang="en-GB" sz="1400" dirty="0" err="1"/>
              <a:t>syn</a:t>
            </a:r>
            <a:r>
              <a:rPr lang="en-GB" sz="1400" dirty="0"/>
              <a:t> [NR]</a:t>
            </a:r>
          </a:p>
          <a:p>
            <a:pPr algn="l"/>
            <a:r>
              <a:rPr lang="en-GB" sz="1400" dirty="0" smtClean="0"/>
              <a:t>Space </a:t>
            </a:r>
            <a:r>
              <a:rPr lang="en-GB" sz="1400" dirty="0"/>
              <a:t>Group: Fd3m(227)</a:t>
            </a:r>
          </a:p>
          <a:p>
            <a:pPr algn="l"/>
            <a:r>
              <a:rPr lang="en-GB" sz="1400" dirty="0"/>
              <a:t>Cell:  5.4300  5.4300  5.4300  </a:t>
            </a:r>
            <a:endParaRPr lang="en-GB" sz="1400" dirty="0" smtClean="0"/>
          </a:p>
          <a:p>
            <a:pPr algn="l"/>
            <a:r>
              <a:rPr lang="en-GB" sz="1400" dirty="0" smtClean="0"/>
              <a:t>         90.000  </a:t>
            </a:r>
            <a:r>
              <a:rPr lang="en-GB" sz="1400" dirty="0"/>
              <a:t>90.000  90.000</a:t>
            </a:r>
          </a:p>
          <a:p>
            <a:pPr algn="l"/>
            <a:r>
              <a:rPr lang="en-GB" sz="1400" dirty="0" smtClean="0"/>
              <a:t>Crystal </a:t>
            </a:r>
            <a:r>
              <a:rPr lang="en-GB" sz="1400" dirty="0"/>
              <a:t>System: Cubic</a:t>
            </a:r>
          </a:p>
          <a:p>
            <a:pPr algn="l"/>
            <a:endParaRPr lang="en-GB" sz="1400" dirty="0" smtClean="0"/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2theta     </a:t>
            </a:r>
            <a:r>
              <a:rPr lang="en-GB" sz="1400" dirty="0"/>
              <a:t>d  </a:t>
            </a:r>
            <a:r>
              <a:rPr lang="en-GB" sz="1400" dirty="0" smtClean="0"/>
              <a:t>         </a:t>
            </a:r>
            <a:r>
              <a:rPr lang="en-GB" sz="1400" dirty="0"/>
              <a:t>I  </a:t>
            </a:r>
            <a:r>
              <a:rPr lang="en-GB" sz="1400" dirty="0" smtClean="0"/>
              <a:t>     </a:t>
            </a:r>
            <a:r>
              <a:rPr lang="en-GB" sz="1400" dirty="0"/>
              <a:t>(</a:t>
            </a:r>
            <a:r>
              <a:rPr lang="en-GB" sz="1400" dirty="0" err="1"/>
              <a:t>hkl</a:t>
            </a:r>
            <a:r>
              <a:rPr lang="en-GB" sz="1400" dirty="0"/>
              <a:t>)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28.42   </a:t>
            </a:r>
            <a:r>
              <a:rPr lang="en-GB" sz="1400" dirty="0"/>
              <a:t>3.138   100.0  (1,1,1)</a:t>
            </a:r>
          </a:p>
          <a:p>
            <a:pPr algn="l"/>
            <a:r>
              <a:rPr lang="en-GB" sz="1400" dirty="0"/>
              <a:t>  </a:t>
            </a:r>
            <a:r>
              <a:rPr lang="en-GB" sz="1400" dirty="0" smtClean="0"/>
              <a:t> 47.31   </a:t>
            </a:r>
            <a:r>
              <a:rPr lang="en-GB" sz="1400" dirty="0"/>
              <a:t>1.920 </a:t>
            </a:r>
            <a:r>
              <a:rPr lang="en-GB" sz="1400" dirty="0" smtClean="0"/>
              <a:t>    </a:t>
            </a:r>
            <a:r>
              <a:rPr lang="en-GB" sz="1400" dirty="0"/>
              <a:t>60.0  (2,2,0)</a:t>
            </a:r>
          </a:p>
          <a:p>
            <a:pPr algn="l"/>
            <a:r>
              <a:rPr lang="en-GB" sz="1400" dirty="0"/>
              <a:t>  </a:t>
            </a:r>
            <a:r>
              <a:rPr lang="en-GB" sz="1400" dirty="0" smtClean="0"/>
              <a:t> 56.10   </a:t>
            </a:r>
            <a:r>
              <a:rPr lang="en-GB" sz="1400" dirty="0"/>
              <a:t>1.638  </a:t>
            </a:r>
            <a:r>
              <a:rPr lang="en-GB" sz="1400" dirty="0" smtClean="0"/>
              <a:t>   </a:t>
            </a:r>
            <a:r>
              <a:rPr lang="en-GB" sz="1400" dirty="0"/>
              <a:t>35.0  (3,1,1)</a:t>
            </a:r>
          </a:p>
          <a:p>
            <a:pPr algn="l"/>
            <a:r>
              <a:rPr lang="en-GB" sz="1400" dirty="0"/>
              <a:t>  </a:t>
            </a:r>
            <a:r>
              <a:rPr lang="en-GB" sz="1400" dirty="0" smtClean="0"/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69.17   </a:t>
            </a:r>
            <a:r>
              <a:rPr lang="en-GB" sz="1400" b="1" dirty="0">
                <a:solidFill>
                  <a:srgbClr val="FF0000"/>
                </a:solidFill>
              </a:rPr>
              <a:t>1.357   </a:t>
            </a:r>
            <a:r>
              <a:rPr lang="en-GB" sz="1400" b="1" dirty="0" smtClean="0">
                <a:solidFill>
                  <a:srgbClr val="FF0000"/>
                </a:solidFill>
              </a:rPr>
              <a:t>    </a:t>
            </a:r>
            <a:r>
              <a:rPr lang="en-GB" sz="1400" b="1" dirty="0">
                <a:solidFill>
                  <a:srgbClr val="FF0000"/>
                </a:solidFill>
              </a:rPr>
              <a:t>8.0  (4,0,0)</a:t>
            </a:r>
          </a:p>
          <a:p>
            <a:pPr algn="l"/>
            <a:r>
              <a:rPr lang="en-GB" sz="1400" dirty="0"/>
              <a:t>  </a:t>
            </a:r>
            <a:r>
              <a:rPr lang="en-GB" sz="1400" dirty="0" smtClean="0"/>
              <a:t> 76.37   </a:t>
            </a:r>
            <a:r>
              <a:rPr lang="en-GB" sz="1400" dirty="0"/>
              <a:t>1.246   </a:t>
            </a:r>
            <a:r>
              <a:rPr lang="en-GB" sz="1400" dirty="0" smtClean="0"/>
              <a:t>  13.0  </a:t>
            </a:r>
            <a:r>
              <a:rPr lang="en-GB" sz="1400" dirty="0"/>
              <a:t>(3,3,1)</a:t>
            </a:r>
          </a:p>
          <a:p>
            <a:pPr algn="l"/>
            <a:r>
              <a:rPr lang="en-GB" sz="1400" b="1" dirty="0">
                <a:solidFill>
                  <a:srgbClr val="FF0000"/>
                </a:solidFill>
              </a:rPr>
              <a:t>  </a:t>
            </a:r>
            <a:r>
              <a:rPr lang="en-GB" sz="1400" b="1" dirty="0" smtClean="0">
                <a:solidFill>
                  <a:srgbClr val="FF0000"/>
                </a:solidFill>
              </a:rPr>
              <a:t> 88.06   </a:t>
            </a:r>
            <a:r>
              <a:rPr lang="en-GB" sz="1400" b="1" dirty="0">
                <a:solidFill>
                  <a:srgbClr val="FF0000"/>
                </a:solidFill>
              </a:rPr>
              <a:t>1.108    </a:t>
            </a:r>
            <a:r>
              <a:rPr lang="en-GB" sz="1400" b="1" dirty="0" smtClean="0">
                <a:solidFill>
                  <a:srgbClr val="FF0000"/>
                </a:solidFill>
              </a:rPr>
              <a:t> 17.0  </a:t>
            </a:r>
            <a:r>
              <a:rPr lang="en-GB" sz="1400" b="1" dirty="0">
                <a:solidFill>
                  <a:srgbClr val="FF0000"/>
                </a:solidFill>
              </a:rPr>
              <a:t>(4,2,2)</a:t>
            </a:r>
          </a:p>
          <a:p>
            <a:pPr algn="l"/>
            <a:r>
              <a:rPr lang="en-GB" sz="1400" dirty="0"/>
              <a:t>  </a:t>
            </a:r>
            <a:r>
              <a:rPr lang="en-GB" sz="1400" dirty="0" smtClean="0"/>
              <a:t> 94.97   </a:t>
            </a:r>
            <a:r>
              <a:rPr lang="en-GB" sz="1400" dirty="0"/>
              <a:t>1.045     </a:t>
            </a:r>
            <a:r>
              <a:rPr lang="en-GB" sz="1400" dirty="0" smtClean="0"/>
              <a:t>  9.0  </a:t>
            </a:r>
            <a:r>
              <a:rPr lang="en-GB" sz="1400" dirty="0"/>
              <a:t>(5,1,1)</a:t>
            </a:r>
          </a:p>
          <a:p>
            <a:pPr algn="l"/>
            <a:r>
              <a:rPr lang="en-GB" sz="1400" dirty="0"/>
              <a:t> 106.73   0.960     </a:t>
            </a:r>
            <a:r>
              <a:rPr lang="en-GB" sz="1400" dirty="0" smtClean="0"/>
              <a:t>  5.0  </a:t>
            </a:r>
            <a:r>
              <a:rPr lang="en-GB" sz="1400" dirty="0"/>
              <a:t>(4,4,0)</a:t>
            </a:r>
          </a:p>
          <a:p>
            <a:pPr algn="l"/>
            <a:r>
              <a:rPr lang="en-GB" sz="1400" dirty="0"/>
              <a:t> 114.13   0.918    </a:t>
            </a:r>
            <a:r>
              <a:rPr lang="en-GB" sz="1400" dirty="0" smtClean="0"/>
              <a:t> 11.0  </a:t>
            </a:r>
            <a:r>
              <a:rPr lang="en-GB" sz="1400" dirty="0"/>
              <a:t>(5,3,1)</a:t>
            </a:r>
          </a:p>
          <a:p>
            <a:pPr algn="l"/>
            <a:r>
              <a:rPr lang="en-GB" sz="1400" dirty="0"/>
              <a:t> 127.57   0.859     </a:t>
            </a:r>
            <a:r>
              <a:rPr lang="en-GB" sz="1400" dirty="0" smtClean="0"/>
              <a:t>  9.0  </a:t>
            </a:r>
            <a:r>
              <a:rPr lang="en-GB" sz="1400" dirty="0"/>
              <a:t>(6,2,0)</a:t>
            </a:r>
          </a:p>
          <a:p>
            <a:pPr algn="l"/>
            <a:r>
              <a:rPr lang="en-GB" sz="1400" dirty="0"/>
              <a:t> 136.93   0.828     </a:t>
            </a:r>
            <a:r>
              <a:rPr lang="en-GB" sz="1400" dirty="0" smtClean="0"/>
              <a:t>  5.0  </a:t>
            </a:r>
            <a:r>
              <a:rPr lang="en-GB" sz="1400" dirty="0"/>
              <a:t>(5,3,3)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6827" y="1739109"/>
            <a:ext cx="31370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400" dirty="0"/>
              <a:t>No: 00-003-0478 </a:t>
            </a:r>
          </a:p>
          <a:p>
            <a:pPr algn="l"/>
            <a:r>
              <a:rPr lang="en-GB" sz="1400" dirty="0"/>
              <a:t>Name: Germanium</a:t>
            </a:r>
          </a:p>
          <a:p>
            <a:pPr algn="l"/>
            <a:r>
              <a:rPr lang="en-GB" sz="1400" dirty="0" smtClean="0"/>
              <a:t>Space </a:t>
            </a:r>
            <a:r>
              <a:rPr lang="en-GB" sz="1400" dirty="0"/>
              <a:t>Group: Fd3m(227)</a:t>
            </a:r>
          </a:p>
          <a:p>
            <a:pPr algn="l"/>
            <a:r>
              <a:rPr lang="en-GB" sz="1400" dirty="0"/>
              <a:t>Cell:  5.6200  5.6200  5.6200  </a:t>
            </a:r>
            <a:endParaRPr lang="en-GB" sz="1400" dirty="0" smtClean="0"/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      90.000  </a:t>
            </a:r>
            <a:r>
              <a:rPr lang="en-GB" sz="1400" dirty="0"/>
              <a:t>90.000  90.000</a:t>
            </a:r>
          </a:p>
          <a:p>
            <a:pPr algn="l"/>
            <a:r>
              <a:rPr lang="en-GB" sz="1400" dirty="0" smtClean="0"/>
              <a:t>Crystal </a:t>
            </a:r>
            <a:r>
              <a:rPr lang="en-GB" sz="1400" dirty="0"/>
              <a:t>System: Cubic</a:t>
            </a:r>
          </a:p>
          <a:p>
            <a:pPr algn="l"/>
            <a:endParaRPr lang="en-GB" sz="1400" dirty="0" smtClean="0"/>
          </a:p>
          <a:p>
            <a:pPr algn="l"/>
            <a:r>
              <a:rPr lang="en-GB" sz="1400" dirty="0" smtClean="0"/>
              <a:t>   2theta     </a:t>
            </a:r>
            <a:r>
              <a:rPr lang="en-GB" sz="1400" dirty="0"/>
              <a:t>d       </a:t>
            </a:r>
            <a:r>
              <a:rPr lang="en-GB" sz="1400" dirty="0" smtClean="0"/>
              <a:t>    </a:t>
            </a:r>
            <a:r>
              <a:rPr lang="en-GB" sz="1400" dirty="0"/>
              <a:t>I     </a:t>
            </a:r>
            <a:r>
              <a:rPr lang="en-GB" sz="1400" dirty="0" smtClean="0"/>
              <a:t>   </a:t>
            </a:r>
            <a:r>
              <a:rPr lang="en-GB" sz="1400" dirty="0"/>
              <a:t>(</a:t>
            </a:r>
            <a:r>
              <a:rPr lang="en-GB" sz="1400" dirty="0" err="1"/>
              <a:t>hkl</a:t>
            </a:r>
            <a:r>
              <a:rPr lang="en-GB" sz="1400" dirty="0"/>
              <a:t>)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</a:t>
            </a:r>
            <a:r>
              <a:rPr lang="en-GB" sz="1400" dirty="0"/>
              <a:t>27.34   3.260   100.0  (1,1,1)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</a:t>
            </a:r>
            <a:r>
              <a:rPr lang="en-GB" sz="1400" dirty="0"/>
              <a:t>45.55   </a:t>
            </a:r>
            <a:r>
              <a:rPr lang="en-GB" sz="1400" dirty="0" smtClean="0"/>
              <a:t>1.990     </a:t>
            </a:r>
            <a:r>
              <a:rPr lang="en-GB" sz="1400" dirty="0"/>
              <a:t>66.0  (2,2,0)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</a:t>
            </a:r>
            <a:r>
              <a:rPr lang="en-GB" sz="1400" dirty="0"/>
              <a:t>53.89   1.700 </a:t>
            </a:r>
            <a:r>
              <a:rPr lang="en-GB" sz="1400" dirty="0" smtClean="0"/>
              <a:t>    </a:t>
            </a:r>
            <a:r>
              <a:rPr lang="en-GB" sz="1400" dirty="0"/>
              <a:t>53.0  (3,1,1)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</a:t>
            </a:r>
            <a:r>
              <a:rPr lang="en-GB" sz="1400" b="1" dirty="0">
                <a:solidFill>
                  <a:srgbClr val="FF0000"/>
                </a:solidFill>
              </a:rPr>
              <a:t>66.23   1.410  </a:t>
            </a:r>
            <a:r>
              <a:rPr lang="en-GB" sz="1400" b="1" dirty="0" smtClean="0">
                <a:solidFill>
                  <a:srgbClr val="FF0000"/>
                </a:solidFill>
              </a:rPr>
              <a:t>     </a:t>
            </a:r>
            <a:r>
              <a:rPr lang="en-GB" sz="1400" b="1" dirty="0">
                <a:solidFill>
                  <a:srgbClr val="FF0000"/>
                </a:solidFill>
              </a:rPr>
              <a:t>8.0  (4,0,0)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</a:t>
            </a:r>
            <a:r>
              <a:rPr lang="en-GB" sz="1400" dirty="0"/>
              <a:t>73.33   1.290   </a:t>
            </a:r>
            <a:r>
              <a:rPr lang="en-GB" sz="1400" dirty="0" smtClean="0"/>
              <a:t>  </a:t>
            </a:r>
            <a:r>
              <a:rPr lang="en-GB" sz="1400" dirty="0"/>
              <a:t>16.0  (3,3,1)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</a:t>
            </a:r>
            <a:r>
              <a:rPr lang="en-GB" sz="1400" b="1" dirty="0">
                <a:solidFill>
                  <a:srgbClr val="FF0000"/>
                </a:solidFill>
              </a:rPr>
              <a:t>84.11   1.150    </a:t>
            </a:r>
            <a:r>
              <a:rPr lang="en-GB" sz="1400" b="1" dirty="0" smtClean="0">
                <a:solidFill>
                  <a:srgbClr val="FF0000"/>
                </a:solidFill>
              </a:rPr>
              <a:t> 27.0  </a:t>
            </a:r>
            <a:r>
              <a:rPr lang="en-GB" sz="1400" b="1" dirty="0">
                <a:solidFill>
                  <a:srgbClr val="FF0000"/>
                </a:solidFill>
              </a:rPr>
              <a:t>(4,2,2)</a:t>
            </a:r>
          </a:p>
          <a:p>
            <a:pPr algn="l"/>
            <a:r>
              <a:rPr lang="en-GB" sz="1400" dirty="0"/>
              <a:t> </a:t>
            </a:r>
            <a:r>
              <a:rPr lang="en-GB" sz="1400" dirty="0" smtClean="0"/>
              <a:t>  </a:t>
            </a:r>
            <a:r>
              <a:rPr lang="en-GB" sz="1400" dirty="0"/>
              <a:t>89.93   1.090   </a:t>
            </a:r>
            <a:r>
              <a:rPr lang="en-GB" sz="1400" dirty="0" smtClean="0"/>
              <a:t>  </a:t>
            </a:r>
            <a:r>
              <a:rPr lang="en-GB" sz="1400" dirty="0"/>
              <a:t>13.0  (5,1,1)</a:t>
            </a:r>
          </a:p>
          <a:p>
            <a:pPr algn="l"/>
            <a:r>
              <a:rPr lang="en-GB" sz="1400" dirty="0"/>
              <a:t> 101.32   0.996   </a:t>
            </a:r>
            <a:r>
              <a:rPr lang="en-GB" sz="1400" dirty="0" smtClean="0"/>
              <a:t>    </a:t>
            </a:r>
            <a:r>
              <a:rPr lang="en-GB" sz="1400" dirty="0"/>
              <a:t>7.0  (4,4,0)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798" y="389298"/>
            <a:ext cx="2703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Target reflections</a:t>
            </a:r>
            <a:endParaRPr lang="en-GB" sz="28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90" y="1084915"/>
            <a:ext cx="2242698" cy="172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05" y="3204941"/>
            <a:ext cx="2448734" cy="252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69" y="851538"/>
            <a:ext cx="2935209" cy="21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85" y="3226523"/>
            <a:ext cx="2369887" cy="26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995" y="389298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(400)</a:t>
            </a:r>
            <a:endParaRPr lang="en-GB" sz="28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6" y="1167906"/>
            <a:ext cx="2900558" cy="183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41" y="3529655"/>
            <a:ext cx="2383656" cy="208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" y="6063518"/>
            <a:ext cx="8962919" cy="5688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9" y="4555115"/>
            <a:ext cx="3078178" cy="144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6995" y="389298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(224)</a:t>
            </a:r>
            <a:endParaRPr lang="en-GB" sz="28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270"/>
            <a:ext cx="2606673" cy="15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" y="1213233"/>
            <a:ext cx="2481733" cy="176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597340"/>
            <a:ext cx="26574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17" y="3857291"/>
            <a:ext cx="1553936" cy="20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03" y="1156305"/>
            <a:ext cx="2218368" cy="201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32" y="3435125"/>
            <a:ext cx="1910434" cy="244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4" y="6226925"/>
            <a:ext cx="8836184" cy="51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8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68" y="1696434"/>
            <a:ext cx="1400888" cy="179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" y="5531320"/>
            <a:ext cx="8477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2" y="3561914"/>
            <a:ext cx="3391825" cy="243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278862" y="4297846"/>
            <a:ext cx="33918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16626" y="3639408"/>
            <a:ext cx="3280372" cy="23225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958698" y="3561915"/>
            <a:ext cx="8457" cy="12427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1958698" y="3799824"/>
            <a:ext cx="714375" cy="10072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45" y="1376066"/>
            <a:ext cx="1465659" cy="16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76" y="407406"/>
            <a:ext cx="1749505" cy="7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93" y="896762"/>
            <a:ext cx="1807817" cy="69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829806" y="4039784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(004)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 rot="2149874">
            <a:off x="981390" y="3938659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(224)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1965722" y="1747319"/>
            <a:ext cx="16742" cy="18145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1963461" y="1876425"/>
            <a:ext cx="2105025" cy="29194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46570"/>
              </p:ext>
            </p:extLst>
          </p:nvPr>
        </p:nvGraphicFramePr>
        <p:xfrm>
          <a:off x="3829617" y="4891697"/>
          <a:ext cx="5151420" cy="1219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07453"/>
                <a:gridCol w="630472"/>
                <a:gridCol w="653539"/>
                <a:gridCol w="684294"/>
                <a:gridCol w="691982"/>
                <a:gridCol w="691982"/>
                <a:gridCol w="645849"/>
                <a:gridCol w="645849"/>
              </a:tblGrid>
              <a:tr h="214835"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latin typeface="Calibri" pitchFamily="34" charset="0"/>
                        </a:rPr>
                        <a:t>Lit</a:t>
                      </a:r>
                      <a:endParaRPr lang="en-GB" sz="1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 smtClean="0">
                          <a:latin typeface="Calibri" pitchFamily="34" charset="0"/>
                        </a:rPr>
                        <a:t>Exp</a:t>
                      </a:r>
                      <a:endParaRPr lang="en-GB" sz="1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latin typeface="Calibri" pitchFamily="34" charset="0"/>
                        </a:rPr>
                        <a:t>Lit</a:t>
                      </a:r>
                      <a:endParaRPr lang="en-GB" sz="1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 smtClean="0">
                          <a:latin typeface="Calibri" pitchFamily="34" charset="0"/>
                        </a:rPr>
                        <a:t>Exp</a:t>
                      </a:r>
                      <a:endParaRPr lang="en-GB" sz="1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14835">
                <a:tc>
                  <a:txBody>
                    <a:bodyPr/>
                    <a:lstStyle/>
                    <a:p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a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(400)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(224)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4835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</a:rPr>
                        <a:t>Si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5.430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1.357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1.357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0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1.108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1.107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0.001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4835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</a:rPr>
                        <a:t>Ge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5.620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1.410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1.405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0.005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1.150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1.154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-0.004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463359" y="4327556"/>
            <a:ext cx="4173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After: Takayuki Konya,  The Rigaku Journal, 25(2), 2009.</a:t>
            </a:r>
            <a:endParaRPr lang="en-GB" sz="1100" dirty="0"/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4619624" y="1730718"/>
            <a:ext cx="4275301" cy="2464798"/>
            <a:chOff x="4310071" y="1555788"/>
            <a:chExt cx="4365780" cy="2516961"/>
          </a:xfrm>
        </p:grpSpPr>
        <p:grpSp>
          <p:nvGrpSpPr>
            <p:cNvPr id="48" name="Group 47"/>
            <p:cNvGrpSpPr/>
            <p:nvPr/>
          </p:nvGrpSpPr>
          <p:grpSpPr>
            <a:xfrm>
              <a:off x="4310071" y="1555788"/>
              <a:ext cx="4365780" cy="2516961"/>
              <a:chOff x="4310071" y="1563408"/>
              <a:chExt cx="4365780" cy="2516961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4310071" y="1563408"/>
                <a:ext cx="4365780" cy="1772298"/>
                <a:chOff x="3446471" y="1563408"/>
                <a:chExt cx="4365780" cy="1772298"/>
              </a:xfrm>
            </p:grpSpPr>
            <p:grpSp>
              <p:nvGrpSpPr>
                <p:cNvPr id="119" name="Group 118"/>
                <p:cNvGrpSpPr/>
                <p:nvPr/>
              </p:nvGrpSpPr>
              <p:grpSpPr>
                <a:xfrm>
                  <a:off x="3446471" y="2126456"/>
                  <a:ext cx="1027898" cy="1209250"/>
                  <a:chOff x="3446471" y="2126456"/>
                  <a:chExt cx="1027898" cy="1209250"/>
                </a:xfrm>
              </p:grpSpPr>
              <p:sp>
                <p:nvSpPr>
                  <p:cNvPr id="176" name="Chord 175"/>
                  <p:cNvSpPr/>
                  <p:nvPr/>
                </p:nvSpPr>
                <p:spPr bwMode="auto">
                  <a:xfrm rot="5400000">
                    <a:off x="3428426" y="2289764"/>
                    <a:ext cx="1063987" cy="1027898"/>
                  </a:xfrm>
                  <a:prstGeom prst="chord">
                    <a:avLst>
                      <a:gd name="adj1" fmla="val 5403795"/>
                      <a:gd name="adj2" fmla="val 16200000"/>
                    </a:avLst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grpSp>
                <p:nvGrpSpPr>
                  <p:cNvPr id="177" name="Group 176"/>
                  <p:cNvGrpSpPr/>
                  <p:nvPr/>
                </p:nvGrpSpPr>
                <p:grpSpPr>
                  <a:xfrm>
                    <a:off x="3587748" y="2126456"/>
                    <a:ext cx="759301" cy="676974"/>
                    <a:chOff x="3587748" y="2126456"/>
                    <a:chExt cx="759301" cy="676974"/>
                  </a:xfrm>
                </p:grpSpPr>
                <p:cxnSp>
                  <p:nvCxnSpPr>
                    <p:cNvPr id="178" name="Straight Arrow Connector 177"/>
                    <p:cNvCxnSpPr>
                      <a:stCxn id="176" idx="2"/>
                    </p:cNvCxnSpPr>
                    <p:nvPr/>
                  </p:nvCxnSpPr>
                  <p:spPr bwMode="auto">
                    <a:xfrm flipH="1" flipV="1">
                      <a:off x="3957638" y="2126456"/>
                      <a:ext cx="2782" cy="676974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sm" len="sm"/>
                    </a:ln>
                    <a:effectLst/>
                  </p:spPr>
                </p:cxnSp>
                <p:cxnSp>
                  <p:nvCxnSpPr>
                    <p:cNvPr id="179" name="Straight Arrow Connector 178"/>
                    <p:cNvCxnSpPr>
                      <a:stCxn id="176" idx="2"/>
                    </p:cNvCxnSpPr>
                    <p:nvPr/>
                  </p:nvCxnSpPr>
                  <p:spPr bwMode="auto">
                    <a:xfrm flipV="1">
                      <a:off x="3960420" y="2190750"/>
                      <a:ext cx="290111" cy="61268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sm" len="sm"/>
                    </a:ln>
                    <a:effectLst/>
                  </p:spPr>
                </p:cxnSp>
                <p:sp>
                  <p:nvSpPr>
                    <p:cNvPr id="180" name="Oval 1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36204" y="2594063"/>
                      <a:ext cx="45719" cy="45719"/>
                    </a:xfrm>
                    <a:prstGeom prst="ellipse">
                      <a:avLst/>
                    </a:prstGeom>
                    <a:solidFill>
                      <a:srgbClr val="957ECE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  <p:sp>
                  <p:nvSpPr>
                    <p:cNvPr id="181" name="Oval 1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18768" y="2594063"/>
                      <a:ext cx="45719" cy="45719"/>
                    </a:xfrm>
                    <a:prstGeom prst="ellipse">
                      <a:avLst/>
                    </a:prstGeom>
                    <a:solidFill>
                      <a:srgbClr val="957ECE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  <p:sp>
                  <p:nvSpPr>
                    <p:cNvPr id="182" name="Oval 1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17180" y="2405944"/>
                      <a:ext cx="45719" cy="45719"/>
                    </a:xfrm>
                    <a:prstGeom prst="ellipse">
                      <a:avLst/>
                    </a:prstGeom>
                    <a:solidFill>
                      <a:srgbClr val="957ECE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  <p:sp>
                  <p:nvSpPr>
                    <p:cNvPr id="183" name="Oval 1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01330" y="2592475"/>
                      <a:ext cx="45719" cy="45719"/>
                    </a:xfrm>
                    <a:prstGeom prst="ellipse">
                      <a:avLst/>
                    </a:prstGeom>
                    <a:solidFill>
                      <a:srgbClr val="957ECE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  <p:sp>
                  <p:nvSpPr>
                    <p:cNvPr id="184" name="Oval 1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69517" y="2406738"/>
                      <a:ext cx="45719" cy="45719"/>
                    </a:xfrm>
                    <a:prstGeom prst="ellipse">
                      <a:avLst/>
                    </a:prstGeom>
                    <a:solidFill>
                      <a:srgbClr val="957ECE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  <p:sp>
                  <p:nvSpPr>
                    <p:cNvPr id="185" name="Oval 1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35411" y="2405150"/>
                      <a:ext cx="45719" cy="45719"/>
                    </a:xfrm>
                    <a:prstGeom prst="ellipse">
                      <a:avLst/>
                    </a:prstGeom>
                    <a:solidFill>
                      <a:srgbClr val="957ECE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  <p:sp>
                  <p:nvSpPr>
                    <p:cNvPr id="186" name="Oval 1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87748" y="2594063"/>
                      <a:ext cx="45719" cy="45719"/>
                    </a:xfrm>
                    <a:prstGeom prst="ellipse">
                      <a:avLst/>
                    </a:prstGeom>
                    <a:solidFill>
                      <a:srgbClr val="957ECE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  <p:sp>
                  <p:nvSpPr>
                    <p:cNvPr id="187" name="Oval 18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63167" y="2594063"/>
                      <a:ext cx="45719" cy="45719"/>
                    </a:xfrm>
                    <a:prstGeom prst="ellipse">
                      <a:avLst/>
                    </a:prstGeom>
                    <a:solidFill>
                      <a:srgbClr val="957ECE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  <p:sp>
                  <p:nvSpPr>
                    <p:cNvPr id="188" name="Oval 1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7598" y="2647244"/>
                      <a:ext cx="45719" cy="45719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  <p:sp>
                  <p:nvSpPr>
                    <p:cNvPr id="189" name="Oval 18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14760" y="2644863"/>
                      <a:ext cx="45719" cy="45719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  <p:sp>
                  <p:nvSpPr>
                    <p:cNvPr id="190" name="Oval 1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36204" y="2647244"/>
                      <a:ext cx="45719" cy="45719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  <p:sp>
                  <p:nvSpPr>
                    <p:cNvPr id="191" name="Oval 1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76698" y="2647244"/>
                      <a:ext cx="45719" cy="45719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  <p:sp>
                  <p:nvSpPr>
                    <p:cNvPr id="192" name="Oval 1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36242" y="2644863"/>
                      <a:ext cx="45719" cy="45719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  <p:sp>
                  <p:nvSpPr>
                    <p:cNvPr id="193" name="Oval 19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14761" y="2492463"/>
                      <a:ext cx="45719" cy="45719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  <p:sp>
                  <p:nvSpPr>
                    <p:cNvPr id="194" name="Oval 1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36204" y="2492463"/>
                      <a:ext cx="45719" cy="45719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  <p:sp>
                  <p:nvSpPr>
                    <p:cNvPr id="195" name="Oval 1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74317" y="2492462"/>
                      <a:ext cx="45719" cy="45719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16" charset="0"/>
                        <a:ea typeface="ＭＳ Ｐゴシック" pitchFamily="16" charset="-128"/>
                      </a:endParaRPr>
                    </a:p>
                  </p:txBody>
                </p:sp>
              </p:grpSp>
            </p:grpSp>
            <p:grpSp>
              <p:nvGrpSpPr>
                <p:cNvPr id="120" name="Group 119"/>
                <p:cNvGrpSpPr/>
                <p:nvPr/>
              </p:nvGrpSpPr>
              <p:grpSpPr>
                <a:xfrm>
                  <a:off x="4913321" y="2124074"/>
                  <a:ext cx="1027898" cy="1209250"/>
                  <a:chOff x="6189671" y="2085974"/>
                  <a:chExt cx="1027898" cy="1209250"/>
                </a:xfrm>
              </p:grpSpPr>
              <p:sp>
                <p:nvSpPr>
                  <p:cNvPr id="156" name="Chord 155"/>
                  <p:cNvSpPr/>
                  <p:nvPr/>
                </p:nvSpPr>
                <p:spPr bwMode="auto">
                  <a:xfrm rot="5400000">
                    <a:off x="6171626" y="2249282"/>
                    <a:ext cx="1063987" cy="1027898"/>
                  </a:xfrm>
                  <a:prstGeom prst="chord">
                    <a:avLst>
                      <a:gd name="adj1" fmla="val 5403795"/>
                      <a:gd name="adj2" fmla="val 16200000"/>
                    </a:avLst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cxnSp>
                <p:nvCxnSpPr>
                  <p:cNvPr id="157" name="Straight Arrow Connector 156"/>
                  <p:cNvCxnSpPr/>
                  <p:nvPr/>
                </p:nvCxnSpPr>
                <p:spPr bwMode="auto">
                  <a:xfrm flipH="1" flipV="1">
                    <a:off x="6700838" y="2085974"/>
                    <a:ext cx="2782" cy="676974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sm" len="sm"/>
                  </a:ln>
                  <a:effectLst/>
                </p:spPr>
              </p:cxnSp>
              <p:cxnSp>
                <p:nvCxnSpPr>
                  <p:cNvPr id="158" name="Straight Arrow Connector 157"/>
                  <p:cNvCxnSpPr>
                    <a:stCxn id="156" idx="2"/>
                  </p:cNvCxnSpPr>
                  <p:nvPr/>
                </p:nvCxnSpPr>
                <p:spPr bwMode="auto">
                  <a:xfrm flipV="1">
                    <a:off x="6703620" y="2150268"/>
                    <a:ext cx="290111" cy="61268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sm" len="sm"/>
                  </a:ln>
                  <a:effectLst/>
                </p:spPr>
              </p:cxnSp>
              <p:sp>
                <p:nvSpPr>
                  <p:cNvPr id="159" name="Oval 158"/>
                  <p:cNvSpPr>
                    <a:spLocks noChangeAspect="1"/>
                  </p:cNvSpPr>
                  <p:nvPr/>
                </p:nvSpPr>
                <p:spPr bwMode="auto">
                  <a:xfrm>
                    <a:off x="6679404" y="2553581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60" name="Oval 159"/>
                  <p:cNvSpPr>
                    <a:spLocks noChangeAspect="1"/>
                  </p:cNvSpPr>
                  <p:nvPr/>
                </p:nvSpPr>
                <p:spPr bwMode="auto">
                  <a:xfrm>
                    <a:off x="6854825" y="2553581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61" name="Oval 160"/>
                  <p:cNvSpPr>
                    <a:spLocks noChangeAspect="1"/>
                  </p:cNvSpPr>
                  <p:nvPr/>
                </p:nvSpPr>
                <p:spPr bwMode="auto">
                  <a:xfrm>
                    <a:off x="6857999" y="2365462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62" name="Oval 161"/>
                  <p:cNvSpPr>
                    <a:spLocks noChangeAspect="1"/>
                  </p:cNvSpPr>
                  <p:nvPr/>
                </p:nvSpPr>
                <p:spPr bwMode="auto">
                  <a:xfrm>
                    <a:off x="7046911" y="2551993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63" name="Oval 162"/>
                  <p:cNvSpPr>
                    <a:spLocks noChangeAspect="1"/>
                  </p:cNvSpPr>
                  <p:nvPr/>
                </p:nvSpPr>
                <p:spPr bwMode="auto">
                  <a:xfrm>
                    <a:off x="6507955" y="2366256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64" name="Oval 163"/>
                  <p:cNvSpPr>
                    <a:spLocks noChangeAspect="1"/>
                  </p:cNvSpPr>
                  <p:nvPr/>
                </p:nvSpPr>
                <p:spPr bwMode="auto">
                  <a:xfrm>
                    <a:off x="6678611" y="2367049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65" name="Oval 164"/>
                  <p:cNvSpPr>
                    <a:spLocks noChangeAspect="1"/>
                  </p:cNvSpPr>
                  <p:nvPr/>
                </p:nvSpPr>
                <p:spPr bwMode="auto">
                  <a:xfrm>
                    <a:off x="6328567" y="2555962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66" name="Oval 165"/>
                  <p:cNvSpPr>
                    <a:spLocks noChangeAspect="1"/>
                  </p:cNvSpPr>
                  <p:nvPr/>
                </p:nvSpPr>
                <p:spPr bwMode="auto">
                  <a:xfrm>
                    <a:off x="6506367" y="2553581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67" name="Oval 166"/>
                  <p:cNvSpPr>
                    <a:spLocks noChangeAspect="1"/>
                  </p:cNvSpPr>
                  <p:nvPr/>
                </p:nvSpPr>
                <p:spPr bwMode="auto">
                  <a:xfrm>
                    <a:off x="6329360" y="2613906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68" name="Oval 167"/>
                  <p:cNvSpPr>
                    <a:spLocks noChangeAspect="1"/>
                  </p:cNvSpPr>
                  <p:nvPr/>
                </p:nvSpPr>
                <p:spPr bwMode="auto">
                  <a:xfrm>
                    <a:off x="6507954" y="2616287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69" name="Oval 168"/>
                  <p:cNvSpPr>
                    <a:spLocks noChangeAspect="1"/>
                  </p:cNvSpPr>
                  <p:nvPr/>
                </p:nvSpPr>
                <p:spPr bwMode="auto">
                  <a:xfrm>
                    <a:off x="6679404" y="2611524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70" name="Oval 169"/>
                  <p:cNvSpPr>
                    <a:spLocks noChangeAspect="1"/>
                  </p:cNvSpPr>
                  <p:nvPr/>
                </p:nvSpPr>
                <p:spPr bwMode="auto">
                  <a:xfrm>
                    <a:off x="6855616" y="2616287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71" name="Oval 170"/>
                  <p:cNvSpPr>
                    <a:spLocks noChangeAspect="1"/>
                  </p:cNvSpPr>
                  <p:nvPr/>
                </p:nvSpPr>
                <p:spPr bwMode="auto">
                  <a:xfrm>
                    <a:off x="7048497" y="2613906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72" name="Oval 171"/>
                  <p:cNvSpPr>
                    <a:spLocks noChangeAspect="1"/>
                  </p:cNvSpPr>
                  <p:nvPr/>
                </p:nvSpPr>
                <p:spPr bwMode="auto">
                  <a:xfrm>
                    <a:off x="6507960" y="2461505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73" name="Oval 172"/>
                  <p:cNvSpPr>
                    <a:spLocks noChangeAspect="1"/>
                  </p:cNvSpPr>
                  <p:nvPr/>
                </p:nvSpPr>
                <p:spPr bwMode="auto">
                  <a:xfrm>
                    <a:off x="6679404" y="2456743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cxnSp>
                <p:nvCxnSpPr>
                  <p:cNvPr id="174" name="Straight Arrow Connector 173"/>
                  <p:cNvCxnSpPr>
                    <a:stCxn id="156" idx="2"/>
                  </p:cNvCxnSpPr>
                  <p:nvPr/>
                </p:nvCxnSpPr>
                <p:spPr bwMode="auto">
                  <a:xfrm flipV="1">
                    <a:off x="6703620" y="2188369"/>
                    <a:ext cx="371074" cy="57457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sm" len="sm"/>
                  </a:ln>
                  <a:effectLst/>
                </p:spPr>
              </p:cxnSp>
              <p:sp>
                <p:nvSpPr>
                  <p:cNvPr id="175" name="Oval 174"/>
                  <p:cNvSpPr>
                    <a:spLocks noChangeAspect="1"/>
                  </p:cNvSpPr>
                  <p:nvPr/>
                </p:nvSpPr>
                <p:spPr bwMode="auto">
                  <a:xfrm>
                    <a:off x="6855614" y="2461504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</p:grpSp>
            <p:grpSp>
              <p:nvGrpSpPr>
                <p:cNvPr id="121" name="Group 120"/>
                <p:cNvGrpSpPr/>
                <p:nvPr/>
              </p:nvGrpSpPr>
              <p:grpSpPr>
                <a:xfrm>
                  <a:off x="6389696" y="2115342"/>
                  <a:ext cx="1027898" cy="1209250"/>
                  <a:chOff x="7570796" y="2083592"/>
                  <a:chExt cx="1027898" cy="1209250"/>
                </a:xfrm>
              </p:grpSpPr>
              <p:cxnSp>
                <p:nvCxnSpPr>
                  <p:cNvPr id="137" name="Straight Arrow Connector 136"/>
                  <p:cNvCxnSpPr/>
                  <p:nvPr/>
                </p:nvCxnSpPr>
                <p:spPr bwMode="auto">
                  <a:xfrm flipV="1">
                    <a:off x="8114506" y="2084387"/>
                    <a:ext cx="98425" cy="67310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sm" len="sm"/>
                  </a:ln>
                  <a:effectLst/>
                </p:spPr>
              </p:cxnSp>
              <p:sp>
                <p:nvSpPr>
                  <p:cNvPr id="138" name="Chord 137"/>
                  <p:cNvSpPr/>
                  <p:nvPr/>
                </p:nvSpPr>
                <p:spPr bwMode="auto">
                  <a:xfrm rot="5400000">
                    <a:off x="7552751" y="2246900"/>
                    <a:ext cx="1063987" cy="1027898"/>
                  </a:xfrm>
                  <a:prstGeom prst="chord">
                    <a:avLst>
                      <a:gd name="adj1" fmla="val 5403795"/>
                      <a:gd name="adj2" fmla="val 16200000"/>
                    </a:avLst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cxnSp>
                <p:nvCxnSpPr>
                  <p:cNvPr id="139" name="Straight Arrow Connector 138"/>
                  <p:cNvCxnSpPr>
                    <a:stCxn id="138" idx="2"/>
                  </p:cNvCxnSpPr>
                  <p:nvPr/>
                </p:nvCxnSpPr>
                <p:spPr bwMode="auto">
                  <a:xfrm flipH="1" flipV="1">
                    <a:off x="8081963" y="2083592"/>
                    <a:ext cx="2782" cy="676974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sm" len="sm"/>
                  </a:ln>
                  <a:effectLst/>
                </p:spPr>
              </p:cxnSp>
              <p:sp>
                <p:nvSpPr>
                  <p:cNvPr id="140" name="Oval 139"/>
                  <p:cNvSpPr>
                    <a:spLocks noChangeAspect="1"/>
                  </p:cNvSpPr>
                  <p:nvPr/>
                </p:nvSpPr>
                <p:spPr bwMode="auto">
                  <a:xfrm>
                    <a:off x="8060529" y="2551199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41" name="Oval 140"/>
                  <p:cNvSpPr>
                    <a:spLocks noChangeAspect="1"/>
                  </p:cNvSpPr>
                  <p:nvPr/>
                </p:nvSpPr>
                <p:spPr bwMode="auto">
                  <a:xfrm>
                    <a:off x="8243093" y="2551199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42" name="Oval 141"/>
                  <p:cNvSpPr>
                    <a:spLocks noChangeAspect="1"/>
                  </p:cNvSpPr>
                  <p:nvPr/>
                </p:nvSpPr>
                <p:spPr bwMode="auto">
                  <a:xfrm>
                    <a:off x="8241505" y="2363080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43" name="Oval 142"/>
                  <p:cNvSpPr>
                    <a:spLocks noChangeAspect="1"/>
                  </p:cNvSpPr>
                  <p:nvPr/>
                </p:nvSpPr>
                <p:spPr bwMode="auto">
                  <a:xfrm>
                    <a:off x="8425655" y="2549611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44" name="Oval 143"/>
                  <p:cNvSpPr>
                    <a:spLocks noChangeAspect="1"/>
                  </p:cNvSpPr>
                  <p:nvPr/>
                </p:nvSpPr>
                <p:spPr bwMode="auto">
                  <a:xfrm>
                    <a:off x="7893842" y="2363874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45" name="Oval 144"/>
                  <p:cNvSpPr>
                    <a:spLocks noChangeAspect="1"/>
                  </p:cNvSpPr>
                  <p:nvPr/>
                </p:nvSpPr>
                <p:spPr bwMode="auto">
                  <a:xfrm>
                    <a:off x="8059736" y="2364667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46" name="Oval 145"/>
                  <p:cNvSpPr>
                    <a:spLocks noChangeAspect="1"/>
                  </p:cNvSpPr>
                  <p:nvPr/>
                </p:nvSpPr>
                <p:spPr bwMode="auto">
                  <a:xfrm>
                    <a:off x="7709692" y="2553580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47" name="Oval 146"/>
                  <p:cNvSpPr>
                    <a:spLocks noChangeAspect="1"/>
                  </p:cNvSpPr>
                  <p:nvPr/>
                </p:nvSpPr>
                <p:spPr bwMode="auto">
                  <a:xfrm>
                    <a:off x="7887492" y="2551199"/>
                    <a:ext cx="45719" cy="45719"/>
                  </a:xfrm>
                  <a:prstGeom prst="ellipse">
                    <a:avLst/>
                  </a:prstGeom>
                  <a:solidFill>
                    <a:srgbClr val="957ECE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48" name="Oval 147"/>
                  <p:cNvSpPr>
                    <a:spLocks noChangeAspect="1"/>
                  </p:cNvSpPr>
                  <p:nvPr/>
                </p:nvSpPr>
                <p:spPr bwMode="auto">
                  <a:xfrm>
                    <a:off x="7822404" y="2578186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49" name="Oval 148"/>
                  <p:cNvSpPr>
                    <a:spLocks noChangeAspect="1"/>
                  </p:cNvSpPr>
                  <p:nvPr/>
                </p:nvSpPr>
                <p:spPr bwMode="auto">
                  <a:xfrm>
                    <a:off x="7981948" y="2601999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50" name="Oval 149"/>
                  <p:cNvSpPr>
                    <a:spLocks noChangeAspect="1"/>
                  </p:cNvSpPr>
                  <p:nvPr/>
                </p:nvSpPr>
                <p:spPr bwMode="auto">
                  <a:xfrm>
                    <a:off x="8107360" y="2626604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51" name="Oval 150"/>
                  <p:cNvSpPr>
                    <a:spLocks noChangeAspect="1"/>
                  </p:cNvSpPr>
                  <p:nvPr/>
                </p:nvSpPr>
                <p:spPr bwMode="auto">
                  <a:xfrm>
                    <a:off x="8234360" y="2644862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52" name="Oval 151"/>
                  <p:cNvSpPr>
                    <a:spLocks noChangeAspect="1"/>
                  </p:cNvSpPr>
                  <p:nvPr/>
                </p:nvSpPr>
                <p:spPr bwMode="auto">
                  <a:xfrm>
                    <a:off x="8393903" y="2678199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53" name="Oval 152"/>
                  <p:cNvSpPr>
                    <a:spLocks noChangeAspect="1"/>
                  </p:cNvSpPr>
                  <p:nvPr/>
                </p:nvSpPr>
                <p:spPr bwMode="auto">
                  <a:xfrm>
                    <a:off x="8003385" y="2451979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54" name="Oval 153"/>
                  <p:cNvSpPr>
                    <a:spLocks noChangeAspect="1"/>
                  </p:cNvSpPr>
                  <p:nvPr/>
                </p:nvSpPr>
                <p:spPr bwMode="auto">
                  <a:xfrm>
                    <a:off x="8129586" y="2473411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55" name="Oval 154"/>
                  <p:cNvSpPr>
                    <a:spLocks noChangeAspect="1"/>
                  </p:cNvSpPr>
                  <p:nvPr/>
                </p:nvSpPr>
                <p:spPr bwMode="auto">
                  <a:xfrm>
                    <a:off x="8253406" y="2492460"/>
                    <a:ext cx="45719" cy="4571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16" charset="0"/>
                      <a:ea typeface="ＭＳ Ｐゴシック" pitchFamily="16" charset="-128"/>
                    </a:endParaRPr>
                  </a:p>
                </p:txBody>
              </p:sp>
            </p:grpSp>
            <p:grpSp>
              <p:nvGrpSpPr>
                <p:cNvPr id="122" name="Group 121"/>
                <p:cNvGrpSpPr/>
                <p:nvPr/>
              </p:nvGrpSpPr>
              <p:grpSpPr>
                <a:xfrm>
                  <a:off x="3494307" y="1563408"/>
                  <a:ext cx="4317944" cy="1490821"/>
                  <a:chOff x="3494307" y="1563408"/>
                  <a:chExt cx="4317944" cy="1490821"/>
                </a:xfrm>
              </p:grpSpPr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3494307" y="1563408"/>
                    <a:ext cx="91300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dirty="0" smtClean="0"/>
                      <a:t>Relaxed</a:t>
                    </a:r>
                    <a:endParaRPr lang="en-GB" dirty="0"/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4926077" y="1569758"/>
                    <a:ext cx="9653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dirty="0" smtClean="0"/>
                      <a:t>Strained</a:t>
                    </a:r>
                    <a:endParaRPr lang="en-GB" dirty="0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6221414" y="1563408"/>
                    <a:ext cx="13261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dirty="0" smtClean="0"/>
                      <a:t>Misoriented</a:t>
                    </a:r>
                    <a:endParaRPr lang="en-GB" dirty="0"/>
                  </a:p>
                </p:txBody>
              </p:sp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3764640" y="1899958"/>
                    <a:ext cx="385042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000" dirty="0" smtClean="0"/>
                      <a:t>00</a:t>
                    </a:r>
                    <a:r>
                      <a:rPr lang="en-GB" sz="1000" i="1" dirty="0" smtClean="0"/>
                      <a:t>l</a:t>
                    </a:r>
                    <a:endParaRPr lang="en-GB" sz="1000" i="1" dirty="0"/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5231490" y="1899958"/>
                    <a:ext cx="385042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000" dirty="0" smtClean="0"/>
                      <a:t>00</a:t>
                    </a:r>
                    <a:r>
                      <a:rPr lang="en-GB" sz="1000" i="1" dirty="0" smtClean="0"/>
                      <a:t>l</a:t>
                    </a:r>
                    <a:endParaRPr lang="en-GB" sz="1000" i="1" dirty="0"/>
                  </a:p>
                </p:txBody>
              </p: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6711040" y="1887258"/>
                    <a:ext cx="385042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000" dirty="0" smtClean="0"/>
                      <a:t>00</a:t>
                    </a:r>
                    <a:r>
                      <a:rPr lang="en-GB" sz="1000" i="1" dirty="0" smtClean="0"/>
                      <a:t>l</a:t>
                    </a:r>
                    <a:endParaRPr lang="en-GB" sz="1000" i="1" dirty="0"/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4437543" y="2808008"/>
                    <a:ext cx="426720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000" i="1" dirty="0" smtClean="0"/>
                      <a:t>hh</a:t>
                    </a:r>
                    <a:r>
                      <a:rPr lang="en-GB" sz="1000" dirty="0" smtClean="0"/>
                      <a:t>0</a:t>
                    </a:r>
                    <a:endParaRPr lang="en-GB" sz="1000" i="1" dirty="0"/>
                  </a:p>
                </p:txBody>
              </p: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4164864" y="1976158"/>
                    <a:ext cx="841897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000" dirty="0"/>
                      <a:t>c</a:t>
                    </a:r>
                    <a:r>
                      <a:rPr lang="en-GB" sz="1000" dirty="0" smtClean="0"/>
                      <a:t>ubic[112]</a:t>
                    </a:r>
                    <a:endParaRPr lang="en-GB" sz="1000" dirty="0"/>
                  </a:p>
                </p:txBody>
              </p: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5611394" y="1926628"/>
                    <a:ext cx="841897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000" dirty="0"/>
                      <a:t>c</a:t>
                    </a:r>
                    <a:r>
                      <a:rPr lang="en-GB" sz="1000" dirty="0" smtClean="0"/>
                      <a:t>ubic[112]</a:t>
                    </a:r>
                    <a:endParaRPr lang="en-GB" sz="1000" dirty="0"/>
                  </a:p>
                </p:txBody>
              </p: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5804719" y="2096804"/>
                    <a:ext cx="681598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000" dirty="0" smtClean="0"/>
                      <a:t>tet[112]</a:t>
                    </a:r>
                    <a:endParaRPr lang="en-GB" sz="1000" dirty="0"/>
                  </a:p>
                </p:txBody>
              </p: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7028348" y="1988858"/>
                    <a:ext cx="753732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000" dirty="0" smtClean="0"/>
                      <a:t>film[001]</a:t>
                    </a:r>
                    <a:endParaRPr lang="en-GB" sz="1000" dirty="0"/>
                  </a:p>
                </p:txBody>
              </p:sp>
              <p:cxnSp>
                <p:nvCxnSpPr>
                  <p:cNvPr id="134" name="Straight Arrow Connector 133"/>
                  <p:cNvCxnSpPr/>
                  <p:nvPr/>
                </p:nvCxnSpPr>
                <p:spPr bwMode="auto">
                  <a:xfrm flipV="1">
                    <a:off x="3962800" y="2803207"/>
                    <a:ext cx="683812" cy="223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sm" len="sm"/>
                  </a:ln>
                  <a:effectLst/>
                </p:spPr>
              </p:cxn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5904393" y="2805627"/>
                    <a:ext cx="426720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000" i="1" dirty="0" smtClean="0"/>
                      <a:t>hh</a:t>
                    </a:r>
                    <a:r>
                      <a:rPr lang="en-GB" sz="1000" dirty="0" smtClean="0"/>
                      <a:t>0</a:t>
                    </a:r>
                    <a:endParaRPr lang="en-GB" sz="1000" i="1" dirty="0"/>
                  </a:p>
                </p:txBody>
              </p:sp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7385531" y="2796102"/>
                    <a:ext cx="426720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000" i="1" dirty="0" smtClean="0"/>
                      <a:t>hh</a:t>
                    </a:r>
                    <a:r>
                      <a:rPr lang="en-GB" sz="1000" dirty="0" smtClean="0"/>
                      <a:t>0</a:t>
                    </a:r>
                    <a:endParaRPr lang="en-GB" sz="1000" i="1" dirty="0"/>
                  </a:p>
                </p:txBody>
              </p:sp>
            </p:grpSp>
          </p:grpSp>
          <p:grpSp>
            <p:nvGrpSpPr>
              <p:cNvPr id="52" name="Group 51"/>
              <p:cNvGrpSpPr/>
              <p:nvPr/>
            </p:nvGrpSpPr>
            <p:grpSpPr>
              <a:xfrm>
                <a:off x="4337129" y="3320317"/>
                <a:ext cx="1012890" cy="760052"/>
                <a:chOff x="4504769" y="5316757"/>
                <a:chExt cx="1012890" cy="760052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4605338" y="5326860"/>
                  <a:ext cx="804862" cy="354806"/>
                </a:xfrm>
                <a:prstGeom prst="rect">
                  <a:avLst/>
                </a:prstGeom>
                <a:solidFill>
                  <a:srgbClr val="C0000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4605338" y="5715000"/>
                  <a:ext cx="804862" cy="354806"/>
                </a:xfrm>
                <a:prstGeom prst="rect">
                  <a:avLst/>
                </a:prstGeom>
                <a:solidFill>
                  <a:srgbClr val="CC99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507135" y="5366073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507151" y="5539902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4504769" y="5716114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507166" y="5832799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509547" y="5942325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4504785" y="6056614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4504769" y="5682776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>
                  <a:off x="4464509" y="5499139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4628816" y="5496758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>
                  <a:off x="4800266" y="5496760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4976477" y="5496757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5400000">
                  <a:off x="5152690" y="5499137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5400000">
                  <a:off x="4471653" y="5896807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5400000">
                  <a:off x="4593097" y="5896808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5400000">
                  <a:off x="4709778" y="5896808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5400000">
                  <a:off x="4824078" y="5896808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>
                  <a:off x="4943141" y="5894427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>
                  <a:off x="5064584" y="5896809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>
                  <a:off x="5181265" y="5894428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5792549" y="3331845"/>
                <a:ext cx="1012890" cy="748524"/>
                <a:chOff x="5914469" y="3857625"/>
                <a:chExt cx="1012890" cy="748524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6015038" y="3879056"/>
                  <a:ext cx="804862" cy="365284"/>
                </a:xfrm>
                <a:prstGeom prst="rect">
                  <a:avLst/>
                </a:prstGeom>
                <a:solidFill>
                  <a:srgbClr val="C0000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015038" y="4244340"/>
                  <a:ext cx="804862" cy="354806"/>
                </a:xfrm>
                <a:prstGeom prst="rect">
                  <a:avLst/>
                </a:prstGeom>
                <a:solidFill>
                  <a:srgbClr val="CC99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5916835" y="3895413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5916851" y="4069242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5914469" y="4245454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5916866" y="4362139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5919247" y="4471665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5914485" y="4585954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6060281" y="3857625"/>
                  <a:ext cx="1071" cy="384188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>
                  <a:off x="5881353" y="4426147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6002797" y="4426148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>
                  <a:off x="6119478" y="4426148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6233778" y="4426148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6352841" y="4423767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6474284" y="4426149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5400000">
                  <a:off x="6590965" y="4423768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6181728" y="3860022"/>
                  <a:ext cx="1071" cy="384188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6298406" y="3860007"/>
                  <a:ext cx="1071" cy="384188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6412706" y="3857625"/>
                  <a:ext cx="1071" cy="384188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6531768" y="3860007"/>
                  <a:ext cx="1071" cy="384188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653212" y="3860007"/>
                  <a:ext cx="1071" cy="384188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6767512" y="3860007"/>
                  <a:ext cx="1071" cy="384188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7258693" y="3261905"/>
                <a:ext cx="1036676" cy="818464"/>
                <a:chOff x="4157353" y="3665765"/>
                <a:chExt cx="1036676" cy="818464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4262438" y="3734280"/>
                  <a:ext cx="804862" cy="354806"/>
                </a:xfrm>
                <a:prstGeom prst="rect">
                  <a:avLst/>
                </a:prstGeom>
                <a:solidFill>
                  <a:srgbClr val="C0000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4262438" y="4122420"/>
                  <a:ext cx="804862" cy="354806"/>
                </a:xfrm>
                <a:prstGeom prst="rect">
                  <a:avLst/>
                </a:prstGeom>
                <a:solidFill>
                  <a:srgbClr val="CC99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161869" y="4123534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164266" y="4240219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166647" y="4349745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161885" y="4464034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4161869" y="4090196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67780">
                  <a:off x="4185917" y="3775286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67780">
                  <a:off x="4157353" y="3946752"/>
                  <a:ext cx="10081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967780">
                  <a:off x="4084484" y="3881765"/>
                  <a:ext cx="432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967780">
                  <a:off x="4267907" y="3888675"/>
                  <a:ext cx="396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5967780">
                  <a:off x="4451694" y="3904437"/>
                  <a:ext cx="3708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967780">
                  <a:off x="4642275" y="3919201"/>
                  <a:ext cx="342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967780">
                  <a:off x="4834563" y="3934541"/>
                  <a:ext cx="3096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>
                  <a:off x="4128753" y="4304227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>
                  <a:off x="4250197" y="4304228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>
                  <a:off x="4366878" y="4304228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4481178" y="4304228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4600241" y="4301847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>
                  <a:off x="4721684" y="4304229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4838365" y="4301848"/>
                  <a:ext cx="36000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9" name="Straight Arrow Connector 48"/>
            <p:cNvCxnSpPr/>
            <p:nvPr/>
          </p:nvCxnSpPr>
          <p:spPr bwMode="auto">
            <a:xfrm flipV="1">
              <a:off x="6288487" y="2793206"/>
              <a:ext cx="683812" cy="2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7772006" y="2783680"/>
              <a:ext cx="683812" cy="2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</p:grpSp>
      <p:cxnSp>
        <p:nvCxnSpPr>
          <p:cNvPr id="197" name="Straight Connector 196"/>
          <p:cNvCxnSpPr/>
          <p:nvPr/>
        </p:nvCxnSpPr>
        <p:spPr bwMode="auto">
          <a:xfrm>
            <a:off x="259255" y="4794260"/>
            <a:ext cx="33918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497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52499"/>
            <a:ext cx="857091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07975"/>
            <a:ext cx="8496300" cy="649288"/>
          </a:xfrm>
        </p:spPr>
        <p:txBody>
          <a:bodyPr/>
          <a:lstStyle/>
          <a:p>
            <a:r>
              <a:rPr lang="en-GB" sz="3200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Conclusions</a:t>
            </a:r>
            <a:endParaRPr lang="en-GB" sz="3200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09683"/>
            <a:ext cx="8496300" cy="4525962"/>
          </a:xfrm>
        </p:spPr>
        <p:txBody>
          <a:bodyPr/>
          <a:lstStyle/>
          <a:p>
            <a:r>
              <a:rPr lang="en-GB" sz="1800" dirty="0" smtClean="0">
                <a:latin typeface="Lucida Sans" pitchFamily="34" charset="0"/>
              </a:rPr>
              <a:t>Find out as much about the sample as possible</a:t>
            </a:r>
          </a:p>
          <a:p>
            <a:r>
              <a:rPr lang="en-GB" sz="1800" dirty="0" smtClean="0">
                <a:latin typeface="Lucida Sans" pitchFamily="34" charset="0"/>
              </a:rPr>
              <a:t>Need to ask the right diffraction question</a:t>
            </a:r>
          </a:p>
          <a:p>
            <a:r>
              <a:rPr lang="en-GB" sz="1800" dirty="0" smtClean="0">
                <a:latin typeface="Lucida Sans" pitchFamily="34" charset="0"/>
              </a:rPr>
              <a:t>Don’t rush setting up the measurement</a:t>
            </a:r>
            <a:endParaRPr lang="en-GB" sz="1800" dirty="0">
              <a:latin typeface="Lucida Sans" pitchFamily="34" charset="0"/>
            </a:endParaRPr>
          </a:p>
        </p:txBody>
      </p:sp>
      <p:pic>
        <p:nvPicPr>
          <p:cNvPr id="9218" name="Picture 2" descr="https://sharepoint.soton.ac.uk/sites/xray/Diffractometers/Rigaku%20XtaLAB%20mini/Rigaku%20XtaLAB%20mini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48" y="4432049"/>
            <a:ext cx="911896" cy="10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0" y="4478441"/>
            <a:ext cx="1305988" cy="9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harepoint.soton.ac.uk/sites/xray/Diffractometers/Rigaku%20SmartLab/Rigaku%20SmartLab%2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85" y="3794894"/>
            <a:ext cx="2476500" cy="165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9340" y="5567877"/>
            <a:ext cx="21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Single crystal structure solution</a:t>
            </a:r>
            <a:endParaRPr lang="en-GB" sz="20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450" y="5502995"/>
            <a:ext cx="21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Powder phase identification</a:t>
            </a:r>
            <a:endParaRPr lang="en-GB" sz="20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5689" y="5711188"/>
            <a:ext cx="216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Everything else!</a:t>
            </a:r>
            <a:endParaRPr lang="en-GB" sz="20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17500"/>
            <a:ext cx="8496300" cy="649288"/>
          </a:xfrm>
        </p:spPr>
        <p:txBody>
          <a:bodyPr/>
          <a:lstStyle/>
          <a:p>
            <a:r>
              <a:rPr lang="en-GB" sz="3200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Acknowledgements</a:t>
            </a:r>
            <a:endParaRPr lang="en-GB" sz="3200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>
                <a:latin typeface="Lucida Sans" pitchFamily="34" charset="0"/>
              </a:rPr>
              <a:t>Anna Scott – Southampton, Engineering (Al stress)</a:t>
            </a:r>
          </a:p>
          <a:p>
            <a:r>
              <a:rPr lang="en-GB" sz="1800" dirty="0" err="1" smtClean="0">
                <a:latin typeface="Lucida Sans" pitchFamily="34" charset="0"/>
              </a:rPr>
              <a:t>Callum</a:t>
            </a:r>
            <a:r>
              <a:rPr lang="en-GB" sz="1800" dirty="0" smtClean="0">
                <a:latin typeface="Lucida Sans" pitchFamily="34" charset="0"/>
              </a:rPr>
              <a:t> Littlejohns – Southampton, ORC (Ge on Si)</a:t>
            </a:r>
          </a:p>
          <a:p>
            <a:r>
              <a:rPr lang="en-GB" sz="1800" dirty="0" err="1" smtClean="0">
                <a:latin typeface="Lucida Sans" pitchFamily="34" charset="0"/>
              </a:rPr>
              <a:t>Callum</a:t>
            </a:r>
            <a:r>
              <a:rPr lang="en-GB" sz="1800" dirty="0" smtClean="0">
                <a:latin typeface="Lucida Sans" pitchFamily="34" charset="0"/>
              </a:rPr>
              <a:t> Robertson </a:t>
            </a:r>
            <a:r>
              <a:rPr lang="en-GB" sz="1800" dirty="0">
                <a:latin typeface="Lucida Sans" pitchFamily="34" charset="0"/>
              </a:rPr>
              <a:t>– </a:t>
            </a:r>
            <a:r>
              <a:rPr lang="en-GB" sz="1800" dirty="0" smtClean="0">
                <a:latin typeface="Lucida Sans" pitchFamily="34" charset="0"/>
              </a:rPr>
              <a:t>Southampton, Chemistry (mesoporous silica)</a:t>
            </a:r>
          </a:p>
          <a:p>
            <a:r>
              <a:rPr lang="en-GB" sz="1800" dirty="0" smtClean="0">
                <a:latin typeface="Lucida Sans" pitchFamily="34" charset="0"/>
              </a:rPr>
              <a:t>Sophie Benjamin – Southampton, Chemistry (</a:t>
            </a:r>
            <a:r>
              <a:rPr lang="en-US" sz="1800" dirty="0">
                <a:latin typeface="Lucida Sans" pitchFamily="34" charset="0"/>
              </a:rPr>
              <a:t>Bi</a:t>
            </a:r>
            <a:r>
              <a:rPr lang="en-US" sz="1800" baseline="-25000" dirty="0">
                <a:latin typeface="Lucida Sans" pitchFamily="34" charset="0"/>
              </a:rPr>
              <a:t>2</a:t>
            </a:r>
            <a:r>
              <a:rPr lang="en-US" sz="1800" dirty="0">
                <a:latin typeface="Lucida Sans" pitchFamily="34" charset="0"/>
              </a:rPr>
              <a:t>Te</a:t>
            </a:r>
            <a:r>
              <a:rPr lang="en-US" sz="1800" baseline="-25000" dirty="0">
                <a:latin typeface="Lucida Sans" pitchFamily="34" charset="0"/>
              </a:rPr>
              <a:t>3</a:t>
            </a:r>
            <a:r>
              <a:rPr lang="en-GB" sz="1800" dirty="0" smtClean="0">
                <a:latin typeface="Lucida Sans" pitchFamily="34" charset="0"/>
              </a:rPr>
              <a:t>)</a:t>
            </a:r>
          </a:p>
          <a:p>
            <a:r>
              <a:rPr lang="en-GB" sz="1800" dirty="0" smtClean="0">
                <a:latin typeface="Lucida Sans" pitchFamily="34" charset="0"/>
              </a:rPr>
              <a:t>Harold Chong – Southampton, ECS (ZnO)</a:t>
            </a:r>
          </a:p>
          <a:p>
            <a:r>
              <a:rPr lang="en-GB" sz="1800" dirty="0" smtClean="0">
                <a:latin typeface="Lucida Sans" pitchFamily="34" charset="0"/>
              </a:rPr>
              <a:t>Duncan Smith</a:t>
            </a:r>
            <a:endParaRPr lang="en-GB" sz="1800" dirty="0">
              <a:latin typeface="Lucida Sans" pitchFamily="34" charset="0"/>
            </a:endParaRPr>
          </a:p>
          <a:p>
            <a:r>
              <a:rPr lang="en-GB" sz="1800" dirty="0" smtClean="0">
                <a:latin typeface="Lucida Sans" pitchFamily="34" charset="0"/>
              </a:rPr>
              <a:t>Keisuke Saito – Rigaku</a:t>
            </a:r>
          </a:p>
          <a:p>
            <a:r>
              <a:rPr lang="en-GB" sz="1800" dirty="0" smtClean="0">
                <a:latin typeface="Lucida Sans" pitchFamily="34" charset="0"/>
              </a:rPr>
              <a:t>Andrew Hector – Southampton, Chemistry</a:t>
            </a:r>
          </a:p>
          <a:p>
            <a:r>
              <a:rPr lang="en-GB" sz="1800" dirty="0" smtClean="0">
                <a:latin typeface="Lucida Sans" pitchFamily="34" charset="0"/>
              </a:rPr>
              <a:t>Southern Water</a:t>
            </a:r>
            <a:endParaRPr lang="en-GB" sz="1800" dirty="0">
              <a:latin typeface="Lucida San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27025"/>
            <a:ext cx="8496300" cy="649288"/>
          </a:xfrm>
        </p:spPr>
        <p:txBody>
          <a:bodyPr/>
          <a:lstStyle/>
          <a:p>
            <a:r>
              <a:rPr lang="en-GB" sz="3200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SmartLab configuration</a:t>
            </a:r>
            <a:endParaRPr lang="en-GB" sz="3200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4525962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9kW Cu rotating anode (K</a:t>
            </a:r>
            <a:r>
              <a:rPr lang="el-GR" dirty="0" smtClean="0">
                <a:latin typeface="Calibri"/>
              </a:rPr>
              <a:t>α</a:t>
            </a:r>
            <a:r>
              <a:rPr lang="en-GB" dirty="0" smtClean="0">
                <a:latin typeface="Calibri"/>
              </a:rPr>
              <a:t>1, K</a:t>
            </a:r>
            <a:r>
              <a:rPr lang="el-GR" dirty="0" smtClean="0">
                <a:latin typeface="Calibri"/>
              </a:rPr>
              <a:t>α</a:t>
            </a:r>
            <a:r>
              <a:rPr lang="en-GB" dirty="0" smtClean="0">
                <a:latin typeface="Calibri"/>
              </a:rPr>
              <a:t>2, K</a:t>
            </a:r>
            <a:r>
              <a:rPr lang="el-GR" dirty="0" smtClean="0">
                <a:latin typeface="Calibri"/>
              </a:rPr>
              <a:t>β</a:t>
            </a:r>
            <a:r>
              <a:rPr lang="en-GB" dirty="0" smtClean="0">
                <a:latin typeface="Calibri"/>
              </a:rPr>
              <a:t>, [WLa1, WLa2])</a:t>
            </a:r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5 axis goniometer (in-plane arm) </a:t>
            </a:r>
            <a:r>
              <a:rPr lang="el-GR" dirty="0" smtClean="0">
                <a:latin typeface="Cambria Math"/>
                <a:ea typeface="Cambria Math"/>
              </a:rPr>
              <a:t>θ</a:t>
            </a:r>
            <a:r>
              <a:rPr lang="en-GB" dirty="0" smtClean="0">
                <a:latin typeface="Cambria Math"/>
                <a:ea typeface="Cambria Math"/>
              </a:rPr>
              <a:t>s, </a:t>
            </a:r>
            <a:r>
              <a:rPr lang="el-GR" dirty="0" smtClean="0">
                <a:latin typeface="Cambria Math"/>
                <a:ea typeface="Cambria Math"/>
              </a:rPr>
              <a:t>θ</a:t>
            </a:r>
            <a:r>
              <a:rPr lang="en-GB" dirty="0" smtClean="0">
                <a:latin typeface="Cambria Math"/>
                <a:ea typeface="Cambria Math"/>
              </a:rPr>
              <a:t>d, </a:t>
            </a:r>
            <a:r>
              <a:rPr lang="el-GR" dirty="0" smtClean="0">
                <a:latin typeface="Cambria Math"/>
                <a:ea typeface="Cambria Math"/>
              </a:rPr>
              <a:t>χ</a:t>
            </a:r>
            <a:r>
              <a:rPr lang="en-GB" dirty="0" smtClean="0">
                <a:latin typeface="Cambria Math"/>
                <a:ea typeface="Cambria Math"/>
              </a:rPr>
              <a:t>, </a:t>
            </a:r>
            <a:r>
              <a:rPr lang="el-GR" dirty="0" smtClean="0">
                <a:latin typeface="Cambria Math"/>
                <a:ea typeface="Cambria Math"/>
              </a:rPr>
              <a:t>ϕ</a:t>
            </a:r>
            <a:r>
              <a:rPr lang="en-GB" dirty="0" smtClean="0">
                <a:latin typeface="Cambria Math"/>
                <a:ea typeface="Cambria Math"/>
              </a:rPr>
              <a:t>, 2</a:t>
            </a:r>
            <a:r>
              <a:rPr lang="el-GR" dirty="0" err="1" smtClean="0">
                <a:latin typeface="Cambria Math"/>
                <a:ea typeface="Cambria Math"/>
              </a:rPr>
              <a:t>θ</a:t>
            </a:r>
            <a:r>
              <a:rPr lang="el-GR" baseline="-25000" dirty="0" err="1" smtClean="0">
                <a:latin typeface="Cambria Math"/>
                <a:ea typeface="Cambria Math"/>
              </a:rPr>
              <a:t>χ</a:t>
            </a:r>
            <a:endParaRPr lang="en-GB" baseline="-25000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Ge(220) 2-bounce monochromator &amp; analyser</a:t>
            </a:r>
          </a:p>
          <a:p>
            <a:r>
              <a:rPr lang="en-GB" dirty="0" err="1">
                <a:latin typeface="Calibri" pitchFamily="34" charset="0"/>
              </a:rPr>
              <a:t>CBO</a:t>
            </a:r>
            <a:r>
              <a:rPr lang="en-GB" i="1" dirty="0" err="1">
                <a:latin typeface="Calibri" pitchFamily="34" charset="0"/>
              </a:rPr>
              <a:t>f</a:t>
            </a:r>
            <a:r>
              <a:rPr lang="en-GB" dirty="0">
                <a:latin typeface="Calibri" pitchFamily="34" charset="0"/>
              </a:rPr>
              <a:t>, </a:t>
            </a:r>
            <a:r>
              <a:rPr lang="en-GB" dirty="0" smtClean="0">
                <a:latin typeface="Calibri" pitchFamily="34" charset="0"/>
              </a:rPr>
              <a:t>50</a:t>
            </a:r>
            <a:r>
              <a:rPr lang="el-GR" dirty="0" smtClean="0">
                <a:latin typeface="Calibri" pitchFamily="34" charset="0"/>
              </a:rPr>
              <a:t>μ</a:t>
            </a:r>
            <a:r>
              <a:rPr lang="en-GB" dirty="0" smtClean="0">
                <a:latin typeface="Calibri" pitchFamily="34" charset="0"/>
              </a:rPr>
              <a:t>m </a:t>
            </a:r>
            <a:r>
              <a:rPr lang="en-GB" dirty="0">
                <a:latin typeface="Calibri" pitchFamily="34" charset="0"/>
              </a:rPr>
              <a:t>collimator, micro-diffraction stage</a:t>
            </a:r>
          </a:p>
          <a:p>
            <a:r>
              <a:rPr lang="en-GB" dirty="0" err="1" smtClean="0">
                <a:latin typeface="Calibri" pitchFamily="34" charset="0"/>
              </a:rPr>
              <a:t>RxRy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en-GB" dirty="0" err="1" smtClean="0">
                <a:latin typeface="Calibri" pitchFamily="34" charset="0"/>
              </a:rPr>
              <a:t>xy</a:t>
            </a:r>
            <a:r>
              <a:rPr lang="en-GB" dirty="0" smtClean="0">
                <a:latin typeface="Calibri" pitchFamily="34" charset="0"/>
              </a:rPr>
              <a:t> &amp; capillary spinner stages</a:t>
            </a:r>
          </a:p>
          <a:p>
            <a:r>
              <a:rPr lang="en-GB" dirty="0" smtClean="0">
                <a:latin typeface="Calibri" pitchFamily="34" charset="0"/>
              </a:rPr>
              <a:t>D/</a:t>
            </a:r>
            <a:r>
              <a:rPr lang="en-GB" dirty="0" err="1" smtClean="0">
                <a:latin typeface="Calibri" pitchFamily="34" charset="0"/>
              </a:rPr>
              <a:t>teX</a:t>
            </a:r>
            <a:r>
              <a:rPr lang="en-GB" dirty="0" smtClean="0">
                <a:latin typeface="Calibri" pitchFamily="34" charset="0"/>
              </a:rPr>
              <a:t> ULTRA 250 1D detector</a:t>
            </a:r>
          </a:p>
          <a:p>
            <a:pPr marL="0" indent="0">
              <a:buNone/>
            </a:pPr>
            <a:endParaRPr lang="en-GB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41" y="1257300"/>
            <a:ext cx="7568679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27025"/>
            <a:ext cx="8496300" cy="649288"/>
          </a:xfrm>
        </p:spPr>
        <p:txBody>
          <a:bodyPr/>
          <a:lstStyle/>
          <a:p>
            <a:r>
              <a:rPr lang="en-GB" sz="3200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Microdiffraction</a:t>
            </a:r>
            <a:endParaRPr lang="en-GB" sz="3200" dirty="0"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17500"/>
            <a:ext cx="8496300" cy="649288"/>
          </a:xfrm>
        </p:spPr>
        <p:txBody>
          <a:bodyPr/>
          <a:lstStyle/>
          <a:p>
            <a:r>
              <a:rPr lang="en-GB" sz="2000" dirty="0" smtClean="0">
                <a:latin typeface="Calibri" pitchFamily="34" charset="0"/>
              </a:rPr>
              <a:t>Patterned silica</a:t>
            </a:r>
            <a:endParaRPr lang="en-GB" sz="2000" baseline="-250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8" y="3615255"/>
            <a:ext cx="2415253" cy="248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5" y="2484045"/>
            <a:ext cx="293581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604032" y="1867771"/>
            <a:ext cx="5422900" cy="4475926"/>
            <a:chOff x="3604032" y="1867771"/>
            <a:chExt cx="5422900" cy="44759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032" y="1915466"/>
              <a:ext cx="5422900" cy="442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826940" y="1867771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(006)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0213" y="2737093"/>
              <a:ext cx="6751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(0015)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02790" y="4785439"/>
              <a:ext cx="6751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(0018)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43321" y="4962641"/>
              <a:ext cx="6751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(0021)</a:t>
              </a:r>
              <a:endParaRPr lang="en-GB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735453" y="1159423"/>
            <a:ext cx="2198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 smtClean="0"/>
              <a:t>Patterned silica</a:t>
            </a:r>
            <a:endParaRPr lang="en-GB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306146" y="1215672"/>
            <a:ext cx="1662096" cy="693439"/>
            <a:chOff x="3878279" y="1409354"/>
            <a:chExt cx="1662096" cy="693439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878279" y="1641129"/>
              <a:ext cx="1662096" cy="23083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rPr>
                <a:t>PVD TiN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878279" y="1409354"/>
              <a:ext cx="271446" cy="23083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268929" y="1409354"/>
              <a:ext cx="271446" cy="23083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345004" y="1409354"/>
              <a:ext cx="271446" cy="23083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814904" y="1409354"/>
              <a:ext cx="271446" cy="23083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878279" y="1871961"/>
              <a:ext cx="1662096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rPr>
                <a:t>Si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49725" y="1410297"/>
              <a:ext cx="195279" cy="230832"/>
            </a:xfrm>
            <a:prstGeom prst="rect">
              <a:avLst/>
            </a:prstGeom>
            <a:pattFill prst="ltHorz">
              <a:fgClr>
                <a:srgbClr val="FFC000"/>
              </a:fgClr>
              <a:bgClr>
                <a:schemeClr val="bg1"/>
              </a:bgClr>
            </a:patt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616450" y="1410297"/>
              <a:ext cx="198453" cy="230832"/>
            </a:xfrm>
            <a:prstGeom prst="rect">
              <a:avLst/>
            </a:prstGeom>
            <a:pattFill prst="ltHorz">
              <a:fgClr>
                <a:srgbClr val="FFC000"/>
              </a:fgClr>
              <a:bgClr>
                <a:schemeClr val="bg1"/>
              </a:bgClr>
            </a:patt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086351" y="1409354"/>
              <a:ext cx="182578" cy="230832"/>
            </a:xfrm>
            <a:prstGeom prst="rect">
              <a:avLst/>
            </a:prstGeom>
            <a:pattFill prst="ltHorz">
              <a:fgClr>
                <a:srgbClr val="FFC000"/>
              </a:fgClr>
              <a:bgClr>
                <a:schemeClr val="bg1"/>
              </a:bgClr>
            </a:patt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2352864" y="1216615"/>
            <a:ext cx="271446" cy="2308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52864" y="1562392"/>
            <a:ext cx="271446" cy="230832"/>
          </a:xfrm>
          <a:prstGeom prst="rect">
            <a:avLst/>
          </a:prstGeom>
          <a:pattFill prst="ltHorz">
            <a:fgClr>
              <a:srgbClr val="FFC000"/>
            </a:fgClr>
            <a:bgClr>
              <a:schemeClr val="bg1"/>
            </a:bgClr>
          </a:patt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43861" y="1508988"/>
            <a:ext cx="2198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 smtClean="0"/>
              <a:t>Bi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Te</a:t>
            </a:r>
            <a:r>
              <a:rPr lang="en-GB" sz="1600" baseline="-25000" dirty="0" smtClean="0"/>
              <a:t>3</a:t>
            </a:r>
            <a:endParaRPr lang="en-GB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21663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1" y="1861151"/>
            <a:ext cx="5146996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358745" y="1656137"/>
            <a:ext cx="2315799" cy="1419211"/>
            <a:chOff x="2477180" y="3484248"/>
            <a:chExt cx="2315799" cy="1419211"/>
          </a:xfrm>
        </p:grpSpPr>
        <p:sp>
          <p:nvSpPr>
            <p:cNvPr id="14" name="Parallelogram 13"/>
            <p:cNvSpPr/>
            <p:nvPr/>
          </p:nvSpPr>
          <p:spPr bwMode="auto">
            <a:xfrm rot="2705230">
              <a:off x="3799276" y="4179424"/>
              <a:ext cx="973555" cy="474516"/>
            </a:xfrm>
            <a:prstGeom prst="parallelogram">
              <a:avLst>
                <a:gd name="adj" fmla="val 99535"/>
              </a:avLst>
            </a:prstGeom>
            <a:solidFill>
              <a:srgbClr val="A6A6A6">
                <a:alpha val="50196"/>
              </a:srgb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15" name="Parallelogram 14"/>
            <p:cNvSpPr/>
            <p:nvPr/>
          </p:nvSpPr>
          <p:spPr bwMode="auto">
            <a:xfrm rot="2705230">
              <a:off x="3798331" y="4012923"/>
              <a:ext cx="973555" cy="474516"/>
            </a:xfrm>
            <a:prstGeom prst="parallelogram">
              <a:avLst>
                <a:gd name="adj" fmla="val 99535"/>
              </a:avLst>
            </a:prstGeom>
            <a:solidFill>
              <a:srgbClr val="A6A6A6">
                <a:alpha val="50196"/>
              </a:srgb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16" name="Parallelogram 15"/>
            <p:cNvSpPr/>
            <p:nvPr/>
          </p:nvSpPr>
          <p:spPr bwMode="auto">
            <a:xfrm rot="2705230">
              <a:off x="3795951" y="3733768"/>
              <a:ext cx="973555" cy="474516"/>
            </a:xfrm>
            <a:prstGeom prst="parallelogram">
              <a:avLst>
                <a:gd name="adj" fmla="val 99535"/>
              </a:avLst>
            </a:prstGeom>
            <a:solidFill>
              <a:srgbClr val="A6A6A6">
                <a:alpha val="50196"/>
              </a:srgb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17" name="Parallelogram 16"/>
            <p:cNvSpPr/>
            <p:nvPr/>
          </p:nvSpPr>
          <p:spPr bwMode="auto">
            <a:xfrm rot="2705230">
              <a:off x="3795950" y="3875360"/>
              <a:ext cx="973555" cy="474516"/>
            </a:xfrm>
            <a:prstGeom prst="parallelogram">
              <a:avLst>
                <a:gd name="adj" fmla="val 99535"/>
              </a:avLst>
            </a:prstGeom>
            <a:solidFill>
              <a:srgbClr val="A6A6A6">
                <a:alpha val="50196"/>
              </a:srgb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80657" y="3740290"/>
              <a:ext cx="668164" cy="635967"/>
            </a:xfrm>
            <a:prstGeom prst="rect">
              <a:avLst/>
            </a:prstGeom>
            <a:solidFill>
              <a:srgbClr val="957ECE">
                <a:alpha val="50196"/>
              </a:srgb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547903" y="3816488"/>
              <a:ext cx="675801" cy="635967"/>
            </a:xfrm>
            <a:prstGeom prst="rect">
              <a:avLst/>
            </a:prstGeom>
            <a:solidFill>
              <a:srgbClr val="957ECE">
                <a:alpha val="50196"/>
              </a:srgb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627548" y="3890305"/>
              <a:ext cx="671983" cy="635967"/>
            </a:xfrm>
            <a:prstGeom prst="rect">
              <a:avLst/>
            </a:prstGeom>
            <a:solidFill>
              <a:srgbClr val="957ECE">
                <a:alpha val="50196"/>
              </a:srgb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21" name="Cube 20"/>
            <p:cNvSpPr/>
            <p:nvPr/>
          </p:nvSpPr>
          <p:spPr bwMode="auto">
            <a:xfrm rot="16200000">
              <a:off x="3207006" y="3007790"/>
              <a:ext cx="856148" cy="2315799"/>
            </a:xfrm>
            <a:prstGeom prst="cub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</p:grpSp>
      <p:sp>
        <p:nvSpPr>
          <p:cNvPr id="6" name="Curved Down Arrow 5"/>
          <p:cNvSpPr/>
          <p:nvPr/>
        </p:nvSpPr>
        <p:spPr bwMode="auto">
          <a:xfrm>
            <a:off x="6948615" y="1324664"/>
            <a:ext cx="1104900" cy="466725"/>
          </a:xfrm>
          <a:prstGeom prst="curvedDown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23850" y="317500"/>
            <a:ext cx="8496300" cy="649288"/>
          </a:xfrm>
        </p:spPr>
        <p:txBody>
          <a:bodyPr/>
          <a:lstStyle/>
          <a:p>
            <a:r>
              <a:rPr lang="en-GB" sz="2000" dirty="0" smtClean="0">
                <a:latin typeface="Calibri" pitchFamily="34" charset="0"/>
              </a:rPr>
              <a:t>Residual stress in aluminium</a:t>
            </a:r>
            <a:endParaRPr lang="en-GB" sz="2000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78" y="3698308"/>
            <a:ext cx="2621616" cy="236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3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5" y="932511"/>
            <a:ext cx="6366860" cy="56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1958874" y="887254"/>
            <a:ext cx="4716622" cy="2433501"/>
            <a:chOff x="3693808" y="1227215"/>
            <a:chExt cx="5278786" cy="2973594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808" y="1359959"/>
              <a:ext cx="4953261" cy="284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411607" y="1227215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(111)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19564" y="2404164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(200)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60275" y="3409102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(220)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30900" y="3209917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(311)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1578" y="3553952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(222)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78807" y="3563006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(400)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43001" y="3110333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(331)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95192" y="3445311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(420)</a:t>
              </a:r>
              <a:endParaRPr lang="en-GB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90687" y="235388"/>
            <a:ext cx="2657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Cambria Math"/>
                <a:ea typeface="Cambria Math"/>
              </a:rPr>
              <a:t>θ/2</a:t>
            </a:r>
            <a:r>
              <a:rPr lang="el-GR" sz="2000" dirty="0" smtClean="0">
                <a:latin typeface="Cambria Math"/>
                <a:ea typeface="Cambria Math"/>
              </a:rPr>
              <a:t>θ</a:t>
            </a:r>
            <a:r>
              <a:rPr lang="en-GB" sz="2000" dirty="0" smtClean="0">
                <a:latin typeface="Cambria Math"/>
                <a:ea typeface="Cambria Math"/>
              </a:rPr>
              <a:t> symmetric scans</a:t>
            </a:r>
            <a:endParaRPr lang="en-GB" sz="20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40" y="4099582"/>
            <a:ext cx="1586100" cy="20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714589" y="4576653"/>
            <a:ext cx="1267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4.052(2)</a:t>
            </a:r>
            <a:r>
              <a:rPr lang="en-GB" dirty="0" smtClean="0">
                <a:latin typeface="Cambria Math"/>
                <a:ea typeface="Cambria Math"/>
              </a:rPr>
              <a:t>Å</a:t>
            </a:r>
            <a:endParaRPr lang="en-GB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7584178" y="3911568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a</a:t>
            </a:r>
            <a:r>
              <a:rPr lang="en-GB" dirty="0"/>
              <a:t> = 4.057(2</a:t>
            </a:r>
            <a:r>
              <a:rPr lang="en-GB" dirty="0" smtClean="0"/>
              <a:t>)</a:t>
            </a:r>
            <a:r>
              <a:rPr lang="en-GB" dirty="0">
                <a:latin typeface="Cambria Math"/>
                <a:ea typeface="Cambria Math"/>
              </a:rPr>
              <a:t> </a:t>
            </a:r>
            <a:r>
              <a:rPr lang="en-GB" dirty="0" smtClean="0">
                <a:latin typeface="Cambria Math"/>
                <a:ea typeface="Cambria Math"/>
              </a:rPr>
              <a:t>Å</a:t>
            </a:r>
            <a:endParaRPr lang="en-GB" dirty="0"/>
          </a:p>
        </p:txBody>
      </p:sp>
      <p:sp>
        <p:nvSpPr>
          <p:cNvPr id="3" name="Can 2"/>
          <p:cNvSpPr/>
          <p:nvPr/>
        </p:nvSpPr>
        <p:spPr bwMode="auto">
          <a:xfrm>
            <a:off x="7242772" y="1638677"/>
            <a:ext cx="1104523" cy="2037030"/>
          </a:xfrm>
          <a:prstGeom prst="can">
            <a:avLst/>
          </a:prstGeom>
          <a:solidFill>
            <a:srgbClr val="CFCFC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6" name="Donut 5"/>
          <p:cNvSpPr/>
          <p:nvPr/>
        </p:nvSpPr>
        <p:spPr bwMode="auto">
          <a:xfrm>
            <a:off x="7245153" y="1640681"/>
            <a:ext cx="1098747" cy="271963"/>
          </a:xfrm>
          <a:prstGeom prst="don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75552" y="1909763"/>
            <a:ext cx="45719" cy="5969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16" name="Cube 15"/>
          <p:cNvSpPr/>
          <p:nvPr/>
        </p:nvSpPr>
        <p:spPr bwMode="auto">
          <a:xfrm>
            <a:off x="6775450" y="1771650"/>
            <a:ext cx="127000" cy="1250950"/>
          </a:xfrm>
          <a:prstGeom prst="cube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1" name="Parallelogram 20"/>
          <p:cNvSpPr/>
          <p:nvPr/>
        </p:nvSpPr>
        <p:spPr bwMode="auto">
          <a:xfrm>
            <a:off x="7674770" y="1866900"/>
            <a:ext cx="78580" cy="45719"/>
          </a:xfrm>
          <a:prstGeom prst="parallelogram">
            <a:avLst>
              <a:gd name="adj" fmla="val 65442"/>
            </a:avLst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71" y="862908"/>
            <a:ext cx="1790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 bwMode="auto">
          <a:xfrm flipH="1">
            <a:off x="5739901" y="1213158"/>
            <a:ext cx="181065" cy="3621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285723" y="1637168"/>
            <a:ext cx="472287" cy="15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856877" y="923455"/>
            <a:ext cx="312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C</a:t>
            </a:r>
            <a:endParaRPr lang="en-GB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013398" y="1492314"/>
            <a:ext cx="312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T</a:t>
            </a:r>
            <a:endParaRPr lang="en-GB" sz="1400" b="1" dirty="0"/>
          </a:p>
        </p:txBody>
      </p:sp>
      <p:cxnSp>
        <p:nvCxnSpPr>
          <p:cNvPr id="14337" name="Straight Connector 14336"/>
          <p:cNvCxnSpPr/>
          <p:nvPr/>
        </p:nvCxnSpPr>
        <p:spPr bwMode="auto">
          <a:xfrm flipV="1">
            <a:off x="6877050" y="2505079"/>
            <a:ext cx="845344" cy="5167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6900862" y="1774032"/>
            <a:ext cx="804863" cy="928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339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876425"/>
            <a:ext cx="694213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61733" y="4928314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Phase X (111)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72812" y="3651964"/>
            <a:ext cx="768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Pt</a:t>
            </a:r>
            <a:r>
              <a:rPr lang="en-GB" dirty="0" smtClean="0"/>
              <a:t> (111)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85075" y="1661239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 (400)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3850" y="31750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r>
              <a:rPr lang="en-GB" sz="3200" kern="0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Texture</a:t>
            </a:r>
            <a:endParaRPr lang="en-GB" kern="0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816" y="2127565"/>
            <a:ext cx="2227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0000FF"/>
                </a:solidFill>
              </a:rPr>
              <a:t>Symmetric</a:t>
            </a:r>
          </a:p>
          <a:p>
            <a:pPr algn="r"/>
            <a:r>
              <a:rPr lang="en-GB" sz="2000" dirty="0" smtClean="0">
                <a:solidFill>
                  <a:srgbClr val="C00000"/>
                </a:solidFill>
              </a:rPr>
              <a:t>Asymmetric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617266" y="1005857"/>
            <a:ext cx="5546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600" dirty="0" err="1" smtClean="0">
                <a:effectLst/>
                <a:latin typeface="Trebuchet MS"/>
                <a:ea typeface="SimSun"/>
              </a:rPr>
              <a:t>Pt</a:t>
            </a:r>
            <a:endParaRPr lang="en-GB" sz="1600" dirty="0">
              <a:effectLst/>
              <a:latin typeface="Times New Roman"/>
              <a:ea typeface="SimSun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631726" y="1270764"/>
            <a:ext cx="5583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600" dirty="0" smtClean="0">
                <a:effectLst/>
                <a:latin typeface="Trebuchet MS"/>
                <a:ea typeface="SimSun"/>
              </a:rPr>
              <a:t>Si</a:t>
            </a:r>
            <a:endParaRPr lang="en-GB" sz="1600" dirty="0">
              <a:effectLst/>
              <a:latin typeface="Times New Roman"/>
              <a:ea typeface="SimSun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99871" y="870223"/>
            <a:ext cx="1800200" cy="1012205"/>
            <a:chOff x="6588224" y="3352899"/>
            <a:chExt cx="1800200" cy="1012205"/>
          </a:xfrm>
        </p:grpSpPr>
        <p:sp>
          <p:nvSpPr>
            <p:cNvPr id="22" name="Cube 21"/>
            <p:cNvSpPr/>
            <p:nvPr/>
          </p:nvSpPr>
          <p:spPr bwMode="auto">
            <a:xfrm>
              <a:off x="6588224" y="3789040"/>
              <a:ext cx="1800200" cy="576064"/>
            </a:xfrm>
            <a:prstGeom prst="cube">
              <a:avLst>
                <a:gd name="adj" fmla="val 59576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30" name="Cube 29"/>
            <p:cNvSpPr/>
            <p:nvPr/>
          </p:nvSpPr>
          <p:spPr bwMode="auto">
            <a:xfrm>
              <a:off x="6588224" y="3570248"/>
              <a:ext cx="1800200" cy="576064"/>
            </a:xfrm>
            <a:prstGeom prst="cube">
              <a:avLst>
                <a:gd name="adj" fmla="val 59576"/>
              </a:avLst>
            </a:prstGeom>
            <a:solidFill>
              <a:schemeClr val="tx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31" name="Cube 30"/>
            <p:cNvSpPr/>
            <p:nvPr/>
          </p:nvSpPr>
          <p:spPr bwMode="auto">
            <a:xfrm>
              <a:off x="6588224" y="3352899"/>
              <a:ext cx="1800200" cy="576064"/>
            </a:xfrm>
            <a:prstGeom prst="cube">
              <a:avLst>
                <a:gd name="adj" fmla="val 59576"/>
              </a:avLst>
            </a:prstGeom>
            <a:solidFill>
              <a:srgbClr val="C00000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467467" y="870223"/>
            <a:ext cx="8844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  <a:effectLst/>
                <a:latin typeface="Trebuchet MS" pitchFamily="34" charset="0"/>
                <a:ea typeface="SimSun"/>
              </a:rPr>
              <a:t>X</a:t>
            </a:r>
            <a:endParaRPr lang="en-GB" sz="1600" dirty="0">
              <a:solidFill>
                <a:schemeClr val="tx1">
                  <a:lumMod val="50000"/>
                </a:schemeClr>
              </a:solidFill>
              <a:effectLst/>
              <a:latin typeface="Trebuchet MS" pitchFamily="34" charset="0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7617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21310"/>
            <a:ext cx="8496300" cy="649288"/>
          </a:xfrm>
        </p:spPr>
        <p:txBody>
          <a:bodyPr/>
          <a:lstStyle/>
          <a:p>
            <a:r>
              <a:rPr lang="en-GB" sz="2000" dirty="0" smtClean="0">
                <a:latin typeface="Calibri" pitchFamily="34" charset="0"/>
              </a:rPr>
              <a:t>111 reflection, (111) fibre orientation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D276-0F0D-4073-848E-AE88067DB76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94" y="1378107"/>
            <a:ext cx="30289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362450"/>
            <a:ext cx="498262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000800" y="5078740"/>
            <a:ext cx="2592288" cy="1034028"/>
            <a:chOff x="971600" y="2686060"/>
            <a:chExt cx="2592288" cy="1034028"/>
          </a:xfrm>
        </p:grpSpPr>
        <p:grpSp>
          <p:nvGrpSpPr>
            <p:cNvPr id="9" name="Group 8"/>
            <p:cNvGrpSpPr/>
            <p:nvPr/>
          </p:nvGrpSpPr>
          <p:grpSpPr>
            <a:xfrm>
              <a:off x="971600" y="3029722"/>
              <a:ext cx="2592288" cy="690366"/>
              <a:chOff x="971600" y="2450602"/>
              <a:chExt cx="2592288" cy="69036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473605">
                <a:off x="1411268" y="2489468"/>
                <a:ext cx="352425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030021">
                <a:off x="1833834" y="2483098"/>
                <a:ext cx="323850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171014">
                <a:off x="3147284" y="2474176"/>
                <a:ext cx="342900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982977">
                <a:off x="2273908" y="2468173"/>
                <a:ext cx="361950" cy="37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72375">
                <a:off x="2695990" y="2483652"/>
                <a:ext cx="333375" cy="35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09444">
                <a:off x="1007408" y="2460127"/>
                <a:ext cx="381000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 bwMode="auto">
              <a:xfrm>
                <a:off x="971600" y="2852936"/>
                <a:ext cx="2592288" cy="288032"/>
              </a:xfrm>
              <a:prstGeom prst="rect">
                <a:avLst/>
              </a:prstGeom>
              <a:solidFill>
                <a:srgbClr val="D5D5D5"/>
              </a:solidFill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</p:grpSp>
        <p:sp>
          <p:nvSpPr>
            <p:cNvPr id="10" name="Arc 9"/>
            <p:cNvSpPr/>
            <p:nvPr/>
          </p:nvSpPr>
          <p:spPr bwMode="auto">
            <a:xfrm>
              <a:off x="2005588" y="2827020"/>
              <a:ext cx="524252" cy="141272"/>
            </a:xfrm>
            <a:prstGeom prst="arc">
              <a:avLst>
                <a:gd name="adj1" fmla="val 7598054"/>
                <a:gd name="adj2" fmla="val 3344160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2267744" y="2686060"/>
              <a:ext cx="0" cy="72008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38100">
                <a:schemeClr val="bg1"/>
              </a:glow>
            </a:effectLst>
          </p:spPr>
        </p:cxnSp>
      </p:grpSp>
      <p:grpSp>
        <p:nvGrpSpPr>
          <p:cNvPr id="22" name="Group 21"/>
          <p:cNvGrpSpPr/>
          <p:nvPr/>
        </p:nvGrpSpPr>
        <p:grpSpPr>
          <a:xfrm>
            <a:off x="1207952" y="1800922"/>
            <a:ext cx="2214365" cy="2214365"/>
            <a:chOff x="2692720" y="1375409"/>
            <a:chExt cx="2214365" cy="2214365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2692720" y="1375409"/>
              <a:ext cx="2214365" cy="2214365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6" name="Donut 5"/>
            <p:cNvSpPr>
              <a:spLocks noChangeAspect="1"/>
            </p:cNvSpPr>
            <p:nvPr/>
          </p:nvSpPr>
          <p:spPr bwMode="auto">
            <a:xfrm>
              <a:off x="2880360" y="1570673"/>
              <a:ext cx="1854362" cy="1854362"/>
            </a:xfrm>
            <a:prstGeom prst="donut">
              <a:avLst>
                <a:gd name="adj" fmla="val 7528"/>
              </a:avLst>
            </a:prstGeom>
            <a:solidFill>
              <a:srgbClr val="D5D5D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26" name="Donut 25"/>
            <p:cNvSpPr>
              <a:spLocks noChangeAspect="1"/>
            </p:cNvSpPr>
            <p:nvPr/>
          </p:nvSpPr>
          <p:spPr bwMode="auto">
            <a:xfrm>
              <a:off x="3669030" y="2349499"/>
              <a:ext cx="256385" cy="256385"/>
            </a:xfrm>
            <a:prstGeom prst="donut">
              <a:avLst>
                <a:gd name="adj" fmla="val 49262"/>
              </a:avLst>
            </a:prstGeom>
            <a:solidFill>
              <a:srgbClr val="D5D5D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cxnSp>
          <p:nvCxnSpPr>
            <p:cNvPr id="19" name="Straight Connector 18"/>
            <p:cNvCxnSpPr>
              <a:stCxn id="5" idx="2"/>
              <a:endCxn id="5" idx="6"/>
            </p:cNvCxnSpPr>
            <p:nvPr/>
          </p:nvCxnSpPr>
          <p:spPr bwMode="auto">
            <a:xfrm>
              <a:off x="2692720" y="2482592"/>
              <a:ext cx="22143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5" idx="0"/>
              <a:endCxn id="5" idx="4"/>
            </p:cNvCxnSpPr>
            <p:nvPr/>
          </p:nvCxnSpPr>
          <p:spPr bwMode="auto">
            <a:xfrm>
              <a:off x="3799903" y="1375409"/>
              <a:ext cx="0" cy="221436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3333222" y="1693021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</a:rPr>
              <a:t>α = 19.5</a:t>
            </a:r>
            <a:endParaRPr lang="en-GB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6764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chemistry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uos_ppt__template_chemistry</Template>
  <TotalTime>41228</TotalTime>
  <Words>1131</Words>
  <Application>Microsoft Office PowerPoint</Application>
  <PresentationFormat>On-screen Show (4:3)</PresentationFormat>
  <Paragraphs>256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uos_ppt__template_chemistry</vt:lpstr>
      <vt:lpstr>UOS divider slide design</vt:lpstr>
      <vt:lpstr>UOS full bleed image</vt:lpstr>
      <vt:lpstr>PowerPoint Presentation</vt:lpstr>
      <vt:lpstr>PowerPoint Presentation</vt:lpstr>
      <vt:lpstr>SmartLab configuration</vt:lpstr>
      <vt:lpstr>Microdiffraction</vt:lpstr>
      <vt:lpstr>Patterned silica</vt:lpstr>
      <vt:lpstr>Residual stress in aluminium</vt:lpstr>
      <vt:lpstr>PowerPoint Presentation</vt:lpstr>
      <vt:lpstr>PowerPoint Presentation</vt:lpstr>
      <vt:lpstr>111 reflection, (111) fibre orientation</vt:lpstr>
      <vt:lpstr>PowerPoint Presentation</vt:lpstr>
      <vt:lpstr>100 reflection, (111) &amp; (100) orientation?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mark</dc:creator>
  <cp:lastModifiedBy>Mark Light</cp:lastModifiedBy>
  <cp:revision>287</cp:revision>
  <cp:lastPrinted>2013-09-13T10:04:14Z</cp:lastPrinted>
  <dcterms:created xsi:type="dcterms:W3CDTF">2008-02-11T13:44:28Z</dcterms:created>
  <dcterms:modified xsi:type="dcterms:W3CDTF">2013-09-17T07:07:30Z</dcterms:modified>
</cp:coreProperties>
</file>