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0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A281A-91D8-D14C-B1AA-FED14A34EAB7}" type="datetimeFigureOut">
              <a:rPr lang="en-US" smtClean="0"/>
              <a:t>11/03/2016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B0788-E30E-594D-90D1-239D7D25B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45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A281A-91D8-D14C-B1AA-FED14A34EAB7}" type="datetimeFigureOut">
              <a:rPr lang="en-US" smtClean="0"/>
              <a:t>11/03/2016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B0788-E30E-594D-90D1-239D7D25B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222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A281A-91D8-D14C-B1AA-FED14A34EAB7}" type="datetimeFigureOut">
              <a:rPr lang="en-US" smtClean="0"/>
              <a:t>11/03/2016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B0788-E30E-594D-90D1-239D7D25B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255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A281A-91D8-D14C-B1AA-FED14A34EAB7}" type="datetimeFigureOut">
              <a:rPr lang="en-US" smtClean="0"/>
              <a:t>11/03/2016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B0788-E30E-594D-90D1-239D7D25B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920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A281A-91D8-D14C-B1AA-FED14A34EAB7}" type="datetimeFigureOut">
              <a:rPr lang="en-US" smtClean="0"/>
              <a:t>11/03/2016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B0788-E30E-594D-90D1-239D7D25B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58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A281A-91D8-D14C-B1AA-FED14A34EAB7}" type="datetimeFigureOut">
              <a:rPr lang="en-US" smtClean="0"/>
              <a:t>11/03/2016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B0788-E30E-594D-90D1-239D7D25B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686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A281A-91D8-D14C-B1AA-FED14A34EAB7}" type="datetimeFigureOut">
              <a:rPr lang="en-US" smtClean="0"/>
              <a:t>11/03/2016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B0788-E30E-594D-90D1-239D7D25B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303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A281A-91D8-D14C-B1AA-FED14A34EAB7}" type="datetimeFigureOut">
              <a:rPr lang="en-US" smtClean="0"/>
              <a:t>11/03/2016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B0788-E30E-594D-90D1-239D7D25B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574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A281A-91D8-D14C-B1AA-FED14A34EAB7}" type="datetimeFigureOut">
              <a:rPr lang="en-US" smtClean="0"/>
              <a:t>11/03/2016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B0788-E30E-594D-90D1-239D7D25B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324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A281A-91D8-D14C-B1AA-FED14A34EAB7}" type="datetimeFigureOut">
              <a:rPr lang="en-US" smtClean="0"/>
              <a:t>11/03/2016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B0788-E30E-594D-90D1-239D7D25B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087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A281A-91D8-D14C-B1AA-FED14A34EAB7}" type="datetimeFigureOut">
              <a:rPr lang="en-US" smtClean="0"/>
              <a:t>11/03/2016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B0788-E30E-594D-90D1-239D7D25B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541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A281A-91D8-D14C-B1AA-FED14A34EAB7}" type="datetimeFigureOut">
              <a:rPr lang="en-US" smtClean="0"/>
              <a:t>11/03/2016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B0788-E30E-594D-90D1-239D7D25B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30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967583" y="496996"/>
            <a:ext cx="7382197" cy="3247873"/>
            <a:chOff x="1032933" y="1608668"/>
            <a:chExt cx="7382197" cy="3247873"/>
          </a:xfrm>
        </p:grpSpPr>
        <p:sp>
          <p:nvSpPr>
            <p:cNvPr id="36" name="Rectangle 35"/>
            <p:cNvSpPr/>
            <p:nvPr/>
          </p:nvSpPr>
          <p:spPr>
            <a:xfrm>
              <a:off x="1032933" y="1608668"/>
              <a:ext cx="7382197" cy="30928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1283608" y="2321273"/>
              <a:ext cx="1515750" cy="0"/>
            </a:xfrm>
            <a:prstGeom prst="line">
              <a:avLst/>
            </a:prstGeom>
            <a:ln w="57150" cmpd="sng">
              <a:solidFill>
                <a:schemeClr val="accent3"/>
              </a:solidFill>
              <a:prstDash val="lgDashDot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2799358" y="2316789"/>
              <a:ext cx="1121001" cy="6683"/>
            </a:xfrm>
            <a:prstGeom prst="line">
              <a:avLst/>
            </a:prstGeom>
            <a:ln w="57150" cmpd="sng">
              <a:solidFill>
                <a:schemeClr val="accent3"/>
              </a:solidFill>
              <a:prstDash val="dash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3878339" y="2316789"/>
              <a:ext cx="409902" cy="6683"/>
            </a:xfrm>
            <a:prstGeom prst="line">
              <a:avLst/>
            </a:prstGeom>
            <a:ln w="57150" cmpd="sng">
              <a:solidFill>
                <a:schemeClr val="accent3"/>
              </a:solidFill>
              <a:prstDash val="dash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366762" y="2448562"/>
              <a:ext cx="2248761" cy="0"/>
            </a:xfrm>
            <a:prstGeom prst="line">
              <a:avLst/>
            </a:prstGeom>
            <a:ln w="57150" cmpd="sng">
              <a:solidFill>
                <a:schemeClr val="tx2"/>
              </a:solidFill>
              <a:prstDash val="lgDashDot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658683" y="2448562"/>
              <a:ext cx="2775787" cy="0"/>
            </a:xfrm>
            <a:prstGeom prst="line">
              <a:avLst/>
            </a:prstGeom>
            <a:ln w="57150" cmpd="sng">
              <a:solidFill>
                <a:schemeClr val="tx2"/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801553" y="2448562"/>
              <a:ext cx="1515750" cy="0"/>
            </a:xfrm>
            <a:prstGeom prst="line">
              <a:avLst/>
            </a:prstGeom>
            <a:ln w="57150" cmpd="sng">
              <a:solidFill>
                <a:srgbClr val="1F497D"/>
              </a:solidFill>
              <a:prstDash val="dash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7476146" y="2316789"/>
              <a:ext cx="703441" cy="6683"/>
            </a:xfrm>
            <a:prstGeom prst="line">
              <a:avLst/>
            </a:prstGeom>
            <a:ln w="57150" cmpd="sng">
              <a:solidFill>
                <a:schemeClr val="accent3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151328" y="3635138"/>
              <a:ext cx="655867" cy="0"/>
            </a:xfrm>
            <a:prstGeom prst="line">
              <a:avLst/>
            </a:prstGeom>
            <a:ln w="57150" cmpd="sng">
              <a:solidFill>
                <a:schemeClr val="tx2"/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151329" y="3390347"/>
              <a:ext cx="655867" cy="0"/>
            </a:xfrm>
            <a:prstGeom prst="line">
              <a:avLst/>
            </a:prstGeom>
            <a:ln w="57150" cmpd="sng">
              <a:solidFill>
                <a:schemeClr val="accent3"/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1936610" y="3251847"/>
              <a:ext cx="27220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Engagement with DBCI</a:t>
              </a:r>
              <a:endParaRPr lang="en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936609" y="3496638"/>
              <a:ext cx="27220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Engagement with </a:t>
              </a:r>
              <a:r>
                <a:rPr lang="en-GB" sz="12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behavior</a:t>
              </a:r>
              <a:r>
                <a:rPr lang="en-GB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change </a:t>
              </a:r>
              <a:endParaRPr lang="en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Right Bracket 5"/>
            <p:cNvSpPr/>
            <p:nvPr/>
          </p:nvSpPr>
          <p:spPr>
            <a:xfrm rot="16200000">
              <a:off x="1760351" y="1548444"/>
              <a:ext cx="135276" cy="1077545"/>
            </a:xfrm>
            <a:prstGeom prst="rightBracke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151328" y="3840878"/>
              <a:ext cx="726380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Phase 1: Engagement with DBCI only (preparation for </a:t>
              </a:r>
              <a:r>
                <a:rPr lang="en-GB" sz="12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behavior</a:t>
              </a:r>
              <a:r>
                <a:rPr lang="en-GB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change)</a:t>
              </a:r>
            </a:p>
            <a:p>
              <a:r>
                <a:rPr lang="en-GB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Phase </a:t>
              </a:r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2: Engagement with </a:t>
              </a:r>
              <a:r>
                <a:rPr lang="en-GB" sz="12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behavior</a:t>
              </a:r>
              <a:r>
                <a:rPr lang="en-GB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change, </a:t>
              </a:r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mediated by </a:t>
              </a:r>
              <a:r>
                <a:rPr lang="en-GB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DBCI</a:t>
              </a:r>
            </a:p>
            <a:p>
              <a:r>
                <a:rPr lang="en-GB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Phase </a:t>
              </a:r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3: </a:t>
              </a:r>
              <a:r>
                <a:rPr lang="en-GB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DBCI usage no longer required for maintenance of engagement </a:t>
              </a:r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with </a:t>
              </a:r>
              <a:r>
                <a:rPr lang="en-GB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behaviour change </a:t>
              </a:r>
            </a:p>
            <a:p>
              <a:r>
                <a:rPr lang="en-GB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Phase </a:t>
              </a:r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4: Re-engagement with </a:t>
              </a:r>
              <a:r>
                <a:rPr lang="en-GB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DBCI if needed </a:t>
              </a:r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(problem solving, relapse management)  </a:t>
              </a:r>
              <a:endParaRPr lang="en-GB" sz="12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256849" y="1731074"/>
              <a:ext cx="11297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Phase 1</a:t>
              </a:r>
              <a:endParaRPr lang="en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ight Bracket 23"/>
            <p:cNvSpPr/>
            <p:nvPr/>
          </p:nvSpPr>
          <p:spPr>
            <a:xfrm rot="16200000">
              <a:off x="3304837" y="1142388"/>
              <a:ext cx="135277" cy="1889656"/>
            </a:xfrm>
            <a:prstGeom prst="rightBracke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773542" y="1719487"/>
              <a:ext cx="11297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Phase 2</a:t>
              </a:r>
              <a:endParaRPr lang="en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Right Bracket 28"/>
            <p:cNvSpPr/>
            <p:nvPr/>
          </p:nvSpPr>
          <p:spPr>
            <a:xfrm rot="16200000">
              <a:off x="5844217" y="558846"/>
              <a:ext cx="129522" cy="3050984"/>
            </a:xfrm>
            <a:prstGeom prst="rightBracke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Right Bracket 29"/>
            <p:cNvSpPr/>
            <p:nvPr/>
          </p:nvSpPr>
          <p:spPr>
            <a:xfrm rot="16200000">
              <a:off x="7794580" y="1764092"/>
              <a:ext cx="135277" cy="634741"/>
            </a:xfrm>
            <a:prstGeom prst="rightBracke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348295" y="1731073"/>
              <a:ext cx="11297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Phase 3</a:t>
              </a:r>
              <a:endParaRPr lang="en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476146" y="1719486"/>
              <a:ext cx="7510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Phase 4</a:t>
              </a:r>
              <a:endParaRPr lang="en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1283608" y="2769704"/>
              <a:ext cx="6943551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1283608" y="2790660"/>
              <a:ext cx="56940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Time</a:t>
              </a:r>
              <a:endParaRPr lang="en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7476146" y="2463979"/>
              <a:ext cx="703443" cy="0"/>
            </a:xfrm>
            <a:prstGeom prst="line">
              <a:avLst/>
            </a:prstGeom>
            <a:ln w="57150" cmpd="sng">
              <a:solidFill>
                <a:schemeClr val="tx2"/>
              </a:solidFill>
              <a:prstDash val="dash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967583" y="3690371"/>
            <a:ext cx="737874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 1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Illustration of the ‘micro’ and ‘macro’ levels of intervention engagement.</a:t>
            </a:r>
          </a:p>
          <a:p>
            <a:r>
              <a:rPr lang="en-GB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Note: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This hypothetical example illustrates one way in which engagement with the technology and with the </a:t>
            </a:r>
            <a:r>
              <a:rPr lang="en-GB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behavior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change could vary over time; patterns of engagement will vary widely with different interventions and individuals. 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568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126</Words>
  <Application>Microsoft Macintosh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UCL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Blandford</dc:creator>
  <cp:lastModifiedBy>Ann Blandford</cp:lastModifiedBy>
  <cp:revision>19</cp:revision>
  <dcterms:created xsi:type="dcterms:W3CDTF">2016-02-18T08:19:09Z</dcterms:created>
  <dcterms:modified xsi:type="dcterms:W3CDTF">2016-03-11T09:44:01Z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