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5" d="100"/>
          <a:sy n="85" d="100"/>
        </p:scale>
        <p:origin x="-82" y="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/>
          <a:lstStyle/>
          <a:p>
            <a:pPr>
              <a:defRPr b="1"/>
            </a:pPr>
            <a:r>
              <a:rPr lang="en-GB" b="1"/>
              <a:t>Cortical area (mm²)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errBars>
            <c:errBarType val="plus"/>
            <c:errValType val="cust"/>
            <c:noEndCap val="0"/>
            <c:plus>
              <c:numRef>
                <c:f>Sheet1!$C$11:$D$11</c:f>
                <c:numCache>
                  <c:formatCode>General</c:formatCode>
                  <c:ptCount val="2"/>
                  <c:pt idx="0">
                    <c:v>16.2</c:v>
                  </c:pt>
                  <c:pt idx="1">
                    <c:v>8.6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</c:errBars>
          <c:cat>
            <c:strRef>
              <c:f>Sheet1!$A$2:$A$3</c:f>
              <c:strCache>
                <c:ptCount val="2"/>
                <c:pt idx="0">
                  <c:v>Tibia</c:v>
                </c:pt>
                <c:pt idx="1">
                  <c:v>Radius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95.5</c:v>
                </c:pt>
                <c:pt idx="1">
                  <c:v>48.1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errBars>
            <c:errBarType val="plus"/>
            <c:errValType val="cust"/>
            <c:noEndCap val="0"/>
            <c:plus>
              <c:numRef>
                <c:f>Sheet1!$C$12:$D$12</c:f>
                <c:numCache>
                  <c:formatCode>General</c:formatCode>
                  <c:ptCount val="2"/>
                  <c:pt idx="0">
                    <c:v>14.6</c:v>
                  </c:pt>
                  <c:pt idx="1">
                    <c:v>6.3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</c:errBars>
          <c:cat>
            <c:strRef>
              <c:f>Sheet1!$A$2:$A$3</c:f>
              <c:strCache>
                <c:ptCount val="2"/>
                <c:pt idx="0">
                  <c:v>Tibia</c:v>
                </c:pt>
                <c:pt idx="1">
                  <c:v>Radius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85.5</c:v>
                </c:pt>
                <c:pt idx="1">
                  <c:v>44.3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513472"/>
        <c:axId val="33515008"/>
      </c:barChart>
      <c:catAx>
        <c:axId val="3351347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33515008"/>
        <c:crosses val="autoZero"/>
        <c:auto val="1"/>
        <c:lblAlgn val="ctr"/>
        <c:lblOffset val="100"/>
        <c:noMultiLvlLbl val="0"/>
      </c:catAx>
      <c:valAx>
        <c:axId val="33515008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33513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GB" dirty="0"/>
              <a:t>Trabecular vBMD (</a:t>
            </a:r>
            <a:r>
              <a:rPr lang="en-GB" dirty="0" smtClean="0"/>
              <a:t>mg/cm</a:t>
            </a:r>
            <a:r>
              <a:rPr lang="en-GB" dirty="0" smtClean="0">
                <a:latin typeface="Calibri"/>
              </a:rPr>
              <a:t>³</a:t>
            </a:r>
            <a:r>
              <a:rPr lang="en-GB" dirty="0" smtClean="0"/>
              <a:t>)</a:t>
            </a:r>
            <a:endParaRPr lang="en-GB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errBars>
            <c:errBarType val="plus"/>
            <c:errValType val="cust"/>
            <c:noEndCap val="0"/>
            <c:plus>
              <c:numRef>
                <c:f>Sheet1!$C$10:$D$10</c:f>
                <c:numCache>
                  <c:formatCode>General</c:formatCode>
                  <c:ptCount val="2"/>
                  <c:pt idx="0">
                    <c:v>39</c:v>
                  </c:pt>
                  <c:pt idx="1">
                    <c:v>41.3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</c:errBars>
          <c:cat>
            <c:strRef>
              <c:f>Sheet1!$A$2:$A$3</c:f>
              <c:strCache>
                <c:ptCount val="2"/>
                <c:pt idx="0">
                  <c:v>Tibia</c:v>
                </c:pt>
                <c:pt idx="1">
                  <c:v>Radius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173.5</c:v>
                </c:pt>
                <c:pt idx="1">
                  <c:v>146.19999999999999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errBars>
            <c:errBarType val="plus"/>
            <c:errValType val="cust"/>
            <c:noEndCap val="0"/>
            <c:plus>
              <c:numRef>
                <c:f>Sheet1!$C$11:$D$11</c:f>
                <c:numCache>
                  <c:formatCode>General</c:formatCode>
                  <c:ptCount val="2"/>
                  <c:pt idx="0">
                    <c:v>37.6</c:v>
                  </c:pt>
                  <c:pt idx="1">
                    <c:v>40.4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</c:errBars>
          <c:cat>
            <c:strRef>
              <c:f>Sheet1!$A$2:$A$3</c:f>
              <c:strCache>
                <c:ptCount val="2"/>
                <c:pt idx="0">
                  <c:v>Tibia</c:v>
                </c:pt>
                <c:pt idx="1">
                  <c:v>Radius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155.19999999999999</c:v>
                </c:pt>
                <c:pt idx="1">
                  <c:v>120.5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4968320"/>
        <c:axId val="34969856"/>
      </c:barChart>
      <c:catAx>
        <c:axId val="3496832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34969856"/>
        <c:crosses val="autoZero"/>
        <c:auto val="1"/>
        <c:lblAlgn val="ctr"/>
        <c:lblOffset val="100"/>
        <c:noMultiLvlLbl val="0"/>
      </c:catAx>
      <c:valAx>
        <c:axId val="34969856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349683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GB"/>
              <a:t>Cortical thickness (mm)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errBars>
            <c:errBarType val="plus"/>
            <c:errValType val="cust"/>
            <c:noEndCap val="0"/>
            <c:plus>
              <c:numRef>
                <c:f>Sheet1!$B$9:$C$9</c:f>
                <c:numCache>
                  <c:formatCode>General</c:formatCode>
                  <c:ptCount val="2"/>
                  <c:pt idx="0">
                    <c:v>193.8</c:v>
                  </c:pt>
                  <c:pt idx="1">
                    <c:v>169.6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</c:errBars>
          <c:cat>
            <c:strRef>
              <c:f>Sheet1!$A$2:$A$3</c:f>
              <c:strCache>
                <c:ptCount val="2"/>
                <c:pt idx="0">
                  <c:v>Tibia</c:v>
                </c:pt>
                <c:pt idx="1">
                  <c:v>Radius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940.7</c:v>
                </c:pt>
                <c:pt idx="1">
                  <c:v>694.4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errBars>
            <c:errBarType val="plus"/>
            <c:errValType val="cust"/>
            <c:noEndCap val="0"/>
            <c:plus>
              <c:numRef>
                <c:f>Sheet1!$B$10:$C$10</c:f>
                <c:numCache>
                  <c:formatCode>General</c:formatCode>
                  <c:ptCount val="2"/>
                  <c:pt idx="0">
                    <c:v>177.4</c:v>
                  </c:pt>
                  <c:pt idx="1">
                    <c:v>124.5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</c:errBars>
          <c:cat>
            <c:strRef>
              <c:f>Sheet1!$A$2:$A$3</c:f>
              <c:strCache>
                <c:ptCount val="2"/>
                <c:pt idx="0">
                  <c:v>Tibia</c:v>
                </c:pt>
                <c:pt idx="1">
                  <c:v>Radius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844.6</c:v>
                </c:pt>
                <c:pt idx="1">
                  <c:v>644.9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298688"/>
        <c:axId val="35312768"/>
      </c:barChart>
      <c:catAx>
        <c:axId val="3529868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35312768"/>
        <c:crosses val="autoZero"/>
        <c:auto val="1"/>
        <c:lblAlgn val="ctr"/>
        <c:lblOffset val="100"/>
        <c:noMultiLvlLbl val="0"/>
      </c:catAx>
      <c:valAx>
        <c:axId val="35312768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352986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GB"/>
              <a:t>Trabecular number (per mm)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errBars>
            <c:errBarType val="plus"/>
            <c:errValType val="cust"/>
            <c:noEndCap val="0"/>
            <c:plus>
              <c:numRef>
                <c:f>Sheet1!$B$10:$C$10</c:f>
                <c:numCache>
                  <c:formatCode>General</c:formatCode>
                  <c:ptCount val="2"/>
                  <c:pt idx="0">
                    <c:v>3.4</c:v>
                  </c:pt>
                  <c:pt idx="1">
                    <c:v>3.9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</c:errBars>
          <c:cat>
            <c:strRef>
              <c:f>Sheet1!$A$2:$A$3</c:f>
              <c:strCache>
                <c:ptCount val="2"/>
                <c:pt idx="0">
                  <c:v>Tibia</c:v>
                </c:pt>
                <c:pt idx="1">
                  <c:v>Radius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23</c:v>
                </c:pt>
                <c:pt idx="1">
                  <c:v>21.1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errBars>
            <c:errBarType val="plus"/>
            <c:errValType val="cust"/>
            <c:noEndCap val="0"/>
            <c:plus>
              <c:numRef>
                <c:f>Sheet1!$B$11:$C$11</c:f>
                <c:numCache>
                  <c:formatCode>General</c:formatCode>
                  <c:ptCount val="2"/>
                  <c:pt idx="0">
                    <c:v>3.6</c:v>
                  </c:pt>
                  <c:pt idx="1">
                    <c:v>4.5999999999999996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</c:errBars>
          <c:cat>
            <c:strRef>
              <c:f>Sheet1!$A$2:$A$3</c:f>
              <c:strCache>
                <c:ptCount val="2"/>
                <c:pt idx="0">
                  <c:v>Tibia</c:v>
                </c:pt>
                <c:pt idx="1">
                  <c:v>Radius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21.2</c:v>
                </c:pt>
                <c:pt idx="1">
                  <c:v>19.100000000000001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014912"/>
        <c:axId val="35028992"/>
      </c:barChart>
      <c:catAx>
        <c:axId val="3501491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35028992"/>
        <c:crosses val="autoZero"/>
        <c:auto val="1"/>
        <c:lblAlgn val="ctr"/>
        <c:lblOffset val="100"/>
        <c:noMultiLvlLbl val="0"/>
      </c:catAx>
      <c:valAx>
        <c:axId val="35028992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350149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GB"/>
              <a:t>Trabecular thickness (mm)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errBars>
            <c:errBarType val="plus"/>
            <c:errValType val="cust"/>
            <c:noEndCap val="0"/>
            <c:plus>
              <c:numRef>
                <c:f>Sheet1!$B$9:$C$9</c:f>
                <c:numCache>
                  <c:formatCode>General</c:formatCode>
                  <c:ptCount val="2"/>
                  <c:pt idx="0">
                    <c:v>11.9</c:v>
                  </c:pt>
                  <c:pt idx="1">
                    <c:v>10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</c:errBars>
          <c:cat>
            <c:strRef>
              <c:f>Sheet1!$A$2:$A$3</c:f>
              <c:strCache>
                <c:ptCount val="2"/>
                <c:pt idx="0">
                  <c:v>Tibia</c:v>
                </c:pt>
                <c:pt idx="1">
                  <c:v>Radius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62.9</c:v>
                </c:pt>
                <c:pt idx="1">
                  <c:v>57.3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errBars>
            <c:errBarType val="plus"/>
            <c:errValType val="cust"/>
            <c:noEndCap val="0"/>
            <c:plus>
              <c:numRef>
                <c:f>Sheet1!$B$10:$C$10</c:f>
                <c:numCache>
                  <c:formatCode>General</c:formatCode>
                  <c:ptCount val="2"/>
                  <c:pt idx="0">
                    <c:v>11.4</c:v>
                  </c:pt>
                  <c:pt idx="1">
                    <c:v>10.3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</c:errBars>
          <c:cat>
            <c:strRef>
              <c:f>Sheet1!$A$2:$A$3</c:f>
              <c:strCache>
                <c:ptCount val="2"/>
                <c:pt idx="0">
                  <c:v>Tibia</c:v>
                </c:pt>
                <c:pt idx="1">
                  <c:v>Radius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60.9</c:v>
                </c:pt>
                <c:pt idx="1">
                  <c:v>51.6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058816"/>
        <c:axId val="35060352"/>
      </c:barChart>
      <c:catAx>
        <c:axId val="3505881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35060352"/>
        <c:crosses val="autoZero"/>
        <c:auto val="1"/>
        <c:lblAlgn val="ctr"/>
        <c:lblOffset val="100"/>
        <c:noMultiLvlLbl val="0"/>
      </c:catAx>
      <c:valAx>
        <c:axId val="35060352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350588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GB"/>
              <a:t>Trabecular separation (mm)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errBars>
            <c:errBarType val="plus"/>
            <c:errValType val="cust"/>
            <c:noEndCap val="0"/>
            <c:plus>
              <c:numRef>
                <c:f>Sheet1!$B$9:$C$9</c:f>
                <c:numCache>
                  <c:formatCode>General</c:formatCode>
                  <c:ptCount val="2"/>
                  <c:pt idx="0">
                    <c:v>79.2</c:v>
                  </c:pt>
                  <c:pt idx="1">
                    <c:v>135.80000000000001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</c:errBars>
          <c:cat>
            <c:strRef>
              <c:f>Sheet1!$A$2:$A$3</c:f>
              <c:strCache>
                <c:ptCount val="2"/>
                <c:pt idx="0">
                  <c:v>Tibia</c:v>
                </c:pt>
                <c:pt idx="1">
                  <c:v>Radius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382.3</c:v>
                </c:pt>
                <c:pt idx="1">
                  <c:v>441.3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errBars>
            <c:errBarType val="plus"/>
            <c:errValType val="cust"/>
            <c:noEndCap val="0"/>
            <c:plus>
              <c:numRef>
                <c:f>Sheet1!$B$10:$C$10</c:f>
                <c:numCache>
                  <c:formatCode>General</c:formatCode>
                  <c:ptCount val="2"/>
                  <c:pt idx="0">
                    <c:v>101.4</c:v>
                  </c:pt>
                  <c:pt idx="1">
                    <c:v>185.9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</c:errBars>
          <c:cat>
            <c:strRef>
              <c:f>Sheet1!$A$2:$A$3</c:f>
              <c:strCache>
                <c:ptCount val="2"/>
                <c:pt idx="0">
                  <c:v>Tibia</c:v>
                </c:pt>
                <c:pt idx="1">
                  <c:v>Radius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425.5</c:v>
                </c:pt>
                <c:pt idx="1">
                  <c:v>510.8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131392"/>
        <c:axId val="35132928"/>
      </c:barChart>
      <c:catAx>
        <c:axId val="3513139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35132928"/>
        <c:crosses val="autoZero"/>
        <c:auto val="1"/>
        <c:lblAlgn val="ctr"/>
        <c:lblOffset val="100"/>
        <c:noMultiLvlLbl val="0"/>
      </c:catAx>
      <c:valAx>
        <c:axId val="35132928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351313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7" Type="http://schemas.openxmlformats.org/officeDocument/2006/relationships/chart" Target="../charts/chart6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4"/>
          <p:cNvSpPr txBox="1"/>
          <p:nvPr/>
        </p:nvSpPr>
        <p:spPr>
          <a:xfrm>
            <a:off x="670271" y="5155756"/>
            <a:ext cx="6222365" cy="106902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GB" sz="1000" b="1" dirty="0">
                <a:effectLst/>
                <a:ea typeface="Calibri"/>
                <a:cs typeface="Times New Roman"/>
              </a:rPr>
              <a:t>Figure </a:t>
            </a:r>
            <a:r>
              <a:rPr lang="en-GB" sz="1000" b="1" dirty="0" smtClean="0">
                <a:effectLst/>
                <a:ea typeface="Calibri"/>
                <a:cs typeface="Times New Roman"/>
              </a:rPr>
              <a:t>3: </a:t>
            </a:r>
            <a:r>
              <a:rPr lang="en-GB" sz="1000" b="1" dirty="0">
                <a:effectLst/>
                <a:ea typeface="Calibri"/>
                <a:cs typeface="Times New Roman"/>
              </a:rPr>
              <a:t>Comparative analysis of </a:t>
            </a:r>
            <a:r>
              <a:rPr lang="en-GB" sz="1000" b="1" dirty="0" smtClean="0">
                <a:ea typeface="Calibri"/>
                <a:cs typeface="Times New Roman"/>
              </a:rPr>
              <a:t>bone </a:t>
            </a:r>
            <a:r>
              <a:rPr lang="en-GB" sz="1000" b="1" dirty="0">
                <a:ea typeface="Calibri"/>
                <a:cs typeface="Times New Roman"/>
              </a:rPr>
              <a:t>density and microstructure of distal </a:t>
            </a:r>
            <a:r>
              <a:rPr lang="en-GB" sz="1000" b="1" dirty="0" smtClean="0">
                <a:ea typeface="Calibri"/>
                <a:cs typeface="Times New Roman"/>
              </a:rPr>
              <a:t>tibia and radius </a:t>
            </a:r>
            <a:r>
              <a:rPr lang="en-GB" sz="1000" b="1" dirty="0">
                <a:ea typeface="Calibri"/>
                <a:cs typeface="Times New Roman"/>
              </a:rPr>
              <a:t>in women with </a:t>
            </a:r>
            <a:r>
              <a:rPr lang="en-GB" sz="1000" b="1" dirty="0" smtClean="0">
                <a:ea typeface="Calibri"/>
                <a:cs typeface="Times New Roman"/>
              </a:rPr>
              <a:t>LLAC (score &gt;1) and without LLAC (score ≤</a:t>
            </a:r>
            <a:r>
              <a:rPr lang="en-GB" sz="1000" b="1" dirty="0">
                <a:ea typeface="Calibri"/>
                <a:cs typeface="Times New Roman"/>
              </a:rPr>
              <a:t>1</a:t>
            </a:r>
            <a:r>
              <a:rPr lang="en-GB" sz="1000" b="1" dirty="0" smtClean="0">
                <a:ea typeface="Calibri"/>
                <a:cs typeface="Times New Roman"/>
              </a:rPr>
              <a:t>)</a:t>
            </a:r>
            <a:r>
              <a:rPr lang="en-GB" sz="1000" b="1" dirty="0" smtClean="0">
                <a:effectLst/>
                <a:ea typeface="Calibri"/>
                <a:cs typeface="Times New Roman"/>
              </a:rPr>
              <a:t>.</a:t>
            </a:r>
            <a:r>
              <a:rPr lang="en-GB" sz="1000" dirty="0" smtClean="0">
                <a:effectLst/>
                <a:ea typeface="Calibri"/>
                <a:cs typeface="Times New Roman"/>
              </a:rPr>
              <a:t> Disease‐specific </a:t>
            </a:r>
            <a:r>
              <a:rPr lang="en-GB" sz="1000" dirty="0">
                <a:effectLst/>
                <a:ea typeface="Calibri"/>
                <a:cs typeface="Times New Roman"/>
              </a:rPr>
              <a:t>differences of bone microstructure and geometry at the distal </a:t>
            </a:r>
            <a:r>
              <a:rPr lang="en-GB" sz="1000" dirty="0" smtClean="0">
                <a:effectLst/>
                <a:ea typeface="Calibri"/>
                <a:cs typeface="Times New Roman"/>
              </a:rPr>
              <a:t>tibia and radius in women with and without LLAC </a:t>
            </a:r>
            <a:r>
              <a:rPr lang="en-GB" sz="1000" dirty="0">
                <a:effectLst/>
                <a:ea typeface="Calibri"/>
                <a:cs typeface="Times New Roman"/>
              </a:rPr>
              <a:t>are shown. </a:t>
            </a:r>
            <a:endParaRPr lang="en-GB" sz="1000" dirty="0" smtClean="0">
              <a:effectLst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GB" sz="1000" dirty="0" smtClean="0">
                <a:ea typeface="Calibri"/>
                <a:cs typeface="Times New Roman"/>
              </a:rPr>
              <a:t>Ct.area</a:t>
            </a:r>
            <a:r>
              <a:rPr lang="en-GB" sz="1000" dirty="0">
                <a:ea typeface="Calibri"/>
                <a:cs typeface="Times New Roman"/>
              </a:rPr>
              <a:t>: cortical area; Ct.Th: cortical </a:t>
            </a:r>
            <a:r>
              <a:rPr lang="en-GB" sz="1000" dirty="0" smtClean="0">
                <a:ea typeface="Calibri"/>
                <a:cs typeface="Times New Roman"/>
              </a:rPr>
              <a:t>thickness; Tb.vBMD</a:t>
            </a:r>
            <a:r>
              <a:rPr lang="en-GB" sz="1000" dirty="0">
                <a:ea typeface="Calibri"/>
                <a:cs typeface="Times New Roman"/>
              </a:rPr>
              <a:t>: trabecular volumetric bone mineral density; Tb.N: trabecular number; Tb.Th: trabecular thickness; Tb.Sp: trabecular </a:t>
            </a:r>
            <a:r>
              <a:rPr lang="en-GB" sz="1000" dirty="0" smtClean="0">
                <a:ea typeface="Calibri"/>
                <a:cs typeface="Times New Roman"/>
              </a:rPr>
              <a:t>separation.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GB" sz="1000" dirty="0" smtClean="0">
                <a:effectLst/>
                <a:ea typeface="Calibri"/>
                <a:cs typeface="Times New Roman"/>
              </a:rPr>
              <a:t>Asterisks </a:t>
            </a:r>
            <a:r>
              <a:rPr lang="en-GB" sz="1000" dirty="0">
                <a:effectLst/>
                <a:ea typeface="Calibri"/>
                <a:cs typeface="Times New Roman"/>
              </a:rPr>
              <a:t>indicate significant </a:t>
            </a:r>
            <a:r>
              <a:rPr lang="en-GB" sz="1000" dirty="0" smtClean="0">
                <a:effectLst/>
                <a:ea typeface="Calibri"/>
                <a:cs typeface="Times New Roman"/>
              </a:rPr>
              <a:t>differences </a:t>
            </a:r>
            <a:r>
              <a:rPr lang="en-GB" sz="1000" dirty="0">
                <a:effectLst/>
                <a:ea typeface="Calibri"/>
                <a:cs typeface="Times New Roman"/>
              </a:rPr>
              <a:t>between </a:t>
            </a:r>
            <a:r>
              <a:rPr lang="en-GB" sz="1000" dirty="0" smtClean="0">
                <a:effectLst/>
                <a:ea typeface="Calibri"/>
                <a:cs typeface="Times New Roman"/>
              </a:rPr>
              <a:t>women </a:t>
            </a:r>
            <a:r>
              <a:rPr lang="en-GB" sz="1000" dirty="0">
                <a:effectLst/>
                <a:ea typeface="Calibri"/>
                <a:cs typeface="Times New Roman"/>
              </a:rPr>
              <a:t>with </a:t>
            </a:r>
            <a:r>
              <a:rPr lang="en-GB" sz="1000" dirty="0" smtClean="0">
                <a:effectLst/>
                <a:ea typeface="Calibri"/>
                <a:cs typeface="Times New Roman"/>
              </a:rPr>
              <a:t>and without LLAC </a:t>
            </a:r>
            <a:r>
              <a:rPr lang="en-GB" sz="1000" dirty="0">
                <a:effectLst/>
                <a:ea typeface="Calibri"/>
                <a:cs typeface="Times New Roman"/>
              </a:rPr>
              <a:t>(p&lt;0.05</a:t>
            </a:r>
            <a:r>
              <a:rPr lang="en-GB" sz="1000" dirty="0" smtClean="0">
                <a:effectLst/>
                <a:ea typeface="Calibri"/>
                <a:cs typeface="Times New Roman"/>
              </a:rPr>
              <a:t>) before adjustment for confounding factors.</a:t>
            </a:r>
            <a:endParaRPr lang="en-GB" sz="1000" dirty="0">
              <a:effectLst/>
              <a:ea typeface="Calibri"/>
              <a:cs typeface="Times New Roman"/>
            </a:endParaRP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449580766"/>
              </p:ext>
            </p:extLst>
          </p:nvPr>
        </p:nvGraphicFramePr>
        <p:xfrm>
          <a:off x="304800" y="610559"/>
          <a:ext cx="2819400" cy="21826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Left Bracket 5"/>
          <p:cNvSpPr/>
          <p:nvPr/>
        </p:nvSpPr>
        <p:spPr>
          <a:xfrm rot="5400000">
            <a:off x="1189713" y="900728"/>
            <a:ext cx="55013" cy="311066"/>
          </a:xfrm>
          <a:prstGeom prst="leftBracke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Left Bracket 7"/>
          <p:cNvSpPr/>
          <p:nvPr/>
        </p:nvSpPr>
        <p:spPr>
          <a:xfrm rot="5400000">
            <a:off x="6997803" y="1007147"/>
            <a:ext cx="45719" cy="361461"/>
          </a:xfrm>
          <a:prstGeom prst="leftBracke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 Box 1"/>
          <p:cNvSpPr txBox="1"/>
          <p:nvPr/>
        </p:nvSpPr>
        <p:spPr>
          <a:xfrm>
            <a:off x="6858000" y="999216"/>
            <a:ext cx="343393" cy="211521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100" dirty="0"/>
              <a:t>*</a:t>
            </a:r>
          </a:p>
        </p:txBody>
      </p:sp>
      <p:sp>
        <p:nvSpPr>
          <p:cNvPr id="10" name="Text Box 1"/>
          <p:cNvSpPr txBox="1"/>
          <p:nvPr/>
        </p:nvSpPr>
        <p:spPr>
          <a:xfrm>
            <a:off x="2287192" y="1530668"/>
            <a:ext cx="343393" cy="211521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en-GB" sz="1100" dirty="0"/>
          </a:p>
        </p:txBody>
      </p:sp>
      <p:sp>
        <p:nvSpPr>
          <p:cNvPr id="11" name="Text Box 1"/>
          <p:cNvSpPr txBox="1"/>
          <p:nvPr/>
        </p:nvSpPr>
        <p:spPr>
          <a:xfrm>
            <a:off x="1045524" y="850284"/>
            <a:ext cx="343393" cy="211521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100" dirty="0"/>
              <a:t>*</a:t>
            </a:r>
          </a:p>
        </p:txBody>
      </p:sp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216709656"/>
              </p:ext>
            </p:extLst>
          </p:nvPr>
        </p:nvGraphicFramePr>
        <p:xfrm>
          <a:off x="6096000" y="624917"/>
          <a:ext cx="2819400" cy="22690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 Box 1"/>
          <p:cNvSpPr txBox="1"/>
          <p:nvPr/>
        </p:nvSpPr>
        <p:spPr>
          <a:xfrm>
            <a:off x="1045524" y="3179444"/>
            <a:ext cx="361955" cy="219075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100" dirty="0"/>
              <a:t>*</a:t>
            </a:r>
          </a:p>
        </p:txBody>
      </p:sp>
      <p:sp>
        <p:nvSpPr>
          <p:cNvPr id="14" name="Text Box 1"/>
          <p:cNvSpPr txBox="1"/>
          <p:nvPr/>
        </p:nvSpPr>
        <p:spPr>
          <a:xfrm>
            <a:off x="8077200" y="1082116"/>
            <a:ext cx="343393" cy="211521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100" dirty="0"/>
              <a:t>*</a:t>
            </a:r>
          </a:p>
        </p:txBody>
      </p:sp>
      <p:sp>
        <p:nvSpPr>
          <p:cNvPr id="15" name="Left Bracket 14"/>
          <p:cNvSpPr/>
          <p:nvPr/>
        </p:nvSpPr>
        <p:spPr>
          <a:xfrm rot="5400000">
            <a:off x="6961311" y="3597868"/>
            <a:ext cx="45719" cy="370028"/>
          </a:xfrm>
          <a:prstGeom prst="leftBracke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Left Bracket 15"/>
          <p:cNvSpPr/>
          <p:nvPr/>
        </p:nvSpPr>
        <p:spPr>
          <a:xfrm rot="5400000">
            <a:off x="8182162" y="1121941"/>
            <a:ext cx="45719" cy="343392"/>
          </a:xfrm>
          <a:prstGeom prst="leftBracke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7" name="Chart 16"/>
          <p:cNvGraphicFramePr/>
          <p:nvPr>
            <p:extLst>
              <p:ext uri="{D42A27DB-BD31-4B8C-83A1-F6EECF244321}">
                <p14:modId xmlns:p14="http://schemas.microsoft.com/office/powerpoint/2010/main" val="1557845964"/>
              </p:ext>
            </p:extLst>
          </p:nvPr>
        </p:nvGraphicFramePr>
        <p:xfrm>
          <a:off x="3124200" y="608520"/>
          <a:ext cx="2891692" cy="2267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8" name="Text Box 1"/>
          <p:cNvSpPr txBox="1"/>
          <p:nvPr/>
        </p:nvSpPr>
        <p:spPr>
          <a:xfrm>
            <a:off x="3958492" y="845298"/>
            <a:ext cx="343393" cy="211521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100" dirty="0"/>
              <a:t>*</a:t>
            </a:r>
          </a:p>
        </p:txBody>
      </p:sp>
      <p:sp>
        <p:nvSpPr>
          <p:cNvPr id="19" name="Left Bracket 18"/>
          <p:cNvSpPr/>
          <p:nvPr/>
        </p:nvSpPr>
        <p:spPr>
          <a:xfrm rot="5400000">
            <a:off x="4080220" y="884749"/>
            <a:ext cx="45719" cy="289176"/>
          </a:xfrm>
          <a:prstGeom prst="leftBracke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0" name="Chart 19"/>
          <p:cNvGraphicFramePr/>
          <p:nvPr>
            <p:extLst>
              <p:ext uri="{D42A27DB-BD31-4B8C-83A1-F6EECF244321}">
                <p14:modId xmlns:p14="http://schemas.microsoft.com/office/powerpoint/2010/main" val="1908230951"/>
              </p:ext>
            </p:extLst>
          </p:nvPr>
        </p:nvGraphicFramePr>
        <p:xfrm>
          <a:off x="304800" y="2895600"/>
          <a:ext cx="2819400" cy="22302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1" name="Left Bracket 20"/>
          <p:cNvSpPr/>
          <p:nvPr/>
        </p:nvSpPr>
        <p:spPr>
          <a:xfrm rot="5400000">
            <a:off x="1158118" y="3183885"/>
            <a:ext cx="45719" cy="383549"/>
          </a:xfrm>
          <a:prstGeom prst="leftBracke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Left Bracket 21"/>
          <p:cNvSpPr/>
          <p:nvPr/>
        </p:nvSpPr>
        <p:spPr>
          <a:xfrm rot="5400000">
            <a:off x="2347151" y="3291300"/>
            <a:ext cx="45719" cy="336361"/>
          </a:xfrm>
          <a:prstGeom prst="leftBracke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 Box 1"/>
          <p:cNvSpPr txBox="1"/>
          <p:nvPr/>
        </p:nvSpPr>
        <p:spPr>
          <a:xfrm>
            <a:off x="6839438" y="3581400"/>
            <a:ext cx="361955" cy="219075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100" dirty="0"/>
              <a:t>*</a:t>
            </a:r>
          </a:p>
        </p:txBody>
      </p:sp>
      <p:sp>
        <p:nvSpPr>
          <p:cNvPr id="24" name="Text Box 1"/>
          <p:cNvSpPr txBox="1"/>
          <p:nvPr/>
        </p:nvSpPr>
        <p:spPr>
          <a:xfrm>
            <a:off x="2225423" y="3283036"/>
            <a:ext cx="361955" cy="219075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100" dirty="0"/>
              <a:t>*</a:t>
            </a:r>
          </a:p>
        </p:txBody>
      </p:sp>
      <p:graphicFrame>
        <p:nvGraphicFramePr>
          <p:cNvPr id="25" name="Chart 24"/>
          <p:cNvGraphicFramePr/>
          <p:nvPr>
            <p:extLst>
              <p:ext uri="{D42A27DB-BD31-4B8C-83A1-F6EECF244321}">
                <p14:modId xmlns:p14="http://schemas.microsoft.com/office/powerpoint/2010/main" val="3293737980"/>
              </p:ext>
            </p:extLst>
          </p:nvPr>
        </p:nvGraphicFramePr>
        <p:xfrm>
          <a:off x="3196492" y="2896183"/>
          <a:ext cx="28956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6" name="Left Bracket 25"/>
          <p:cNvSpPr/>
          <p:nvPr/>
        </p:nvSpPr>
        <p:spPr>
          <a:xfrm rot="5400000">
            <a:off x="5339846" y="3267444"/>
            <a:ext cx="45719" cy="370028"/>
          </a:xfrm>
          <a:prstGeom prst="leftBracke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 Box 1"/>
          <p:cNvSpPr txBox="1"/>
          <p:nvPr/>
        </p:nvSpPr>
        <p:spPr>
          <a:xfrm>
            <a:off x="5227902" y="3266704"/>
            <a:ext cx="361955" cy="219075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100" dirty="0"/>
              <a:t>*</a:t>
            </a:r>
          </a:p>
        </p:txBody>
      </p:sp>
      <p:graphicFrame>
        <p:nvGraphicFramePr>
          <p:cNvPr id="28" name="Chart 27"/>
          <p:cNvGraphicFramePr/>
          <p:nvPr>
            <p:extLst>
              <p:ext uri="{D42A27DB-BD31-4B8C-83A1-F6EECF244321}">
                <p14:modId xmlns:p14="http://schemas.microsoft.com/office/powerpoint/2010/main" val="3273721286"/>
              </p:ext>
            </p:extLst>
          </p:nvPr>
        </p:nvGraphicFramePr>
        <p:xfrm>
          <a:off x="6096000" y="2895600"/>
          <a:ext cx="2819400" cy="23135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29" name="Left Bracket 28"/>
          <p:cNvSpPr/>
          <p:nvPr/>
        </p:nvSpPr>
        <p:spPr>
          <a:xfrm rot="5400000">
            <a:off x="8136636" y="3233942"/>
            <a:ext cx="45719" cy="370028"/>
          </a:xfrm>
          <a:prstGeom prst="leftBracke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 Box 1"/>
          <p:cNvSpPr txBox="1"/>
          <p:nvPr/>
        </p:nvSpPr>
        <p:spPr>
          <a:xfrm>
            <a:off x="8014763" y="3217474"/>
            <a:ext cx="361955" cy="219075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100" dirty="0"/>
              <a:t>*</a:t>
            </a:r>
          </a:p>
        </p:txBody>
      </p:sp>
      <p:sp>
        <p:nvSpPr>
          <p:cNvPr id="31" name="Text Box 25"/>
          <p:cNvSpPr txBox="1"/>
          <p:nvPr/>
        </p:nvSpPr>
        <p:spPr>
          <a:xfrm>
            <a:off x="7391401" y="5709787"/>
            <a:ext cx="1371599" cy="640715"/>
          </a:xfrm>
          <a:prstGeom prst="rect">
            <a:avLst/>
          </a:prstGeom>
          <a:solidFill>
            <a:schemeClr val="lt1"/>
          </a:solidFill>
          <a:ln w="6350">
            <a:solidFill>
              <a:schemeClr val="bg1">
                <a:lumMod val="75000"/>
              </a:schemeClr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100" dirty="0" smtClean="0">
                <a:effectLst/>
                <a:ea typeface="Times New Roman"/>
                <a:cs typeface="Times New Roman"/>
              </a:rPr>
              <a:t>Without LLAC </a:t>
            </a:r>
            <a:endParaRPr lang="en-GB" sz="1100" dirty="0">
              <a:effectLst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100" dirty="0" smtClean="0">
                <a:effectLst/>
                <a:ea typeface="Times New Roman"/>
                <a:cs typeface="Times New Roman"/>
              </a:rPr>
              <a:t>With LLAC</a:t>
            </a:r>
            <a:endParaRPr lang="en-GB" sz="1100" dirty="0">
              <a:effectLst/>
              <a:ea typeface="Times New Roman"/>
              <a:cs typeface="Times New Roman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8372107" y="5754242"/>
            <a:ext cx="225425" cy="16573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33" name="Rectangle 32"/>
          <p:cNvSpPr/>
          <p:nvPr/>
        </p:nvSpPr>
        <p:spPr>
          <a:xfrm>
            <a:off x="8372107" y="6059042"/>
            <a:ext cx="225425" cy="165735"/>
          </a:xfrm>
          <a:prstGeom prst="rect">
            <a:avLst/>
          </a:prstGeom>
          <a:solidFill>
            <a:schemeClr val="bg1">
              <a:lumMod val="65000"/>
            </a:schemeClr>
          </a:solidFill>
          <a:ln w="25400" cap="flat" cmpd="sng" algn="ctr">
            <a:solidFill>
              <a:schemeClr val="bg1">
                <a:lumMod val="65000"/>
              </a:scheme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7914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150</Words>
  <Application>Microsoft Office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Julien Paccou</dc:creator>
  <cp:lastModifiedBy>Karen Drake</cp:lastModifiedBy>
  <cp:revision>17</cp:revision>
  <dcterms:created xsi:type="dcterms:W3CDTF">2006-08-16T00:00:00Z</dcterms:created>
  <dcterms:modified xsi:type="dcterms:W3CDTF">2016-06-02T09:15:06Z</dcterms:modified>
</cp:coreProperties>
</file>