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12" y="-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.harvey\Work\Papers\Original%20papers\NOS%20CPRD\Secular%20trends\02122015\all%20graphs%20secular%20trend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.harvey\Work\Papers\Original%20papers\NOS%20CPRD\Secular%20trends\02122015\all%20graphs%20secular%20trend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.harvey\Work\Papers\Original%20papers\NOS%20CPRD\Secular%20trends\02122015\all%20graphs%20secular%20trend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.harvey\Work\Papers\Original%20papers\NOS%20CPRD\Secular%20trends\02122015\all%20graphs%20secular%20trend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.harvey\Work\Papers\Original%20papers\NOS%20CPRD\Secular%20trends\02122015\all%20graphs%20secular%20trend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.harvey\Work\Papers\Original%20papers\NOS%20CPRD\Secular%20trends\02122015\all%20graphs%20secular%20trends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325591078223735E-2"/>
          <c:y val="7.5570497147514348E-2"/>
          <c:w val="0.7790173818634113"/>
          <c:h val="0.85744004646118588"/>
        </c:manualLayout>
      </c:layout>
      <c:lineChart>
        <c:grouping val="standard"/>
        <c:varyColors val="0"/>
        <c:ser>
          <c:idx val="0"/>
          <c:order val="0"/>
          <c:tx>
            <c:strRef>
              <c:f>'[1]radius graph women'!$W$2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women'!$W$3:$W$25</c:f>
              <c:numCache>
                <c:formatCode>General</c:formatCode>
                <c:ptCount val="23"/>
                <c:pt idx="0">
                  <c:v>21.346788278672619</c:v>
                </c:pt>
                <c:pt idx="1">
                  <c:v>33.526474982690125</c:v>
                </c:pt>
                <c:pt idx="2">
                  <c:v>21.05527796109488</c:v>
                </c:pt>
                <c:pt idx="3">
                  <c:v>25.338768315522749</c:v>
                </c:pt>
                <c:pt idx="4">
                  <c:v>18.706771358948487</c:v>
                </c:pt>
                <c:pt idx="5">
                  <c:v>23.356763545821121</c:v>
                </c:pt>
                <c:pt idx="6">
                  <c:v>24.130118440199677</c:v>
                </c:pt>
                <c:pt idx="7">
                  <c:v>20.453561457726817</c:v>
                </c:pt>
                <c:pt idx="8">
                  <c:v>13.956644771379919</c:v>
                </c:pt>
                <c:pt idx="9">
                  <c:v>14.53938998706422</c:v>
                </c:pt>
                <c:pt idx="10">
                  <c:v>14.925242862504472</c:v>
                </c:pt>
                <c:pt idx="11">
                  <c:v>15.966907962771458</c:v>
                </c:pt>
                <c:pt idx="12">
                  <c:v>13.740458015267174</c:v>
                </c:pt>
                <c:pt idx="13">
                  <c:v>14.226549903575609</c:v>
                </c:pt>
                <c:pt idx="14">
                  <c:v>16.083232652809944</c:v>
                </c:pt>
                <c:pt idx="15">
                  <c:v>16.637538254890138</c:v>
                </c:pt>
                <c:pt idx="16">
                  <c:v>17.136791022141342</c:v>
                </c:pt>
                <c:pt idx="17">
                  <c:v>18.271582841119258</c:v>
                </c:pt>
                <c:pt idx="18">
                  <c:v>19.624396457241033</c:v>
                </c:pt>
                <c:pt idx="19">
                  <c:v>21.099683137162643</c:v>
                </c:pt>
                <c:pt idx="20">
                  <c:v>23.106171395144781</c:v>
                </c:pt>
                <c:pt idx="21">
                  <c:v>20.264465965242035</c:v>
                </c:pt>
                <c:pt idx="22">
                  <c:v>16.953506293347026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'[1]radius graph women'!$X$2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women'!$X$3:$X$25</c:f>
              <c:numCache>
                <c:formatCode>General</c:formatCode>
                <c:ptCount val="23"/>
                <c:pt idx="0">
                  <c:v>39.225181598062953</c:v>
                </c:pt>
                <c:pt idx="1">
                  <c:v>50.870809340445831</c:v>
                </c:pt>
                <c:pt idx="2">
                  <c:v>32.817052599294577</c:v>
                </c:pt>
                <c:pt idx="3">
                  <c:v>37.072598282391859</c:v>
                </c:pt>
                <c:pt idx="4">
                  <c:v>35.429153825620617</c:v>
                </c:pt>
                <c:pt idx="5">
                  <c:v>35.504574627884743</c:v>
                </c:pt>
                <c:pt idx="6">
                  <c:v>34.843911431639071</c:v>
                </c:pt>
                <c:pt idx="7">
                  <c:v>26.741196970481166</c:v>
                </c:pt>
                <c:pt idx="8">
                  <c:v>24.531198266261327</c:v>
                </c:pt>
                <c:pt idx="9">
                  <c:v>23.272248757188809</c:v>
                </c:pt>
                <c:pt idx="10">
                  <c:v>22.119563089691894</c:v>
                </c:pt>
                <c:pt idx="11">
                  <c:v>22.794371220213815</c:v>
                </c:pt>
                <c:pt idx="12">
                  <c:v>20.526731897670977</c:v>
                </c:pt>
                <c:pt idx="13">
                  <c:v>23.295816233933326</c:v>
                </c:pt>
                <c:pt idx="14">
                  <c:v>24.359032654095234</c:v>
                </c:pt>
                <c:pt idx="15">
                  <c:v>25.627558801009915</c:v>
                </c:pt>
                <c:pt idx="16">
                  <c:v>24.705570394707053</c:v>
                </c:pt>
                <c:pt idx="17">
                  <c:v>24.952664322423587</c:v>
                </c:pt>
                <c:pt idx="18">
                  <c:v>25.806809667841385</c:v>
                </c:pt>
                <c:pt idx="19">
                  <c:v>34.93797089922667</c:v>
                </c:pt>
                <c:pt idx="20">
                  <c:v>37.019965906513605</c:v>
                </c:pt>
                <c:pt idx="21">
                  <c:v>26.043410645058078</c:v>
                </c:pt>
                <c:pt idx="22">
                  <c:v>26.456612654205323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'[1]radius graph women'!$Y$2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women'!$Y$3:$Y$25</c:f>
              <c:numCache>
                <c:formatCode>General</c:formatCode>
                <c:ptCount val="23"/>
                <c:pt idx="0">
                  <c:v>40.710762009674802</c:v>
                </c:pt>
                <c:pt idx="1">
                  <c:v>45.916925685221806</c:v>
                </c:pt>
                <c:pt idx="2">
                  <c:v>48.090347801805713</c:v>
                </c:pt>
                <c:pt idx="3">
                  <c:v>41.360682029205705</c:v>
                </c:pt>
                <c:pt idx="4">
                  <c:v>47.661681061723179</c:v>
                </c:pt>
                <c:pt idx="5">
                  <c:v>44.759418127564338</c:v>
                </c:pt>
                <c:pt idx="6">
                  <c:v>45.401450201661774</c:v>
                </c:pt>
                <c:pt idx="7">
                  <c:v>38.981928280821272</c:v>
                </c:pt>
                <c:pt idx="8">
                  <c:v>34.900838612567604</c:v>
                </c:pt>
                <c:pt idx="9">
                  <c:v>31.36745522883043</c:v>
                </c:pt>
                <c:pt idx="10">
                  <c:v>29.899835550904474</c:v>
                </c:pt>
                <c:pt idx="11">
                  <c:v>29.226142572747673</c:v>
                </c:pt>
                <c:pt idx="12">
                  <c:v>25.64542577126949</c:v>
                </c:pt>
                <c:pt idx="13">
                  <c:v>25.405824619581203</c:v>
                </c:pt>
                <c:pt idx="14">
                  <c:v>29.203204948914951</c:v>
                </c:pt>
                <c:pt idx="15">
                  <c:v>29.525771893675639</c:v>
                </c:pt>
                <c:pt idx="16">
                  <c:v>29.332843227347912</c:v>
                </c:pt>
                <c:pt idx="17">
                  <c:v>32.026725750453835</c:v>
                </c:pt>
                <c:pt idx="18">
                  <c:v>35.077521999486329</c:v>
                </c:pt>
                <c:pt idx="19">
                  <c:v>39.813205167535877</c:v>
                </c:pt>
                <c:pt idx="20">
                  <c:v>41.887779395629046</c:v>
                </c:pt>
                <c:pt idx="21">
                  <c:v>33.357664233576628</c:v>
                </c:pt>
                <c:pt idx="22">
                  <c:v>32.395726256113136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'[1]radius graph women'!$Z$2</c:f>
              <c:strCache>
                <c:ptCount val="1"/>
                <c:pt idx="0">
                  <c:v>65-69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women'!$Z$3:$Z$25</c:f>
              <c:numCache>
                <c:formatCode>General</c:formatCode>
                <c:ptCount val="23"/>
                <c:pt idx="0">
                  <c:v>43.968380186163998</c:v>
                </c:pt>
                <c:pt idx="1">
                  <c:v>60.855494582805683</c:v>
                </c:pt>
                <c:pt idx="2">
                  <c:v>52.312862623252258</c:v>
                </c:pt>
                <c:pt idx="3">
                  <c:v>52.741708946025753</c:v>
                </c:pt>
                <c:pt idx="4">
                  <c:v>58.796681611941899</c:v>
                </c:pt>
                <c:pt idx="5">
                  <c:v>51.913191015219418</c:v>
                </c:pt>
                <c:pt idx="6">
                  <c:v>49.905430348882255</c:v>
                </c:pt>
                <c:pt idx="7">
                  <c:v>47.147478892132881</c:v>
                </c:pt>
                <c:pt idx="8">
                  <c:v>39.449492154727686</c:v>
                </c:pt>
                <c:pt idx="9">
                  <c:v>43.381636629322934</c:v>
                </c:pt>
                <c:pt idx="10">
                  <c:v>41.544009889003569</c:v>
                </c:pt>
                <c:pt idx="11">
                  <c:v>36.208608304619517</c:v>
                </c:pt>
                <c:pt idx="12">
                  <c:v>31.45890680298859</c:v>
                </c:pt>
                <c:pt idx="13">
                  <c:v>38.18323946202721</c:v>
                </c:pt>
                <c:pt idx="14">
                  <c:v>37.991237197048513</c:v>
                </c:pt>
                <c:pt idx="15">
                  <c:v>37.571682815898754</c:v>
                </c:pt>
                <c:pt idx="16">
                  <c:v>36.894133551130764</c:v>
                </c:pt>
                <c:pt idx="17">
                  <c:v>38.013387323361705</c:v>
                </c:pt>
                <c:pt idx="18">
                  <c:v>41.097001541137551</c:v>
                </c:pt>
                <c:pt idx="19">
                  <c:v>41.702806178323307</c:v>
                </c:pt>
                <c:pt idx="20">
                  <c:v>45.424650326654103</c:v>
                </c:pt>
                <c:pt idx="21">
                  <c:v>35.404062595058633</c:v>
                </c:pt>
                <c:pt idx="22">
                  <c:v>39.09837997772776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'[1]radius graph women'!$AA$2</c:f>
              <c:strCache>
                <c:ptCount val="1"/>
                <c:pt idx="0">
                  <c:v>70-74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women'!$AA$3:$AA$25</c:f>
              <c:numCache>
                <c:formatCode>General</c:formatCode>
                <c:ptCount val="23"/>
                <c:pt idx="0">
                  <c:v>51.155115511551159</c:v>
                </c:pt>
                <c:pt idx="1">
                  <c:v>66.689930595944318</c:v>
                </c:pt>
                <c:pt idx="2">
                  <c:v>52.076552532222365</c:v>
                </c:pt>
                <c:pt idx="3">
                  <c:v>56.489196441180624</c:v>
                </c:pt>
                <c:pt idx="4">
                  <c:v>53.559764859568908</c:v>
                </c:pt>
                <c:pt idx="5">
                  <c:v>61.357601381835046</c:v>
                </c:pt>
                <c:pt idx="6">
                  <c:v>59.125416834188691</c:v>
                </c:pt>
                <c:pt idx="7">
                  <c:v>55.604888155947386</c:v>
                </c:pt>
                <c:pt idx="8">
                  <c:v>47.356409281095466</c:v>
                </c:pt>
                <c:pt idx="9">
                  <c:v>48.612353065504742</c:v>
                </c:pt>
                <c:pt idx="10">
                  <c:v>42.007726179863297</c:v>
                </c:pt>
                <c:pt idx="11">
                  <c:v>47.494924684829193</c:v>
                </c:pt>
                <c:pt idx="12">
                  <c:v>40.231272342724473</c:v>
                </c:pt>
                <c:pt idx="13">
                  <c:v>47.702426650503959</c:v>
                </c:pt>
                <c:pt idx="14">
                  <c:v>45.618455923882351</c:v>
                </c:pt>
                <c:pt idx="15">
                  <c:v>41.597695466173654</c:v>
                </c:pt>
                <c:pt idx="16">
                  <c:v>41.888276611845953</c:v>
                </c:pt>
                <c:pt idx="17">
                  <c:v>45.188054267995852</c:v>
                </c:pt>
                <c:pt idx="18">
                  <c:v>43.157630101399477</c:v>
                </c:pt>
                <c:pt idx="19">
                  <c:v>49.129496553602465</c:v>
                </c:pt>
                <c:pt idx="20">
                  <c:v>50.87092308187642</c:v>
                </c:pt>
                <c:pt idx="21">
                  <c:v>43.16737874393997</c:v>
                </c:pt>
                <c:pt idx="22">
                  <c:v>38.526924690349496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'[1]radius graph women'!$AB$2</c:f>
              <c:strCache>
                <c:ptCount val="1"/>
                <c:pt idx="0">
                  <c:v>75-79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women'!$AB$3:$AB$25</c:f>
              <c:numCache>
                <c:formatCode>General</c:formatCode>
                <c:ptCount val="23"/>
                <c:pt idx="0">
                  <c:v>57.059609080976081</c:v>
                </c:pt>
                <c:pt idx="1">
                  <c:v>69.870176703930738</c:v>
                </c:pt>
                <c:pt idx="2">
                  <c:v>71.452309737454271</c:v>
                </c:pt>
                <c:pt idx="3">
                  <c:v>68.511604634155745</c:v>
                </c:pt>
                <c:pt idx="4">
                  <c:v>62.242929421613944</c:v>
                </c:pt>
                <c:pt idx="5">
                  <c:v>73.791266963970642</c:v>
                </c:pt>
                <c:pt idx="6">
                  <c:v>69.795895667649191</c:v>
                </c:pt>
                <c:pt idx="7">
                  <c:v>54.495280940565372</c:v>
                </c:pt>
                <c:pt idx="8">
                  <c:v>53.007421038945445</c:v>
                </c:pt>
                <c:pt idx="9">
                  <c:v>56.410779216365931</c:v>
                </c:pt>
                <c:pt idx="10">
                  <c:v>52.10800568450972</c:v>
                </c:pt>
                <c:pt idx="11">
                  <c:v>51.33095845838826</c:v>
                </c:pt>
                <c:pt idx="12">
                  <c:v>51.728688308260757</c:v>
                </c:pt>
                <c:pt idx="13">
                  <c:v>53.500006430289226</c:v>
                </c:pt>
                <c:pt idx="14">
                  <c:v>55.950344069638184</c:v>
                </c:pt>
                <c:pt idx="15">
                  <c:v>54.816359065546621</c:v>
                </c:pt>
                <c:pt idx="16">
                  <c:v>51.917519713963856</c:v>
                </c:pt>
                <c:pt idx="17">
                  <c:v>53.60398687249301</c:v>
                </c:pt>
                <c:pt idx="18">
                  <c:v>53.812544740934555</c:v>
                </c:pt>
                <c:pt idx="19">
                  <c:v>62.656169560904551</c:v>
                </c:pt>
                <c:pt idx="20">
                  <c:v>60.43575332974055</c:v>
                </c:pt>
                <c:pt idx="21">
                  <c:v>52.596975673898761</c:v>
                </c:pt>
                <c:pt idx="22">
                  <c:v>48.708881030226195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'[1]radius graph women'!$AC$2</c:f>
              <c:strCache>
                <c:ptCount val="1"/>
                <c:pt idx="0">
                  <c:v>80-84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women'!$AC$3:$AC$25</c:f>
              <c:numCache>
                <c:formatCode>General</c:formatCode>
                <c:ptCount val="23"/>
                <c:pt idx="0">
                  <c:v>63.171712199524173</c:v>
                </c:pt>
                <c:pt idx="1">
                  <c:v>80.306844060889347</c:v>
                </c:pt>
                <c:pt idx="2">
                  <c:v>64.679706095415469</c:v>
                </c:pt>
                <c:pt idx="3">
                  <c:v>71.396089131423338</c:v>
                </c:pt>
                <c:pt idx="4">
                  <c:v>72.731859076767847</c:v>
                </c:pt>
                <c:pt idx="5">
                  <c:v>77.556377520582245</c:v>
                </c:pt>
                <c:pt idx="6">
                  <c:v>75.338308280072823</c:v>
                </c:pt>
                <c:pt idx="7">
                  <c:v>75.534205731323524</c:v>
                </c:pt>
                <c:pt idx="8">
                  <c:v>63.255986176252776</c:v>
                </c:pt>
                <c:pt idx="9">
                  <c:v>58.92436254553246</c:v>
                </c:pt>
                <c:pt idx="10">
                  <c:v>50.124275062137528</c:v>
                </c:pt>
                <c:pt idx="11">
                  <c:v>63.034834075458548</c:v>
                </c:pt>
                <c:pt idx="12">
                  <c:v>59.559357598256796</c:v>
                </c:pt>
                <c:pt idx="13">
                  <c:v>58.445088800289959</c:v>
                </c:pt>
                <c:pt idx="14">
                  <c:v>62.777656397931686</c:v>
                </c:pt>
                <c:pt idx="15">
                  <c:v>61.855047975378653</c:v>
                </c:pt>
                <c:pt idx="16">
                  <c:v>60.824821442285533</c:v>
                </c:pt>
                <c:pt idx="17">
                  <c:v>62.912718360210434</c:v>
                </c:pt>
                <c:pt idx="18">
                  <c:v>65.908013276434318</c:v>
                </c:pt>
                <c:pt idx="19">
                  <c:v>68.841042678251981</c:v>
                </c:pt>
                <c:pt idx="20">
                  <c:v>68.33639034525298</c:v>
                </c:pt>
                <c:pt idx="21">
                  <c:v>64.04831831682344</c:v>
                </c:pt>
                <c:pt idx="22">
                  <c:v>56.956193986095997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'[1]radius graph women'!$AD$2</c:f>
              <c:strCache>
                <c:ptCount val="1"/>
                <c:pt idx="0">
                  <c:v>85-89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women'!$AD$3:$AD$25</c:f>
              <c:numCache>
                <c:formatCode>General</c:formatCode>
                <c:ptCount val="23"/>
                <c:pt idx="0">
                  <c:v>62.336909249057697</c:v>
                </c:pt>
                <c:pt idx="1">
                  <c:v>65.560335996721975</c:v>
                </c:pt>
                <c:pt idx="2">
                  <c:v>73.60766229159276</c:v>
                </c:pt>
                <c:pt idx="3">
                  <c:v>66.717791411042953</c:v>
                </c:pt>
                <c:pt idx="4">
                  <c:v>79.45436647447616</c:v>
                </c:pt>
                <c:pt idx="5">
                  <c:v>78.155277095982427</c:v>
                </c:pt>
                <c:pt idx="6">
                  <c:v>74.065568123098103</c:v>
                </c:pt>
                <c:pt idx="7">
                  <c:v>79.972355235227312</c:v>
                </c:pt>
                <c:pt idx="8">
                  <c:v>73.313139294964657</c:v>
                </c:pt>
                <c:pt idx="9">
                  <c:v>60.207380978927418</c:v>
                </c:pt>
                <c:pt idx="10">
                  <c:v>62.224445764672772</c:v>
                </c:pt>
                <c:pt idx="11">
                  <c:v>61.581362923371877</c:v>
                </c:pt>
                <c:pt idx="12">
                  <c:v>60.720209147387067</c:v>
                </c:pt>
                <c:pt idx="13">
                  <c:v>65.722089450324333</c:v>
                </c:pt>
                <c:pt idx="14">
                  <c:v>66.025908900961099</c:v>
                </c:pt>
                <c:pt idx="15">
                  <c:v>71.098382072153527</c:v>
                </c:pt>
                <c:pt idx="16">
                  <c:v>67.005269809476133</c:v>
                </c:pt>
                <c:pt idx="17">
                  <c:v>75.24779485314177</c:v>
                </c:pt>
                <c:pt idx="18">
                  <c:v>66.106169169679887</c:v>
                </c:pt>
                <c:pt idx="19">
                  <c:v>79.230837710317815</c:v>
                </c:pt>
                <c:pt idx="20">
                  <c:v>76.92307692307692</c:v>
                </c:pt>
                <c:pt idx="21">
                  <c:v>73.697961598185898</c:v>
                </c:pt>
                <c:pt idx="22">
                  <c:v>68.843732405179907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'[1]radius graph women'!$AE$2</c:f>
              <c:strCache>
                <c:ptCount val="1"/>
                <c:pt idx="0">
                  <c:v>90+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'[1]radius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 women'!$AE$3:$AE$25</c:f>
              <c:numCache>
                <c:formatCode>General</c:formatCode>
                <c:ptCount val="23"/>
                <c:pt idx="0">
                  <c:v>84.351367073880141</c:v>
                </c:pt>
                <c:pt idx="1">
                  <c:v>77.698446031079357</c:v>
                </c:pt>
                <c:pt idx="2">
                  <c:v>60.168471720818303</c:v>
                </c:pt>
                <c:pt idx="3">
                  <c:v>69.41431670281996</c:v>
                </c:pt>
                <c:pt idx="4">
                  <c:v>76.237239953482373</c:v>
                </c:pt>
                <c:pt idx="5">
                  <c:v>67.704002850694835</c:v>
                </c:pt>
                <c:pt idx="6">
                  <c:v>85.389982297198785</c:v>
                </c:pt>
                <c:pt idx="7">
                  <c:v>70.25761124121783</c:v>
                </c:pt>
                <c:pt idx="8">
                  <c:v>61.280920708467235</c:v>
                </c:pt>
                <c:pt idx="9">
                  <c:v>67.189952904238609</c:v>
                </c:pt>
                <c:pt idx="10">
                  <c:v>52.470708099847172</c:v>
                </c:pt>
                <c:pt idx="11">
                  <c:v>65.601034833225526</c:v>
                </c:pt>
                <c:pt idx="12">
                  <c:v>60.690352762675438</c:v>
                </c:pt>
                <c:pt idx="13">
                  <c:v>62.928829523770858</c:v>
                </c:pt>
                <c:pt idx="14">
                  <c:v>75.544073900109595</c:v>
                </c:pt>
                <c:pt idx="15">
                  <c:v>68.466505874114986</c:v>
                </c:pt>
                <c:pt idx="16">
                  <c:v>72.449730734957953</c:v>
                </c:pt>
                <c:pt idx="17">
                  <c:v>64.434517927026917</c:v>
                </c:pt>
                <c:pt idx="18">
                  <c:v>71.860663391660921</c:v>
                </c:pt>
                <c:pt idx="19">
                  <c:v>79.002592272558914</c:v>
                </c:pt>
                <c:pt idx="20">
                  <c:v>81.376065409387195</c:v>
                </c:pt>
                <c:pt idx="21">
                  <c:v>67.506067961165058</c:v>
                </c:pt>
                <c:pt idx="22">
                  <c:v>66.873388874360202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77088"/>
        <c:axId val="81578624"/>
      </c:lineChart>
      <c:dateAx>
        <c:axId val="815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8624"/>
        <c:crosses val="autoZero"/>
        <c:auto val="0"/>
        <c:lblOffset val="100"/>
        <c:baseTimeUnit val="days"/>
      </c:dateAx>
      <c:valAx>
        <c:axId val="81578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 baseline="0" dirty="0"/>
                  <a:t>Radius / ulna fracture rate per 10,000 person years in women</a:t>
                </a:r>
                <a:endParaRPr lang="en-GB" sz="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708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7577079973464"/>
          <c:y val="0.37185600883019226"/>
          <c:w val="0.15812422920026564"/>
          <c:h val="0.3567046472224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Vertebral </a:t>
            </a:r>
            <a:r>
              <a:rPr lang="en-GB" dirty="0" smtClean="0">
                <a:solidFill>
                  <a:schemeClr val="tx1"/>
                </a:solidFill>
              </a:rPr>
              <a:t>fracture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671017402945118"/>
          <c:y val="1.42624286878565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325591078223707E-2"/>
          <c:y val="7.5570497147514334E-2"/>
          <c:w val="0.77901738186341152"/>
          <c:h val="0.85744004646118588"/>
        </c:manualLayout>
      </c:layout>
      <c:lineChart>
        <c:grouping val="standard"/>
        <c:varyColors val="0"/>
        <c:ser>
          <c:idx val="0"/>
          <c:order val="0"/>
          <c:tx>
            <c:strRef>
              <c:f>'[1]vertebral graph women'!$W$2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women'!$W$3:$W$25</c:f>
              <c:numCache>
                <c:formatCode>General</c:formatCode>
                <c:ptCount val="23"/>
                <c:pt idx="0">
                  <c:v>2.8799078429490259</c:v>
                </c:pt>
                <c:pt idx="1">
                  <c:v>2.1568768423323035</c:v>
                </c:pt>
                <c:pt idx="2">
                  <c:v>2.1675853099646996</c:v>
                </c:pt>
                <c:pt idx="3">
                  <c:v>1.8971217952192525</c:v>
                </c:pt>
                <c:pt idx="4">
                  <c:v>1.9345166126614113</c:v>
                </c:pt>
                <c:pt idx="5">
                  <c:v>1.9468720256121834</c:v>
                </c:pt>
                <c:pt idx="6">
                  <c:v>1.9880715705765413</c:v>
                </c:pt>
                <c:pt idx="7">
                  <c:v>2.6348918230523761</c:v>
                </c:pt>
                <c:pt idx="8">
                  <c:v>1.7571604287471445</c:v>
                </c:pt>
                <c:pt idx="9">
                  <c:v>1.6757260606822302</c:v>
                </c:pt>
                <c:pt idx="10">
                  <c:v>1.5385667396061269</c:v>
                </c:pt>
                <c:pt idx="11">
                  <c:v>1.6996891996891996</c:v>
                </c:pt>
                <c:pt idx="12">
                  <c:v>1.3363414116481804</c:v>
                </c:pt>
                <c:pt idx="13">
                  <c:v>1.699314095038003</c:v>
                </c:pt>
                <c:pt idx="14">
                  <c:v>2.2531149313926506</c:v>
                </c:pt>
                <c:pt idx="15">
                  <c:v>2.3802616800184473</c:v>
                </c:pt>
                <c:pt idx="16">
                  <c:v>1.770655806644386</c:v>
                </c:pt>
                <c:pt idx="17">
                  <c:v>3.043831168831169</c:v>
                </c:pt>
                <c:pt idx="18">
                  <c:v>2.0117688477593929</c:v>
                </c:pt>
                <c:pt idx="19">
                  <c:v>2.2813471354835029</c:v>
                </c:pt>
                <c:pt idx="20">
                  <c:v>2.5487266986201482</c:v>
                </c:pt>
                <c:pt idx="21">
                  <c:v>2.7689424059979557</c:v>
                </c:pt>
                <c:pt idx="22">
                  <c:v>2.9069355227520881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'[1]vertebral graph women'!$X$2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women'!$X$3:$X$25</c:f>
              <c:numCache>
                <c:formatCode>General</c:formatCode>
                <c:ptCount val="23"/>
                <c:pt idx="0">
                  <c:v>3.8057180914323778</c:v>
                </c:pt>
                <c:pt idx="1">
                  <c:v>3.1148335294524814</c:v>
                </c:pt>
                <c:pt idx="2">
                  <c:v>3.0003000300030007</c:v>
                </c:pt>
                <c:pt idx="3">
                  <c:v>4.1662326840954069</c:v>
                </c:pt>
                <c:pt idx="4">
                  <c:v>1.6562167277889508</c:v>
                </c:pt>
                <c:pt idx="5">
                  <c:v>3.3271965042255403</c:v>
                </c:pt>
                <c:pt idx="6">
                  <c:v>2.5641025641025648</c:v>
                </c:pt>
                <c:pt idx="7">
                  <c:v>4.0274538101391135</c:v>
                </c:pt>
                <c:pt idx="8">
                  <c:v>1.7572890886991666</c:v>
                </c:pt>
                <c:pt idx="9">
                  <c:v>2.9663379964166641</c:v>
                </c:pt>
                <c:pt idx="10">
                  <c:v>2.2879804758999396</c:v>
                </c:pt>
                <c:pt idx="11">
                  <c:v>1.8837173113620913</c:v>
                </c:pt>
                <c:pt idx="12">
                  <c:v>2.1176869211655749</c:v>
                </c:pt>
                <c:pt idx="13">
                  <c:v>2.1078702605854613</c:v>
                </c:pt>
                <c:pt idx="14">
                  <c:v>2.9667783942785357</c:v>
                </c:pt>
                <c:pt idx="15">
                  <c:v>3.0090517188440336</c:v>
                </c:pt>
                <c:pt idx="16">
                  <c:v>3.0726975148774995</c:v>
                </c:pt>
                <c:pt idx="17">
                  <c:v>3.1446540880503147</c:v>
                </c:pt>
                <c:pt idx="18">
                  <c:v>2.8208555251828518</c:v>
                </c:pt>
                <c:pt idx="19">
                  <c:v>3.772471929379325</c:v>
                </c:pt>
                <c:pt idx="20">
                  <c:v>3.9483889163082564</c:v>
                </c:pt>
                <c:pt idx="21">
                  <c:v>3.7212497674218898</c:v>
                </c:pt>
                <c:pt idx="22">
                  <c:v>3.3853866543736313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'[1]vertebral graph women'!$Y$2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women'!$Y$3:$Y$25</c:f>
              <c:numCache>
                <c:formatCode>General</c:formatCode>
                <c:ptCount val="23"/>
                <c:pt idx="0">
                  <c:v>4.2022692253817073</c:v>
                </c:pt>
                <c:pt idx="1">
                  <c:v>5.8463443152899099</c:v>
                </c:pt>
                <c:pt idx="2">
                  <c:v>5.7197904750436521</c:v>
                </c:pt>
                <c:pt idx="3">
                  <c:v>5.1803582626714295</c:v>
                </c:pt>
                <c:pt idx="4">
                  <c:v>4.3279022403258649</c:v>
                </c:pt>
                <c:pt idx="5">
                  <c:v>3.5958288385472845</c:v>
                </c:pt>
                <c:pt idx="6">
                  <c:v>2.5420497394399013</c:v>
                </c:pt>
                <c:pt idx="7">
                  <c:v>2.7277686852154939</c:v>
                </c:pt>
                <c:pt idx="8">
                  <c:v>3.3373593541415043</c:v>
                </c:pt>
                <c:pt idx="9">
                  <c:v>3.0514905868149071</c:v>
                </c:pt>
                <c:pt idx="10">
                  <c:v>2.4319872652303207</c:v>
                </c:pt>
                <c:pt idx="11">
                  <c:v>3.0553631808367623</c:v>
                </c:pt>
                <c:pt idx="12">
                  <c:v>2.2947148128430603</c:v>
                </c:pt>
                <c:pt idx="13">
                  <c:v>4.2064779760831694</c:v>
                </c:pt>
                <c:pt idx="14">
                  <c:v>3.9621849072452515</c:v>
                </c:pt>
                <c:pt idx="15">
                  <c:v>3.4204405527431931</c:v>
                </c:pt>
                <c:pt idx="16">
                  <c:v>3.536292974800376</c:v>
                </c:pt>
                <c:pt idx="17">
                  <c:v>4.7090659468207168</c:v>
                </c:pt>
                <c:pt idx="18">
                  <c:v>5.1244794437020795</c:v>
                </c:pt>
                <c:pt idx="19">
                  <c:v>4.9638163910442294</c:v>
                </c:pt>
                <c:pt idx="20">
                  <c:v>5.6729729016596755</c:v>
                </c:pt>
                <c:pt idx="21">
                  <c:v>5.5065311641782726</c:v>
                </c:pt>
                <c:pt idx="22">
                  <c:v>5.3496199540824296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'[1]vertebral graph women'!$Z$2</c:f>
              <c:strCache>
                <c:ptCount val="1"/>
                <c:pt idx="0">
                  <c:v>65-69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women'!$Z$3:$Z$25</c:f>
              <c:numCache>
                <c:formatCode>General</c:formatCode>
                <c:ptCount val="23"/>
                <c:pt idx="0">
                  <c:v>7.6853526220614823</c:v>
                </c:pt>
                <c:pt idx="1">
                  <c:v>5.4261199850781709</c:v>
                </c:pt>
                <c:pt idx="2">
                  <c:v>6.7075215707795968</c:v>
                </c:pt>
                <c:pt idx="3">
                  <c:v>9.0684253915910951</c:v>
                </c:pt>
                <c:pt idx="4">
                  <c:v>8.2211489055595486</c:v>
                </c:pt>
                <c:pt idx="5">
                  <c:v>7.7290952127916528</c:v>
                </c:pt>
                <c:pt idx="6">
                  <c:v>7.1616137502983994</c:v>
                </c:pt>
                <c:pt idx="7">
                  <c:v>5.8085066516769706</c:v>
                </c:pt>
                <c:pt idx="8">
                  <c:v>6.9520983467571007</c:v>
                </c:pt>
                <c:pt idx="9">
                  <c:v>6.0618306728632048</c:v>
                </c:pt>
                <c:pt idx="10">
                  <c:v>5.5515997055238433</c:v>
                </c:pt>
                <c:pt idx="11">
                  <c:v>5.4168186692313656</c:v>
                </c:pt>
                <c:pt idx="12">
                  <c:v>5.1414918391418754</c:v>
                </c:pt>
                <c:pt idx="13">
                  <c:v>4.8485539900747261</c:v>
                </c:pt>
                <c:pt idx="14">
                  <c:v>5.6101489404057396</c:v>
                </c:pt>
                <c:pt idx="15">
                  <c:v>6.8723615040654025</c:v>
                </c:pt>
                <c:pt idx="16">
                  <c:v>6.0549935888303175</c:v>
                </c:pt>
                <c:pt idx="17">
                  <c:v>7.2350700407081669</c:v>
                </c:pt>
                <c:pt idx="18">
                  <c:v>8.0422990708577888</c:v>
                </c:pt>
                <c:pt idx="19">
                  <c:v>9.2333031102090377</c:v>
                </c:pt>
                <c:pt idx="20">
                  <c:v>7.3143769065172748</c:v>
                </c:pt>
                <c:pt idx="21">
                  <c:v>9.3540882162473356</c:v>
                </c:pt>
                <c:pt idx="22">
                  <c:v>8.993013120575549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'[1]vertebral graph women'!$AA$2</c:f>
              <c:strCache>
                <c:ptCount val="1"/>
                <c:pt idx="0">
                  <c:v>70-74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women'!$AA$3:$AA$25</c:f>
              <c:numCache>
                <c:formatCode>General</c:formatCode>
                <c:ptCount val="23"/>
                <c:pt idx="0">
                  <c:v>11.679142113924724</c:v>
                </c:pt>
                <c:pt idx="1">
                  <c:v>8.2046692026553281</c:v>
                </c:pt>
                <c:pt idx="2">
                  <c:v>11.824744834453574</c:v>
                </c:pt>
                <c:pt idx="3">
                  <c:v>8.607703894986015</c:v>
                </c:pt>
                <c:pt idx="4">
                  <c:v>9.4066391068643718</c:v>
                </c:pt>
                <c:pt idx="5">
                  <c:v>9.738283627510647</c:v>
                </c:pt>
                <c:pt idx="6">
                  <c:v>11.780133804538686</c:v>
                </c:pt>
                <c:pt idx="7">
                  <c:v>12.680549226288367</c:v>
                </c:pt>
                <c:pt idx="8">
                  <c:v>8.9024998219500056</c:v>
                </c:pt>
                <c:pt idx="9">
                  <c:v>8.8265282829358842</c:v>
                </c:pt>
                <c:pt idx="10">
                  <c:v>9.4871859741442588</c:v>
                </c:pt>
                <c:pt idx="11">
                  <c:v>9.0281278945702237</c:v>
                </c:pt>
                <c:pt idx="12">
                  <c:v>8.8045182210578314</c:v>
                </c:pt>
                <c:pt idx="13">
                  <c:v>10.572927025867035</c:v>
                </c:pt>
                <c:pt idx="14">
                  <c:v>9.5173489120860193</c:v>
                </c:pt>
                <c:pt idx="15">
                  <c:v>10.014220192673596</c:v>
                </c:pt>
                <c:pt idx="16">
                  <c:v>10.32750094337749</c:v>
                </c:pt>
                <c:pt idx="17">
                  <c:v>12.036662490010553</c:v>
                </c:pt>
                <c:pt idx="18">
                  <c:v>11.916739111323833</c:v>
                </c:pt>
                <c:pt idx="19">
                  <c:v>13.275675253555637</c:v>
                </c:pt>
                <c:pt idx="20">
                  <c:v>13.491500354776493</c:v>
                </c:pt>
                <c:pt idx="21">
                  <c:v>14.123856946978837</c:v>
                </c:pt>
                <c:pt idx="22">
                  <c:v>15.141526925136995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'[1]vertebral graph women'!$AB$2</c:f>
              <c:strCache>
                <c:ptCount val="1"/>
                <c:pt idx="0">
                  <c:v>75-79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women'!$AB$3:$AB$25</c:f>
              <c:numCache>
                <c:formatCode>General</c:formatCode>
                <c:ptCount val="23"/>
                <c:pt idx="0">
                  <c:v>12.84821585002628</c:v>
                </c:pt>
                <c:pt idx="1">
                  <c:v>14.25301256856563</c:v>
                </c:pt>
                <c:pt idx="2">
                  <c:v>23.752969121140143</c:v>
                </c:pt>
                <c:pt idx="3">
                  <c:v>19.718824173817787</c:v>
                </c:pt>
                <c:pt idx="4">
                  <c:v>16.165090283748921</c:v>
                </c:pt>
                <c:pt idx="5">
                  <c:v>18.40231688186315</c:v>
                </c:pt>
                <c:pt idx="6">
                  <c:v>12.992750045474626</c:v>
                </c:pt>
                <c:pt idx="7">
                  <c:v>10.601929983988921</c:v>
                </c:pt>
                <c:pt idx="8">
                  <c:v>15.446458480664013</c:v>
                </c:pt>
                <c:pt idx="9">
                  <c:v>9.925167388735721</c:v>
                </c:pt>
                <c:pt idx="10">
                  <c:v>14.27943760984183</c:v>
                </c:pt>
                <c:pt idx="11">
                  <c:v>13.491775206268487</c:v>
                </c:pt>
                <c:pt idx="12">
                  <c:v>14.848894244227797</c:v>
                </c:pt>
                <c:pt idx="13">
                  <c:v>14.314444575890219</c:v>
                </c:pt>
                <c:pt idx="14">
                  <c:v>16.970336310786482</c:v>
                </c:pt>
                <c:pt idx="15">
                  <c:v>17.660491119135195</c:v>
                </c:pt>
                <c:pt idx="16">
                  <c:v>16.251050714485853</c:v>
                </c:pt>
                <c:pt idx="17">
                  <c:v>17.778765486971494</c:v>
                </c:pt>
                <c:pt idx="18">
                  <c:v>20.88625458650861</c:v>
                </c:pt>
                <c:pt idx="19">
                  <c:v>20.328704820314922</c:v>
                </c:pt>
                <c:pt idx="20">
                  <c:v>19.729193334351105</c:v>
                </c:pt>
                <c:pt idx="21">
                  <c:v>21.632795317701632</c:v>
                </c:pt>
                <c:pt idx="22">
                  <c:v>22.842484578269094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'[1]vertebral graph women'!$AC$2</c:f>
              <c:strCache>
                <c:ptCount val="1"/>
                <c:pt idx="0">
                  <c:v>80-84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women'!$AC$3:$AC$25</c:f>
              <c:numCache>
                <c:formatCode>General</c:formatCode>
                <c:ptCount val="23"/>
                <c:pt idx="0">
                  <c:v>13.3984867591425</c:v>
                </c:pt>
                <c:pt idx="1">
                  <c:v>13.172212358971423</c:v>
                </c:pt>
                <c:pt idx="2">
                  <c:v>27.065597165493823</c:v>
                </c:pt>
                <c:pt idx="3">
                  <c:v>16.764099037138923</c:v>
                </c:pt>
                <c:pt idx="4">
                  <c:v>22.115156780665036</c:v>
                </c:pt>
                <c:pt idx="5">
                  <c:v>21.229050279329606</c:v>
                </c:pt>
                <c:pt idx="6">
                  <c:v>19.949461364543154</c:v>
                </c:pt>
                <c:pt idx="7">
                  <c:v>18.08318264014466</c:v>
                </c:pt>
                <c:pt idx="8">
                  <c:v>19.90389263271631</c:v>
                </c:pt>
                <c:pt idx="9">
                  <c:v>17.761989342806391</c:v>
                </c:pt>
                <c:pt idx="10">
                  <c:v>16.786845217656708</c:v>
                </c:pt>
                <c:pt idx="11">
                  <c:v>17.501640778823013</c:v>
                </c:pt>
                <c:pt idx="12">
                  <c:v>18.058289791145519</c:v>
                </c:pt>
                <c:pt idx="13">
                  <c:v>20.291535530892826</c:v>
                </c:pt>
                <c:pt idx="14">
                  <c:v>21.201881666997945</c:v>
                </c:pt>
                <c:pt idx="15">
                  <c:v>22.831986656276069</c:v>
                </c:pt>
                <c:pt idx="16">
                  <c:v>22.196018589165565</c:v>
                </c:pt>
                <c:pt idx="17">
                  <c:v>27.960041026793863</c:v>
                </c:pt>
                <c:pt idx="18">
                  <c:v>28.386913632815272</c:v>
                </c:pt>
                <c:pt idx="19">
                  <c:v>27.361152892976346</c:v>
                </c:pt>
                <c:pt idx="20">
                  <c:v>28.649961460711744</c:v>
                </c:pt>
                <c:pt idx="21">
                  <c:v>31.211914033471064</c:v>
                </c:pt>
                <c:pt idx="22">
                  <c:v>32.941742753568683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'[1]vertebral graph women'!$AD$2</c:f>
              <c:strCache>
                <c:ptCount val="1"/>
                <c:pt idx="0">
                  <c:v>85-89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women'!$AD$3:$AD$25</c:f>
              <c:numCache>
                <c:formatCode>General</c:formatCode>
                <c:ptCount val="23"/>
                <c:pt idx="0">
                  <c:v>13.958682300390842</c:v>
                </c:pt>
                <c:pt idx="1">
                  <c:v>15.738736966358449</c:v>
                </c:pt>
                <c:pt idx="2">
                  <c:v>21.105951878429718</c:v>
                </c:pt>
                <c:pt idx="3">
                  <c:v>16.694490818030051</c:v>
                </c:pt>
                <c:pt idx="4">
                  <c:v>17.210564638909116</c:v>
                </c:pt>
                <c:pt idx="5">
                  <c:v>19.327172797004291</c:v>
                </c:pt>
                <c:pt idx="6">
                  <c:v>21.312872975277067</c:v>
                </c:pt>
                <c:pt idx="7">
                  <c:v>20.556393038234887</c:v>
                </c:pt>
                <c:pt idx="8">
                  <c:v>18.589614063447158</c:v>
                </c:pt>
                <c:pt idx="9">
                  <c:v>19.719171794784621</c:v>
                </c:pt>
                <c:pt idx="10">
                  <c:v>16.271767056808454</c:v>
                </c:pt>
                <c:pt idx="11">
                  <c:v>20.590797497426149</c:v>
                </c:pt>
                <c:pt idx="12">
                  <c:v>20.850284784377543</c:v>
                </c:pt>
                <c:pt idx="13">
                  <c:v>22.560631697687533</c:v>
                </c:pt>
                <c:pt idx="14">
                  <c:v>26.039710558601865</c:v>
                </c:pt>
                <c:pt idx="15">
                  <c:v>27.512177521197909</c:v>
                </c:pt>
                <c:pt idx="16">
                  <c:v>27.300842486936119</c:v>
                </c:pt>
                <c:pt idx="17">
                  <c:v>27.76314189599967</c:v>
                </c:pt>
                <c:pt idx="18">
                  <c:v>28.175119202427389</c:v>
                </c:pt>
                <c:pt idx="19">
                  <c:v>31.798072365302573</c:v>
                </c:pt>
                <c:pt idx="20">
                  <c:v>33.466502123031233</c:v>
                </c:pt>
                <c:pt idx="21">
                  <c:v>33.270272033400758</c:v>
                </c:pt>
                <c:pt idx="22">
                  <c:v>36.919475023074661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'[1]vertebral graph women'!$AE$2</c:f>
              <c:strCache>
                <c:ptCount val="1"/>
                <c:pt idx="0">
                  <c:v>90+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'[1]vertebral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graph women'!$AE$3:$AE$25</c:f>
              <c:numCache>
                <c:formatCode>General</c:formatCode>
                <c:ptCount val="23"/>
                <c:pt idx="0">
                  <c:v>2.7925160569673282</c:v>
                </c:pt>
                <c:pt idx="1">
                  <c:v>14.064697609001406</c:v>
                </c:pt>
                <c:pt idx="2">
                  <c:v>22.992281162752505</c:v>
                </c:pt>
                <c:pt idx="3">
                  <c:v>15.176600441501103</c:v>
                </c:pt>
                <c:pt idx="4">
                  <c:v>15.886594158621534</c:v>
                </c:pt>
                <c:pt idx="5">
                  <c:v>15.621513055121625</c:v>
                </c:pt>
                <c:pt idx="6">
                  <c:v>18.482490272373528</c:v>
                </c:pt>
                <c:pt idx="7">
                  <c:v>21.723388848660388</c:v>
                </c:pt>
                <c:pt idx="8">
                  <c:v>20.712510356255176</c:v>
                </c:pt>
                <c:pt idx="9">
                  <c:v>17.343045438779047</c:v>
                </c:pt>
                <c:pt idx="10">
                  <c:v>12.62980634296941</c:v>
                </c:pt>
                <c:pt idx="11">
                  <c:v>13.063632532659085</c:v>
                </c:pt>
                <c:pt idx="12">
                  <c:v>15.30221882172915</c:v>
                </c:pt>
                <c:pt idx="13">
                  <c:v>23.079459281239693</c:v>
                </c:pt>
                <c:pt idx="14">
                  <c:v>29.827701161525777</c:v>
                </c:pt>
                <c:pt idx="15">
                  <c:v>21.072995474487854</c:v>
                </c:pt>
                <c:pt idx="16">
                  <c:v>26.984560732340483</c:v>
                </c:pt>
                <c:pt idx="17">
                  <c:v>19.777931991672453</c:v>
                </c:pt>
                <c:pt idx="18">
                  <c:v>31.27999146909324</c:v>
                </c:pt>
                <c:pt idx="19">
                  <c:v>28.715003589375446</c:v>
                </c:pt>
                <c:pt idx="20">
                  <c:v>29.843739521158874</c:v>
                </c:pt>
                <c:pt idx="21">
                  <c:v>38.508376394694402</c:v>
                </c:pt>
                <c:pt idx="22">
                  <c:v>32.48440748440747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03488"/>
        <c:axId val="82705024"/>
      </c:lineChart>
      <c:dateAx>
        <c:axId val="827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05024"/>
        <c:crosses val="autoZero"/>
        <c:auto val="0"/>
        <c:lblOffset val="100"/>
        <c:baseTimeUnit val="days"/>
      </c:dateAx>
      <c:valAx>
        <c:axId val="8270502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 baseline="0"/>
                  <a:t>Vertebral fracture rate per 10,000 person years in women</a:t>
                </a:r>
                <a:endParaRPr lang="en-GB" sz="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0348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7577079973464"/>
          <c:y val="0.37185600883019226"/>
          <c:w val="0.15812422920026564"/>
          <c:h val="0.36948642822192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>
                <a:solidFill>
                  <a:schemeClr val="tx1"/>
                </a:solidFill>
              </a:rPr>
              <a:t>Hip/</a:t>
            </a:r>
            <a:r>
              <a:rPr lang="en-GB" baseline="0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femur fracture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259497681052349"/>
          <c:y val="4.02816544024359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325591078223707E-2"/>
          <c:y val="7.5570497147514334E-2"/>
          <c:w val="0.77901738186341152"/>
          <c:h val="0.85744004646118588"/>
        </c:manualLayout>
      </c:layout>
      <c:lineChart>
        <c:grouping val="standard"/>
        <c:varyColors val="0"/>
        <c:ser>
          <c:idx val="0"/>
          <c:order val="0"/>
          <c:tx>
            <c:strRef>
              <c:f>'[1]hip graph women'!$W$2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women'!$W$3:$W$25</c:f>
              <c:numCache>
                <c:formatCode>General</c:formatCode>
                <c:ptCount val="23"/>
                <c:pt idx="0">
                  <c:v>2.8793550244745174</c:v>
                </c:pt>
                <c:pt idx="1">
                  <c:v>3.5938903863432166</c:v>
                </c:pt>
                <c:pt idx="2">
                  <c:v>3.0962628107873793</c:v>
                </c:pt>
                <c:pt idx="3">
                  <c:v>1.626104395902217</c:v>
                </c:pt>
                <c:pt idx="4">
                  <c:v>1.6924155605522113</c:v>
                </c:pt>
                <c:pt idx="5">
                  <c:v>1.7297297297297296</c:v>
                </c:pt>
                <c:pt idx="6">
                  <c:v>1.6260456376808978</c:v>
                </c:pt>
                <c:pt idx="7">
                  <c:v>1.609481308069354</c:v>
                </c:pt>
                <c:pt idx="8">
                  <c:v>2.2583275829621741</c:v>
                </c:pt>
                <c:pt idx="9">
                  <c:v>3.0360134003350079</c:v>
                </c:pt>
                <c:pt idx="10">
                  <c:v>2.0510191001153695</c:v>
                </c:pt>
                <c:pt idx="11">
                  <c:v>1.6996066624581168</c:v>
                </c:pt>
                <c:pt idx="12">
                  <c:v>2.0435271278226224</c:v>
                </c:pt>
                <c:pt idx="13">
                  <c:v>2.3941366820354792</c:v>
                </c:pt>
                <c:pt idx="14">
                  <c:v>1.877130543166494</c:v>
                </c:pt>
                <c:pt idx="15">
                  <c:v>2.1562620825030478</c:v>
                </c:pt>
                <c:pt idx="16">
                  <c:v>3.1711148312303195</c:v>
                </c:pt>
                <c:pt idx="17">
                  <c:v>2.7523268025929819</c:v>
                </c:pt>
                <c:pt idx="18">
                  <c:v>2.872139528538296</c:v>
                </c:pt>
                <c:pt idx="19">
                  <c:v>2.4222217472767822</c:v>
                </c:pt>
                <c:pt idx="20">
                  <c:v>1.9101521047046341</c:v>
                </c:pt>
                <c:pt idx="21">
                  <c:v>2.6955898730944665</c:v>
                </c:pt>
                <c:pt idx="22">
                  <c:v>2.9756633249495192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'[1]hip graph women'!$X$2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women'!$X$3:$X$25</c:f>
              <c:numCache>
                <c:formatCode>General</c:formatCode>
                <c:ptCount val="23"/>
                <c:pt idx="0">
                  <c:v>5.2385941518239836</c:v>
                </c:pt>
                <c:pt idx="1">
                  <c:v>5.1958848591915183</c:v>
                </c:pt>
                <c:pt idx="2">
                  <c:v>4.202311271199159</c:v>
                </c:pt>
                <c:pt idx="3">
                  <c:v>3.1257325935766196</c:v>
                </c:pt>
                <c:pt idx="4">
                  <c:v>2.8397661925834772</c:v>
                </c:pt>
                <c:pt idx="5">
                  <c:v>3.9938760567130398</c:v>
                </c:pt>
                <c:pt idx="6">
                  <c:v>4.7325143454341099</c:v>
                </c:pt>
                <c:pt idx="7">
                  <c:v>4.5311136470430284</c:v>
                </c:pt>
                <c:pt idx="8">
                  <c:v>3.3688280872380001</c:v>
                </c:pt>
                <c:pt idx="9">
                  <c:v>2.8480562016423794</c:v>
                </c:pt>
                <c:pt idx="10">
                  <c:v>2.2871301281745846</c:v>
                </c:pt>
                <c:pt idx="11">
                  <c:v>4.4216266673217222</c:v>
                </c:pt>
                <c:pt idx="12">
                  <c:v>3.5291543440360829</c:v>
                </c:pt>
                <c:pt idx="13">
                  <c:v>3.7543718672401418</c:v>
                </c:pt>
                <c:pt idx="14">
                  <c:v>3.9764443013766071</c:v>
                </c:pt>
                <c:pt idx="15">
                  <c:v>4.0527097891362818</c:v>
                </c:pt>
                <c:pt idx="16">
                  <c:v>3.5742951740744453</c:v>
                </c:pt>
                <c:pt idx="17">
                  <c:v>4.8475002620270393</c:v>
                </c:pt>
                <c:pt idx="18">
                  <c:v>5.2376763518912721</c:v>
                </c:pt>
                <c:pt idx="19">
                  <c:v>4.1838421388349714</c:v>
                </c:pt>
                <c:pt idx="20">
                  <c:v>4.7229995981925716</c:v>
                </c:pt>
                <c:pt idx="21">
                  <c:v>4.8654140610466357</c:v>
                </c:pt>
                <c:pt idx="22">
                  <c:v>3.8876889848812088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'[1]hip graph women'!$Y$2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women'!$Y$3:$Y$25</c:f>
              <c:numCache>
                <c:formatCode>General</c:formatCode>
                <c:ptCount val="23"/>
                <c:pt idx="0">
                  <c:v>5.6142977449237392</c:v>
                </c:pt>
                <c:pt idx="1">
                  <c:v>7.5804562056371028</c:v>
                </c:pt>
                <c:pt idx="2">
                  <c:v>6.9356492370785849</c:v>
                </c:pt>
                <c:pt idx="3">
                  <c:v>6.5537957400327684</c:v>
                </c:pt>
                <c:pt idx="4">
                  <c:v>8.9233357978736958</c:v>
                </c:pt>
                <c:pt idx="5">
                  <c:v>6.2403993855606785</c:v>
                </c:pt>
                <c:pt idx="6">
                  <c:v>8.2712985938792407</c:v>
                </c:pt>
                <c:pt idx="7">
                  <c:v>7.8309961755600073</c:v>
                </c:pt>
                <c:pt idx="8">
                  <c:v>6.5236761710794289</c:v>
                </c:pt>
                <c:pt idx="9">
                  <c:v>6.3768732065044107</c:v>
                </c:pt>
                <c:pt idx="10">
                  <c:v>6.6432676018911172</c:v>
                </c:pt>
                <c:pt idx="11">
                  <c:v>8.4635151119631278</c:v>
                </c:pt>
                <c:pt idx="12">
                  <c:v>4.3173133450911232</c:v>
                </c:pt>
                <c:pt idx="13">
                  <c:v>7.4740983831892924</c:v>
                </c:pt>
                <c:pt idx="14">
                  <c:v>5.6306306306306304</c:v>
                </c:pt>
                <c:pt idx="15">
                  <c:v>6.0836964539654304</c:v>
                </c:pt>
                <c:pt idx="16">
                  <c:v>6.9330465787537499</c:v>
                </c:pt>
                <c:pt idx="17">
                  <c:v>7.5628914128011884</c:v>
                </c:pt>
                <c:pt idx="18">
                  <c:v>8.5015802555665925</c:v>
                </c:pt>
                <c:pt idx="19">
                  <c:v>7.9060680705926947</c:v>
                </c:pt>
                <c:pt idx="20">
                  <c:v>8.3804596715123765</c:v>
                </c:pt>
                <c:pt idx="21">
                  <c:v>7.6004797367026464</c:v>
                </c:pt>
                <c:pt idx="22">
                  <c:v>7.6554312683488783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'[1]hip graph women'!$Z$2</c:f>
              <c:strCache>
                <c:ptCount val="1"/>
                <c:pt idx="0">
                  <c:v>65-69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women'!$Z$3:$Z$25</c:f>
              <c:numCache>
                <c:formatCode>General</c:formatCode>
                <c:ptCount val="23"/>
                <c:pt idx="0">
                  <c:v>12.707056954844566</c:v>
                </c:pt>
                <c:pt idx="1">
                  <c:v>13.954596507947317</c:v>
                </c:pt>
                <c:pt idx="2">
                  <c:v>12.241025797961866</c:v>
                </c:pt>
                <c:pt idx="3">
                  <c:v>15.718934421708674</c:v>
                </c:pt>
                <c:pt idx="4">
                  <c:v>13.401025693889649</c:v>
                </c:pt>
                <c:pt idx="5">
                  <c:v>15.508008432479585</c:v>
                </c:pt>
                <c:pt idx="6">
                  <c:v>15.251209203015382</c:v>
                </c:pt>
                <c:pt idx="7">
                  <c:v>15.047493651838616</c:v>
                </c:pt>
                <c:pt idx="8">
                  <c:v>11.75048108853732</c:v>
                </c:pt>
                <c:pt idx="9">
                  <c:v>13.043100199994202</c:v>
                </c:pt>
                <c:pt idx="10">
                  <c:v>12.71571298819255</c:v>
                </c:pt>
                <c:pt idx="11">
                  <c:v>12.757365992190271</c:v>
                </c:pt>
                <c:pt idx="12">
                  <c:v>11.842105263157896</c:v>
                </c:pt>
                <c:pt idx="13">
                  <c:v>9.7310602085499749</c:v>
                </c:pt>
                <c:pt idx="14">
                  <c:v>11.889958884340652</c:v>
                </c:pt>
                <c:pt idx="15">
                  <c:v>12.802492457272804</c:v>
                </c:pt>
                <c:pt idx="16">
                  <c:v>10.980966325036604</c:v>
                </c:pt>
                <c:pt idx="17">
                  <c:v>13.976484564719861</c:v>
                </c:pt>
                <c:pt idx="18">
                  <c:v>10.285773061560349</c:v>
                </c:pt>
                <c:pt idx="19">
                  <c:v>11.663653556164659</c:v>
                </c:pt>
                <c:pt idx="20">
                  <c:v>13.147165038526184</c:v>
                </c:pt>
                <c:pt idx="21">
                  <c:v>13.770134819226955</c:v>
                </c:pt>
                <c:pt idx="22">
                  <c:v>10.006234653899739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'[1]hip graph women'!$AA$2</c:f>
              <c:strCache>
                <c:ptCount val="1"/>
                <c:pt idx="0">
                  <c:v>70-74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women'!$AA$3:$AA$25</c:f>
              <c:numCache>
                <c:formatCode>General</c:formatCode>
                <c:ptCount val="23"/>
                <c:pt idx="0">
                  <c:v>17.613151152860809</c:v>
                </c:pt>
                <c:pt idx="1">
                  <c:v>23.630021379543152</c:v>
                </c:pt>
                <c:pt idx="2">
                  <c:v>23.164089400863954</c:v>
                </c:pt>
                <c:pt idx="3">
                  <c:v>21.665538253215974</c:v>
                </c:pt>
                <c:pt idx="4">
                  <c:v>27.948295653041868</c:v>
                </c:pt>
                <c:pt idx="5">
                  <c:v>25.766238865303915</c:v>
                </c:pt>
                <c:pt idx="6">
                  <c:v>30.478239433463305</c:v>
                </c:pt>
                <c:pt idx="7">
                  <c:v>18.970784991113682</c:v>
                </c:pt>
                <c:pt idx="8">
                  <c:v>24.735172339624672</c:v>
                </c:pt>
                <c:pt idx="9">
                  <c:v>22.057471968629375</c:v>
                </c:pt>
                <c:pt idx="10">
                  <c:v>23.059381091307504</c:v>
                </c:pt>
                <c:pt idx="11">
                  <c:v>17.120659322494188</c:v>
                </c:pt>
                <c:pt idx="12">
                  <c:v>24.638260625249895</c:v>
                </c:pt>
                <c:pt idx="13">
                  <c:v>24.245746452741873</c:v>
                </c:pt>
                <c:pt idx="14">
                  <c:v>27.640087305958428</c:v>
                </c:pt>
                <c:pt idx="15">
                  <c:v>22.99824487078617</c:v>
                </c:pt>
                <c:pt idx="16">
                  <c:v>24.199516009679805</c:v>
                </c:pt>
                <c:pt idx="17">
                  <c:v>23.745889179226815</c:v>
                </c:pt>
                <c:pt idx="18">
                  <c:v>25.745590330663777</c:v>
                </c:pt>
                <c:pt idx="19">
                  <c:v>24.051912863355685</c:v>
                </c:pt>
                <c:pt idx="20">
                  <c:v>23.010681377425417</c:v>
                </c:pt>
                <c:pt idx="21">
                  <c:v>24.034477042930547</c:v>
                </c:pt>
                <c:pt idx="22">
                  <c:v>24.610166687347483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'[1]hip graph women'!$AB$2</c:f>
              <c:strCache>
                <c:ptCount val="1"/>
                <c:pt idx="0">
                  <c:v>75-79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women'!$AB$3:$AB$25</c:f>
              <c:numCache>
                <c:formatCode>General</c:formatCode>
                <c:ptCount val="23"/>
                <c:pt idx="0">
                  <c:v>47.767883469953397</c:v>
                </c:pt>
                <c:pt idx="1">
                  <c:v>55.060304142632404</c:v>
                </c:pt>
                <c:pt idx="2">
                  <c:v>47.760475196660785</c:v>
                </c:pt>
                <c:pt idx="3">
                  <c:v>53.266257305615156</c:v>
                </c:pt>
                <c:pt idx="4">
                  <c:v>52.959827183721814</c:v>
                </c:pt>
                <c:pt idx="5">
                  <c:v>49.223431576372761</c:v>
                </c:pt>
                <c:pt idx="6">
                  <c:v>48.455481526347647</c:v>
                </c:pt>
                <c:pt idx="7">
                  <c:v>48.731231890420581</c:v>
                </c:pt>
                <c:pt idx="8">
                  <c:v>50.136219161495376</c:v>
                </c:pt>
                <c:pt idx="9">
                  <c:v>42.940460167916413</c:v>
                </c:pt>
                <c:pt idx="10">
                  <c:v>47.139549803352764</c:v>
                </c:pt>
                <c:pt idx="11">
                  <c:v>45.421033229764596</c:v>
                </c:pt>
                <c:pt idx="12">
                  <c:v>43.711258736077859</c:v>
                </c:pt>
                <c:pt idx="13">
                  <c:v>51.226066509909302</c:v>
                </c:pt>
                <c:pt idx="14">
                  <c:v>51.175286988683276</c:v>
                </c:pt>
                <c:pt idx="15">
                  <c:v>46.927450846064261</c:v>
                </c:pt>
                <c:pt idx="16">
                  <c:v>47.317356142725529</c:v>
                </c:pt>
                <c:pt idx="17">
                  <c:v>44.644367030811374</c:v>
                </c:pt>
                <c:pt idx="18">
                  <c:v>43.980208905992299</c:v>
                </c:pt>
                <c:pt idx="19">
                  <c:v>47.489349814931209</c:v>
                </c:pt>
                <c:pt idx="20">
                  <c:v>45.911934724171559</c:v>
                </c:pt>
                <c:pt idx="21">
                  <c:v>47.33281417307505</c:v>
                </c:pt>
                <c:pt idx="22">
                  <c:v>49.947456265067679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'[1]hip graph women'!$AC$2</c:f>
              <c:strCache>
                <c:ptCount val="1"/>
                <c:pt idx="0">
                  <c:v>80-84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women'!$AC$3:$AC$25</c:f>
              <c:numCache>
                <c:formatCode>General</c:formatCode>
                <c:ptCount val="23"/>
                <c:pt idx="0">
                  <c:v>74.283407347597887</c:v>
                </c:pt>
                <c:pt idx="1">
                  <c:v>99.417612800752977</c:v>
                </c:pt>
                <c:pt idx="2">
                  <c:v>98.939929328621915</c:v>
                </c:pt>
                <c:pt idx="3">
                  <c:v>83.329659186102901</c:v>
                </c:pt>
                <c:pt idx="4">
                  <c:v>86.388708630759226</c:v>
                </c:pt>
                <c:pt idx="5">
                  <c:v>87.222647283856148</c:v>
                </c:pt>
                <c:pt idx="6">
                  <c:v>96.350963509635093</c:v>
                </c:pt>
                <c:pt idx="7">
                  <c:v>81.298251142271923</c:v>
                </c:pt>
                <c:pt idx="8">
                  <c:v>92.397660818713447</c:v>
                </c:pt>
                <c:pt idx="9">
                  <c:v>85.946809319777913</c:v>
                </c:pt>
                <c:pt idx="10">
                  <c:v>83.354580579363372</c:v>
                </c:pt>
                <c:pt idx="11">
                  <c:v>80.618596022815922</c:v>
                </c:pt>
                <c:pt idx="12">
                  <c:v>85.675955850966503</c:v>
                </c:pt>
                <c:pt idx="13">
                  <c:v>93.612178119220346</c:v>
                </c:pt>
                <c:pt idx="14">
                  <c:v>94.259603808689931</c:v>
                </c:pt>
                <c:pt idx="15">
                  <c:v>89.794996329135387</c:v>
                </c:pt>
                <c:pt idx="16">
                  <c:v>93.425853065312296</c:v>
                </c:pt>
                <c:pt idx="17">
                  <c:v>91.044624893250543</c:v>
                </c:pt>
                <c:pt idx="18">
                  <c:v>91.024648247446763</c:v>
                </c:pt>
                <c:pt idx="19">
                  <c:v>89.789900479174364</c:v>
                </c:pt>
                <c:pt idx="20">
                  <c:v>88.59225117100398</c:v>
                </c:pt>
                <c:pt idx="21">
                  <c:v>85.847399373711141</c:v>
                </c:pt>
                <c:pt idx="22">
                  <c:v>93.665612221279233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'[1]hip graph women'!$AD$2</c:f>
              <c:strCache>
                <c:ptCount val="1"/>
                <c:pt idx="0">
                  <c:v>85-89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women'!$AD$3:$AD$25</c:f>
              <c:numCache>
                <c:formatCode>General</c:formatCode>
                <c:ptCount val="23"/>
                <c:pt idx="0">
                  <c:v>165.50522648083626</c:v>
                </c:pt>
                <c:pt idx="1">
                  <c:v>159.07224958949104</c:v>
                </c:pt>
                <c:pt idx="2">
                  <c:v>145.22270433011602</c:v>
                </c:pt>
                <c:pt idx="3">
                  <c:v>159.70046611140828</c:v>
                </c:pt>
                <c:pt idx="4">
                  <c:v>137.95986622073579</c:v>
                </c:pt>
                <c:pt idx="5">
                  <c:v>156.58816040738387</c:v>
                </c:pt>
                <c:pt idx="6">
                  <c:v>154.91692860350244</c:v>
                </c:pt>
                <c:pt idx="7">
                  <c:v>139.74556669236694</c:v>
                </c:pt>
                <c:pt idx="8">
                  <c:v>132.97646359078936</c:v>
                </c:pt>
                <c:pt idx="9">
                  <c:v>147.41663088593106</c:v>
                </c:pt>
                <c:pt idx="10">
                  <c:v>134.15366146458578</c:v>
                </c:pt>
                <c:pt idx="11">
                  <c:v>135.85220169467985</c:v>
                </c:pt>
                <c:pt idx="12">
                  <c:v>139.27651352511802</c:v>
                </c:pt>
                <c:pt idx="13">
                  <c:v>158.35140997830806</c:v>
                </c:pt>
                <c:pt idx="14">
                  <c:v>151.01738024586686</c:v>
                </c:pt>
                <c:pt idx="15">
                  <c:v>144.64089977600915</c:v>
                </c:pt>
                <c:pt idx="16">
                  <c:v>154.09643454290753</c:v>
                </c:pt>
                <c:pt idx="17">
                  <c:v>156.37115533729647</c:v>
                </c:pt>
                <c:pt idx="18">
                  <c:v>160.02181162307838</c:v>
                </c:pt>
                <c:pt idx="19">
                  <c:v>149.0941117262204</c:v>
                </c:pt>
                <c:pt idx="20">
                  <c:v>164.41091635234085</c:v>
                </c:pt>
                <c:pt idx="21">
                  <c:v>160.63886260299583</c:v>
                </c:pt>
                <c:pt idx="22">
                  <c:v>156.57445640499321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'[1]hip graph women'!$AE$2</c:f>
              <c:strCache>
                <c:ptCount val="1"/>
                <c:pt idx="0">
                  <c:v>90+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'[1]hip graph women'!$V$3:$V$25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 women'!$AE$3:$AE$25</c:f>
              <c:numCache>
                <c:formatCode>General</c:formatCode>
                <c:ptCount val="23"/>
                <c:pt idx="0">
                  <c:v>196.1367013372957</c:v>
                </c:pt>
                <c:pt idx="1">
                  <c:v>210.84337349397586</c:v>
                </c:pt>
                <c:pt idx="2">
                  <c:v>186.91588785046727</c:v>
                </c:pt>
                <c:pt idx="3">
                  <c:v>222.5189141076992</c:v>
                </c:pt>
                <c:pt idx="4">
                  <c:v>221.84075003301197</c:v>
                </c:pt>
                <c:pt idx="5">
                  <c:v>179.9734267423602</c:v>
                </c:pt>
                <c:pt idx="6">
                  <c:v>190.68689422671719</c:v>
                </c:pt>
                <c:pt idx="7">
                  <c:v>192.55903110568968</c:v>
                </c:pt>
                <c:pt idx="8">
                  <c:v>210.73946302684857</c:v>
                </c:pt>
                <c:pt idx="9">
                  <c:v>179.78375660045256</c:v>
                </c:pt>
                <c:pt idx="10">
                  <c:v>186.57854600915098</c:v>
                </c:pt>
                <c:pt idx="11">
                  <c:v>171.14802239148389</c:v>
                </c:pt>
                <c:pt idx="12">
                  <c:v>190.23779724655816</c:v>
                </c:pt>
                <c:pt idx="13">
                  <c:v>197.04433497536945</c:v>
                </c:pt>
                <c:pt idx="14">
                  <c:v>233.49156728802441</c:v>
                </c:pt>
                <c:pt idx="15">
                  <c:v>223.67515485203029</c:v>
                </c:pt>
                <c:pt idx="16">
                  <c:v>215.62014475728526</c:v>
                </c:pt>
                <c:pt idx="17">
                  <c:v>235.37582960333384</c:v>
                </c:pt>
                <c:pt idx="18">
                  <c:v>233.99698580153881</c:v>
                </c:pt>
                <c:pt idx="19">
                  <c:v>232.30621088107847</c:v>
                </c:pt>
                <c:pt idx="20">
                  <c:v>242.97873936030601</c:v>
                </c:pt>
                <c:pt idx="21">
                  <c:v>224.91349480968859</c:v>
                </c:pt>
                <c:pt idx="22">
                  <c:v>240.79320113314441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76736"/>
        <c:axId val="84278272"/>
      </c:lineChart>
      <c:dateAx>
        <c:axId val="842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78272"/>
        <c:crosses val="autoZero"/>
        <c:auto val="0"/>
        <c:lblOffset val="100"/>
        <c:baseTimeUnit val="days"/>
      </c:dateAx>
      <c:valAx>
        <c:axId val="84278272"/>
        <c:scaling>
          <c:orientation val="minMax"/>
          <c:max val="2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700" baseline="0"/>
                  <a:t>Hip / femur fracture rate per 10,000 person years in women</a:t>
                </a:r>
                <a:endParaRPr lang="en-GB" sz="7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76736"/>
        <c:crossesAt val="1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7577079973464"/>
          <c:y val="0.37185600883019226"/>
          <c:w val="0.15812422920026564"/>
          <c:h val="0.35375570921086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>
                <a:solidFill>
                  <a:schemeClr val="tx1"/>
                </a:solidFill>
              </a:rPr>
              <a:t>Distal forearm fracture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479789705182015"/>
          <c:y val="7.7510323084649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325591078223707E-2"/>
          <c:y val="7.5570497147514334E-2"/>
          <c:w val="0.77901738186341152"/>
          <c:h val="0.85744004646118588"/>
        </c:manualLayout>
      </c:layout>
      <c:lineChart>
        <c:grouping val="standard"/>
        <c:varyColors val="0"/>
        <c:ser>
          <c:idx val="0"/>
          <c:order val="0"/>
          <c:tx>
            <c:strRef>
              <c:f>'[1]radius graph'!$W$2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graph'!$W$3:$W$25</c:f>
              <c:numCache>
                <c:formatCode>General</c:formatCode>
                <c:ptCount val="23"/>
                <c:pt idx="0">
                  <c:v>8.071791462893497</c:v>
                </c:pt>
                <c:pt idx="1">
                  <c:v>8.9605734767025087</c:v>
                </c:pt>
                <c:pt idx="2">
                  <c:v>7.7806479723631403</c:v>
                </c:pt>
                <c:pt idx="3">
                  <c:v>8.1397872802257449</c:v>
                </c:pt>
                <c:pt idx="4">
                  <c:v>7.693972253612559</c:v>
                </c:pt>
                <c:pt idx="5">
                  <c:v>10.600324499729583</c:v>
                </c:pt>
                <c:pt idx="6">
                  <c:v>9.2001298841865999</c:v>
                </c:pt>
                <c:pt idx="7">
                  <c:v>6.8867496007150493</c:v>
                </c:pt>
                <c:pt idx="8">
                  <c:v>8.4231170561834503</c:v>
                </c:pt>
                <c:pt idx="9">
                  <c:v>8.4357930699959951</c:v>
                </c:pt>
                <c:pt idx="10">
                  <c:v>6.9861914906462674</c:v>
                </c:pt>
                <c:pt idx="11">
                  <c:v>7.7058654752633524</c:v>
                </c:pt>
                <c:pt idx="12">
                  <c:v>7.9712397669209496</c:v>
                </c:pt>
                <c:pt idx="13">
                  <c:v>5.7306590257879666</c:v>
                </c:pt>
                <c:pt idx="14">
                  <c:v>8.8523939620568086</c:v>
                </c:pt>
                <c:pt idx="15">
                  <c:v>7.938428040039919</c:v>
                </c:pt>
                <c:pt idx="16">
                  <c:v>8.3237098249771293</c:v>
                </c:pt>
                <c:pt idx="17">
                  <c:v>7.7664445216979665</c:v>
                </c:pt>
                <c:pt idx="18">
                  <c:v>7.4256515825460427</c:v>
                </c:pt>
                <c:pt idx="19">
                  <c:v>10.118510322336427</c:v>
                </c:pt>
                <c:pt idx="20">
                  <c:v>9.7172568328994426</c:v>
                </c:pt>
                <c:pt idx="21">
                  <c:v>7.8054331650666748</c:v>
                </c:pt>
                <c:pt idx="22">
                  <c:v>8.5772095478271062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'[1]radius graph'!$X$2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graph'!$X$3:$X$25</c:f>
              <c:numCache>
                <c:formatCode>General</c:formatCode>
                <c:ptCount val="23"/>
                <c:pt idx="0">
                  <c:v>9.5133900965609097</c:v>
                </c:pt>
                <c:pt idx="1">
                  <c:v>12.144344205412905</c:v>
                </c:pt>
                <c:pt idx="2">
                  <c:v>7.8157878915409116</c:v>
                </c:pt>
                <c:pt idx="3">
                  <c:v>11.601233949429165</c:v>
                </c:pt>
                <c:pt idx="4">
                  <c:v>11.634389315752477</c:v>
                </c:pt>
                <c:pt idx="5">
                  <c:v>9.7271863547934672</c:v>
                </c:pt>
                <c:pt idx="6">
                  <c:v>11.293965795417872</c:v>
                </c:pt>
                <c:pt idx="7">
                  <c:v>10.396427719262368</c:v>
                </c:pt>
                <c:pt idx="8">
                  <c:v>9.4575224246723124</c:v>
                </c:pt>
                <c:pt idx="9">
                  <c:v>8.3166999334664045</c:v>
                </c:pt>
                <c:pt idx="10">
                  <c:v>6.9244751344021394</c:v>
                </c:pt>
                <c:pt idx="11">
                  <c:v>6.2881113326659097</c:v>
                </c:pt>
                <c:pt idx="12">
                  <c:v>6.802428825113136</c:v>
                </c:pt>
                <c:pt idx="13">
                  <c:v>7.8257205348244554</c:v>
                </c:pt>
                <c:pt idx="14">
                  <c:v>8.2783598499547253</c:v>
                </c:pt>
                <c:pt idx="15">
                  <c:v>6.8813565742207965</c:v>
                </c:pt>
                <c:pt idx="16">
                  <c:v>6.8615075897336304</c:v>
                </c:pt>
                <c:pt idx="17">
                  <c:v>8.3888644589520691</c:v>
                </c:pt>
                <c:pt idx="18">
                  <c:v>6.5958938824819997</c:v>
                </c:pt>
                <c:pt idx="19">
                  <c:v>8.2383438088136032</c:v>
                </c:pt>
                <c:pt idx="20">
                  <c:v>9.9346939968150529</c:v>
                </c:pt>
                <c:pt idx="21">
                  <c:v>7.4882247665545929</c:v>
                </c:pt>
                <c:pt idx="22">
                  <c:v>7.9521959421080126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'[1]radius graph'!$Y$2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graph'!$Y$3:$Y$25</c:f>
              <c:numCache>
                <c:formatCode>General</c:formatCode>
                <c:ptCount val="23"/>
                <c:pt idx="0">
                  <c:v>9.9720781810929378</c:v>
                </c:pt>
                <c:pt idx="1">
                  <c:v>10.712570647556424</c:v>
                </c:pt>
                <c:pt idx="2">
                  <c:v>10.262001731712793</c:v>
                </c:pt>
                <c:pt idx="3">
                  <c:v>8.2992301748561932</c:v>
                </c:pt>
                <c:pt idx="4">
                  <c:v>10.239983195925012</c:v>
                </c:pt>
                <c:pt idx="5">
                  <c:v>10.891089108910892</c:v>
                </c:pt>
                <c:pt idx="6">
                  <c:v>6.5535094042859958</c:v>
                </c:pt>
                <c:pt idx="7">
                  <c:v>8.9874176153385257</c:v>
                </c:pt>
                <c:pt idx="8">
                  <c:v>7.7307717613000859</c:v>
                </c:pt>
                <c:pt idx="9">
                  <c:v>9.1106111011415827</c:v>
                </c:pt>
                <c:pt idx="10">
                  <c:v>7.1665017233730337</c:v>
                </c:pt>
                <c:pt idx="11">
                  <c:v>8.1050072102986235</c:v>
                </c:pt>
                <c:pt idx="12">
                  <c:v>7.212952944972761</c:v>
                </c:pt>
                <c:pt idx="13">
                  <c:v>7.5369977921030005</c:v>
                </c:pt>
                <c:pt idx="14">
                  <c:v>8.3244919611523684</c:v>
                </c:pt>
                <c:pt idx="15">
                  <c:v>6.2238539048774513</c:v>
                </c:pt>
                <c:pt idx="16">
                  <c:v>8.0781376220900327</c:v>
                </c:pt>
                <c:pt idx="17">
                  <c:v>6.8191210910593751</c:v>
                </c:pt>
                <c:pt idx="18">
                  <c:v>7.2360857509974972</c:v>
                </c:pt>
                <c:pt idx="19">
                  <c:v>9.7576394758361005</c:v>
                </c:pt>
                <c:pt idx="20">
                  <c:v>9.6392274648133238</c:v>
                </c:pt>
                <c:pt idx="21">
                  <c:v>7.6354551991519459</c:v>
                </c:pt>
                <c:pt idx="22">
                  <c:v>7.0710120286654066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'[1]radius graph'!$Z$2</c:f>
              <c:strCache>
                <c:ptCount val="1"/>
                <c:pt idx="0">
                  <c:v>65-69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graph'!$Z$3:$Z$25</c:f>
              <c:numCache>
                <c:formatCode>General</c:formatCode>
                <c:ptCount val="23"/>
                <c:pt idx="0">
                  <c:v>7.9562934281016302</c:v>
                </c:pt>
                <c:pt idx="1">
                  <c:v>9.0576143031544127</c:v>
                </c:pt>
                <c:pt idx="2">
                  <c:v>9.3932646813247977</c:v>
                </c:pt>
                <c:pt idx="3">
                  <c:v>7.5176194205168363</c:v>
                </c:pt>
                <c:pt idx="4">
                  <c:v>8.1528068949452628</c:v>
                </c:pt>
                <c:pt idx="5">
                  <c:v>7.3369565217391299</c:v>
                </c:pt>
                <c:pt idx="6">
                  <c:v>6.8055319252363704</c:v>
                </c:pt>
                <c:pt idx="7">
                  <c:v>9.8495326711094364</c:v>
                </c:pt>
                <c:pt idx="8">
                  <c:v>6.3254637123030273</c:v>
                </c:pt>
                <c:pt idx="9">
                  <c:v>6.0793116348671914</c:v>
                </c:pt>
                <c:pt idx="10">
                  <c:v>6.5025424941152004</c:v>
                </c:pt>
                <c:pt idx="11">
                  <c:v>8.5267645665561336</c:v>
                </c:pt>
                <c:pt idx="12">
                  <c:v>8.5348199044964428</c:v>
                </c:pt>
                <c:pt idx="13">
                  <c:v>6.5203659555392548</c:v>
                </c:pt>
                <c:pt idx="14">
                  <c:v>7.5072879191162842</c:v>
                </c:pt>
                <c:pt idx="15">
                  <c:v>5.4666295830975669</c:v>
                </c:pt>
                <c:pt idx="16">
                  <c:v>7.2961867823816302</c:v>
                </c:pt>
                <c:pt idx="17">
                  <c:v>8.0951843066380533</c:v>
                </c:pt>
                <c:pt idx="18">
                  <c:v>7.2999445573831085</c:v>
                </c:pt>
                <c:pt idx="19">
                  <c:v>9.963914471912533</c:v>
                </c:pt>
                <c:pt idx="20">
                  <c:v>9.4437199262490452</c:v>
                </c:pt>
                <c:pt idx="21">
                  <c:v>9.1392561515897945</c:v>
                </c:pt>
                <c:pt idx="22">
                  <c:v>6.9403215961067302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'[1]radius graph'!$AA$2</c:f>
              <c:strCache>
                <c:ptCount val="1"/>
                <c:pt idx="0">
                  <c:v>70-74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graph'!$AA$3:$AA$25</c:f>
              <c:numCache>
                <c:formatCode>General</c:formatCode>
                <c:ptCount val="23"/>
                <c:pt idx="0">
                  <c:v>9.7235727184331147</c:v>
                </c:pt>
                <c:pt idx="1">
                  <c:v>4.8642864091837712</c:v>
                </c:pt>
                <c:pt idx="2">
                  <c:v>10.56438178050465</c:v>
                </c:pt>
                <c:pt idx="3">
                  <c:v>10.70922720834629</c:v>
                </c:pt>
                <c:pt idx="4">
                  <c:v>10.153250626645939</c:v>
                </c:pt>
                <c:pt idx="5">
                  <c:v>7.3866609214859498</c:v>
                </c:pt>
                <c:pt idx="6">
                  <c:v>8.5924940406896209</c:v>
                </c:pt>
                <c:pt idx="7">
                  <c:v>4.6142263885178618</c:v>
                </c:pt>
                <c:pt idx="8">
                  <c:v>6.9566729711515478</c:v>
                </c:pt>
                <c:pt idx="9">
                  <c:v>6.2460961898813254</c:v>
                </c:pt>
                <c:pt idx="10">
                  <c:v>6.074319296593826</c:v>
                </c:pt>
                <c:pt idx="11">
                  <c:v>8.2334389260246468</c:v>
                </c:pt>
                <c:pt idx="12">
                  <c:v>6.9763312108374125</c:v>
                </c:pt>
                <c:pt idx="13">
                  <c:v>9.7462324720100373</c:v>
                </c:pt>
                <c:pt idx="14">
                  <c:v>9.7875860783239972</c:v>
                </c:pt>
                <c:pt idx="15">
                  <c:v>8.0609871254519927</c:v>
                </c:pt>
                <c:pt idx="16">
                  <c:v>7.8124115442533473</c:v>
                </c:pt>
                <c:pt idx="17">
                  <c:v>8.7014725568942453</c:v>
                </c:pt>
                <c:pt idx="18">
                  <c:v>8.8220374495489757</c:v>
                </c:pt>
                <c:pt idx="19">
                  <c:v>7.2031738292072074</c:v>
                </c:pt>
                <c:pt idx="20">
                  <c:v>11.319644110389172</c:v>
                </c:pt>
                <c:pt idx="21">
                  <c:v>9.3623096817985001</c:v>
                </c:pt>
                <c:pt idx="22">
                  <c:v>7.4081913429992587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'[1]radius graph'!$AB$2</c:f>
              <c:strCache>
                <c:ptCount val="1"/>
                <c:pt idx="0">
                  <c:v>75-79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graph'!$AB$3:$AB$25</c:f>
              <c:numCache>
                <c:formatCode>General</c:formatCode>
                <c:ptCount val="23"/>
                <c:pt idx="0">
                  <c:v>9.7302078726227332</c:v>
                </c:pt>
                <c:pt idx="1">
                  <c:v>11.757789535567317</c:v>
                </c:pt>
                <c:pt idx="2">
                  <c:v>6.5687328317210065</c:v>
                </c:pt>
                <c:pt idx="3">
                  <c:v>12.658227848101266</c:v>
                </c:pt>
                <c:pt idx="4">
                  <c:v>10.27221366204417</c:v>
                </c:pt>
                <c:pt idx="5">
                  <c:v>13.76676436628475</c:v>
                </c:pt>
                <c:pt idx="6">
                  <c:v>8.3355435153260355</c:v>
                </c:pt>
                <c:pt idx="7">
                  <c:v>8.5305361599949485</c:v>
                </c:pt>
                <c:pt idx="8">
                  <c:v>7.2126943420419929</c:v>
                </c:pt>
                <c:pt idx="9">
                  <c:v>10.038592812367547</c:v>
                </c:pt>
                <c:pt idx="10">
                  <c:v>8.9609151572926606</c:v>
                </c:pt>
                <c:pt idx="11">
                  <c:v>7.6133144475920664</c:v>
                </c:pt>
                <c:pt idx="12">
                  <c:v>8.8345003599240908</c:v>
                </c:pt>
                <c:pt idx="13">
                  <c:v>8.0120652276369135</c:v>
                </c:pt>
                <c:pt idx="14">
                  <c:v>11.904044361400762</c:v>
                </c:pt>
                <c:pt idx="15">
                  <c:v>9.1239533206775238</c:v>
                </c:pt>
                <c:pt idx="16">
                  <c:v>9.4464386926128849</c:v>
                </c:pt>
                <c:pt idx="17">
                  <c:v>9.1129147088138946</c:v>
                </c:pt>
                <c:pt idx="18">
                  <c:v>11.832295037563975</c:v>
                </c:pt>
                <c:pt idx="19">
                  <c:v>14.069494777233002</c:v>
                </c:pt>
                <c:pt idx="20">
                  <c:v>11.165569444041648</c:v>
                </c:pt>
                <c:pt idx="21">
                  <c:v>11.582219094534366</c:v>
                </c:pt>
                <c:pt idx="22">
                  <c:v>11.375219748563326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'[1]radius graph'!$AC$2</c:f>
              <c:strCache>
                <c:ptCount val="1"/>
                <c:pt idx="0">
                  <c:v>80-84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graph'!$AC$3:$AC$25</c:f>
              <c:numCache>
                <c:formatCode>General</c:formatCode>
                <c:ptCount val="23"/>
                <c:pt idx="0">
                  <c:v>7.4526755105082714</c:v>
                </c:pt>
                <c:pt idx="1">
                  <c:v>14.076881429344883</c:v>
                </c:pt>
                <c:pt idx="2">
                  <c:v>9.1877986034546115</c:v>
                </c:pt>
                <c:pt idx="3">
                  <c:v>6.3507184250218316</c:v>
                </c:pt>
                <c:pt idx="4">
                  <c:v>10.1648152181805</c:v>
                </c:pt>
                <c:pt idx="5">
                  <c:v>13.738150844896277</c:v>
                </c:pt>
                <c:pt idx="6">
                  <c:v>12.6528890763391</c:v>
                </c:pt>
                <c:pt idx="7">
                  <c:v>5.4827567300838869</c:v>
                </c:pt>
                <c:pt idx="8">
                  <c:v>10.112245929821016</c:v>
                </c:pt>
                <c:pt idx="9">
                  <c:v>11.608908762576313</c:v>
                </c:pt>
                <c:pt idx="10">
                  <c:v>7.4595401031362503</c:v>
                </c:pt>
                <c:pt idx="11">
                  <c:v>11.269827853379542</c:v>
                </c:pt>
                <c:pt idx="12">
                  <c:v>9.6248766041460989</c:v>
                </c:pt>
                <c:pt idx="13">
                  <c:v>11.578541103820919</c:v>
                </c:pt>
                <c:pt idx="14">
                  <c:v>9.0392561983471076</c:v>
                </c:pt>
                <c:pt idx="15">
                  <c:v>11.232799775344004</c:v>
                </c:pt>
                <c:pt idx="16">
                  <c:v>9.8621443732178484</c:v>
                </c:pt>
                <c:pt idx="17">
                  <c:v>13.378352551442953</c:v>
                </c:pt>
                <c:pt idx="18">
                  <c:v>11.573830517034574</c:v>
                </c:pt>
                <c:pt idx="19">
                  <c:v>14.482107251547911</c:v>
                </c:pt>
                <c:pt idx="20">
                  <c:v>19.527559055118111</c:v>
                </c:pt>
                <c:pt idx="21">
                  <c:v>12.328883598333475</c:v>
                </c:pt>
                <c:pt idx="22">
                  <c:v>13.874582185877356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'[1]radius graph'!$AD$2</c:f>
              <c:strCache>
                <c:ptCount val="1"/>
                <c:pt idx="0">
                  <c:v>85-89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graph'!$AD$3:$AD$25</c:f>
              <c:numCache>
                <c:formatCode>General</c:formatCode>
                <c:ptCount val="23"/>
                <c:pt idx="0">
                  <c:v>7.1684587813620073</c:v>
                </c:pt>
                <c:pt idx="1">
                  <c:v>15.259409969481181</c:v>
                </c:pt>
                <c:pt idx="2">
                  <c:v>6.557377049180328</c:v>
                </c:pt>
                <c:pt idx="3">
                  <c:v>9.1307523739956178</c:v>
                </c:pt>
                <c:pt idx="4">
                  <c:v>19.477357571822751</c:v>
                </c:pt>
                <c:pt idx="5">
                  <c:v>13.239187996469552</c:v>
                </c:pt>
                <c:pt idx="6">
                  <c:v>21.764178722314693</c:v>
                </c:pt>
                <c:pt idx="7">
                  <c:v>20.368782161234989</c:v>
                </c:pt>
                <c:pt idx="8">
                  <c:v>15.577751305782094</c:v>
                </c:pt>
                <c:pt idx="9">
                  <c:v>15.210282150733894</c:v>
                </c:pt>
                <c:pt idx="10">
                  <c:v>14.439979909593168</c:v>
                </c:pt>
                <c:pt idx="11">
                  <c:v>13.774895253400677</c:v>
                </c:pt>
                <c:pt idx="12">
                  <c:v>17.068604779209331</c:v>
                </c:pt>
                <c:pt idx="13">
                  <c:v>14.26142285118754</c:v>
                </c:pt>
                <c:pt idx="14">
                  <c:v>15.816945220646387</c:v>
                </c:pt>
                <c:pt idx="15">
                  <c:v>17.145505097312327</c:v>
                </c:pt>
                <c:pt idx="16">
                  <c:v>12.358305633682773</c:v>
                </c:pt>
                <c:pt idx="17">
                  <c:v>16.0294942694558</c:v>
                </c:pt>
                <c:pt idx="18">
                  <c:v>16.403448538948648</c:v>
                </c:pt>
                <c:pt idx="19">
                  <c:v>20.872936002087293</c:v>
                </c:pt>
                <c:pt idx="20">
                  <c:v>18.994073848959122</c:v>
                </c:pt>
                <c:pt idx="21">
                  <c:v>14.577259475218659</c:v>
                </c:pt>
                <c:pt idx="22">
                  <c:v>20.141767052717203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'[1]radius graph'!$AE$2</c:f>
              <c:strCache>
                <c:ptCount val="1"/>
                <c:pt idx="0">
                  <c:v>90+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'[1]radius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'[1]radius graph'!$AE$3:$AE$25</c:f>
              <c:numCache>
                <c:formatCode>General</c:formatCode>
                <c:ptCount val="23"/>
                <c:pt idx="0">
                  <c:v>49.800796812749006</c:v>
                </c:pt>
                <c:pt idx="1">
                  <c:v>21.17148906139732</c:v>
                </c:pt>
                <c:pt idx="2">
                  <c:v>6.0313630880579012</c:v>
                </c:pt>
                <c:pt idx="3">
                  <c:v>24.962556165751373</c:v>
                </c:pt>
                <c:pt idx="4">
                  <c:v>13.309671694764862</c:v>
                </c:pt>
                <c:pt idx="5">
                  <c:v>23.91390992427262</c:v>
                </c:pt>
                <c:pt idx="6">
                  <c:v>10.259917920656635</c:v>
                </c:pt>
                <c:pt idx="7">
                  <c:v>11.114198388441233</c:v>
                </c:pt>
                <c:pt idx="8">
                  <c:v>18.827959519887031</c:v>
                </c:pt>
                <c:pt idx="9">
                  <c:v>28.355387523629492</c:v>
                </c:pt>
                <c:pt idx="10">
                  <c:v>20.080321285140556</c:v>
                </c:pt>
                <c:pt idx="11">
                  <c:v>12.322015334063527</c:v>
                </c:pt>
                <c:pt idx="12">
                  <c:v>16.859344894026972</c:v>
                </c:pt>
                <c:pt idx="13">
                  <c:v>11.215791834903545</c:v>
                </c:pt>
                <c:pt idx="14">
                  <c:v>24.496751517733514</c:v>
                </c:pt>
                <c:pt idx="15">
                  <c:v>20.086689924939204</c:v>
                </c:pt>
                <c:pt idx="16">
                  <c:v>20.466639377814154</c:v>
                </c:pt>
                <c:pt idx="17">
                  <c:v>22.647724933086266</c:v>
                </c:pt>
                <c:pt idx="18">
                  <c:v>20.900825582610516</c:v>
                </c:pt>
                <c:pt idx="19">
                  <c:v>21.354484441732765</c:v>
                </c:pt>
                <c:pt idx="20">
                  <c:v>17.189903193703067</c:v>
                </c:pt>
                <c:pt idx="21">
                  <c:v>21.548008963971725</c:v>
                </c:pt>
                <c:pt idx="22">
                  <c:v>13.283520132835202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71744"/>
        <c:axId val="86673280"/>
      </c:lineChart>
      <c:dateAx>
        <c:axId val="866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73280"/>
        <c:crosses val="autoZero"/>
        <c:auto val="0"/>
        <c:lblOffset val="100"/>
        <c:baseTimeUnit val="days"/>
      </c:dateAx>
      <c:valAx>
        <c:axId val="8667328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aseline="0"/>
                  <a:t>Radius / ulna fracture rate per 10,000 person years in men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71744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7577079973464"/>
          <c:y val="0.37185600883019226"/>
          <c:w val="0.15812422920026564"/>
          <c:h val="0.35004644225582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Vertebral </a:t>
            </a:r>
            <a:r>
              <a:rPr lang="en-GB" dirty="0" smtClean="0">
                <a:solidFill>
                  <a:schemeClr val="tx1"/>
                </a:solidFill>
              </a:rPr>
              <a:t>fracture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769897014026866"/>
          <c:y val="8.84384877714957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325591078223707E-2"/>
          <c:y val="7.5570497147514334E-2"/>
          <c:w val="0.77901738186341152"/>
          <c:h val="0.85744004646118588"/>
        </c:manualLayout>
      </c:layout>
      <c:lineChart>
        <c:grouping val="standard"/>
        <c:varyColors val="0"/>
        <c:ser>
          <c:idx val="0"/>
          <c:order val="0"/>
          <c:tx>
            <c:strRef>
              <c:f>'[1]vertebral trends men'!$W$2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men'!$W$3:$W$25</c:f>
              <c:numCache>
                <c:formatCode>General</c:formatCode>
                <c:ptCount val="23"/>
                <c:pt idx="0">
                  <c:v>2.8149190710767065</c:v>
                </c:pt>
                <c:pt idx="1">
                  <c:v>2.4755101319093251</c:v>
                </c:pt>
                <c:pt idx="2">
                  <c:v>1.840886079833093</c:v>
                </c:pt>
                <c:pt idx="3">
                  <c:v>2.1358964090241619</c:v>
                </c:pt>
                <c:pt idx="4">
                  <c:v>1.4173674761409805</c:v>
                </c:pt>
                <c:pt idx="5">
                  <c:v>3.3937131463963013</c:v>
                </c:pt>
                <c:pt idx="6">
                  <c:v>1.9423304433810678</c:v>
                </c:pt>
                <c:pt idx="7">
                  <c:v>1.1466574934067197</c:v>
                </c:pt>
                <c:pt idx="8">
                  <c:v>1.4740566037735849</c:v>
                </c:pt>
                <c:pt idx="9">
                  <c:v>1.7492231391352664</c:v>
                </c:pt>
                <c:pt idx="10">
                  <c:v>1.7653734605523097</c:v>
                </c:pt>
                <c:pt idx="11">
                  <c:v>1.2755610475545098</c:v>
                </c:pt>
                <c:pt idx="12">
                  <c:v>1.8581891946298335</c:v>
                </c:pt>
                <c:pt idx="13">
                  <c:v>2.2829660294654808</c:v>
                </c:pt>
                <c:pt idx="14">
                  <c:v>1.7719500310091256</c:v>
                </c:pt>
                <c:pt idx="15">
                  <c:v>1.8981843136968601</c:v>
                </c:pt>
                <c:pt idx="16">
                  <c:v>1.9501343425880449</c:v>
                </c:pt>
                <c:pt idx="17">
                  <c:v>2.417984112422038</c:v>
                </c:pt>
                <c:pt idx="18">
                  <c:v>2.8216306203354917</c:v>
                </c:pt>
                <c:pt idx="19">
                  <c:v>2.6489696902099658</c:v>
                </c:pt>
                <c:pt idx="20">
                  <c:v>2.2884088623834127</c:v>
                </c:pt>
                <c:pt idx="21">
                  <c:v>2.5750953481250525</c:v>
                </c:pt>
                <c:pt idx="22">
                  <c:v>2.0942115991399772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'[1]vertebral trends men'!$X$2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men'!$X$3:$X$25</c:f>
              <c:numCache>
                <c:formatCode>General</c:formatCode>
                <c:ptCount val="23"/>
                <c:pt idx="0">
                  <c:v>3.7696729808689091</c:v>
                </c:pt>
                <c:pt idx="1">
                  <c:v>2.4033509579070249</c:v>
                </c:pt>
                <c:pt idx="2">
                  <c:v>2.6720503533044351</c:v>
                </c:pt>
                <c:pt idx="3">
                  <c:v>1.8214936247723132</c:v>
                </c:pt>
                <c:pt idx="4">
                  <c:v>3.8205305761837676</c:v>
                </c:pt>
                <c:pt idx="5">
                  <c:v>2.6709401709401708</c:v>
                </c:pt>
                <c:pt idx="6">
                  <c:v>2.1792966815255075</c:v>
                </c:pt>
                <c:pt idx="7">
                  <c:v>2.3408631096694368</c:v>
                </c:pt>
                <c:pt idx="8">
                  <c:v>2.170421495854495</c:v>
                </c:pt>
                <c:pt idx="9">
                  <c:v>1.5106968960989158</c:v>
                </c:pt>
                <c:pt idx="10">
                  <c:v>1.7844732047260365</c:v>
                </c:pt>
                <c:pt idx="11">
                  <c:v>1.7754678761369047</c:v>
                </c:pt>
                <c:pt idx="12">
                  <c:v>1.6048900301440214</c:v>
                </c:pt>
                <c:pt idx="13">
                  <c:v>1.6930941295217015</c:v>
                </c:pt>
                <c:pt idx="14">
                  <c:v>2.0748844666603792</c:v>
                </c:pt>
                <c:pt idx="15">
                  <c:v>2.3277182235834606</c:v>
                </c:pt>
                <c:pt idx="16">
                  <c:v>2.5083245019408169</c:v>
                </c:pt>
                <c:pt idx="17">
                  <c:v>1.7665879335501222</c:v>
                </c:pt>
                <c:pt idx="18">
                  <c:v>2.3471030042918457</c:v>
                </c:pt>
                <c:pt idx="19">
                  <c:v>2.3266317215706138</c:v>
                </c:pt>
                <c:pt idx="20">
                  <c:v>3.3007008722277624</c:v>
                </c:pt>
                <c:pt idx="21">
                  <c:v>2.9460583894401764</c:v>
                </c:pt>
                <c:pt idx="22">
                  <c:v>2.5388995683870736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'[1]vertebral trends men'!$Y$2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men'!$Y$3:$Y$25</c:f>
              <c:numCache>
                <c:formatCode>General</c:formatCode>
                <c:ptCount val="23"/>
                <c:pt idx="0">
                  <c:v>4.4561073426746551</c:v>
                </c:pt>
                <c:pt idx="1">
                  <c:v>3.2964617976705006</c:v>
                </c:pt>
                <c:pt idx="2">
                  <c:v>3.1751071598666454</c:v>
                </c:pt>
                <c:pt idx="3">
                  <c:v>4.2454432242726146</c:v>
                </c:pt>
                <c:pt idx="4">
                  <c:v>3.8910505836575875</c:v>
                </c:pt>
                <c:pt idx="5">
                  <c:v>1.465595153765358</c:v>
                </c:pt>
                <c:pt idx="6">
                  <c:v>1.9386106623586432</c:v>
                </c:pt>
                <c:pt idx="7">
                  <c:v>1.8442018294482152</c:v>
                </c:pt>
                <c:pt idx="8">
                  <c:v>1.9411507788867504</c:v>
                </c:pt>
                <c:pt idx="9">
                  <c:v>1.8966591703470885</c:v>
                </c:pt>
                <c:pt idx="10">
                  <c:v>2.9015914112894232</c:v>
                </c:pt>
                <c:pt idx="11">
                  <c:v>2.062408480623672</c:v>
                </c:pt>
                <c:pt idx="12">
                  <c:v>2.1361369356651276</c:v>
                </c:pt>
                <c:pt idx="13">
                  <c:v>2.6844242775867899</c:v>
                </c:pt>
                <c:pt idx="14">
                  <c:v>2.784961209468868</c:v>
                </c:pt>
                <c:pt idx="15">
                  <c:v>3.909813632216864</c:v>
                </c:pt>
                <c:pt idx="16">
                  <c:v>2.9970885425586578</c:v>
                </c:pt>
                <c:pt idx="17">
                  <c:v>3.6089501964872883</c:v>
                </c:pt>
                <c:pt idx="18">
                  <c:v>3.7362594143904975</c:v>
                </c:pt>
                <c:pt idx="19">
                  <c:v>3.3947494541775387</c:v>
                </c:pt>
                <c:pt idx="20">
                  <c:v>3.5786630654962863</c:v>
                </c:pt>
                <c:pt idx="21">
                  <c:v>4.0781575313553073</c:v>
                </c:pt>
                <c:pt idx="22">
                  <c:v>4.7507030274238176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'[1]vertebral trends men'!$Z$2</c:f>
              <c:strCache>
                <c:ptCount val="1"/>
                <c:pt idx="0">
                  <c:v>65-69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men'!$Z$3:$Z$25</c:f>
              <c:numCache>
                <c:formatCode>General</c:formatCode>
                <c:ptCount val="23"/>
                <c:pt idx="0">
                  <c:v>4.2174073488323049</c:v>
                </c:pt>
                <c:pt idx="1">
                  <c:v>6.2607606824229149</c:v>
                </c:pt>
                <c:pt idx="2">
                  <c:v>3.4533964153745207</c:v>
                </c:pt>
                <c:pt idx="3">
                  <c:v>4.6544822664225638</c:v>
                </c:pt>
                <c:pt idx="4">
                  <c:v>4.8960313346005409</c:v>
                </c:pt>
                <c:pt idx="5">
                  <c:v>4.5678050353333157</c:v>
                </c:pt>
                <c:pt idx="6">
                  <c:v>2.639028837387841</c:v>
                </c:pt>
                <c:pt idx="7">
                  <c:v>2.4794412992272403</c:v>
                </c:pt>
                <c:pt idx="8">
                  <c:v>1.8342565758098244</c:v>
                </c:pt>
                <c:pt idx="9">
                  <c:v>2.4580593621335947</c:v>
                </c:pt>
                <c:pt idx="10">
                  <c:v>2.4328096390478744</c:v>
                </c:pt>
                <c:pt idx="11">
                  <c:v>1.6307323152904452</c:v>
                </c:pt>
                <c:pt idx="12">
                  <c:v>3.287136691868048</c:v>
                </c:pt>
                <c:pt idx="13">
                  <c:v>3.7948390189342494</c:v>
                </c:pt>
                <c:pt idx="14">
                  <c:v>3.4344263077055173</c:v>
                </c:pt>
                <c:pt idx="15">
                  <c:v>3.5636247690677378</c:v>
                </c:pt>
                <c:pt idx="16">
                  <c:v>4.3118397495383514</c:v>
                </c:pt>
                <c:pt idx="17">
                  <c:v>3.7622962854206432</c:v>
                </c:pt>
                <c:pt idx="18">
                  <c:v>4.1379186269306532</c:v>
                </c:pt>
                <c:pt idx="19">
                  <c:v>3.3989890186508629</c:v>
                </c:pt>
                <c:pt idx="20">
                  <c:v>4.7058413434305582</c:v>
                </c:pt>
                <c:pt idx="21">
                  <c:v>3.8732601904633595</c:v>
                </c:pt>
                <c:pt idx="22">
                  <c:v>5.8974648979657776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'[1]vertebral trends men'!$AA$2</c:f>
              <c:strCache>
                <c:ptCount val="1"/>
                <c:pt idx="0">
                  <c:v>70-74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men'!$AA$3:$AA$25</c:f>
              <c:numCache>
                <c:formatCode>General</c:formatCode>
                <c:ptCount val="23"/>
                <c:pt idx="0">
                  <c:v>6.2068965517241388</c:v>
                </c:pt>
                <c:pt idx="1">
                  <c:v>5.3152935491664648</c:v>
                </c:pt>
                <c:pt idx="2">
                  <c:v>3.2269775321689336</c:v>
                </c:pt>
                <c:pt idx="3">
                  <c:v>5.4848993863768811</c:v>
                </c:pt>
                <c:pt idx="4">
                  <c:v>5.6655440496049847</c:v>
                </c:pt>
                <c:pt idx="5">
                  <c:v>4.5752630776269632</c:v>
                </c:pt>
                <c:pt idx="6">
                  <c:v>4.3896951905402073</c:v>
                </c:pt>
                <c:pt idx="7">
                  <c:v>6.2478973422405915</c:v>
                </c:pt>
                <c:pt idx="8">
                  <c:v>3.2237266279819479</c:v>
                </c:pt>
                <c:pt idx="9">
                  <c:v>3.6269993834101046</c:v>
                </c:pt>
                <c:pt idx="10">
                  <c:v>3.8944892976438337</c:v>
                </c:pt>
                <c:pt idx="11">
                  <c:v>3.0241796912587464</c:v>
                </c:pt>
                <c:pt idx="12">
                  <c:v>3.9982507652901851</c:v>
                </c:pt>
                <c:pt idx="13">
                  <c:v>4.7959330487746392</c:v>
                </c:pt>
                <c:pt idx="14">
                  <c:v>5.3849062224309971</c:v>
                </c:pt>
                <c:pt idx="15">
                  <c:v>5.424464334147002</c:v>
                </c:pt>
                <c:pt idx="16">
                  <c:v>3.8857371243324859</c:v>
                </c:pt>
                <c:pt idx="17">
                  <c:v>4.6949382015111141</c:v>
                </c:pt>
                <c:pt idx="18">
                  <c:v>5.0649826497402834</c:v>
                </c:pt>
                <c:pt idx="19">
                  <c:v>6.7045872353310116</c:v>
                </c:pt>
                <c:pt idx="20">
                  <c:v>6.2894469700313378</c:v>
                </c:pt>
                <c:pt idx="21">
                  <c:v>7.0604580187443773</c:v>
                </c:pt>
                <c:pt idx="22">
                  <c:v>6.5122018097066086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'[1]vertebral trends men'!$AB$2</c:f>
              <c:strCache>
                <c:ptCount val="1"/>
                <c:pt idx="0">
                  <c:v>75-79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men'!$AB$3:$AB$25</c:f>
              <c:numCache>
                <c:formatCode>General</c:formatCode>
                <c:ptCount val="23"/>
                <c:pt idx="0">
                  <c:v>7.9274200651810096</c:v>
                </c:pt>
                <c:pt idx="1">
                  <c:v>9.0985897185936224</c:v>
                </c:pt>
                <c:pt idx="2">
                  <c:v>11.283330364035868</c:v>
                </c:pt>
                <c:pt idx="3">
                  <c:v>6.0099437250723931</c:v>
                </c:pt>
                <c:pt idx="4">
                  <c:v>8.6677203895375499</c:v>
                </c:pt>
                <c:pt idx="5">
                  <c:v>4.8451746465224845</c:v>
                </c:pt>
                <c:pt idx="6">
                  <c:v>9.3900240384615401</c:v>
                </c:pt>
                <c:pt idx="7">
                  <c:v>7.5093867334167701</c:v>
                </c:pt>
                <c:pt idx="8">
                  <c:v>7.1404014492370349</c:v>
                </c:pt>
                <c:pt idx="9">
                  <c:v>3.9734222202600384</c:v>
                </c:pt>
                <c:pt idx="10">
                  <c:v>3.9587535581654008</c:v>
                </c:pt>
                <c:pt idx="11">
                  <c:v>6.1234844376016913</c:v>
                </c:pt>
                <c:pt idx="12">
                  <c:v>6.9485965450931593</c:v>
                </c:pt>
                <c:pt idx="13">
                  <c:v>6.8167381907757125</c:v>
                </c:pt>
                <c:pt idx="14">
                  <c:v>7.7192565762128122</c:v>
                </c:pt>
                <c:pt idx="15">
                  <c:v>8.690488260598773</c:v>
                </c:pt>
                <c:pt idx="16">
                  <c:v>7.5699145885108683</c:v>
                </c:pt>
                <c:pt idx="17">
                  <c:v>7.8343592613318407</c:v>
                </c:pt>
                <c:pt idx="18">
                  <c:v>8.531826510203226</c:v>
                </c:pt>
                <c:pt idx="19">
                  <c:v>9.0567089313083482</c:v>
                </c:pt>
                <c:pt idx="20">
                  <c:v>8.2275338676501875</c:v>
                </c:pt>
                <c:pt idx="21">
                  <c:v>10.175126830806274</c:v>
                </c:pt>
                <c:pt idx="22">
                  <c:v>10.528137529204766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'[1]vertebral trends men'!$AC$2</c:f>
              <c:strCache>
                <c:ptCount val="1"/>
                <c:pt idx="0">
                  <c:v>80-84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men'!$AC$3:$AC$25</c:f>
              <c:numCache>
                <c:formatCode>General</c:formatCode>
                <c:ptCount val="23"/>
                <c:pt idx="0">
                  <c:v>10.410469958358101</c:v>
                </c:pt>
                <c:pt idx="1">
                  <c:v>8.637443316778235</c:v>
                </c:pt>
                <c:pt idx="2">
                  <c:v>10.986998718183482</c:v>
                </c:pt>
                <c:pt idx="3">
                  <c:v>3.9553832766395067</c:v>
                </c:pt>
                <c:pt idx="4">
                  <c:v>7.2139662386380028</c:v>
                </c:pt>
                <c:pt idx="5">
                  <c:v>6.8212824010914064</c:v>
                </c:pt>
                <c:pt idx="6">
                  <c:v>10.148647841919884</c:v>
                </c:pt>
                <c:pt idx="7">
                  <c:v>11.417387049420975</c:v>
                </c:pt>
                <c:pt idx="8">
                  <c:v>9.5219003708529613</c:v>
                </c:pt>
                <c:pt idx="9">
                  <c:v>8.5113626691633311</c:v>
                </c:pt>
                <c:pt idx="10">
                  <c:v>8.019246190858059</c:v>
                </c:pt>
                <c:pt idx="11">
                  <c:v>8.6367815451480787</c:v>
                </c:pt>
                <c:pt idx="12">
                  <c:v>7.8008824748299652</c:v>
                </c:pt>
                <c:pt idx="13">
                  <c:v>7.1736011477761839</c:v>
                </c:pt>
                <c:pt idx="14">
                  <c:v>12.110395818726497</c:v>
                </c:pt>
                <c:pt idx="15">
                  <c:v>12.370430405664806</c:v>
                </c:pt>
                <c:pt idx="16">
                  <c:v>11.836820968082858</c:v>
                </c:pt>
                <c:pt idx="17">
                  <c:v>11.508443012282651</c:v>
                </c:pt>
                <c:pt idx="18">
                  <c:v>11.18962266105804</c:v>
                </c:pt>
                <c:pt idx="19">
                  <c:v>15.689512799339392</c:v>
                </c:pt>
                <c:pt idx="20">
                  <c:v>13.398746701846967</c:v>
                </c:pt>
                <c:pt idx="21">
                  <c:v>16.035653296680415</c:v>
                </c:pt>
                <c:pt idx="22">
                  <c:v>16.476500391316883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'[1]vertebral trends men'!$AD$2</c:f>
              <c:strCache>
                <c:ptCount val="1"/>
                <c:pt idx="0">
                  <c:v>85-89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men'!$AD$3:$AD$25</c:f>
              <c:numCache>
                <c:formatCode>General</c:formatCode>
                <c:ptCount val="23"/>
                <c:pt idx="0">
                  <c:v>10.695187165775401</c:v>
                </c:pt>
                <c:pt idx="1">
                  <c:v>10.121457489878543</c:v>
                </c:pt>
                <c:pt idx="2">
                  <c:v>15.2405834966253</c:v>
                </c:pt>
                <c:pt idx="3">
                  <c:v>12.734218664726212</c:v>
                </c:pt>
                <c:pt idx="4">
                  <c:v>16.181229773462782</c:v>
                </c:pt>
                <c:pt idx="5">
                  <c:v>16.100702576112408</c:v>
                </c:pt>
                <c:pt idx="6">
                  <c:v>10.176822287240809</c:v>
                </c:pt>
                <c:pt idx="7">
                  <c:v>11.705863573480899</c:v>
                </c:pt>
                <c:pt idx="8">
                  <c:v>7.2760345611641659</c:v>
                </c:pt>
                <c:pt idx="9">
                  <c:v>15.098897780462025</c:v>
                </c:pt>
                <c:pt idx="10">
                  <c:v>11.84169523215955</c:v>
                </c:pt>
                <c:pt idx="11">
                  <c:v>10.808965752645353</c:v>
                </c:pt>
                <c:pt idx="12">
                  <c:v>11.984529062482975</c:v>
                </c:pt>
                <c:pt idx="13">
                  <c:v>10.840695972681448</c:v>
                </c:pt>
                <c:pt idx="14">
                  <c:v>16.12316013938732</c:v>
                </c:pt>
                <c:pt idx="15">
                  <c:v>10.961406713861617</c:v>
                </c:pt>
                <c:pt idx="16">
                  <c:v>14.702793530770846</c:v>
                </c:pt>
                <c:pt idx="17">
                  <c:v>22.498519834221423</c:v>
                </c:pt>
                <c:pt idx="18">
                  <c:v>20.263424518743665</c:v>
                </c:pt>
                <c:pt idx="19">
                  <c:v>18.716283166354732</c:v>
                </c:pt>
                <c:pt idx="20">
                  <c:v>24.31088005385795</c:v>
                </c:pt>
                <c:pt idx="21">
                  <c:v>23.035383860126124</c:v>
                </c:pt>
                <c:pt idx="22">
                  <c:v>25.581306555687068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'[1]vertebral trends men'!$AE$2</c:f>
              <c:strCache>
                <c:ptCount val="1"/>
                <c:pt idx="0">
                  <c:v>90+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'[1]vertebral trends men'!$V$3:$V$25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'[1]vertebral trends men'!$AE$3:$AE$25</c:f>
              <c:numCache>
                <c:formatCode>General</c:formatCode>
                <c:ptCount val="23"/>
                <c:pt idx="0">
                  <c:v>9.9304865938431028</c:v>
                </c:pt>
                <c:pt idx="1">
                  <c:v>21.052631578947359</c:v>
                </c:pt>
                <c:pt idx="2">
                  <c:v>18.061408789885611</c:v>
                </c:pt>
                <c:pt idx="3">
                  <c:v>14.932802389248385</c:v>
                </c:pt>
                <c:pt idx="4">
                  <c:v>8.8222320247022523</c:v>
                </c:pt>
                <c:pt idx="5">
                  <c:v>15.822784810126585</c:v>
                </c:pt>
                <c:pt idx="6">
                  <c:v>17.024174327545115</c:v>
                </c:pt>
                <c:pt idx="7">
                  <c:v>11.077263915812795</c:v>
                </c:pt>
                <c:pt idx="8">
                  <c:v>9.3611046103440234</c:v>
                </c:pt>
                <c:pt idx="9">
                  <c:v>13.118440779610195</c:v>
                </c:pt>
                <c:pt idx="10">
                  <c:v>6.1293288384921851</c:v>
                </c:pt>
                <c:pt idx="11">
                  <c:v>9.5121619785296936</c:v>
                </c:pt>
                <c:pt idx="12">
                  <c:v>11.948858883976577</c:v>
                </c:pt>
                <c:pt idx="13">
                  <c:v>13.318534961154272</c:v>
                </c:pt>
                <c:pt idx="14">
                  <c:v>18.945374171139878</c:v>
                </c:pt>
                <c:pt idx="15">
                  <c:v>16.692749087115278</c:v>
                </c:pt>
                <c:pt idx="16">
                  <c:v>12.107759055594792</c:v>
                </c:pt>
                <c:pt idx="17">
                  <c:v>18.251875887243973</c:v>
                </c:pt>
                <c:pt idx="18">
                  <c:v>24.726973006387798</c:v>
                </c:pt>
                <c:pt idx="19">
                  <c:v>28.101164191087921</c:v>
                </c:pt>
                <c:pt idx="20">
                  <c:v>20.528382720456985</c:v>
                </c:pt>
                <c:pt idx="21">
                  <c:v>36.558408433939803</c:v>
                </c:pt>
                <c:pt idx="22">
                  <c:v>31.854937515314877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33568"/>
        <c:axId val="86735104"/>
      </c:lineChart>
      <c:dateAx>
        <c:axId val="867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35104"/>
        <c:crosses val="autoZero"/>
        <c:auto val="0"/>
        <c:lblOffset val="100"/>
        <c:baseTimeUnit val="days"/>
      </c:dateAx>
      <c:valAx>
        <c:axId val="8673510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Vertebral</a:t>
                </a:r>
                <a:r>
                  <a:rPr lang="en-GB" baseline="0"/>
                  <a:t> fracture rate per 10,000 person years in men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3356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7577079973464"/>
          <c:y val="0.37185600883019226"/>
          <c:w val="0.15812422920026564"/>
          <c:h val="0.37376497899190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Hip</a:t>
            </a:r>
            <a:r>
              <a:rPr lang="en-GB" baseline="0" dirty="0">
                <a:solidFill>
                  <a:schemeClr val="tx1"/>
                </a:solidFill>
              </a:rPr>
              <a:t> </a:t>
            </a:r>
            <a:r>
              <a:rPr lang="en-GB" baseline="0" dirty="0" smtClean="0">
                <a:solidFill>
                  <a:schemeClr val="tx1"/>
                </a:solidFill>
              </a:rPr>
              <a:t>/ </a:t>
            </a:r>
            <a:r>
              <a:rPr lang="en-GB" baseline="0" dirty="0">
                <a:solidFill>
                  <a:schemeClr val="tx1"/>
                </a:solidFill>
              </a:rPr>
              <a:t>femur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fracture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655807194580576"/>
          <c:y val="6.33146148078426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325591078223707E-2"/>
          <c:y val="7.5570497147514334E-2"/>
          <c:w val="0.77901738186341152"/>
          <c:h val="0.85744004646118588"/>
        </c:manualLayout>
      </c:layout>
      <c:lineChart>
        <c:grouping val="standard"/>
        <c:varyColors val="0"/>
        <c:ser>
          <c:idx val="0"/>
          <c:order val="0"/>
          <c:tx>
            <c:strRef>
              <c:f>'[1]hip graph'!$W$2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graph'!$W$3:$W$25</c:f>
              <c:numCache>
                <c:formatCode>General</c:formatCode>
                <c:ptCount val="23"/>
                <c:pt idx="0">
                  <c:v>1.4094432699083859</c:v>
                </c:pt>
                <c:pt idx="1">
                  <c:v>1.7701621468526518</c:v>
                </c:pt>
                <c:pt idx="2">
                  <c:v>2.1496130696474638</c:v>
                </c:pt>
                <c:pt idx="3">
                  <c:v>1.6037206318659285</c:v>
                </c:pt>
                <c:pt idx="4">
                  <c:v>1.182312603452353</c:v>
                </c:pt>
                <c:pt idx="5">
                  <c:v>2.3364982263854368</c:v>
                </c:pt>
                <c:pt idx="6">
                  <c:v>2.2987692742962231</c:v>
                </c:pt>
                <c:pt idx="7">
                  <c:v>2.4397944831941207</c:v>
                </c:pt>
                <c:pt idx="8">
                  <c:v>1.598819333415324</c:v>
                </c:pt>
                <c:pt idx="9">
                  <c:v>1.7512954435413255</c:v>
                </c:pt>
                <c:pt idx="10">
                  <c:v>1.6839269175717773</c:v>
                </c:pt>
                <c:pt idx="11">
                  <c:v>1.118050120589692</c:v>
                </c:pt>
                <c:pt idx="12">
                  <c:v>1.5516746448604655</c:v>
                </c:pt>
                <c:pt idx="13">
                  <c:v>1.2204144832688799</c:v>
                </c:pt>
                <c:pt idx="14">
                  <c:v>2.591018788587673</c:v>
                </c:pt>
                <c:pt idx="15">
                  <c:v>1.9768778509141229</c:v>
                </c:pt>
                <c:pt idx="16">
                  <c:v>2.6800718548994618</c:v>
                </c:pt>
                <c:pt idx="17">
                  <c:v>2.2112058204643534</c:v>
                </c:pt>
                <c:pt idx="18">
                  <c:v>2.4057171159697166</c:v>
                </c:pt>
                <c:pt idx="19">
                  <c:v>2.2376683495797378</c:v>
                </c:pt>
                <c:pt idx="20">
                  <c:v>2.435731484961098</c:v>
                </c:pt>
                <c:pt idx="21">
                  <c:v>2.7246433511715971</c:v>
                </c:pt>
                <c:pt idx="22">
                  <c:v>1.681932540489022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'[1]hip graph'!$X$2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graph'!$X$3:$X$25</c:f>
              <c:numCache>
                <c:formatCode>General</c:formatCode>
                <c:ptCount val="23"/>
                <c:pt idx="0">
                  <c:v>2.8273879647518969</c:v>
                </c:pt>
                <c:pt idx="1">
                  <c:v>1.7169740050135638</c:v>
                </c:pt>
                <c:pt idx="2">
                  <c:v>1.4842961467672031</c:v>
                </c:pt>
                <c:pt idx="3">
                  <c:v>1.3012023109353039</c:v>
                </c:pt>
                <c:pt idx="4">
                  <c:v>3.346240260050672</c:v>
                </c:pt>
                <c:pt idx="5">
                  <c:v>3.119290584198565</c:v>
                </c:pt>
                <c:pt idx="6">
                  <c:v>2.1814143497402139</c:v>
                </c:pt>
                <c:pt idx="7">
                  <c:v>3.0120481927710836</c:v>
                </c:pt>
                <c:pt idx="8">
                  <c:v>2.31786640397514</c:v>
                </c:pt>
                <c:pt idx="9">
                  <c:v>3.4908887802834596</c:v>
                </c:pt>
                <c:pt idx="10">
                  <c:v>1.5051315579052329</c:v>
                </c:pt>
                <c:pt idx="11">
                  <c:v>2.6672054960598097</c:v>
                </c:pt>
                <c:pt idx="12">
                  <c:v>2.7251383531779316</c:v>
                </c:pt>
                <c:pt idx="13">
                  <c:v>2.6091437442517305</c:v>
                </c:pt>
                <c:pt idx="14">
                  <c:v>3.1492095484033515</c:v>
                </c:pt>
                <c:pt idx="15">
                  <c:v>3.3142457329086183</c:v>
                </c:pt>
                <c:pt idx="16">
                  <c:v>2.8911906677393406</c:v>
                </c:pt>
                <c:pt idx="17">
                  <c:v>2.951748747146643</c:v>
                </c:pt>
                <c:pt idx="18">
                  <c:v>3.2266738370529717</c:v>
                </c:pt>
                <c:pt idx="19">
                  <c:v>1.9211109510185322</c:v>
                </c:pt>
                <c:pt idx="20">
                  <c:v>3.1685454967927278</c:v>
                </c:pt>
                <c:pt idx="21">
                  <c:v>3.8180036883356387</c:v>
                </c:pt>
                <c:pt idx="22">
                  <c:v>2.9819699911995521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'[1]hip graph'!$Y$2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graph'!$Y$3:$Y$25</c:f>
              <c:numCache>
                <c:formatCode>General</c:formatCode>
                <c:ptCount val="23"/>
                <c:pt idx="0">
                  <c:v>1.9820623358604632</c:v>
                </c:pt>
                <c:pt idx="1">
                  <c:v>4.7643480172982473</c:v>
                </c:pt>
                <c:pt idx="2">
                  <c:v>4.7664442326024785</c:v>
                </c:pt>
                <c:pt idx="3">
                  <c:v>3.1147355306376712</c:v>
                </c:pt>
                <c:pt idx="4">
                  <c:v>5.446764362598886</c:v>
                </c:pt>
                <c:pt idx="5">
                  <c:v>2.9302598163703846</c:v>
                </c:pt>
                <c:pt idx="6">
                  <c:v>2.8012411653163247</c:v>
                </c:pt>
                <c:pt idx="7">
                  <c:v>2.9518661328708733</c:v>
                </c:pt>
                <c:pt idx="8">
                  <c:v>1.9430051813471503</c:v>
                </c:pt>
                <c:pt idx="9">
                  <c:v>2.984426718758479</c:v>
                </c:pt>
                <c:pt idx="10">
                  <c:v>2.9055473604219757</c:v>
                </c:pt>
                <c:pt idx="11">
                  <c:v>3.9254170755642788</c:v>
                </c:pt>
                <c:pt idx="12">
                  <c:v>3.5348508385968507</c:v>
                </c:pt>
                <c:pt idx="13">
                  <c:v>3.4691806662561473</c:v>
                </c:pt>
                <c:pt idx="14">
                  <c:v>3.7456466819149021</c:v>
                </c:pt>
                <c:pt idx="15">
                  <c:v>4.7619413359549627</c:v>
                </c:pt>
                <c:pt idx="16">
                  <c:v>4.8611359330878914</c:v>
                </c:pt>
                <c:pt idx="17">
                  <c:v>3.5486873204732472</c:v>
                </c:pt>
                <c:pt idx="18">
                  <c:v>4.4672184995401398</c:v>
                </c:pt>
                <c:pt idx="19">
                  <c:v>4.6027002508138102</c:v>
                </c:pt>
                <c:pt idx="20">
                  <c:v>4.2637573854368993</c:v>
                </c:pt>
                <c:pt idx="21">
                  <c:v>5.23518907638356</c:v>
                </c:pt>
                <c:pt idx="22">
                  <c:v>4.3009761679838405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'[1]hip graph'!$Z$2</c:f>
              <c:strCache>
                <c:ptCount val="1"/>
                <c:pt idx="0">
                  <c:v>65-69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graph'!$Z$3:$Z$25</c:f>
              <c:numCache>
                <c:formatCode>General</c:formatCode>
                <c:ptCount val="23"/>
                <c:pt idx="0">
                  <c:v>6.335128286347798</c:v>
                </c:pt>
                <c:pt idx="1">
                  <c:v>11.362300669983938</c:v>
                </c:pt>
                <c:pt idx="2">
                  <c:v>5.187798298402158</c:v>
                </c:pt>
                <c:pt idx="3">
                  <c:v>5.9009876389837865</c:v>
                </c:pt>
                <c:pt idx="4">
                  <c:v>6.6334035128197737</c:v>
                </c:pt>
                <c:pt idx="5">
                  <c:v>6.4575149330032815</c:v>
                </c:pt>
                <c:pt idx="6">
                  <c:v>6.0038424591738728</c:v>
                </c:pt>
                <c:pt idx="7">
                  <c:v>5.5874014444467441</c:v>
                </c:pt>
                <c:pt idx="8">
                  <c:v>4.5917055431069311</c:v>
                </c:pt>
                <c:pt idx="9">
                  <c:v>7.9959405225039601</c:v>
                </c:pt>
                <c:pt idx="10">
                  <c:v>4.9989104938667221</c:v>
                </c:pt>
                <c:pt idx="11">
                  <c:v>5.0144018285074559</c:v>
                </c:pt>
                <c:pt idx="12">
                  <c:v>6.3725386069630607</c:v>
                </c:pt>
                <c:pt idx="13">
                  <c:v>6.0030015007503756</c:v>
                </c:pt>
                <c:pt idx="14">
                  <c:v>5.8311824873339075</c:v>
                </c:pt>
                <c:pt idx="15">
                  <c:v>6.1999774546274375</c:v>
                </c:pt>
                <c:pt idx="16">
                  <c:v>4.9777410447621024</c:v>
                </c:pt>
                <c:pt idx="17">
                  <c:v>7.265904513138409</c:v>
                </c:pt>
                <c:pt idx="18">
                  <c:v>7.1220576435905976</c:v>
                </c:pt>
                <c:pt idx="19">
                  <c:v>6.7277111802327614</c:v>
                </c:pt>
                <c:pt idx="20">
                  <c:v>8.037812666544351</c:v>
                </c:pt>
                <c:pt idx="21">
                  <c:v>6.1613254445860512</c:v>
                </c:pt>
                <c:pt idx="22">
                  <c:v>7.2081703395939121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'[1]hip graph'!$AA$2</c:f>
              <c:strCache>
                <c:ptCount val="1"/>
                <c:pt idx="0">
                  <c:v>70-74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graph'!$AA$3:$AA$25</c:f>
              <c:numCache>
                <c:formatCode>General</c:formatCode>
                <c:ptCount val="23"/>
                <c:pt idx="0">
                  <c:v>5.5298265016935089</c:v>
                </c:pt>
                <c:pt idx="1">
                  <c:v>12.108883076625014</c:v>
                </c:pt>
                <c:pt idx="2">
                  <c:v>14.554863750303225</c:v>
                </c:pt>
                <c:pt idx="3">
                  <c:v>13.417277324801319</c:v>
                </c:pt>
                <c:pt idx="4">
                  <c:v>9.1583767566714016</c:v>
                </c:pt>
                <c:pt idx="5">
                  <c:v>9.7892257334271449</c:v>
                </c:pt>
                <c:pt idx="6">
                  <c:v>11.827158456418296</c:v>
                </c:pt>
                <c:pt idx="7">
                  <c:v>10.840238967045673</c:v>
                </c:pt>
                <c:pt idx="8">
                  <c:v>10.123637616852626</c:v>
                </c:pt>
                <c:pt idx="9">
                  <c:v>10.548906914990361</c:v>
                </c:pt>
                <c:pt idx="10">
                  <c:v>9.9178024554074558</c:v>
                </c:pt>
                <c:pt idx="11">
                  <c:v>9.377887492932107</c:v>
                </c:pt>
                <c:pt idx="12">
                  <c:v>9.6490018922068632</c:v>
                </c:pt>
                <c:pt idx="13">
                  <c:v>9.3750000000000018</c:v>
                </c:pt>
                <c:pt idx="14">
                  <c:v>11.598263705472998</c:v>
                </c:pt>
                <c:pt idx="15">
                  <c:v>9.1745197535338878</c:v>
                </c:pt>
                <c:pt idx="16">
                  <c:v>9.4604220461223409</c:v>
                </c:pt>
                <c:pt idx="17">
                  <c:v>8.9776434780704637</c:v>
                </c:pt>
                <c:pt idx="18">
                  <c:v>12.754136988078123</c:v>
                </c:pt>
                <c:pt idx="19">
                  <c:v>10.414180642641732</c:v>
                </c:pt>
                <c:pt idx="20">
                  <c:v>14.049605062282895</c:v>
                </c:pt>
                <c:pt idx="21">
                  <c:v>10.732186283352553</c:v>
                </c:pt>
                <c:pt idx="22">
                  <c:v>11.114803313815585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'[1]hip graph'!$AB$2</c:f>
              <c:strCache>
                <c:ptCount val="1"/>
                <c:pt idx="0">
                  <c:v>75-79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graph'!$AB$3:$AB$25</c:f>
              <c:numCache>
                <c:formatCode>General</c:formatCode>
                <c:ptCount val="23"/>
                <c:pt idx="0">
                  <c:v>23.853697323085079</c:v>
                </c:pt>
                <c:pt idx="1">
                  <c:v>22.832539630765204</c:v>
                </c:pt>
                <c:pt idx="2">
                  <c:v>22.662213740458014</c:v>
                </c:pt>
                <c:pt idx="3">
                  <c:v>20.305125672264289</c:v>
                </c:pt>
                <c:pt idx="4">
                  <c:v>24.084037919549061</c:v>
                </c:pt>
                <c:pt idx="5">
                  <c:v>23.480418217260318</c:v>
                </c:pt>
                <c:pt idx="6">
                  <c:v>16.622591613146959</c:v>
                </c:pt>
                <c:pt idx="7">
                  <c:v>21.391720145967028</c:v>
                </c:pt>
                <c:pt idx="8">
                  <c:v>19.136721241760579</c:v>
                </c:pt>
                <c:pt idx="9">
                  <c:v>17.747803709290977</c:v>
                </c:pt>
                <c:pt idx="10">
                  <c:v>16.675193754381976</c:v>
                </c:pt>
                <c:pt idx="11">
                  <c:v>19.52163207879001</c:v>
                </c:pt>
                <c:pt idx="12">
                  <c:v>19.818707560349587</c:v>
                </c:pt>
                <c:pt idx="13">
                  <c:v>21.958170463924745</c:v>
                </c:pt>
                <c:pt idx="14">
                  <c:v>21.338187895427954</c:v>
                </c:pt>
                <c:pt idx="15">
                  <c:v>23.312740412635506</c:v>
                </c:pt>
                <c:pt idx="16">
                  <c:v>19.096299912415468</c:v>
                </c:pt>
                <c:pt idx="17">
                  <c:v>23.329023553881612</c:v>
                </c:pt>
                <c:pt idx="18">
                  <c:v>21.493896014497842</c:v>
                </c:pt>
                <c:pt idx="19">
                  <c:v>22.109343296531069</c:v>
                </c:pt>
                <c:pt idx="20">
                  <c:v>22.803717005871952</c:v>
                </c:pt>
                <c:pt idx="21">
                  <c:v>23.489062454967286</c:v>
                </c:pt>
                <c:pt idx="22">
                  <c:v>20.864424706956257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'[1]hip graph'!$AC$2</c:f>
              <c:strCache>
                <c:ptCount val="1"/>
                <c:pt idx="0">
                  <c:v>80-84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graph'!$AC$3:$AC$25</c:f>
              <c:numCache>
                <c:formatCode>General</c:formatCode>
                <c:ptCount val="23"/>
                <c:pt idx="0">
                  <c:v>34.359127576934554</c:v>
                </c:pt>
                <c:pt idx="1">
                  <c:v>31.487513572204122</c:v>
                </c:pt>
                <c:pt idx="2">
                  <c:v>42.400221218545475</c:v>
                </c:pt>
                <c:pt idx="3">
                  <c:v>36.641707822208055</c:v>
                </c:pt>
                <c:pt idx="4">
                  <c:v>37.117903930131007</c:v>
                </c:pt>
                <c:pt idx="5">
                  <c:v>35.815138783662782</c:v>
                </c:pt>
                <c:pt idx="6">
                  <c:v>38.596068025569899</c:v>
                </c:pt>
                <c:pt idx="7">
                  <c:v>44.432254525507396</c:v>
                </c:pt>
                <c:pt idx="8">
                  <c:v>43.994943109987354</c:v>
                </c:pt>
                <c:pt idx="9">
                  <c:v>36.933648271419358</c:v>
                </c:pt>
                <c:pt idx="10">
                  <c:v>32.00879433541337</c:v>
                </c:pt>
                <c:pt idx="11">
                  <c:v>33.994493453952899</c:v>
                </c:pt>
                <c:pt idx="12">
                  <c:v>32.704649961885551</c:v>
                </c:pt>
                <c:pt idx="13">
                  <c:v>41.408335973209041</c:v>
                </c:pt>
                <c:pt idx="14">
                  <c:v>39.686796095677352</c:v>
                </c:pt>
                <c:pt idx="15">
                  <c:v>40.013768178297902</c:v>
                </c:pt>
                <c:pt idx="16">
                  <c:v>42.470548062147856</c:v>
                </c:pt>
                <c:pt idx="17">
                  <c:v>35.286411562110416</c:v>
                </c:pt>
                <c:pt idx="18">
                  <c:v>45.408889260902313</c:v>
                </c:pt>
                <c:pt idx="19">
                  <c:v>50.050050050050046</c:v>
                </c:pt>
                <c:pt idx="20">
                  <c:v>43.531690654225066</c:v>
                </c:pt>
                <c:pt idx="21">
                  <c:v>40.135325390321306</c:v>
                </c:pt>
                <c:pt idx="22">
                  <c:v>41.353227214163994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'[1]hip graph'!$AD$2</c:f>
              <c:strCache>
                <c:ptCount val="1"/>
                <c:pt idx="0">
                  <c:v>85-89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graph'!$AD$3:$AD$25</c:f>
              <c:numCache>
                <c:formatCode>General</c:formatCode>
                <c:ptCount val="23"/>
                <c:pt idx="0">
                  <c:v>32.397408207343396</c:v>
                </c:pt>
                <c:pt idx="1">
                  <c:v>71.574642126789342</c:v>
                </c:pt>
                <c:pt idx="2">
                  <c:v>59.484467944481153</c:v>
                </c:pt>
                <c:pt idx="3">
                  <c:v>75.687649990769799</c:v>
                </c:pt>
                <c:pt idx="4">
                  <c:v>70.584372948128689</c:v>
                </c:pt>
                <c:pt idx="5">
                  <c:v>62.379325709193516</c:v>
                </c:pt>
                <c:pt idx="6">
                  <c:v>72.295378259746954</c:v>
                </c:pt>
                <c:pt idx="7">
                  <c:v>57.284911370514479</c:v>
                </c:pt>
                <c:pt idx="8">
                  <c:v>66.44518272425249</c:v>
                </c:pt>
                <c:pt idx="9">
                  <c:v>65.074261215740307</c:v>
                </c:pt>
                <c:pt idx="10">
                  <c:v>65.255955397871247</c:v>
                </c:pt>
                <c:pt idx="11">
                  <c:v>61.264593688590921</c:v>
                </c:pt>
                <c:pt idx="12">
                  <c:v>59.125821959440792</c:v>
                </c:pt>
                <c:pt idx="13">
                  <c:v>63.197230312688909</c:v>
                </c:pt>
                <c:pt idx="14">
                  <c:v>70.645297342893286</c:v>
                </c:pt>
                <c:pt idx="15">
                  <c:v>71.392146863844957</c:v>
                </c:pt>
                <c:pt idx="16">
                  <c:v>69.207108680792899</c:v>
                </c:pt>
                <c:pt idx="17">
                  <c:v>75.882282089372467</c:v>
                </c:pt>
                <c:pt idx="18">
                  <c:v>78.664986443655238</c:v>
                </c:pt>
                <c:pt idx="19">
                  <c:v>79.166511072108733</c:v>
                </c:pt>
                <c:pt idx="20">
                  <c:v>86.979742875672372</c:v>
                </c:pt>
                <c:pt idx="21">
                  <c:v>93.360595656031776</c:v>
                </c:pt>
                <c:pt idx="22">
                  <c:v>88.061097256857849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'[1]hip graph'!$AE$2</c:f>
              <c:strCache>
                <c:ptCount val="1"/>
                <c:pt idx="0">
                  <c:v>90+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'[1]hip graph'!$V$3:$V$25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'[1]hip graph'!$AE$3:$AE$25</c:f>
              <c:numCache>
                <c:formatCode>General</c:formatCode>
                <c:ptCount val="23"/>
                <c:pt idx="0">
                  <c:v>101.21457489878543</c:v>
                </c:pt>
                <c:pt idx="1">
                  <c:v>85.836909871244629</c:v>
                </c:pt>
                <c:pt idx="2">
                  <c:v>54.945054945054956</c:v>
                </c:pt>
                <c:pt idx="3">
                  <c:v>116.102978293791</c:v>
                </c:pt>
                <c:pt idx="4">
                  <c:v>112.3090745732255</c:v>
                </c:pt>
                <c:pt idx="5">
                  <c:v>97.008892481810847</c:v>
                </c:pt>
                <c:pt idx="6">
                  <c:v>111.30434782608694</c:v>
                </c:pt>
                <c:pt idx="7">
                  <c:v>95.963872424499002</c:v>
                </c:pt>
                <c:pt idx="8">
                  <c:v>98.109595597032779</c:v>
                </c:pt>
                <c:pt idx="9">
                  <c:v>97.551644988523336</c:v>
                </c:pt>
                <c:pt idx="10">
                  <c:v>90.724229626153615</c:v>
                </c:pt>
                <c:pt idx="11">
                  <c:v>85.991678224687945</c:v>
                </c:pt>
                <c:pt idx="12">
                  <c:v>91.832986408718014</c:v>
                </c:pt>
                <c:pt idx="13">
                  <c:v>112.74342330030751</c:v>
                </c:pt>
                <c:pt idx="14">
                  <c:v>111.43568105593423</c:v>
                </c:pt>
                <c:pt idx="15">
                  <c:v>108.2993780827793</c:v>
                </c:pt>
                <c:pt idx="16">
                  <c:v>119.03529655315184</c:v>
                </c:pt>
                <c:pt idx="17">
                  <c:v>115.51670309085233</c:v>
                </c:pt>
                <c:pt idx="18">
                  <c:v>119.41244848356759</c:v>
                </c:pt>
                <c:pt idx="19">
                  <c:v>108.30324909747291</c:v>
                </c:pt>
                <c:pt idx="20">
                  <c:v>138.74850684553891</c:v>
                </c:pt>
                <c:pt idx="21">
                  <c:v>141.90609670637699</c:v>
                </c:pt>
                <c:pt idx="22">
                  <c:v>133.58133243151843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23776"/>
        <c:axId val="87325312"/>
      </c:lineChart>
      <c:dateAx>
        <c:axId val="873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5312"/>
        <c:crosses val="autoZero"/>
        <c:auto val="0"/>
        <c:lblOffset val="100"/>
        <c:baseTimeUnit val="days"/>
      </c:dateAx>
      <c:valAx>
        <c:axId val="87325312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aseline="0"/>
                  <a:t>Hip / femur fracture rate per 10,000 person years in men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3776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87577079973464"/>
          <c:y val="0.37185600883019226"/>
          <c:w val="0.15812422920026564"/>
          <c:h val="0.36431860844779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4979-8A0F-4D8E-824D-3EC7AD39BB6D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97793-4C0D-4FE1-BEFE-BBA719D2E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 Yearly incidence rates in the years 1990 to 2012 of (A)  osteoporotic fractures and (B) other fracture sites.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7793-4C0D-4FE1-BEFE-BBA719D2E1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Figure 2: Incidence (per 10,000 </a:t>
            </a:r>
            <a:r>
              <a:rPr lang="en-GB" dirty="0" err="1" smtClean="0"/>
              <a:t>py</a:t>
            </a:r>
            <a:r>
              <a:rPr lang="en-GB" dirty="0" smtClean="0"/>
              <a:t>)</a:t>
            </a:r>
            <a:r>
              <a:rPr lang="en-GB" baseline="0" dirty="0" smtClean="0"/>
              <a:t> of distal forearm, vertebral and hip fractures in women 1990-2012 in the UK, stratified by 5-year age band.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7793-4C0D-4FE1-BEFE-BBA719D2E1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Figure 3: Incidence (per 10,000 </a:t>
            </a:r>
            <a:r>
              <a:rPr lang="en-GB" dirty="0" err="1" smtClean="0"/>
              <a:t>py</a:t>
            </a:r>
            <a:r>
              <a:rPr lang="en-GB" dirty="0" smtClean="0"/>
              <a:t>)</a:t>
            </a:r>
            <a:r>
              <a:rPr lang="en-GB" baseline="0" dirty="0" smtClean="0"/>
              <a:t> of distal forearm, vertebral and hip fractures </a:t>
            </a:r>
            <a:r>
              <a:rPr lang="en-GB" baseline="0" smtClean="0"/>
              <a:t>in men </a:t>
            </a:r>
            <a:r>
              <a:rPr lang="en-GB" baseline="0" dirty="0" smtClean="0"/>
              <a:t>1990-2012 in the UK, stratified by 5-year age band.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7793-4C0D-4FE1-BEFE-BBA719D2E1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9F34-83EF-458C-BE39-516302E9DE1E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96EC-AD85-4C18-9BA8-1F7476601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03723"/>
            <a:ext cx="6759591" cy="8897749"/>
            <a:chOff x="0" y="303723"/>
            <a:chExt cx="6759591" cy="8897749"/>
          </a:xfrm>
        </p:grpSpPr>
        <p:pic>
          <p:nvPicPr>
            <p:cNvPr id="4" name="Afbeelding 1" descr="C:\Users\Robert\Documents\Promotie\grafiek_totaal_0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632" y="303723"/>
              <a:ext cx="6642959" cy="889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-1525379" y="2013883"/>
              <a:ext cx="331236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Incidence/ 10,000 </a:t>
              </a:r>
              <a:r>
                <a:rPr lang="en-GB" sz="1100" dirty="0" err="1" smtClean="0"/>
                <a:t>py</a:t>
              </a:r>
              <a:endParaRPr lang="en-GB" sz="1100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2206185" y="6727137"/>
              <a:ext cx="467398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Incidence/ 10,000 </a:t>
              </a:r>
              <a:r>
                <a:rPr lang="en-GB" sz="1100" dirty="0" err="1" smtClean="0"/>
                <a:t>py</a:t>
              </a:r>
              <a:endParaRPr lang="en-GB" sz="11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44016" y="-56456"/>
          <a:ext cx="6237312" cy="322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44016" y="3240360"/>
          <a:ext cx="623731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44016" y="6696744"/>
          <a:ext cx="6237312" cy="31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2696" y="20047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Distal forearm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89783" y="2004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Women</a:t>
            </a:r>
            <a:endParaRPr lang="en-GB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88640" y="-56456"/>
          <a:ext cx="6192688" cy="34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88640" y="3528392"/>
          <a:ext cx="6192688" cy="315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88640" y="6840760"/>
          <a:ext cx="6192689" cy="300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9783" y="2004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</a:t>
            </a:r>
            <a:r>
              <a:rPr lang="en-GB" sz="2400" dirty="0" smtClean="0"/>
              <a:t>en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178</Words>
  <Application>Microsoft Office PowerPoint</Application>
  <PresentationFormat>A4 Paper (210x297 mm)</PresentationFormat>
  <Paragraphs>22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Harvey</dc:creator>
  <cp:lastModifiedBy>Karen Drake</cp:lastModifiedBy>
  <cp:revision>8</cp:revision>
  <dcterms:created xsi:type="dcterms:W3CDTF">2016-02-10T12:07:07Z</dcterms:created>
  <dcterms:modified xsi:type="dcterms:W3CDTF">2016-06-14T09:17:58Z</dcterms:modified>
</cp:coreProperties>
</file>