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Default Extension="gif" ContentType="image/gi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3"/>
  </p:notesMasterIdLst>
  <p:sldIdLst>
    <p:sldId id="256" r:id="rId2"/>
    <p:sldId id="290" r:id="rId3"/>
    <p:sldId id="264" r:id="rId4"/>
    <p:sldId id="276" r:id="rId5"/>
    <p:sldId id="294" r:id="rId6"/>
    <p:sldId id="310" r:id="rId7"/>
    <p:sldId id="271" r:id="rId8"/>
    <p:sldId id="311" r:id="rId9"/>
    <p:sldId id="270" r:id="rId10"/>
    <p:sldId id="272" r:id="rId11"/>
    <p:sldId id="301" r:id="rId12"/>
    <p:sldId id="284" r:id="rId13"/>
    <p:sldId id="297" r:id="rId14"/>
    <p:sldId id="298" r:id="rId15"/>
    <p:sldId id="299" r:id="rId16"/>
    <p:sldId id="295" r:id="rId17"/>
    <p:sldId id="281" r:id="rId18"/>
    <p:sldId id="305" r:id="rId19"/>
    <p:sldId id="303" r:id="rId20"/>
    <p:sldId id="307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FFCC"/>
    <a:srgbClr val="F2E7DB"/>
    <a:srgbClr val="FFFFE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2764" autoAdjust="0"/>
  </p:normalViewPr>
  <p:slideViewPr>
    <p:cSldViewPr>
      <p:cViewPr>
        <p:scale>
          <a:sx n="70" d="100"/>
          <a:sy n="70" d="100"/>
        </p:scale>
        <p:origin x="-1810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B5E2E4-ADAE-4016-A9A9-358BBC09C12E}" type="doc">
      <dgm:prSet loTypeId="urn:microsoft.com/office/officeart/2005/8/layout/cycle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400AA162-756A-4783-A595-8DEC0EE0DD93}">
      <dgm:prSet phldrT="[Text]"/>
      <dgm:spPr/>
      <dgm:t>
        <a:bodyPr/>
        <a:lstStyle/>
        <a:p>
          <a:r>
            <a:rPr lang="en-GB" dirty="0" smtClean="0"/>
            <a:t>Hierarchical Organization</a:t>
          </a:r>
          <a:endParaRPr lang="en-GB" dirty="0"/>
        </a:p>
      </dgm:t>
    </dgm:pt>
    <dgm:pt modelId="{442A610F-7A89-401D-AD0A-905C7504B579}" type="parTrans" cxnId="{9C229176-400E-4339-9AD2-980CE4F83D9D}">
      <dgm:prSet/>
      <dgm:spPr/>
      <dgm:t>
        <a:bodyPr/>
        <a:lstStyle/>
        <a:p>
          <a:endParaRPr lang="en-GB"/>
        </a:p>
      </dgm:t>
    </dgm:pt>
    <dgm:pt modelId="{5CEB458A-C500-4B09-93E6-CDAD60A7A801}" type="sibTrans" cxnId="{9C229176-400E-4339-9AD2-980CE4F83D9D}">
      <dgm:prSet/>
      <dgm:spPr/>
      <dgm:t>
        <a:bodyPr/>
        <a:lstStyle/>
        <a:p>
          <a:endParaRPr lang="en-GB"/>
        </a:p>
      </dgm:t>
    </dgm:pt>
    <dgm:pt modelId="{D7BE7929-084E-4659-B247-8A62C9A9DA5C}">
      <dgm:prSet phldrT="[Text]"/>
      <dgm:spPr/>
      <dgm:t>
        <a:bodyPr/>
        <a:lstStyle/>
        <a:p>
          <a:r>
            <a:rPr lang="en-GB" dirty="0" smtClean="0"/>
            <a:t>Generative Models</a:t>
          </a:r>
          <a:endParaRPr lang="en-GB" dirty="0"/>
        </a:p>
      </dgm:t>
    </dgm:pt>
    <dgm:pt modelId="{BE2516C9-4747-4618-99D4-E8AEBB326A3C}" type="parTrans" cxnId="{13306595-0F32-418A-98EC-B27E03322FA6}">
      <dgm:prSet/>
      <dgm:spPr/>
      <dgm:t>
        <a:bodyPr/>
        <a:lstStyle/>
        <a:p>
          <a:endParaRPr lang="en-GB"/>
        </a:p>
      </dgm:t>
    </dgm:pt>
    <dgm:pt modelId="{D1DBFF6C-FED4-4838-A3C6-D4059A203D21}" type="sibTrans" cxnId="{13306595-0F32-418A-98EC-B27E03322FA6}">
      <dgm:prSet/>
      <dgm:spPr/>
      <dgm:t>
        <a:bodyPr/>
        <a:lstStyle/>
        <a:p>
          <a:endParaRPr lang="en-GB"/>
        </a:p>
      </dgm:t>
    </dgm:pt>
    <dgm:pt modelId="{0011EF8F-24D5-4473-8846-D67603CE4278}">
      <dgm:prSet phldrT="[Text]"/>
      <dgm:spPr/>
      <dgm:t>
        <a:bodyPr/>
        <a:lstStyle/>
        <a:p>
          <a:r>
            <a:rPr lang="en-GB" dirty="0" smtClean="0"/>
            <a:t>Precision Weighting</a:t>
          </a:r>
          <a:endParaRPr lang="en-GB" dirty="0"/>
        </a:p>
      </dgm:t>
    </dgm:pt>
    <dgm:pt modelId="{3F0739A7-ED45-4A6F-9FDE-675D9E23E25B}" type="parTrans" cxnId="{28556DB7-F16D-4226-9DE3-AAC5919477AC}">
      <dgm:prSet/>
      <dgm:spPr/>
      <dgm:t>
        <a:bodyPr/>
        <a:lstStyle/>
        <a:p>
          <a:endParaRPr lang="en-GB"/>
        </a:p>
      </dgm:t>
    </dgm:pt>
    <dgm:pt modelId="{6A46FC6E-9F55-4CD9-8810-125D85E13176}" type="sibTrans" cxnId="{28556DB7-F16D-4226-9DE3-AAC5919477AC}">
      <dgm:prSet/>
      <dgm:spPr/>
      <dgm:t>
        <a:bodyPr/>
        <a:lstStyle/>
        <a:p>
          <a:endParaRPr lang="en-GB"/>
        </a:p>
      </dgm:t>
    </dgm:pt>
    <dgm:pt modelId="{C41AC3B4-D3D2-43E7-8B12-3C709B842FBC}">
      <dgm:prSet phldrT="[Text]"/>
      <dgm:spPr/>
      <dgm:t>
        <a:bodyPr/>
        <a:lstStyle/>
        <a:p>
          <a:r>
            <a:rPr lang="en-GB" dirty="0" smtClean="0"/>
            <a:t>Prediction Error</a:t>
          </a:r>
          <a:endParaRPr lang="en-GB" dirty="0"/>
        </a:p>
      </dgm:t>
    </dgm:pt>
    <dgm:pt modelId="{9A5FCE67-C13A-4AD6-AE57-7257A66651DE}" type="parTrans" cxnId="{B3C3B066-9F9D-4B80-9CCA-DF6AE2A38FD8}">
      <dgm:prSet/>
      <dgm:spPr/>
      <dgm:t>
        <a:bodyPr/>
        <a:lstStyle/>
        <a:p>
          <a:endParaRPr lang="en-GB"/>
        </a:p>
      </dgm:t>
    </dgm:pt>
    <dgm:pt modelId="{A8080C59-63F4-4678-B59C-15F642FB01D4}" type="sibTrans" cxnId="{B3C3B066-9F9D-4B80-9CCA-DF6AE2A38FD8}">
      <dgm:prSet/>
      <dgm:spPr/>
      <dgm:t>
        <a:bodyPr/>
        <a:lstStyle/>
        <a:p>
          <a:endParaRPr lang="en-GB"/>
        </a:p>
      </dgm:t>
    </dgm:pt>
    <dgm:pt modelId="{5E8ED557-309C-4266-913F-6C767DCBC15E}">
      <dgm:prSet phldrT="[Text]"/>
      <dgm:spPr/>
      <dgm:t>
        <a:bodyPr/>
        <a:lstStyle/>
        <a:p>
          <a:r>
            <a:rPr lang="en-GB" dirty="0" smtClean="0"/>
            <a:t>Active Inference</a:t>
          </a:r>
          <a:endParaRPr lang="en-GB" dirty="0"/>
        </a:p>
      </dgm:t>
    </dgm:pt>
    <dgm:pt modelId="{2248B1EC-43BB-4289-A5FB-19CE7368023F}" type="parTrans" cxnId="{2F46EF4C-CCEF-49AF-BFE5-CFEF2FA5DB2A}">
      <dgm:prSet/>
      <dgm:spPr/>
      <dgm:t>
        <a:bodyPr/>
        <a:lstStyle/>
        <a:p>
          <a:endParaRPr lang="en-GB"/>
        </a:p>
      </dgm:t>
    </dgm:pt>
    <dgm:pt modelId="{227A73C4-DEB8-43B0-ABCC-18ADF6B9B943}" type="sibTrans" cxnId="{2F46EF4C-CCEF-49AF-BFE5-CFEF2FA5DB2A}">
      <dgm:prSet/>
      <dgm:spPr/>
      <dgm:t>
        <a:bodyPr/>
        <a:lstStyle/>
        <a:p>
          <a:endParaRPr lang="en-GB"/>
        </a:p>
      </dgm:t>
    </dgm:pt>
    <dgm:pt modelId="{26BF3B9A-3867-40AC-8499-CE47E464F891}" type="pres">
      <dgm:prSet presAssocID="{62B5E2E4-ADAE-4016-A9A9-358BBC09C12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7ED2A60-81DF-41A5-9D8C-FA38CC24C366}" type="pres">
      <dgm:prSet presAssocID="{400AA162-756A-4783-A595-8DEC0EE0DD9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8A1CC0-AB0A-4700-9278-8869E94180E6}" type="pres">
      <dgm:prSet presAssocID="{400AA162-756A-4783-A595-8DEC0EE0DD93}" presName="spNode" presStyleCnt="0"/>
      <dgm:spPr/>
    </dgm:pt>
    <dgm:pt modelId="{21494EA5-7263-4FEF-BCBF-56A3992FD30F}" type="pres">
      <dgm:prSet presAssocID="{5CEB458A-C500-4B09-93E6-CDAD60A7A801}" presName="sibTrans" presStyleLbl="sibTrans1D1" presStyleIdx="0" presStyleCnt="5"/>
      <dgm:spPr/>
      <dgm:t>
        <a:bodyPr/>
        <a:lstStyle/>
        <a:p>
          <a:endParaRPr lang="en-GB"/>
        </a:p>
      </dgm:t>
    </dgm:pt>
    <dgm:pt modelId="{69965A28-2032-408E-B144-B97D60C9C4AF}" type="pres">
      <dgm:prSet presAssocID="{D7BE7929-084E-4659-B247-8A62C9A9DA5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3AD670-FA2E-4389-8737-955141832302}" type="pres">
      <dgm:prSet presAssocID="{D7BE7929-084E-4659-B247-8A62C9A9DA5C}" presName="spNode" presStyleCnt="0"/>
      <dgm:spPr/>
    </dgm:pt>
    <dgm:pt modelId="{B41F9CFD-5221-43BC-8274-9D8D6FBEE7CD}" type="pres">
      <dgm:prSet presAssocID="{D1DBFF6C-FED4-4838-A3C6-D4059A203D21}" presName="sibTrans" presStyleLbl="sibTrans1D1" presStyleIdx="1" presStyleCnt="5"/>
      <dgm:spPr/>
      <dgm:t>
        <a:bodyPr/>
        <a:lstStyle/>
        <a:p>
          <a:endParaRPr lang="en-GB"/>
        </a:p>
      </dgm:t>
    </dgm:pt>
    <dgm:pt modelId="{8FFCD594-8AA3-479A-9D8E-84E0E3932BFE}" type="pres">
      <dgm:prSet presAssocID="{0011EF8F-24D5-4473-8846-D67603CE427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81E3D9-4A52-4679-98FE-F68A20C0E875}" type="pres">
      <dgm:prSet presAssocID="{0011EF8F-24D5-4473-8846-D67603CE4278}" presName="spNode" presStyleCnt="0"/>
      <dgm:spPr/>
    </dgm:pt>
    <dgm:pt modelId="{D1DF2058-2181-4B29-85EC-AF62AA399696}" type="pres">
      <dgm:prSet presAssocID="{6A46FC6E-9F55-4CD9-8810-125D85E13176}" presName="sibTrans" presStyleLbl="sibTrans1D1" presStyleIdx="2" presStyleCnt="5"/>
      <dgm:spPr/>
      <dgm:t>
        <a:bodyPr/>
        <a:lstStyle/>
        <a:p>
          <a:endParaRPr lang="en-GB"/>
        </a:p>
      </dgm:t>
    </dgm:pt>
    <dgm:pt modelId="{B8BBAF69-1E24-48A6-9D53-123B4A58B649}" type="pres">
      <dgm:prSet presAssocID="{C41AC3B4-D3D2-43E7-8B12-3C709B842FB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4CBEA9-4728-42C7-9F63-218E1117491D}" type="pres">
      <dgm:prSet presAssocID="{C41AC3B4-D3D2-43E7-8B12-3C709B842FBC}" presName="spNode" presStyleCnt="0"/>
      <dgm:spPr/>
    </dgm:pt>
    <dgm:pt modelId="{5F3E40E1-9A35-411B-A00E-9F1988E40FDE}" type="pres">
      <dgm:prSet presAssocID="{A8080C59-63F4-4678-B59C-15F642FB01D4}" presName="sibTrans" presStyleLbl="sibTrans1D1" presStyleIdx="3" presStyleCnt="5"/>
      <dgm:spPr/>
      <dgm:t>
        <a:bodyPr/>
        <a:lstStyle/>
        <a:p>
          <a:endParaRPr lang="en-GB"/>
        </a:p>
      </dgm:t>
    </dgm:pt>
    <dgm:pt modelId="{F2391AA3-7E8F-4D02-90A7-1F95D81F407B}" type="pres">
      <dgm:prSet presAssocID="{5E8ED557-309C-4266-913F-6C767DCBC15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0F34B7-8D17-4595-BB16-533B08550960}" type="pres">
      <dgm:prSet presAssocID="{5E8ED557-309C-4266-913F-6C767DCBC15E}" presName="spNode" presStyleCnt="0"/>
      <dgm:spPr/>
    </dgm:pt>
    <dgm:pt modelId="{94FF332D-1769-4472-9068-82BC4BA61628}" type="pres">
      <dgm:prSet presAssocID="{227A73C4-DEB8-43B0-ABCC-18ADF6B9B943}" presName="sibTrans" presStyleLbl="sibTrans1D1" presStyleIdx="4" presStyleCnt="5"/>
      <dgm:spPr/>
      <dgm:t>
        <a:bodyPr/>
        <a:lstStyle/>
        <a:p>
          <a:endParaRPr lang="en-GB"/>
        </a:p>
      </dgm:t>
    </dgm:pt>
  </dgm:ptLst>
  <dgm:cxnLst>
    <dgm:cxn modelId="{9C229176-400E-4339-9AD2-980CE4F83D9D}" srcId="{62B5E2E4-ADAE-4016-A9A9-358BBC09C12E}" destId="{400AA162-756A-4783-A595-8DEC0EE0DD93}" srcOrd="0" destOrd="0" parTransId="{442A610F-7A89-401D-AD0A-905C7504B579}" sibTransId="{5CEB458A-C500-4B09-93E6-CDAD60A7A801}"/>
    <dgm:cxn modelId="{B6A4C9A7-0C7B-452D-9F48-7D1402769912}" type="presOf" srcId="{5E8ED557-309C-4266-913F-6C767DCBC15E}" destId="{F2391AA3-7E8F-4D02-90A7-1F95D81F407B}" srcOrd="0" destOrd="0" presId="urn:microsoft.com/office/officeart/2005/8/layout/cycle6"/>
    <dgm:cxn modelId="{B9E23388-2463-45D7-B5EA-9171A21BAF25}" type="presOf" srcId="{5CEB458A-C500-4B09-93E6-CDAD60A7A801}" destId="{21494EA5-7263-4FEF-BCBF-56A3992FD30F}" srcOrd="0" destOrd="0" presId="urn:microsoft.com/office/officeart/2005/8/layout/cycle6"/>
    <dgm:cxn modelId="{C5A45592-572F-4833-AB5E-7B7EE3E5C6DC}" type="presOf" srcId="{D1DBFF6C-FED4-4838-A3C6-D4059A203D21}" destId="{B41F9CFD-5221-43BC-8274-9D8D6FBEE7CD}" srcOrd="0" destOrd="0" presId="urn:microsoft.com/office/officeart/2005/8/layout/cycle6"/>
    <dgm:cxn modelId="{2F46EF4C-CCEF-49AF-BFE5-CFEF2FA5DB2A}" srcId="{62B5E2E4-ADAE-4016-A9A9-358BBC09C12E}" destId="{5E8ED557-309C-4266-913F-6C767DCBC15E}" srcOrd="4" destOrd="0" parTransId="{2248B1EC-43BB-4289-A5FB-19CE7368023F}" sibTransId="{227A73C4-DEB8-43B0-ABCC-18ADF6B9B943}"/>
    <dgm:cxn modelId="{C29BDBA6-C23B-4BC6-9F21-3D35E6196465}" type="presOf" srcId="{A8080C59-63F4-4678-B59C-15F642FB01D4}" destId="{5F3E40E1-9A35-411B-A00E-9F1988E40FDE}" srcOrd="0" destOrd="0" presId="urn:microsoft.com/office/officeart/2005/8/layout/cycle6"/>
    <dgm:cxn modelId="{2517E127-39F4-4437-A503-84883783FD59}" type="presOf" srcId="{227A73C4-DEB8-43B0-ABCC-18ADF6B9B943}" destId="{94FF332D-1769-4472-9068-82BC4BA61628}" srcOrd="0" destOrd="0" presId="urn:microsoft.com/office/officeart/2005/8/layout/cycle6"/>
    <dgm:cxn modelId="{FE59D1D7-6AE7-4D4E-92FA-832CA025CBE5}" type="presOf" srcId="{6A46FC6E-9F55-4CD9-8810-125D85E13176}" destId="{D1DF2058-2181-4B29-85EC-AF62AA399696}" srcOrd="0" destOrd="0" presId="urn:microsoft.com/office/officeart/2005/8/layout/cycle6"/>
    <dgm:cxn modelId="{3ACBDDC3-1FBD-495D-AE54-6A1B37399A19}" type="presOf" srcId="{62B5E2E4-ADAE-4016-A9A9-358BBC09C12E}" destId="{26BF3B9A-3867-40AC-8499-CE47E464F891}" srcOrd="0" destOrd="0" presId="urn:microsoft.com/office/officeart/2005/8/layout/cycle6"/>
    <dgm:cxn modelId="{EB3EA7C7-E791-490B-8E23-3344FA159992}" type="presOf" srcId="{D7BE7929-084E-4659-B247-8A62C9A9DA5C}" destId="{69965A28-2032-408E-B144-B97D60C9C4AF}" srcOrd="0" destOrd="0" presId="urn:microsoft.com/office/officeart/2005/8/layout/cycle6"/>
    <dgm:cxn modelId="{8640F22D-D402-483B-AAAD-06B4979EC0B4}" type="presOf" srcId="{0011EF8F-24D5-4473-8846-D67603CE4278}" destId="{8FFCD594-8AA3-479A-9D8E-84E0E3932BFE}" srcOrd="0" destOrd="0" presId="urn:microsoft.com/office/officeart/2005/8/layout/cycle6"/>
    <dgm:cxn modelId="{C635E43F-206F-4A0D-85A8-59C1F9A7DF6D}" type="presOf" srcId="{C41AC3B4-D3D2-43E7-8B12-3C709B842FBC}" destId="{B8BBAF69-1E24-48A6-9D53-123B4A58B649}" srcOrd="0" destOrd="0" presId="urn:microsoft.com/office/officeart/2005/8/layout/cycle6"/>
    <dgm:cxn modelId="{13306595-0F32-418A-98EC-B27E03322FA6}" srcId="{62B5E2E4-ADAE-4016-A9A9-358BBC09C12E}" destId="{D7BE7929-084E-4659-B247-8A62C9A9DA5C}" srcOrd="1" destOrd="0" parTransId="{BE2516C9-4747-4618-99D4-E8AEBB326A3C}" sibTransId="{D1DBFF6C-FED4-4838-A3C6-D4059A203D21}"/>
    <dgm:cxn modelId="{397592E4-5ECE-4BED-8E23-48591CD5214A}" type="presOf" srcId="{400AA162-756A-4783-A595-8DEC0EE0DD93}" destId="{87ED2A60-81DF-41A5-9D8C-FA38CC24C366}" srcOrd="0" destOrd="0" presId="urn:microsoft.com/office/officeart/2005/8/layout/cycle6"/>
    <dgm:cxn modelId="{B3C3B066-9F9D-4B80-9CCA-DF6AE2A38FD8}" srcId="{62B5E2E4-ADAE-4016-A9A9-358BBC09C12E}" destId="{C41AC3B4-D3D2-43E7-8B12-3C709B842FBC}" srcOrd="3" destOrd="0" parTransId="{9A5FCE67-C13A-4AD6-AE57-7257A66651DE}" sibTransId="{A8080C59-63F4-4678-B59C-15F642FB01D4}"/>
    <dgm:cxn modelId="{28556DB7-F16D-4226-9DE3-AAC5919477AC}" srcId="{62B5E2E4-ADAE-4016-A9A9-358BBC09C12E}" destId="{0011EF8F-24D5-4473-8846-D67603CE4278}" srcOrd="2" destOrd="0" parTransId="{3F0739A7-ED45-4A6F-9FDE-675D9E23E25B}" sibTransId="{6A46FC6E-9F55-4CD9-8810-125D85E13176}"/>
    <dgm:cxn modelId="{0293E498-B718-4EA3-846C-3AD98CD2C068}" type="presParOf" srcId="{26BF3B9A-3867-40AC-8499-CE47E464F891}" destId="{87ED2A60-81DF-41A5-9D8C-FA38CC24C366}" srcOrd="0" destOrd="0" presId="urn:microsoft.com/office/officeart/2005/8/layout/cycle6"/>
    <dgm:cxn modelId="{CFB6A943-F082-43A4-80D0-BACD532A6EF6}" type="presParOf" srcId="{26BF3B9A-3867-40AC-8499-CE47E464F891}" destId="{9D8A1CC0-AB0A-4700-9278-8869E94180E6}" srcOrd="1" destOrd="0" presId="urn:microsoft.com/office/officeart/2005/8/layout/cycle6"/>
    <dgm:cxn modelId="{168660FB-8852-4540-A244-AC22F8B4C99E}" type="presParOf" srcId="{26BF3B9A-3867-40AC-8499-CE47E464F891}" destId="{21494EA5-7263-4FEF-BCBF-56A3992FD30F}" srcOrd="2" destOrd="0" presId="urn:microsoft.com/office/officeart/2005/8/layout/cycle6"/>
    <dgm:cxn modelId="{BA6F18CC-3720-4F85-882A-79C576538413}" type="presParOf" srcId="{26BF3B9A-3867-40AC-8499-CE47E464F891}" destId="{69965A28-2032-408E-B144-B97D60C9C4AF}" srcOrd="3" destOrd="0" presId="urn:microsoft.com/office/officeart/2005/8/layout/cycle6"/>
    <dgm:cxn modelId="{A852CFAB-C885-4D7A-BC05-C8CC4316738B}" type="presParOf" srcId="{26BF3B9A-3867-40AC-8499-CE47E464F891}" destId="{313AD670-FA2E-4389-8737-955141832302}" srcOrd="4" destOrd="0" presId="urn:microsoft.com/office/officeart/2005/8/layout/cycle6"/>
    <dgm:cxn modelId="{08E52D8B-6177-4975-9DEE-890727E2603E}" type="presParOf" srcId="{26BF3B9A-3867-40AC-8499-CE47E464F891}" destId="{B41F9CFD-5221-43BC-8274-9D8D6FBEE7CD}" srcOrd="5" destOrd="0" presId="urn:microsoft.com/office/officeart/2005/8/layout/cycle6"/>
    <dgm:cxn modelId="{79CB16A2-4BC3-4D5E-9193-5352C8F32C5D}" type="presParOf" srcId="{26BF3B9A-3867-40AC-8499-CE47E464F891}" destId="{8FFCD594-8AA3-479A-9D8E-84E0E3932BFE}" srcOrd="6" destOrd="0" presId="urn:microsoft.com/office/officeart/2005/8/layout/cycle6"/>
    <dgm:cxn modelId="{4AC7E3CA-9CCA-4BAB-A2EF-B71436441312}" type="presParOf" srcId="{26BF3B9A-3867-40AC-8499-CE47E464F891}" destId="{5681E3D9-4A52-4679-98FE-F68A20C0E875}" srcOrd="7" destOrd="0" presId="urn:microsoft.com/office/officeart/2005/8/layout/cycle6"/>
    <dgm:cxn modelId="{8FD1F98F-F9A3-4659-A968-5BE82BF69D9F}" type="presParOf" srcId="{26BF3B9A-3867-40AC-8499-CE47E464F891}" destId="{D1DF2058-2181-4B29-85EC-AF62AA399696}" srcOrd="8" destOrd="0" presId="urn:microsoft.com/office/officeart/2005/8/layout/cycle6"/>
    <dgm:cxn modelId="{32CEDFD4-E841-4CD7-9407-F6BD7F221389}" type="presParOf" srcId="{26BF3B9A-3867-40AC-8499-CE47E464F891}" destId="{B8BBAF69-1E24-48A6-9D53-123B4A58B649}" srcOrd="9" destOrd="0" presId="urn:microsoft.com/office/officeart/2005/8/layout/cycle6"/>
    <dgm:cxn modelId="{7B457BA0-51A0-4B52-83CB-0A744A020340}" type="presParOf" srcId="{26BF3B9A-3867-40AC-8499-CE47E464F891}" destId="{FB4CBEA9-4728-42C7-9F63-218E1117491D}" srcOrd="10" destOrd="0" presId="urn:microsoft.com/office/officeart/2005/8/layout/cycle6"/>
    <dgm:cxn modelId="{BD34A509-20D8-4D66-B537-6C398480846B}" type="presParOf" srcId="{26BF3B9A-3867-40AC-8499-CE47E464F891}" destId="{5F3E40E1-9A35-411B-A00E-9F1988E40FDE}" srcOrd="11" destOrd="0" presId="urn:microsoft.com/office/officeart/2005/8/layout/cycle6"/>
    <dgm:cxn modelId="{E9B7A867-273D-4B80-9D55-3283836FA4C5}" type="presParOf" srcId="{26BF3B9A-3867-40AC-8499-CE47E464F891}" destId="{F2391AA3-7E8F-4D02-90A7-1F95D81F407B}" srcOrd="12" destOrd="0" presId="urn:microsoft.com/office/officeart/2005/8/layout/cycle6"/>
    <dgm:cxn modelId="{CFE1EA3C-3F1F-44E4-8202-3385461194E6}" type="presParOf" srcId="{26BF3B9A-3867-40AC-8499-CE47E464F891}" destId="{590F34B7-8D17-4595-BB16-533B08550960}" srcOrd="13" destOrd="0" presId="urn:microsoft.com/office/officeart/2005/8/layout/cycle6"/>
    <dgm:cxn modelId="{37DA3354-938C-4513-95A4-D65951C8FD1A}" type="presParOf" srcId="{26BF3B9A-3867-40AC-8499-CE47E464F891}" destId="{94FF332D-1769-4472-9068-82BC4BA61628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EA2103-BBC8-48D5-8C09-52A71DC3897E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E2A01C02-BC0A-43C9-BEC0-EAF376759E26}">
      <dgm:prSet phldrT="[Text]" custT="1"/>
      <dgm:spPr/>
      <dgm:t>
        <a:bodyPr/>
        <a:lstStyle/>
        <a:p>
          <a:r>
            <a:rPr lang="en-GB" sz="1600" dirty="0" err="1" smtClean="0"/>
            <a:t>Neotenic</a:t>
          </a:r>
          <a:r>
            <a:rPr lang="en-GB" sz="1600" dirty="0" smtClean="0"/>
            <a:t> Minds</a:t>
          </a:r>
          <a:endParaRPr lang="en-GB" sz="1600" dirty="0"/>
        </a:p>
      </dgm:t>
    </dgm:pt>
    <dgm:pt modelId="{BE5CE87E-0360-4FBB-8613-2720A5F19E37}" type="parTrans" cxnId="{FB97296B-EF25-489B-976B-55C192CB4B6B}">
      <dgm:prSet/>
      <dgm:spPr/>
      <dgm:t>
        <a:bodyPr/>
        <a:lstStyle/>
        <a:p>
          <a:endParaRPr lang="en-GB" sz="2400"/>
        </a:p>
      </dgm:t>
    </dgm:pt>
    <dgm:pt modelId="{438E28E9-01C6-4A39-8885-649C751066CD}" type="sibTrans" cxnId="{FB97296B-EF25-489B-976B-55C192CB4B6B}">
      <dgm:prSet/>
      <dgm:spPr/>
      <dgm:t>
        <a:bodyPr/>
        <a:lstStyle/>
        <a:p>
          <a:endParaRPr lang="en-GB" sz="2400"/>
        </a:p>
      </dgm:t>
    </dgm:pt>
    <dgm:pt modelId="{D5B79E63-05EA-4AD9-856E-ABB6735F712A}">
      <dgm:prSet phldrT="[Text]" custT="1"/>
      <dgm:spPr/>
      <dgm:t>
        <a:bodyPr/>
        <a:lstStyle/>
        <a:p>
          <a:r>
            <a:rPr lang="en-GB" sz="1600" dirty="0" smtClean="0"/>
            <a:t>Frugal Minds</a:t>
          </a:r>
          <a:endParaRPr lang="en-GB" sz="1600" dirty="0"/>
        </a:p>
      </dgm:t>
    </dgm:pt>
    <dgm:pt modelId="{C1EF146A-9E49-4E5A-8E42-D78A57E6D994}" type="parTrans" cxnId="{DCCE08BB-265F-4A51-B0C6-FAF720697CF0}">
      <dgm:prSet/>
      <dgm:spPr/>
      <dgm:t>
        <a:bodyPr/>
        <a:lstStyle/>
        <a:p>
          <a:endParaRPr lang="en-GB" sz="2400"/>
        </a:p>
      </dgm:t>
    </dgm:pt>
    <dgm:pt modelId="{C8B38431-16EF-4364-B1B3-96B01AB895C8}" type="sibTrans" cxnId="{DCCE08BB-265F-4A51-B0C6-FAF720697CF0}">
      <dgm:prSet/>
      <dgm:spPr/>
      <dgm:t>
        <a:bodyPr/>
        <a:lstStyle/>
        <a:p>
          <a:endParaRPr lang="en-GB" sz="2400"/>
        </a:p>
      </dgm:t>
    </dgm:pt>
    <dgm:pt modelId="{26730D42-92D8-4FD5-83C4-9C600B71C01F}">
      <dgm:prSet phldrT="[Text]" custT="1"/>
      <dgm:spPr/>
      <dgm:t>
        <a:bodyPr/>
        <a:lstStyle/>
        <a:p>
          <a:r>
            <a:rPr lang="en-GB" sz="1600" dirty="0" smtClean="0"/>
            <a:t>Hybrid Minds</a:t>
          </a:r>
          <a:endParaRPr lang="en-GB" sz="1600" dirty="0"/>
        </a:p>
      </dgm:t>
    </dgm:pt>
    <dgm:pt modelId="{6E87491A-093F-4525-8118-9E3D314327E6}" type="parTrans" cxnId="{0D5EE93F-7CE9-44C8-858B-F7588CB00F80}">
      <dgm:prSet/>
      <dgm:spPr/>
      <dgm:t>
        <a:bodyPr/>
        <a:lstStyle/>
        <a:p>
          <a:endParaRPr lang="en-GB" sz="2400"/>
        </a:p>
      </dgm:t>
    </dgm:pt>
    <dgm:pt modelId="{0DA03878-38A1-40A7-A203-5336897DAE18}" type="sibTrans" cxnId="{0D5EE93F-7CE9-44C8-858B-F7588CB00F80}">
      <dgm:prSet/>
      <dgm:spPr/>
      <dgm:t>
        <a:bodyPr/>
        <a:lstStyle/>
        <a:p>
          <a:endParaRPr lang="en-GB" sz="2400"/>
        </a:p>
      </dgm:t>
    </dgm:pt>
    <dgm:pt modelId="{4CE5C17D-EE59-48FF-828B-A98CA14679FE}">
      <dgm:prSet phldrT="[Text]" custT="1"/>
      <dgm:spPr/>
      <dgm:t>
        <a:bodyPr/>
        <a:lstStyle/>
        <a:p>
          <a:r>
            <a:rPr lang="en-GB" sz="1600" dirty="0" smtClean="0"/>
            <a:t>Predictive Minds</a:t>
          </a:r>
          <a:endParaRPr lang="en-GB" sz="1600" dirty="0"/>
        </a:p>
      </dgm:t>
    </dgm:pt>
    <dgm:pt modelId="{9CAFCFDC-C7BA-4024-A73A-A9181FF807DC}" type="parTrans" cxnId="{687F72A3-DA78-4BCB-904C-C8A7625485F5}">
      <dgm:prSet/>
      <dgm:spPr/>
      <dgm:t>
        <a:bodyPr/>
        <a:lstStyle/>
        <a:p>
          <a:endParaRPr lang="en-GB" sz="2400"/>
        </a:p>
      </dgm:t>
    </dgm:pt>
    <dgm:pt modelId="{F32959F3-737E-4C3D-A5E6-22967B686D0F}" type="sibTrans" cxnId="{687F72A3-DA78-4BCB-904C-C8A7625485F5}">
      <dgm:prSet/>
      <dgm:spPr/>
      <dgm:t>
        <a:bodyPr/>
        <a:lstStyle/>
        <a:p>
          <a:endParaRPr lang="en-GB" sz="2400"/>
        </a:p>
      </dgm:t>
    </dgm:pt>
    <dgm:pt modelId="{9918768E-36CA-405B-993C-7B6BB3ED3148}">
      <dgm:prSet phldrT="[Text]" custT="1"/>
      <dgm:spPr/>
      <dgm:t>
        <a:bodyPr/>
        <a:lstStyle/>
        <a:p>
          <a:r>
            <a:rPr lang="en-GB" sz="1600" dirty="0" smtClean="0"/>
            <a:t>Plastic Minds</a:t>
          </a:r>
          <a:endParaRPr lang="en-GB" sz="1600" dirty="0"/>
        </a:p>
      </dgm:t>
    </dgm:pt>
    <dgm:pt modelId="{D9C45728-F528-4A1F-B53F-69AF08977C57}" type="parTrans" cxnId="{2422D1CF-36C0-4D04-A2B3-420AAB4855B9}">
      <dgm:prSet/>
      <dgm:spPr/>
      <dgm:t>
        <a:bodyPr/>
        <a:lstStyle/>
        <a:p>
          <a:endParaRPr lang="en-GB" sz="2400"/>
        </a:p>
      </dgm:t>
    </dgm:pt>
    <dgm:pt modelId="{70A3C6A3-009D-456A-8110-831150975A0D}" type="sibTrans" cxnId="{2422D1CF-36C0-4D04-A2B3-420AAB4855B9}">
      <dgm:prSet/>
      <dgm:spPr/>
      <dgm:t>
        <a:bodyPr/>
        <a:lstStyle/>
        <a:p>
          <a:endParaRPr lang="en-GB" sz="2400"/>
        </a:p>
      </dgm:t>
    </dgm:pt>
    <dgm:pt modelId="{96208141-B661-43F7-8399-922365C99706}">
      <dgm:prSet phldrT="[Text]" custT="1"/>
      <dgm:spPr/>
      <dgm:t>
        <a:bodyPr/>
        <a:lstStyle/>
        <a:p>
          <a:r>
            <a:rPr lang="en-GB" sz="1600" dirty="0" smtClean="0"/>
            <a:t>Embodied Minds</a:t>
          </a:r>
          <a:endParaRPr lang="en-GB" sz="1600" dirty="0"/>
        </a:p>
      </dgm:t>
    </dgm:pt>
    <dgm:pt modelId="{4759A26E-1CA9-4F03-85F6-57258AD0B831}" type="parTrans" cxnId="{9A726AF2-FE8B-400A-9F56-E44F74274A7B}">
      <dgm:prSet/>
      <dgm:spPr/>
      <dgm:t>
        <a:bodyPr/>
        <a:lstStyle/>
        <a:p>
          <a:endParaRPr lang="en-GB" sz="2400"/>
        </a:p>
      </dgm:t>
    </dgm:pt>
    <dgm:pt modelId="{AA470879-8BF2-4E7B-A594-4F59306B64F1}" type="sibTrans" cxnId="{9A726AF2-FE8B-400A-9F56-E44F74274A7B}">
      <dgm:prSet/>
      <dgm:spPr/>
      <dgm:t>
        <a:bodyPr/>
        <a:lstStyle/>
        <a:p>
          <a:endParaRPr lang="en-GB" sz="2400"/>
        </a:p>
      </dgm:t>
    </dgm:pt>
    <dgm:pt modelId="{AD9537E7-806F-4C43-A973-F83EC57BCB3D}">
      <dgm:prSet phldrT="[Text]" custT="1"/>
      <dgm:spPr/>
      <dgm:t>
        <a:bodyPr/>
        <a:lstStyle/>
        <a:p>
          <a:r>
            <a:rPr lang="en-GB" sz="1600" dirty="0" smtClean="0"/>
            <a:t>Extended Minds</a:t>
          </a:r>
          <a:endParaRPr lang="en-GB" sz="1600" dirty="0"/>
        </a:p>
      </dgm:t>
    </dgm:pt>
    <dgm:pt modelId="{7AAAF6B4-D6DF-440C-8F3A-AC67848F898E}" type="parTrans" cxnId="{78E1050F-EA7C-443E-B501-8ED22452B807}">
      <dgm:prSet/>
      <dgm:spPr/>
      <dgm:t>
        <a:bodyPr/>
        <a:lstStyle/>
        <a:p>
          <a:endParaRPr lang="en-GB" sz="2400"/>
        </a:p>
      </dgm:t>
    </dgm:pt>
    <dgm:pt modelId="{4A58FEA5-66B4-49D8-AAFA-9C7CA060218E}" type="sibTrans" cxnId="{78E1050F-EA7C-443E-B501-8ED22452B807}">
      <dgm:prSet/>
      <dgm:spPr/>
      <dgm:t>
        <a:bodyPr/>
        <a:lstStyle/>
        <a:p>
          <a:endParaRPr lang="en-GB" sz="2400"/>
        </a:p>
      </dgm:t>
    </dgm:pt>
    <dgm:pt modelId="{0ADBB4C0-6C88-4F7E-9141-DCAE62B36F94}">
      <dgm:prSet phldrT="[Text]" custT="1"/>
      <dgm:spPr/>
      <dgm:t>
        <a:bodyPr/>
        <a:lstStyle/>
        <a:p>
          <a:r>
            <a:rPr lang="en-GB" sz="1600" dirty="0" err="1" smtClean="0"/>
            <a:t>Scaffolded</a:t>
          </a:r>
          <a:r>
            <a:rPr lang="en-GB" sz="1600" dirty="0" smtClean="0"/>
            <a:t> Minds</a:t>
          </a:r>
          <a:endParaRPr lang="en-GB" sz="1600" dirty="0"/>
        </a:p>
      </dgm:t>
    </dgm:pt>
    <dgm:pt modelId="{39DB1A2C-7191-4983-B6EA-93939ABB62B0}" type="parTrans" cxnId="{41839B25-41E5-4FA2-9151-205194783AA3}">
      <dgm:prSet/>
      <dgm:spPr/>
      <dgm:t>
        <a:bodyPr/>
        <a:lstStyle/>
        <a:p>
          <a:endParaRPr lang="en-GB" sz="2400"/>
        </a:p>
      </dgm:t>
    </dgm:pt>
    <dgm:pt modelId="{22209AD5-9C10-414C-9CEF-583C1673ACAC}" type="sibTrans" cxnId="{41839B25-41E5-4FA2-9151-205194783AA3}">
      <dgm:prSet/>
      <dgm:spPr/>
      <dgm:t>
        <a:bodyPr/>
        <a:lstStyle/>
        <a:p>
          <a:endParaRPr lang="en-GB" sz="2400"/>
        </a:p>
      </dgm:t>
    </dgm:pt>
    <dgm:pt modelId="{5A97E3D9-FB62-459D-94DF-DD24A54410BE}" type="pres">
      <dgm:prSet presAssocID="{FBEA2103-BBC8-48D5-8C09-52A71DC3897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D8FF97E-E66B-4768-A395-1AB53C2F6243}" type="pres">
      <dgm:prSet presAssocID="{E2A01C02-BC0A-43C9-BEC0-EAF376759E26}" presName="node" presStyleLbl="node1" presStyleIdx="0" presStyleCnt="8" custScaleX="1287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5B6A23-CF5D-415F-BCAE-5614335B42D1}" type="pres">
      <dgm:prSet presAssocID="{E2A01C02-BC0A-43C9-BEC0-EAF376759E26}" presName="spNode" presStyleCnt="0"/>
      <dgm:spPr/>
    </dgm:pt>
    <dgm:pt modelId="{9B9FCA6E-A1DF-4CB2-9FD4-2F2CC080722C}" type="pres">
      <dgm:prSet presAssocID="{438E28E9-01C6-4A39-8885-649C751066CD}" presName="sibTrans" presStyleLbl="sibTrans1D1" presStyleIdx="0" presStyleCnt="8"/>
      <dgm:spPr/>
      <dgm:t>
        <a:bodyPr/>
        <a:lstStyle/>
        <a:p>
          <a:endParaRPr lang="en-GB"/>
        </a:p>
      </dgm:t>
    </dgm:pt>
    <dgm:pt modelId="{FFDB4C1C-D8ED-4EE3-B99E-96E96837C076}" type="pres">
      <dgm:prSet presAssocID="{D5B79E63-05EA-4AD9-856E-ABB6735F712A}" presName="node" presStyleLbl="node1" presStyleIdx="1" presStyleCnt="8" custScaleX="1287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0ABD4C-CE74-4033-8167-36353BA761A3}" type="pres">
      <dgm:prSet presAssocID="{D5B79E63-05EA-4AD9-856E-ABB6735F712A}" presName="spNode" presStyleCnt="0"/>
      <dgm:spPr/>
    </dgm:pt>
    <dgm:pt modelId="{9EED6189-7D53-4CB3-B9F3-7EDB3A1DF6B5}" type="pres">
      <dgm:prSet presAssocID="{C8B38431-16EF-4364-B1B3-96B01AB895C8}" presName="sibTrans" presStyleLbl="sibTrans1D1" presStyleIdx="1" presStyleCnt="8"/>
      <dgm:spPr/>
      <dgm:t>
        <a:bodyPr/>
        <a:lstStyle/>
        <a:p>
          <a:endParaRPr lang="en-GB"/>
        </a:p>
      </dgm:t>
    </dgm:pt>
    <dgm:pt modelId="{A752EFA5-A761-473E-B005-26DEA292594B}" type="pres">
      <dgm:prSet presAssocID="{26730D42-92D8-4FD5-83C4-9C600B71C01F}" presName="node" presStyleLbl="node1" presStyleIdx="2" presStyleCnt="8" custScaleX="1287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1FB1C8-1F0D-4778-86E2-B144B7D1C66C}" type="pres">
      <dgm:prSet presAssocID="{26730D42-92D8-4FD5-83C4-9C600B71C01F}" presName="spNode" presStyleCnt="0"/>
      <dgm:spPr/>
    </dgm:pt>
    <dgm:pt modelId="{FF54B1F2-A462-4D45-8298-4ABD9BDE2DE5}" type="pres">
      <dgm:prSet presAssocID="{0DA03878-38A1-40A7-A203-5336897DAE18}" presName="sibTrans" presStyleLbl="sibTrans1D1" presStyleIdx="2" presStyleCnt="8"/>
      <dgm:spPr/>
      <dgm:t>
        <a:bodyPr/>
        <a:lstStyle/>
        <a:p>
          <a:endParaRPr lang="en-GB"/>
        </a:p>
      </dgm:t>
    </dgm:pt>
    <dgm:pt modelId="{F1E58739-DA45-4BD6-8613-E94F773337ED}" type="pres">
      <dgm:prSet presAssocID="{9918768E-36CA-405B-993C-7B6BB3ED3148}" presName="node" presStyleLbl="node1" presStyleIdx="3" presStyleCnt="8" custScaleX="1287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779E23-CF98-4876-946F-CF7EE35A8EE1}" type="pres">
      <dgm:prSet presAssocID="{9918768E-36CA-405B-993C-7B6BB3ED3148}" presName="spNode" presStyleCnt="0"/>
      <dgm:spPr/>
    </dgm:pt>
    <dgm:pt modelId="{760E8640-98CB-4DCA-99EA-ED11BED69186}" type="pres">
      <dgm:prSet presAssocID="{70A3C6A3-009D-456A-8110-831150975A0D}" presName="sibTrans" presStyleLbl="sibTrans1D1" presStyleIdx="3" presStyleCnt="8"/>
      <dgm:spPr/>
      <dgm:t>
        <a:bodyPr/>
        <a:lstStyle/>
        <a:p>
          <a:endParaRPr lang="en-GB"/>
        </a:p>
      </dgm:t>
    </dgm:pt>
    <dgm:pt modelId="{4A5B9B76-68BE-450A-BF10-031EA7BE433C}" type="pres">
      <dgm:prSet presAssocID="{96208141-B661-43F7-8399-922365C99706}" presName="node" presStyleLbl="node1" presStyleIdx="4" presStyleCnt="8" custScaleX="1287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6B4331-7E1E-4C43-B27F-40A24B4610A4}" type="pres">
      <dgm:prSet presAssocID="{96208141-B661-43F7-8399-922365C99706}" presName="spNode" presStyleCnt="0"/>
      <dgm:spPr/>
    </dgm:pt>
    <dgm:pt modelId="{4D654C87-A895-4072-BF4A-57873E5BF8C7}" type="pres">
      <dgm:prSet presAssocID="{AA470879-8BF2-4E7B-A594-4F59306B64F1}" presName="sibTrans" presStyleLbl="sibTrans1D1" presStyleIdx="4" presStyleCnt="8"/>
      <dgm:spPr/>
      <dgm:t>
        <a:bodyPr/>
        <a:lstStyle/>
        <a:p>
          <a:endParaRPr lang="en-GB"/>
        </a:p>
      </dgm:t>
    </dgm:pt>
    <dgm:pt modelId="{4A69FB1F-94DC-433C-A196-458E5748727E}" type="pres">
      <dgm:prSet presAssocID="{AD9537E7-806F-4C43-A973-F83EC57BCB3D}" presName="node" presStyleLbl="node1" presStyleIdx="5" presStyleCnt="8" custScaleX="1287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385D77-1E11-4662-90CE-3A3D2AFA7491}" type="pres">
      <dgm:prSet presAssocID="{AD9537E7-806F-4C43-A973-F83EC57BCB3D}" presName="spNode" presStyleCnt="0"/>
      <dgm:spPr/>
    </dgm:pt>
    <dgm:pt modelId="{CD5A29B0-1B87-47B9-9225-AE0A13B5BCBA}" type="pres">
      <dgm:prSet presAssocID="{4A58FEA5-66B4-49D8-AAFA-9C7CA060218E}" presName="sibTrans" presStyleLbl="sibTrans1D1" presStyleIdx="5" presStyleCnt="8"/>
      <dgm:spPr/>
      <dgm:t>
        <a:bodyPr/>
        <a:lstStyle/>
        <a:p>
          <a:endParaRPr lang="en-GB"/>
        </a:p>
      </dgm:t>
    </dgm:pt>
    <dgm:pt modelId="{F7F8877E-371A-4DAA-9DD9-50FB6A3D2003}" type="pres">
      <dgm:prSet presAssocID="{0ADBB4C0-6C88-4F7E-9141-DCAE62B36F94}" presName="node" presStyleLbl="node1" presStyleIdx="6" presStyleCnt="8" custScaleX="1287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CA6EF7-043E-489A-830A-FC178A0322AC}" type="pres">
      <dgm:prSet presAssocID="{0ADBB4C0-6C88-4F7E-9141-DCAE62B36F94}" presName="spNode" presStyleCnt="0"/>
      <dgm:spPr/>
    </dgm:pt>
    <dgm:pt modelId="{ADADA0DE-594E-4C2E-B437-05361E99B3C1}" type="pres">
      <dgm:prSet presAssocID="{22209AD5-9C10-414C-9CEF-583C1673ACAC}" presName="sibTrans" presStyleLbl="sibTrans1D1" presStyleIdx="6" presStyleCnt="8"/>
      <dgm:spPr/>
      <dgm:t>
        <a:bodyPr/>
        <a:lstStyle/>
        <a:p>
          <a:endParaRPr lang="en-GB"/>
        </a:p>
      </dgm:t>
    </dgm:pt>
    <dgm:pt modelId="{DF5E10F7-2BCB-4E5F-95CB-B6B9327325F7}" type="pres">
      <dgm:prSet presAssocID="{4CE5C17D-EE59-48FF-828B-A98CA14679FE}" presName="node" presStyleLbl="node1" presStyleIdx="7" presStyleCnt="8" custScaleX="1287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73BF50-A430-4073-8D4D-70A5E87A4820}" type="pres">
      <dgm:prSet presAssocID="{4CE5C17D-EE59-48FF-828B-A98CA14679FE}" presName="spNode" presStyleCnt="0"/>
      <dgm:spPr/>
    </dgm:pt>
    <dgm:pt modelId="{23F0C814-4C9F-400C-9B0A-D0D1B049FB39}" type="pres">
      <dgm:prSet presAssocID="{F32959F3-737E-4C3D-A5E6-22967B686D0F}" presName="sibTrans" presStyleLbl="sibTrans1D1" presStyleIdx="7" presStyleCnt="8"/>
      <dgm:spPr/>
      <dgm:t>
        <a:bodyPr/>
        <a:lstStyle/>
        <a:p>
          <a:endParaRPr lang="en-GB"/>
        </a:p>
      </dgm:t>
    </dgm:pt>
  </dgm:ptLst>
  <dgm:cxnLst>
    <dgm:cxn modelId="{DCCE08BB-265F-4A51-B0C6-FAF720697CF0}" srcId="{FBEA2103-BBC8-48D5-8C09-52A71DC3897E}" destId="{D5B79E63-05EA-4AD9-856E-ABB6735F712A}" srcOrd="1" destOrd="0" parTransId="{C1EF146A-9E49-4E5A-8E42-D78A57E6D994}" sibTransId="{C8B38431-16EF-4364-B1B3-96B01AB895C8}"/>
    <dgm:cxn modelId="{0D5EE93F-7CE9-44C8-858B-F7588CB00F80}" srcId="{FBEA2103-BBC8-48D5-8C09-52A71DC3897E}" destId="{26730D42-92D8-4FD5-83C4-9C600B71C01F}" srcOrd="2" destOrd="0" parTransId="{6E87491A-093F-4525-8118-9E3D314327E6}" sibTransId="{0DA03878-38A1-40A7-A203-5336897DAE18}"/>
    <dgm:cxn modelId="{CF8C306D-DB99-4217-AAF1-3A89958E71B6}" type="presOf" srcId="{26730D42-92D8-4FD5-83C4-9C600B71C01F}" destId="{A752EFA5-A761-473E-B005-26DEA292594B}" srcOrd="0" destOrd="0" presId="urn:microsoft.com/office/officeart/2005/8/layout/cycle6"/>
    <dgm:cxn modelId="{687F72A3-DA78-4BCB-904C-C8A7625485F5}" srcId="{FBEA2103-BBC8-48D5-8C09-52A71DC3897E}" destId="{4CE5C17D-EE59-48FF-828B-A98CA14679FE}" srcOrd="7" destOrd="0" parTransId="{9CAFCFDC-C7BA-4024-A73A-A9181FF807DC}" sibTransId="{F32959F3-737E-4C3D-A5E6-22967B686D0F}"/>
    <dgm:cxn modelId="{2394267D-DD3F-4B75-90B9-9B2EE1F8F775}" type="presOf" srcId="{9918768E-36CA-405B-993C-7B6BB3ED3148}" destId="{F1E58739-DA45-4BD6-8613-E94F773337ED}" srcOrd="0" destOrd="0" presId="urn:microsoft.com/office/officeart/2005/8/layout/cycle6"/>
    <dgm:cxn modelId="{2422D1CF-36C0-4D04-A2B3-420AAB4855B9}" srcId="{FBEA2103-BBC8-48D5-8C09-52A71DC3897E}" destId="{9918768E-36CA-405B-993C-7B6BB3ED3148}" srcOrd="3" destOrd="0" parTransId="{D9C45728-F528-4A1F-B53F-69AF08977C57}" sibTransId="{70A3C6A3-009D-456A-8110-831150975A0D}"/>
    <dgm:cxn modelId="{B22DA29D-5243-482C-95DC-DDE5852BE594}" type="presOf" srcId="{70A3C6A3-009D-456A-8110-831150975A0D}" destId="{760E8640-98CB-4DCA-99EA-ED11BED69186}" srcOrd="0" destOrd="0" presId="urn:microsoft.com/office/officeart/2005/8/layout/cycle6"/>
    <dgm:cxn modelId="{9A726AF2-FE8B-400A-9F56-E44F74274A7B}" srcId="{FBEA2103-BBC8-48D5-8C09-52A71DC3897E}" destId="{96208141-B661-43F7-8399-922365C99706}" srcOrd="4" destOrd="0" parTransId="{4759A26E-1CA9-4F03-85F6-57258AD0B831}" sibTransId="{AA470879-8BF2-4E7B-A594-4F59306B64F1}"/>
    <dgm:cxn modelId="{D233049A-9F5D-4DC7-B960-031159146C7D}" type="presOf" srcId="{0DA03878-38A1-40A7-A203-5336897DAE18}" destId="{FF54B1F2-A462-4D45-8298-4ABD9BDE2DE5}" srcOrd="0" destOrd="0" presId="urn:microsoft.com/office/officeart/2005/8/layout/cycle6"/>
    <dgm:cxn modelId="{2D210F6A-846A-4DAB-8B62-7FFA4795D258}" type="presOf" srcId="{F32959F3-737E-4C3D-A5E6-22967B686D0F}" destId="{23F0C814-4C9F-400C-9B0A-D0D1B049FB39}" srcOrd="0" destOrd="0" presId="urn:microsoft.com/office/officeart/2005/8/layout/cycle6"/>
    <dgm:cxn modelId="{2F3A69D6-0225-48E5-9F9D-244A4163615C}" type="presOf" srcId="{AD9537E7-806F-4C43-A973-F83EC57BCB3D}" destId="{4A69FB1F-94DC-433C-A196-458E5748727E}" srcOrd="0" destOrd="0" presId="urn:microsoft.com/office/officeart/2005/8/layout/cycle6"/>
    <dgm:cxn modelId="{C03BDBBC-0048-4F7D-BE8F-DEC67D89CC99}" type="presOf" srcId="{AA470879-8BF2-4E7B-A594-4F59306B64F1}" destId="{4D654C87-A895-4072-BF4A-57873E5BF8C7}" srcOrd="0" destOrd="0" presId="urn:microsoft.com/office/officeart/2005/8/layout/cycle6"/>
    <dgm:cxn modelId="{FB97296B-EF25-489B-976B-55C192CB4B6B}" srcId="{FBEA2103-BBC8-48D5-8C09-52A71DC3897E}" destId="{E2A01C02-BC0A-43C9-BEC0-EAF376759E26}" srcOrd="0" destOrd="0" parTransId="{BE5CE87E-0360-4FBB-8613-2720A5F19E37}" sibTransId="{438E28E9-01C6-4A39-8885-649C751066CD}"/>
    <dgm:cxn modelId="{585FE981-6163-4784-9B56-4A7837B0AA6D}" type="presOf" srcId="{0ADBB4C0-6C88-4F7E-9141-DCAE62B36F94}" destId="{F7F8877E-371A-4DAA-9DD9-50FB6A3D2003}" srcOrd="0" destOrd="0" presId="urn:microsoft.com/office/officeart/2005/8/layout/cycle6"/>
    <dgm:cxn modelId="{59A42499-C531-48A4-A1C0-20C002EB736F}" type="presOf" srcId="{96208141-B661-43F7-8399-922365C99706}" destId="{4A5B9B76-68BE-450A-BF10-031EA7BE433C}" srcOrd="0" destOrd="0" presId="urn:microsoft.com/office/officeart/2005/8/layout/cycle6"/>
    <dgm:cxn modelId="{9ABE186D-714F-414B-AF01-5B6AC9BD1B61}" type="presOf" srcId="{4CE5C17D-EE59-48FF-828B-A98CA14679FE}" destId="{DF5E10F7-2BCB-4E5F-95CB-B6B9327325F7}" srcOrd="0" destOrd="0" presId="urn:microsoft.com/office/officeart/2005/8/layout/cycle6"/>
    <dgm:cxn modelId="{78E1050F-EA7C-443E-B501-8ED22452B807}" srcId="{FBEA2103-BBC8-48D5-8C09-52A71DC3897E}" destId="{AD9537E7-806F-4C43-A973-F83EC57BCB3D}" srcOrd="5" destOrd="0" parTransId="{7AAAF6B4-D6DF-440C-8F3A-AC67848F898E}" sibTransId="{4A58FEA5-66B4-49D8-AAFA-9C7CA060218E}"/>
    <dgm:cxn modelId="{707D424D-1BB4-427D-9E3C-8F7600852BCD}" type="presOf" srcId="{22209AD5-9C10-414C-9CEF-583C1673ACAC}" destId="{ADADA0DE-594E-4C2E-B437-05361E99B3C1}" srcOrd="0" destOrd="0" presId="urn:microsoft.com/office/officeart/2005/8/layout/cycle6"/>
    <dgm:cxn modelId="{51E97498-454D-4CDE-B293-C9423CC4DEED}" type="presOf" srcId="{438E28E9-01C6-4A39-8885-649C751066CD}" destId="{9B9FCA6E-A1DF-4CB2-9FD4-2F2CC080722C}" srcOrd="0" destOrd="0" presId="urn:microsoft.com/office/officeart/2005/8/layout/cycle6"/>
    <dgm:cxn modelId="{405E7BD9-A663-4DFB-B0DA-8AA649E70680}" type="presOf" srcId="{C8B38431-16EF-4364-B1B3-96B01AB895C8}" destId="{9EED6189-7D53-4CB3-B9F3-7EDB3A1DF6B5}" srcOrd="0" destOrd="0" presId="urn:microsoft.com/office/officeart/2005/8/layout/cycle6"/>
    <dgm:cxn modelId="{7C157EF1-C687-4723-B34F-806540E786BB}" type="presOf" srcId="{E2A01C02-BC0A-43C9-BEC0-EAF376759E26}" destId="{1D8FF97E-E66B-4768-A395-1AB53C2F6243}" srcOrd="0" destOrd="0" presId="urn:microsoft.com/office/officeart/2005/8/layout/cycle6"/>
    <dgm:cxn modelId="{0780E8BE-2EC4-43E1-811F-46A24B5941A3}" type="presOf" srcId="{4A58FEA5-66B4-49D8-AAFA-9C7CA060218E}" destId="{CD5A29B0-1B87-47B9-9225-AE0A13B5BCBA}" srcOrd="0" destOrd="0" presId="urn:microsoft.com/office/officeart/2005/8/layout/cycle6"/>
    <dgm:cxn modelId="{41839B25-41E5-4FA2-9151-205194783AA3}" srcId="{FBEA2103-BBC8-48D5-8C09-52A71DC3897E}" destId="{0ADBB4C0-6C88-4F7E-9141-DCAE62B36F94}" srcOrd="6" destOrd="0" parTransId="{39DB1A2C-7191-4983-B6EA-93939ABB62B0}" sibTransId="{22209AD5-9C10-414C-9CEF-583C1673ACAC}"/>
    <dgm:cxn modelId="{C5419A81-EFB0-4290-A84A-A2A91ED4AAEA}" type="presOf" srcId="{D5B79E63-05EA-4AD9-856E-ABB6735F712A}" destId="{FFDB4C1C-D8ED-4EE3-B99E-96E96837C076}" srcOrd="0" destOrd="0" presId="urn:microsoft.com/office/officeart/2005/8/layout/cycle6"/>
    <dgm:cxn modelId="{FE8FE2BB-8536-4279-B779-36CE10642595}" type="presOf" srcId="{FBEA2103-BBC8-48D5-8C09-52A71DC3897E}" destId="{5A97E3D9-FB62-459D-94DF-DD24A54410BE}" srcOrd="0" destOrd="0" presId="urn:microsoft.com/office/officeart/2005/8/layout/cycle6"/>
    <dgm:cxn modelId="{111889A9-0376-43B6-992F-E520588509EB}" type="presParOf" srcId="{5A97E3D9-FB62-459D-94DF-DD24A54410BE}" destId="{1D8FF97E-E66B-4768-A395-1AB53C2F6243}" srcOrd="0" destOrd="0" presId="urn:microsoft.com/office/officeart/2005/8/layout/cycle6"/>
    <dgm:cxn modelId="{54729461-935B-45A2-9CC1-E06C11D51543}" type="presParOf" srcId="{5A97E3D9-FB62-459D-94DF-DD24A54410BE}" destId="{BA5B6A23-CF5D-415F-BCAE-5614335B42D1}" srcOrd="1" destOrd="0" presId="urn:microsoft.com/office/officeart/2005/8/layout/cycle6"/>
    <dgm:cxn modelId="{66964015-D1E8-46C0-BE3D-276C2017C1EF}" type="presParOf" srcId="{5A97E3D9-FB62-459D-94DF-DD24A54410BE}" destId="{9B9FCA6E-A1DF-4CB2-9FD4-2F2CC080722C}" srcOrd="2" destOrd="0" presId="urn:microsoft.com/office/officeart/2005/8/layout/cycle6"/>
    <dgm:cxn modelId="{DFD71373-ECC5-431B-950D-9E4F086B6A83}" type="presParOf" srcId="{5A97E3D9-FB62-459D-94DF-DD24A54410BE}" destId="{FFDB4C1C-D8ED-4EE3-B99E-96E96837C076}" srcOrd="3" destOrd="0" presId="urn:microsoft.com/office/officeart/2005/8/layout/cycle6"/>
    <dgm:cxn modelId="{BD660217-5BCC-47B0-A983-2952189F94B3}" type="presParOf" srcId="{5A97E3D9-FB62-459D-94DF-DD24A54410BE}" destId="{BF0ABD4C-CE74-4033-8167-36353BA761A3}" srcOrd="4" destOrd="0" presId="urn:microsoft.com/office/officeart/2005/8/layout/cycle6"/>
    <dgm:cxn modelId="{E078F079-48F1-4245-A551-46BF2A465A53}" type="presParOf" srcId="{5A97E3D9-FB62-459D-94DF-DD24A54410BE}" destId="{9EED6189-7D53-4CB3-B9F3-7EDB3A1DF6B5}" srcOrd="5" destOrd="0" presId="urn:microsoft.com/office/officeart/2005/8/layout/cycle6"/>
    <dgm:cxn modelId="{015B09BD-54B4-44B2-BCFD-F69EAF31070C}" type="presParOf" srcId="{5A97E3D9-FB62-459D-94DF-DD24A54410BE}" destId="{A752EFA5-A761-473E-B005-26DEA292594B}" srcOrd="6" destOrd="0" presId="urn:microsoft.com/office/officeart/2005/8/layout/cycle6"/>
    <dgm:cxn modelId="{37AFAE27-54C7-4F3B-9985-A893F2D860CE}" type="presParOf" srcId="{5A97E3D9-FB62-459D-94DF-DD24A54410BE}" destId="{BF1FB1C8-1F0D-4778-86E2-B144B7D1C66C}" srcOrd="7" destOrd="0" presId="urn:microsoft.com/office/officeart/2005/8/layout/cycle6"/>
    <dgm:cxn modelId="{FBADC05A-26F0-4060-B69C-A01AF2093206}" type="presParOf" srcId="{5A97E3D9-FB62-459D-94DF-DD24A54410BE}" destId="{FF54B1F2-A462-4D45-8298-4ABD9BDE2DE5}" srcOrd="8" destOrd="0" presId="urn:microsoft.com/office/officeart/2005/8/layout/cycle6"/>
    <dgm:cxn modelId="{9DA10CDD-5A3A-4687-872B-EAC10F587933}" type="presParOf" srcId="{5A97E3D9-FB62-459D-94DF-DD24A54410BE}" destId="{F1E58739-DA45-4BD6-8613-E94F773337ED}" srcOrd="9" destOrd="0" presId="urn:microsoft.com/office/officeart/2005/8/layout/cycle6"/>
    <dgm:cxn modelId="{1E4851A6-D236-4789-B4B2-A53917C86A4A}" type="presParOf" srcId="{5A97E3D9-FB62-459D-94DF-DD24A54410BE}" destId="{CF779E23-CF98-4876-946F-CF7EE35A8EE1}" srcOrd="10" destOrd="0" presId="urn:microsoft.com/office/officeart/2005/8/layout/cycle6"/>
    <dgm:cxn modelId="{A0567EF2-CA4D-49CA-B268-A514BCCDE5A3}" type="presParOf" srcId="{5A97E3D9-FB62-459D-94DF-DD24A54410BE}" destId="{760E8640-98CB-4DCA-99EA-ED11BED69186}" srcOrd="11" destOrd="0" presId="urn:microsoft.com/office/officeart/2005/8/layout/cycle6"/>
    <dgm:cxn modelId="{9AFA1A89-761B-4AE9-8CC0-CF85332D22DD}" type="presParOf" srcId="{5A97E3D9-FB62-459D-94DF-DD24A54410BE}" destId="{4A5B9B76-68BE-450A-BF10-031EA7BE433C}" srcOrd="12" destOrd="0" presId="urn:microsoft.com/office/officeart/2005/8/layout/cycle6"/>
    <dgm:cxn modelId="{B03F1F3E-3B6A-4F5C-BC3B-0099847B1B45}" type="presParOf" srcId="{5A97E3D9-FB62-459D-94DF-DD24A54410BE}" destId="{346B4331-7E1E-4C43-B27F-40A24B4610A4}" srcOrd="13" destOrd="0" presId="urn:microsoft.com/office/officeart/2005/8/layout/cycle6"/>
    <dgm:cxn modelId="{4AA80A83-FC56-44BC-A4AA-1ECCB22F0823}" type="presParOf" srcId="{5A97E3D9-FB62-459D-94DF-DD24A54410BE}" destId="{4D654C87-A895-4072-BF4A-57873E5BF8C7}" srcOrd="14" destOrd="0" presId="urn:microsoft.com/office/officeart/2005/8/layout/cycle6"/>
    <dgm:cxn modelId="{A11C2802-41DF-46EA-B708-593C1BF43289}" type="presParOf" srcId="{5A97E3D9-FB62-459D-94DF-DD24A54410BE}" destId="{4A69FB1F-94DC-433C-A196-458E5748727E}" srcOrd="15" destOrd="0" presId="urn:microsoft.com/office/officeart/2005/8/layout/cycle6"/>
    <dgm:cxn modelId="{703E86FB-4FD5-4C39-8CC0-8D09947568BD}" type="presParOf" srcId="{5A97E3D9-FB62-459D-94DF-DD24A54410BE}" destId="{1D385D77-1E11-4662-90CE-3A3D2AFA7491}" srcOrd="16" destOrd="0" presId="urn:microsoft.com/office/officeart/2005/8/layout/cycle6"/>
    <dgm:cxn modelId="{B02119D0-77A5-4960-BCC4-9B75893E82D6}" type="presParOf" srcId="{5A97E3D9-FB62-459D-94DF-DD24A54410BE}" destId="{CD5A29B0-1B87-47B9-9225-AE0A13B5BCBA}" srcOrd="17" destOrd="0" presId="urn:microsoft.com/office/officeart/2005/8/layout/cycle6"/>
    <dgm:cxn modelId="{A8EA908E-149D-4FA4-8323-37E32530CECC}" type="presParOf" srcId="{5A97E3D9-FB62-459D-94DF-DD24A54410BE}" destId="{F7F8877E-371A-4DAA-9DD9-50FB6A3D2003}" srcOrd="18" destOrd="0" presId="urn:microsoft.com/office/officeart/2005/8/layout/cycle6"/>
    <dgm:cxn modelId="{1338E96F-0794-4D8C-A3AE-38C809360A44}" type="presParOf" srcId="{5A97E3D9-FB62-459D-94DF-DD24A54410BE}" destId="{38CA6EF7-043E-489A-830A-FC178A0322AC}" srcOrd="19" destOrd="0" presId="urn:microsoft.com/office/officeart/2005/8/layout/cycle6"/>
    <dgm:cxn modelId="{493514EF-6E38-4ACA-B694-1461ECD351F6}" type="presParOf" srcId="{5A97E3D9-FB62-459D-94DF-DD24A54410BE}" destId="{ADADA0DE-594E-4C2E-B437-05361E99B3C1}" srcOrd="20" destOrd="0" presId="urn:microsoft.com/office/officeart/2005/8/layout/cycle6"/>
    <dgm:cxn modelId="{48A83B25-F1A4-482D-A2C5-170E00826230}" type="presParOf" srcId="{5A97E3D9-FB62-459D-94DF-DD24A54410BE}" destId="{DF5E10F7-2BCB-4E5F-95CB-B6B9327325F7}" srcOrd="21" destOrd="0" presId="urn:microsoft.com/office/officeart/2005/8/layout/cycle6"/>
    <dgm:cxn modelId="{E752D122-ED52-4127-A913-91EA9D52C902}" type="presParOf" srcId="{5A97E3D9-FB62-459D-94DF-DD24A54410BE}" destId="{E473BF50-A430-4073-8D4D-70A5E87A4820}" srcOrd="22" destOrd="0" presId="urn:microsoft.com/office/officeart/2005/8/layout/cycle6"/>
    <dgm:cxn modelId="{DD1799A4-AFC7-421D-86B9-48DFF1AF2D32}" type="presParOf" srcId="{5A97E3D9-FB62-459D-94DF-DD24A54410BE}" destId="{23F0C814-4C9F-400C-9B0A-D0D1B049FB39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B37B11-3630-40E2-ACFD-DE5E0DD6E01C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ECE8CED-EF95-4CD2-AB5C-3F36AD929C2D}">
      <dgm:prSet phldrT="[Text]"/>
      <dgm:spPr/>
      <dgm:t>
        <a:bodyPr/>
        <a:lstStyle/>
        <a:p>
          <a:r>
            <a:rPr lang="en-GB" dirty="0" smtClean="0"/>
            <a:t>Personal Data</a:t>
          </a:r>
          <a:endParaRPr lang="en-GB" dirty="0"/>
        </a:p>
      </dgm:t>
    </dgm:pt>
    <dgm:pt modelId="{CB806E78-B82F-4A02-9D7F-C662929FA276}" type="parTrans" cxnId="{7FEBD44E-E7A8-4EC3-88F9-9AF0EEA97507}">
      <dgm:prSet/>
      <dgm:spPr/>
      <dgm:t>
        <a:bodyPr/>
        <a:lstStyle/>
        <a:p>
          <a:endParaRPr lang="en-GB"/>
        </a:p>
      </dgm:t>
    </dgm:pt>
    <dgm:pt modelId="{CB06B0E1-3C7A-486D-ADF5-C1A17EB30D5B}" type="sibTrans" cxnId="{7FEBD44E-E7A8-4EC3-88F9-9AF0EEA97507}">
      <dgm:prSet/>
      <dgm:spPr/>
      <dgm:t>
        <a:bodyPr/>
        <a:lstStyle/>
        <a:p>
          <a:endParaRPr lang="en-GB"/>
        </a:p>
      </dgm:t>
    </dgm:pt>
    <dgm:pt modelId="{202206C0-E79A-4A2B-8666-59C117AECF7A}">
      <dgm:prSet phldrT="[Text]"/>
      <dgm:spPr/>
      <dgm:t>
        <a:bodyPr/>
        <a:lstStyle/>
        <a:p>
          <a:r>
            <a:rPr lang="en-GB" dirty="0" smtClean="0"/>
            <a:t>personal reality mining</a:t>
          </a:r>
          <a:endParaRPr lang="en-GB" dirty="0"/>
        </a:p>
      </dgm:t>
    </dgm:pt>
    <dgm:pt modelId="{EFA87F45-6F59-44DE-9A82-87B1A5CA13D8}" type="parTrans" cxnId="{24C483BE-81CD-4150-BEEF-7987C23150C2}">
      <dgm:prSet/>
      <dgm:spPr/>
      <dgm:t>
        <a:bodyPr/>
        <a:lstStyle/>
        <a:p>
          <a:endParaRPr lang="en-GB"/>
        </a:p>
      </dgm:t>
    </dgm:pt>
    <dgm:pt modelId="{E8B0080B-ED1B-48F9-A8E8-16C67782F584}" type="sibTrans" cxnId="{24C483BE-81CD-4150-BEEF-7987C23150C2}">
      <dgm:prSet/>
      <dgm:spPr/>
      <dgm:t>
        <a:bodyPr/>
        <a:lstStyle/>
        <a:p>
          <a:endParaRPr lang="en-GB"/>
        </a:p>
      </dgm:t>
    </dgm:pt>
    <dgm:pt modelId="{CC870289-8477-4D60-B6B8-B425EE8C0F16}">
      <dgm:prSet phldrT="[Text]"/>
      <dgm:spPr/>
      <dgm:t>
        <a:bodyPr/>
        <a:lstStyle/>
        <a:p>
          <a:r>
            <a:rPr lang="en-GB" dirty="0" smtClean="0"/>
            <a:t>corporeal parasitism</a:t>
          </a:r>
          <a:endParaRPr lang="en-GB" dirty="0"/>
        </a:p>
      </dgm:t>
    </dgm:pt>
    <dgm:pt modelId="{AA2BAA16-B5F3-44CF-8F22-923370C115A9}" type="parTrans" cxnId="{4FD9D79C-4F9C-431F-AB0A-E752AC55C83D}">
      <dgm:prSet/>
      <dgm:spPr/>
      <dgm:t>
        <a:bodyPr/>
        <a:lstStyle/>
        <a:p>
          <a:endParaRPr lang="en-GB"/>
        </a:p>
      </dgm:t>
    </dgm:pt>
    <dgm:pt modelId="{6B9F4C3E-3E32-4991-A800-DBEB3A544623}" type="sibTrans" cxnId="{4FD9D79C-4F9C-431F-AB0A-E752AC55C83D}">
      <dgm:prSet/>
      <dgm:spPr/>
      <dgm:t>
        <a:bodyPr/>
        <a:lstStyle/>
        <a:p>
          <a:endParaRPr lang="en-GB"/>
        </a:p>
      </dgm:t>
    </dgm:pt>
    <dgm:pt modelId="{E1955C0E-908B-4956-922A-755275D7AFDB}">
      <dgm:prSet phldrT="[Text]"/>
      <dgm:spPr/>
      <dgm:t>
        <a:bodyPr/>
        <a:lstStyle/>
        <a:p>
          <a:r>
            <a:rPr lang="en-GB" dirty="0" smtClean="0"/>
            <a:t>Social Data</a:t>
          </a:r>
          <a:endParaRPr lang="en-GB" dirty="0"/>
        </a:p>
      </dgm:t>
    </dgm:pt>
    <dgm:pt modelId="{AC4DE638-2FB5-4C33-9C43-A9D824FF2174}" type="parTrans" cxnId="{7E0951C6-D2A1-4C1C-AE06-1BDFACA1D6DB}">
      <dgm:prSet/>
      <dgm:spPr/>
      <dgm:t>
        <a:bodyPr/>
        <a:lstStyle/>
        <a:p>
          <a:endParaRPr lang="en-GB"/>
        </a:p>
      </dgm:t>
    </dgm:pt>
    <dgm:pt modelId="{D014FED8-2AC5-48D6-B820-713C1E699997}" type="sibTrans" cxnId="{7E0951C6-D2A1-4C1C-AE06-1BDFACA1D6DB}">
      <dgm:prSet/>
      <dgm:spPr/>
      <dgm:t>
        <a:bodyPr/>
        <a:lstStyle/>
        <a:p>
          <a:endParaRPr lang="en-GB"/>
        </a:p>
      </dgm:t>
    </dgm:pt>
    <dgm:pt modelId="{EA7D24BB-A86C-40F9-8475-4362F64D0A2B}">
      <dgm:prSet phldrT="[Text]"/>
      <dgm:spPr/>
      <dgm:t>
        <a:bodyPr/>
        <a:lstStyle/>
        <a:p>
          <a:r>
            <a:rPr lang="en-GB" dirty="0" smtClean="0"/>
            <a:t>social reality mining</a:t>
          </a:r>
          <a:endParaRPr lang="en-GB" dirty="0"/>
        </a:p>
      </dgm:t>
    </dgm:pt>
    <dgm:pt modelId="{74BC8336-19E2-4945-BF5C-FB1341C78489}" type="parTrans" cxnId="{390551B4-A6DE-4A58-9038-63453C32D35A}">
      <dgm:prSet/>
      <dgm:spPr/>
      <dgm:t>
        <a:bodyPr/>
        <a:lstStyle/>
        <a:p>
          <a:endParaRPr lang="en-GB"/>
        </a:p>
      </dgm:t>
    </dgm:pt>
    <dgm:pt modelId="{DA4C6E71-A7A0-49F5-A4E8-0F92E7096E92}" type="sibTrans" cxnId="{390551B4-A6DE-4A58-9038-63453C32D35A}">
      <dgm:prSet/>
      <dgm:spPr/>
      <dgm:t>
        <a:bodyPr/>
        <a:lstStyle/>
        <a:p>
          <a:endParaRPr lang="en-GB"/>
        </a:p>
      </dgm:t>
    </dgm:pt>
    <dgm:pt modelId="{5E49AFE0-5D27-46EA-A851-B3964113359C}">
      <dgm:prSet phldrT="[Text]"/>
      <dgm:spPr/>
      <dgm:t>
        <a:bodyPr/>
        <a:lstStyle/>
        <a:p>
          <a:r>
            <a:rPr lang="en-GB" dirty="0" smtClean="0"/>
            <a:t>hypothesis testing</a:t>
          </a:r>
          <a:endParaRPr lang="en-GB" dirty="0"/>
        </a:p>
      </dgm:t>
    </dgm:pt>
    <dgm:pt modelId="{4CE549C1-0211-42E0-8C39-3E033C916174}" type="parTrans" cxnId="{7FF23C14-C9B7-490C-9CCE-59A3182C8D7C}">
      <dgm:prSet/>
      <dgm:spPr/>
      <dgm:t>
        <a:bodyPr/>
        <a:lstStyle/>
        <a:p>
          <a:endParaRPr lang="en-GB"/>
        </a:p>
      </dgm:t>
    </dgm:pt>
    <dgm:pt modelId="{EB5E6BBA-6474-4DC6-9E66-36A1A7228503}" type="sibTrans" cxnId="{7FF23C14-C9B7-490C-9CCE-59A3182C8D7C}">
      <dgm:prSet/>
      <dgm:spPr/>
      <dgm:t>
        <a:bodyPr/>
        <a:lstStyle/>
        <a:p>
          <a:endParaRPr lang="en-GB"/>
        </a:p>
      </dgm:t>
    </dgm:pt>
    <dgm:pt modelId="{02081E00-6132-441D-A01F-824E066032AA}">
      <dgm:prSet phldrT="[Text]"/>
      <dgm:spPr/>
      <dgm:t>
        <a:bodyPr/>
        <a:lstStyle/>
        <a:p>
          <a:r>
            <a:rPr lang="en-GB" dirty="0" smtClean="0"/>
            <a:t>mind ‘uploading’ (recreation)</a:t>
          </a:r>
          <a:endParaRPr lang="en-GB" dirty="0"/>
        </a:p>
      </dgm:t>
    </dgm:pt>
    <dgm:pt modelId="{0D6689D3-1CB7-4C91-B8B0-77DB65D9B071}" type="parTrans" cxnId="{E3E369F9-2853-4D18-B507-4937767F3008}">
      <dgm:prSet/>
      <dgm:spPr/>
      <dgm:t>
        <a:bodyPr/>
        <a:lstStyle/>
        <a:p>
          <a:endParaRPr lang="en-GB"/>
        </a:p>
      </dgm:t>
    </dgm:pt>
    <dgm:pt modelId="{E72D7BDE-E9B9-4C03-A2C9-415BD1153B41}" type="sibTrans" cxnId="{E3E369F9-2853-4D18-B507-4937767F3008}">
      <dgm:prSet/>
      <dgm:spPr/>
      <dgm:t>
        <a:bodyPr/>
        <a:lstStyle/>
        <a:p>
          <a:endParaRPr lang="en-GB"/>
        </a:p>
      </dgm:t>
    </dgm:pt>
    <dgm:pt modelId="{1D93C995-DC0B-45AC-9D88-C8DE51C1ADAB}">
      <dgm:prSet phldrT="[Text]"/>
      <dgm:spPr/>
      <dgm:t>
        <a:bodyPr/>
        <a:lstStyle/>
        <a:p>
          <a:r>
            <a:rPr lang="en-GB" dirty="0" smtClean="0"/>
            <a:t>digital immortality (resurrection)</a:t>
          </a:r>
          <a:endParaRPr lang="en-GB" dirty="0"/>
        </a:p>
      </dgm:t>
    </dgm:pt>
    <dgm:pt modelId="{A9098A9E-15FC-49F2-A388-43B79E14622A}" type="parTrans" cxnId="{B5B3BD95-9C17-461E-B672-A511717CEF07}">
      <dgm:prSet/>
      <dgm:spPr/>
      <dgm:t>
        <a:bodyPr/>
        <a:lstStyle/>
        <a:p>
          <a:endParaRPr lang="en-GB"/>
        </a:p>
      </dgm:t>
    </dgm:pt>
    <dgm:pt modelId="{B53A55E0-A364-4BDD-8867-3A1FF47651F0}" type="sibTrans" cxnId="{B5B3BD95-9C17-461E-B672-A511717CEF07}">
      <dgm:prSet/>
      <dgm:spPr/>
      <dgm:t>
        <a:bodyPr/>
        <a:lstStyle/>
        <a:p>
          <a:endParaRPr lang="en-GB"/>
        </a:p>
      </dgm:t>
    </dgm:pt>
    <dgm:pt modelId="{47D92DFA-48D9-4642-937A-6C3B3CC9292A}">
      <dgm:prSet phldrT="[Text]"/>
      <dgm:spPr/>
      <dgm:t>
        <a:bodyPr/>
        <a:lstStyle/>
        <a:p>
          <a:r>
            <a:rPr lang="en-GB" dirty="0" smtClean="0"/>
            <a:t>mind of society</a:t>
          </a:r>
          <a:endParaRPr lang="en-GB" dirty="0"/>
        </a:p>
      </dgm:t>
    </dgm:pt>
    <dgm:pt modelId="{47875B5B-41C9-4F95-A4BB-F6710734C1A4}" type="parTrans" cxnId="{29CCA54C-F459-4797-80BE-756E617A6D2F}">
      <dgm:prSet/>
      <dgm:spPr/>
      <dgm:t>
        <a:bodyPr/>
        <a:lstStyle/>
        <a:p>
          <a:endParaRPr lang="en-GB"/>
        </a:p>
      </dgm:t>
    </dgm:pt>
    <dgm:pt modelId="{E0471970-B75A-49B9-BF15-0E0EB2BF609C}" type="sibTrans" cxnId="{29CCA54C-F459-4797-80BE-756E617A6D2F}">
      <dgm:prSet/>
      <dgm:spPr/>
      <dgm:t>
        <a:bodyPr/>
        <a:lstStyle/>
        <a:p>
          <a:endParaRPr lang="en-GB"/>
        </a:p>
      </dgm:t>
    </dgm:pt>
    <dgm:pt modelId="{D0CB558E-3947-45CD-B40A-2A12621440BD}">
      <dgm:prSet phldrT="[Text]"/>
      <dgm:spPr/>
      <dgm:t>
        <a:bodyPr/>
        <a:lstStyle/>
        <a:p>
          <a:r>
            <a:rPr lang="en-GB" dirty="0" smtClean="0"/>
            <a:t>social control</a:t>
          </a:r>
          <a:endParaRPr lang="en-GB" dirty="0"/>
        </a:p>
      </dgm:t>
    </dgm:pt>
    <dgm:pt modelId="{63C71030-8F59-4074-A713-9ACD1DFF8621}" type="parTrans" cxnId="{CED3852E-B456-43F2-9F88-AAD08C8D5DBC}">
      <dgm:prSet/>
      <dgm:spPr/>
      <dgm:t>
        <a:bodyPr/>
        <a:lstStyle/>
        <a:p>
          <a:endParaRPr lang="en-GB"/>
        </a:p>
      </dgm:t>
    </dgm:pt>
    <dgm:pt modelId="{A4350779-BD9E-4ABF-AD8A-27A6C502A8F1}" type="sibTrans" cxnId="{CED3852E-B456-43F2-9F88-AAD08C8D5DBC}">
      <dgm:prSet/>
      <dgm:spPr/>
      <dgm:t>
        <a:bodyPr/>
        <a:lstStyle/>
        <a:p>
          <a:endParaRPr lang="en-GB"/>
        </a:p>
      </dgm:t>
    </dgm:pt>
    <dgm:pt modelId="{87833FEA-3867-4C17-966A-6A3564A1F555}" type="pres">
      <dgm:prSet presAssocID="{A2B37B11-3630-40E2-ACFD-DE5E0DD6E01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DE7CE4A-8BD0-4A82-AAFC-75284316FB30}" type="pres">
      <dgm:prSet presAssocID="{3ECE8CED-EF95-4CD2-AB5C-3F36AD929C2D}" presName="comp" presStyleCnt="0"/>
      <dgm:spPr/>
    </dgm:pt>
    <dgm:pt modelId="{766F2A80-A2C3-41FC-90D0-22FB54317712}" type="pres">
      <dgm:prSet presAssocID="{3ECE8CED-EF95-4CD2-AB5C-3F36AD929C2D}" presName="box" presStyleLbl="node1" presStyleIdx="0" presStyleCnt="2"/>
      <dgm:spPr/>
      <dgm:t>
        <a:bodyPr/>
        <a:lstStyle/>
        <a:p>
          <a:endParaRPr lang="en-GB"/>
        </a:p>
      </dgm:t>
    </dgm:pt>
    <dgm:pt modelId="{FA79E52A-49E7-463A-8178-584385108A50}" type="pres">
      <dgm:prSet presAssocID="{3ECE8CED-EF95-4CD2-AB5C-3F36AD929C2D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23B18FB-C6FB-4FA2-AF60-80735588DE4E}" type="pres">
      <dgm:prSet presAssocID="{3ECE8CED-EF95-4CD2-AB5C-3F36AD929C2D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B739A1-4169-45B2-8674-7EA77AB7400B}" type="pres">
      <dgm:prSet presAssocID="{CB06B0E1-3C7A-486D-ADF5-C1A17EB30D5B}" presName="spacer" presStyleCnt="0"/>
      <dgm:spPr/>
    </dgm:pt>
    <dgm:pt modelId="{DFF5BB8E-63E0-4A12-836D-B5F1A1DADF6E}" type="pres">
      <dgm:prSet presAssocID="{E1955C0E-908B-4956-922A-755275D7AFDB}" presName="comp" presStyleCnt="0"/>
      <dgm:spPr/>
    </dgm:pt>
    <dgm:pt modelId="{450B793D-5440-482F-AA0C-9DA6F01AAE62}" type="pres">
      <dgm:prSet presAssocID="{E1955C0E-908B-4956-922A-755275D7AFDB}" presName="box" presStyleLbl="node1" presStyleIdx="1" presStyleCnt="2" custLinFactNeighborY="-6914"/>
      <dgm:spPr/>
      <dgm:t>
        <a:bodyPr/>
        <a:lstStyle/>
        <a:p>
          <a:endParaRPr lang="en-GB"/>
        </a:p>
      </dgm:t>
    </dgm:pt>
    <dgm:pt modelId="{3040660A-6676-4B26-BD49-2E3C427D6ADB}" type="pres">
      <dgm:prSet presAssocID="{E1955C0E-908B-4956-922A-755275D7AFDB}" presName="img" presStyleLbl="fgImgPlace1" presStyleIdx="1" presStyleCnt="2" custLinFactNeighborY="-864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F8EB81A-5D44-4963-A0D0-96011EC6B102}" type="pres">
      <dgm:prSet presAssocID="{E1955C0E-908B-4956-922A-755275D7AFDB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44F1FA5-4F6A-4B43-8A41-6497CFB752F0}" type="presOf" srcId="{D0CB558E-3947-45CD-B40A-2A12621440BD}" destId="{CF8EB81A-5D44-4963-A0D0-96011EC6B102}" srcOrd="1" destOrd="4" presId="urn:microsoft.com/office/officeart/2005/8/layout/vList4"/>
    <dgm:cxn modelId="{3C924E91-6607-4BF2-823F-6514EE246DE8}" type="presOf" srcId="{02081E00-6132-441D-A01F-824E066032AA}" destId="{766F2A80-A2C3-41FC-90D0-22FB54317712}" srcOrd="0" destOrd="3" presId="urn:microsoft.com/office/officeart/2005/8/layout/vList4"/>
    <dgm:cxn modelId="{D7322B75-32DF-45B1-98F4-3A4C02FB949B}" type="presOf" srcId="{02081E00-6132-441D-A01F-824E066032AA}" destId="{D23B18FB-C6FB-4FA2-AF60-80735588DE4E}" srcOrd="1" destOrd="3" presId="urn:microsoft.com/office/officeart/2005/8/layout/vList4"/>
    <dgm:cxn modelId="{6C310C97-3E76-456A-8DDD-24770399B9F9}" type="presOf" srcId="{1D93C995-DC0B-45AC-9D88-C8DE51C1ADAB}" destId="{D23B18FB-C6FB-4FA2-AF60-80735588DE4E}" srcOrd="1" destOrd="4" presId="urn:microsoft.com/office/officeart/2005/8/layout/vList4"/>
    <dgm:cxn modelId="{93BF7E0E-3B58-49A4-BFB1-657FC705AE57}" type="presOf" srcId="{EA7D24BB-A86C-40F9-8475-4362F64D0A2B}" destId="{CF8EB81A-5D44-4963-A0D0-96011EC6B102}" srcOrd="1" destOrd="1" presId="urn:microsoft.com/office/officeart/2005/8/layout/vList4"/>
    <dgm:cxn modelId="{16A0EA10-4CBB-40BB-A07E-DE03C3072220}" type="presOf" srcId="{E1955C0E-908B-4956-922A-755275D7AFDB}" destId="{CF8EB81A-5D44-4963-A0D0-96011EC6B102}" srcOrd="1" destOrd="0" presId="urn:microsoft.com/office/officeart/2005/8/layout/vList4"/>
    <dgm:cxn modelId="{B480B16F-0B86-47DA-81FB-33AB78EAE176}" type="presOf" srcId="{A2B37B11-3630-40E2-ACFD-DE5E0DD6E01C}" destId="{87833FEA-3867-4C17-966A-6A3564A1F555}" srcOrd="0" destOrd="0" presId="urn:microsoft.com/office/officeart/2005/8/layout/vList4"/>
    <dgm:cxn modelId="{7FEBD44E-E7A8-4EC3-88F9-9AF0EEA97507}" srcId="{A2B37B11-3630-40E2-ACFD-DE5E0DD6E01C}" destId="{3ECE8CED-EF95-4CD2-AB5C-3F36AD929C2D}" srcOrd="0" destOrd="0" parTransId="{CB806E78-B82F-4A02-9D7F-C662929FA276}" sibTransId="{CB06B0E1-3C7A-486D-ADF5-C1A17EB30D5B}"/>
    <dgm:cxn modelId="{C6B4681C-C137-4D2D-99FD-530477D9E72C}" type="presOf" srcId="{CC870289-8477-4D60-B6B8-B425EE8C0F16}" destId="{D23B18FB-C6FB-4FA2-AF60-80735588DE4E}" srcOrd="1" destOrd="2" presId="urn:microsoft.com/office/officeart/2005/8/layout/vList4"/>
    <dgm:cxn modelId="{4FD9D79C-4F9C-431F-AB0A-E752AC55C83D}" srcId="{3ECE8CED-EF95-4CD2-AB5C-3F36AD929C2D}" destId="{CC870289-8477-4D60-B6B8-B425EE8C0F16}" srcOrd="1" destOrd="0" parTransId="{AA2BAA16-B5F3-44CF-8F22-923370C115A9}" sibTransId="{6B9F4C3E-3E32-4991-A800-DBEB3A544623}"/>
    <dgm:cxn modelId="{1CD4E3F5-00D1-4210-BD4F-2D933A05B4A7}" type="presOf" srcId="{E1955C0E-908B-4956-922A-755275D7AFDB}" destId="{450B793D-5440-482F-AA0C-9DA6F01AAE62}" srcOrd="0" destOrd="0" presId="urn:microsoft.com/office/officeart/2005/8/layout/vList4"/>
    <dgm:cxn modelId="{7CC89FDD-4DAC-4EE6-ADCB-9010AB9440FE}" type="presOf" srcId="{1D93C995-DC0B-45AC-9D88-C8DE51C1ADAB}" destId="{766F2A80-A2C3-41FC-90D0-22FB54317712}" srcOrd="0" destOrd="4" presId="urn:microsoft.com/office/officeart/2005/8/layout/vList4"/>
    <dgm:cxn modelId="{3DA7398A-F056-4D51-B316-9DCA2AF56919}" type="presOf" srcId="{5E49AFE0-5D27-46EA-A851-B3964113359C}" destId="{CF8EB81A-5D44-4963-A0D0-96011EC6B102}" srcOrd="1" destOrd="2" presId="urn:microsoft.com/office/officeart/2005/8/layout/vList4"/>
    <dgm:cxn modelId="{29FECE99-7014-4D9D-AA54-B1229C6283A2}" type="presOf" srcId="{EA7D24BB-A86C-40F9-8475-4362F64D0A2B}" destId="{450B793D-5440-482F-AA0C-9DA6F01AAE62}" srcOrd="0" destOrd="1" presId="urn:microsoft.com/office/officeart/2005/8/layout/vList4"/>
    <dgm:cxn modelId="{264E12CF-D2DB-4125-A76C-174D7AAEE722}" type="presOf" srcId="{3ECE8CED-EF95-4CD2-AB5C-3F36AD929C2D}" destId="{766F2A80-A2C3-41FC-90D0-22FB54317712}" srcOrd="0" destOrd="0" presId="urn:microsoft.com/office/officeart/2005/8/layout/vList4"/>
    <dgm:cxn modelId="{83976E0B-DB89-4F9F-AEE9-8A8894661C05}" type="presOf" srcId="{47D92DFA-48D9-4642-937A-6C3B3CC9292A}" destId="{CF8EB81A-5D44-4963-A0D0-96011EC6B102}" srcOrd="1" destOrd="3" presId="urn:microsoft.com/office/officeart/2005/8/layout/vList4"/>
    <dgm:cxn modelId="{390551B4-A6DE-4A58-9038-63453C32D35A}" srcId="{E1955C0E-908B-4956-922A-755275D7AFDB}" destId="{EA7D24BB-A86C-40F9-8475-4362F64D0A2B}" srcOrd="0" destOrd="0" parTransId="{74BC8336-19E2-4945-BF5C-FB1341C78489}" sibTransId="{DA4C6E71-A7A0-49F5-A4E8-0F92E7096E92}"/>
    <dgm:cxn modelId="{CED3852E-B456-43F2-9F88-AAD08C8D5DBC}" srcId="{E1955C0E-908B-4956-922A-755275D7AFDB}" destId="{D0CB558E-3947-45CD-B40A-2A12621440BD}" srcOrd="3" destOrd="0" parTransId="{63C71030-8F59-4074-A713-9ACD1DFF8621}" sibTransId="{A4350779-BD9E-4ABF-AD8A-27A6C502A8F1}"/>
    <dgm:cxn modelId="{29CCA54C-F459-4797-80BE-756E617A6D2F}" srcId="{E1955C0E-908B-4956-922A-755275D7AFDB}" destId="{47D92DFA-48D9-4642-937A-6C3B3CC9292A}" srcOrd="2" destOrd="0" parTransId="{47875B5B-41C9-4F95-A4BB-F6710734C1A4}" sibTransId="{E0471970-B75A-49B9-BF15-0E0EB2BF609C}"/>
    <dgm:cxn modelId="{24C483BE-81CD-4150-BEEF-7987C23150C2}" srcId="{3ECE8CED-EF95-4CD2-AB5C-3F36AD929C2D}" destId="{202206C0-E79A-4A2B-8666-59C117AECF7A}" srcOrd="0" destOrd="0" parTransId="{EFA87F45-6F59-44DE-9A82-87B1A5CA13D8}" sibTransId="{E8B0080B-ED1B-48F9-A8E8-16C67782F584}"/>
    <dgm:cxn modelId="{DB2D04E2-68CA-4CC0-B0DA-E2B578178D2B}" type="presOf" srcId="{3ECE8CED-EF95-4CD2-AB5C-3F36AD929C2D}" destId="{D23B18FB-C6FB-4FA2-AF60-80735588DE4E}" srcOrd="1" destOrd="0" presId="urn:microsoft.com/office/officeart/2005/8/layout/vList4"/>
    <dgm:cxn modelId="{7E0951C6-D2A1-4C1C-AE06-1BDFACA1D6DB}" srcId="{A2B37B11-3630-40E2-ACFD-DE5E0DD6E01C}" destId="{E1955C0E-908B-4956-922A-755275D7AFDB}" srcOrd="1" destOrd="0" parTransId="{AC4DE638-2FB5-4C33-9C43-A9D824FF2174}" sibTransId="{D014FED8-2AC5-48D6-B820-713C1E699997}"/>
    <dgm:cxn modelId="{DC88A458-D40F-423D-9746-1CEF1071BCA4}" type="presOf" srcId="{202206C0-E79A-4A2B-8666-59C117AECF7A}" destId="{D23B18FB-C6FB-4FA2-AF60-80735588DE4E}" srcOrd="1" destOrd="1" presId="urn:microsoft.com/office/officeart/2005/8/layout/vList4"/>
    <dgm:cxn modelId="{FEBCAAC0-BC23-48A1-8795-ED51CD1ED3B6}" type="presOf" srcId="{CC870289-8477-4D60-B6B8-B425EE8C0F16}" destId="{766F2A80-A2C3-41FC-90D0-22FB54317712}" srcOrd="0" destOrd="2" presId="urn:microsoft.com/office/officeart/2005/8/layout/vList4"/>
    <dgm:cxn modelId="{BC76C44D-DA84-4BB9-8977-33FCCF6E1D86}" type="presOf" srcId="{47D92DFA-48D9-4642-937A-6C3B3CC9292A}" destId="{450B793D-5440-482F-AA0C-9DA6F01AAE62}" srcOrd="0" destOrd="3" presId="urn:microsoft.com/office/officeart/2005/8/layout/vList4"/>
    <dgm:cxn modelId="{45C1B154-A2CE-4E31-94F6-9FDE96D97386}" type="presOf" srcId="{5E49AFE0-5D27-46EA-A851-B3964113359C}" destId="{450B793D-5440-482F-AA0C-9DA6F01AAE62}" srcOrd="0" destOrd="2" presId="urn:microsoft.com/office/officeart/2005/8/layout/vList4"/>
    <dgm:cxn modelId="{1AA3C24D-B5CE-4D06-A4B8-B70ECE70A13A}" type="presOf" srcId="{202206C0-E79A-4A2B-8666-59C117AECF7A}" destId="{766F2A80-A2C3-41FC-90D0-22FB54317712}" srcOrd="0" destOrd="1" presId="urn:microsoft.com/office/officeart/2005/8/layout/vList4"/>
    <dgm:cxn modelId="{7FF23C14-C9B7-490C-9CCE-59A3182C8D7C}" srcId="{E1955C0E-908B-4956-922A-755275D7AFDB}" destId="{5E49AFE0-5D27-46EA-A851-B3964113359C}" srcOrd="1" destOrd="0" parTransId="{4CE549C1-0211-42E0-8C39-3E033C916174}" sibTransId="{EB5E6BBA-6474-4DC6-9E66-36A1A7228503}"/>
    <dgm:cxn modelId="{E3E369F9-2853-4D18-B507-4937767F3008}" srcId="{3ECE8CED-EF95-4CD2-AB5C-3F36AD929C2D}" destId="{02081E00-6132-441D-A01F-824E066032AA}" srcOrd="2" destOrd="0" parTransId="{0D6689D3-1CB7-4C91-B8B0-77DB65D9B071}" sibTransId="{E72D7BDE-E9B9-4C03-A2C9-415BD1153B41}"/>
    <dgm:cxn modelId="{872788A2-F459-47E4-83B2-6F253F3E2BC4}" type="presOf" srcId="{D0CB558E-3947-45CD-B40A-2A12621440BD}" destId="{450B793D-5440-482F-AA0C-9DA6F01AAE62}" srcOrd="0" destOrd="4" presId="urn:microsoft.com/office/officeart/2005/8/layout/vList4"/>
    <dgm:cxn modelId="{B5B3BD95-9C17-461E-B672-A511717CEF07}" srcId="{3ECE8CED-EF95-4CD2-AB5C-3F36AD929C2D}" destId="{1D93C995-DC0B-45AC-9D88-C8DE51C1ADAB}" srcOrd="3" destOrd="0" parTransId="{A9098A9E-15FC-49F2-A388-43B79E14622A}" sibTransId="{B53A55E0-A364-4BDD-8867-3A1FF47651F0}"/>
    <dgm:cxn modelId="{B2BA7C14-1CA2-4E3F-86E0-B6432A820077}" type="presParOf" srcId="{87833FEA-3867-4C17-966A-6A3564A1F555}" destId="{4DE7CE4A-8BD0-4A82-AAFC-75284316FB30}" srcOrd="0" destOrd="0" presId="urn:microsoft.com/office/officeart/2005/8/layout/vList4"/>
    <dgm:cxn modelId="{4FC4CE02-852B-4B25-8BE7-00B469EAADB2}" type="presParOf" srcId="{4DE7CE4A-8BD0-4A82-AAFC-75284316FB30}" destId="{766F2A80-A2C3-41FC-90D0-22FB54317712}" srcOrd="0" destOrd="0" presId="urn:microsoft.com/office/officeart/2005/8/layout/vList4"/>
    <dgm:cxn modelId="{3E6A7567-4816-4FE0-8752-78A587B57FF6}" type="presParOf" srcId="{4DE7CE4A-8BD0-4A82-AAFC-75284316FB30}" destId="{FA79E52A-49E7-463A-8178-584385108A50}" srcOrd="1" destOrd="0" presId="urn:microsoft.com/office/officeart/2005/8/layout/vList4"/>
    <dgm:cxn modelId="{CF0D5955-498E-4001-BBFD-CEC99829BA3B}" type="presParOf" srcId="{4DE7CE4A-8BD0-4A82-AAFC-75284316FB30}" destId="{D23B18FB-C6FB-4FA2-AF60-80735588DE4E}" srcOrd="2" destOrd="0" presId="urn:microsoft.com/office/officeart/2005/8/layout/vList4"/>
    <dgm:cxn modelId="{65305463-B09C-44FD-B930-091C9C07F84C}" type="presParOf" srcId="{87833FEA-3867-4C17-966A-6A3564A1F555}" destId="{D3B739A1-4169-45B2-8674-7EA77AB7400B}" srcOrd="1" destOrd="0" presId="urn:microsoft.com/office/officeart/2005/8/layout/vList4"/>
    <dgm:cxn modelId="{F3545039-3543-498F-A738-7330F7DD81A1}" type="presParOf" srcId="{87833FEA-3867-4C17-966A-6A3564A1F555}" destId="{DFF5BB8E-63E0-4A12-836D-B5F1A1DADF6E}" srcOrd="2" destOrd="0" presId="urn:microsoft.com/office/officeart/2005/8/layout/vList4"/>
    <dgm:cxn modelId="{323DFF0B-3AC8-40AC-93FC-9E1C7FFF14F0}" type="presParOf" srcId="{DFF5BB8E-63E0-4A12-836D-B5F1A1DADF6E}" destId="{450B793D-5440-482F-AA0C-9DA6F01AAE62}" srcOrd="0" destOrd="0" presId="urn:microsoft.com/office/officeart/2005/8/layout/vList4"/>
    <dgm:cxn modelId="{C770128B-BCB2-4D39-95B6-520E9A49BDF2}" type="presParOf" srcId="{DFF5BB8E-63E0-4A12-836D-B5F1A1DADF6E}" destId="{3040660A-6676-4B26-BD49-2E3C427D6ADB}" srcOrd="1" destOrd="0" presId="urn:microsoft.com/office/officeart/2005/8/layout/vList4"/>
    <dgm:cxn modelId="{82CE9CDA-0A66-4967-AB4D-3170C1EFEE2F}" type="presParOf" srcId="{DFF5BB8E-63E0-4A12-836D-B5F1A1DADF6E}" destId="{CF8EB81A-5D44-4963-A0D0-96011EC6B10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ED2A60-81DF-41A5-9D8C-FA38CC24C366}">
      <dsp:nvSpPr>
        <dsp:cNvPr id="0" name=""/>
        <dsp:cNvSpPr/>
      </dsp:nvSpPr>
      <dsp:spPr>
        <a:xfrm>
          <a:off x="3236369" y="3668"/>
          <a:ext cx="2096213" cy="136253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Hierarchical Organization</a:t>
          </a:r>
          <a:endParaRPr lang="en-GB" sz="2200" kern="1200" dirty="0"/>
        </a:p>
      </dsp:txBody>
      <dsp:txXfrm>
        <a:off x="3236369" y="3668"/>
        <a:ext cx="2096213" cy="1362538"/>
      </dsp:txXfrm>
    </dsp:sp>
    <dsp:sp modelId="{21494EA5-7263-4FEF-BCBF-56A3992FD30F}">
      <dsp:nvSpPr>
        <dsp:cNvPr id="0" name=""/>
        <dsp:cNvSpPr/>
      </dsp:nvSpPr>
      <dsp:spPr>
        <a:xfrm>
          <a:off x="1563888" y="684938"/>
          <a:ext cx="5441175" cy="5441175"/>
        </a:xfrm>
        <a:custGeom>
          <a:avLst/>
          <a:gdLst/>
          <a:ahLst/>
          <a:cxnLst/>
          <a:rect l="0" t="0" r="0" b="0"/>
          <a:pathLst>
            <a:path>
              <a:moveTo>
                <a:pt x="3783074" y="216047"/>
              </a:moveTo>
              <a:arcTo wR="2720587" hR="2720587" stAng="17579270" swAng="196003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65A28-2032-408E-B144-B97D60C9C4AF}">
      <dsp:nvSpPr>
        <dsp:cNvPr id="0" name=""/>
        <dsp:cNvSpPr/>
      </dsp:nvSpPr>
      <dsp:spPr>
        <a:xfrm>
          <a:off x="5823802" y="1883548"/>
          <a:ext cx="2096213" cy="1362538"/>
        </a:xfrm>
        <a:prstGeom prst="roundRect">
          <a:avLst/>
        </a:prstGeom>
        <a:solidFill>
          <a:schemeClr val="accent4">
            <a:hueOff val="304510"/>
            <a:satOff val="-5268"/>
            <a:lumOff val="-1128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Generative Models</a:t>
          </a:r>
          <a:endParaRPr lang="en-GB" sz="2200" kern="1200" dirty="0"/>
        </a:p>
      </dsp:txBody>
      <dsp:txXfrm>
        <a:off x="5823802" y="1883548"/>
        <a:ext cx="2096213" cy="1362538"/>
      </dsp:txXfrm>
    </dsp:sp>
    <dsp:sp modelId="{B41F9CFD-5221-43BC-8274-9D8D6FBEE7CD}">
      <dsp:nvSpPr>
        <dsp:cNvPr id="0" name=""/>
        <dsp:cNvSpPr/>
      </dsp:nvSpPr>
      <dsp:spPr>
        <a:xfrm>
          <a:off x="1563888" y="684938"/>
          <a:ext cx="5441175" cy="5441175"/>
        </a:xfrm>
        <a:custGeom>
          <a:avLst/>
          <a:gdLst/>
          <a:ahLst/>
          <a:cxnLst/>
          <a:rect l="0" t="0" r="0" b="0"/>
          <a:pathLst>
            <a:path>
              <a:moveTo>
                <a:pt x="5437464" y="2578531"/>
              </a:moveTo>
              <a:arcTo wR="2720587" hR="2720587" stAng="21420415" swAng="2195148"/>
            </a:path>
          </a:pathLst>
        </a:custGeom>
        <a:noFill/>
        <a:ln w="9525" cap="flat" cmpd="sng" algn="ctr">
          <a:solidFill>
            <a:schemeClr val="accent4">
              <a:hueOff val="304510"/>
              <a:satOff val="-5268"/>
              <a:lumOff val="-11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FCD594-8AA3-479A-9D8E-84E0E3932BFE}">
      <dsp:nvSpPr>
        <dsp:cNvPr id="0" name=""/>
        <dsp:cNvSpPr/>
      </dsp:nvSpPr>
      <dsp:spPr>
        <a:xfrm>
          <a:off x="4835490" y="4925258"/>
          <a:ext cx="2096213" cy="1362538"/>
        </a:xfrm>
        <a:prstGeom prst="roundRect">
          <a:avLst/>
        </a:prstGeom>
        <a:solidFill>
          <a:schemeClr val="accent4">
            <a:hueOff val="609020"/>
            <a:satOff val="-10536"/>
            <a:lumOff val="-225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Precision Weighting</a:t>
          </a:r>
          <a:endParaRPr lang="en-GB" sz="2200" kern="1200" dirty="0"/>
        </a:p>
      </dsp:txBody>
      <dsp:txXfrm>
        <a:off x="4835490" y="4925258"/>
        <a:ext cx="2096213" cy="1362538"/>
      </dsp:txXfrm>
    </dsp:sp>
    <dsp:sp modelId="{D1DF2058-2181-4B29-85EC-AF62AA399696}">
      <dsp:nvSpPr>
        <dsp:cNvPr id="0" name=""/>
        <dsp:cNvSpPr/>
      </dsp:nvSpPr>
      <dsp:spPr>
        <a:xfrm>
          <a:off x="1563888" y="684938"/>
          <a:ext cx="5441175" cy="5441175"/>
        </a:xfrm>
        <a:custGeom>
          <a:avLst/>
          <a:gdLst/>
          <a:ahLst/>
          <a:cxnLst/>
          <a:rect l="0" t="0" r="0" b="0"/>
          <a:pathLst>
            <a:path>
              <a:moveTo>
                <a:pt x="3260806" y="5387001"/>
              </a:moveTo>
              <a:arcTo wR="2720587" hR="2720587" stAng="4712810" swAng="1374379"/>
            </a:path>
          </a:pathLst>
        </a:custGeom>
        <a:noFill/>
        <a:ln w="9525" cap="flat" cmpd="sng" algn="ctr">
          <a:solidFill>
            <a:schemeClr val="accent4">
              <a:hueOff val="609020"/>
              <a:satOff val="-10536"/>
              <a:lumOff val="-225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BAF69-1E24-48A6-9D53-123B4A58B649}">
      <dsp:nvSpPr>
        <dsp:cNvPr id="0" name=""/>
        <dsp:cNvSpPr/>
      </dsp:nvSpPr>
      <dsp:spPr>
        <a:xfrm>
          <a:off x="1637247" y="4925258"/>
          <a:ext cx="2096213" cy="1362538"/>
        </a:xfrm>
        <a:prstGeom prst="roundRect">
          <a:avLst/>
        </a:prstGeom>
        <a:solidFill>
          <a:schemeClr val="accent4">
            <a:hueOff val="913530"/>
            <a:satOff val="-15804"/>
            <a:lumOff val="-3383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Prediction Error</a:t>
          </a:r>
          <a:endParaRPr lang="en-GB" sz="2200" kern="1200" dirty="0"/>
        </a:p>
      </dsp:txBody>
      <dsp:txXfrm>
        <a:off x="1637247" y="4925258"/>
        <a:ext cx="2096213" cy="1362538"/>
      </dsp:txXfrm>
    </dsp:sp>
    <dsp:sp modelId="{5F3E40E1-9A35-411B-A00E-9F1988E40FDE}">
      <dsp:nvSpPr>
        <dsp:cNvPr id="0" name=""/>
        <dsp:cNvSpPr/>
      </dsp:nvSpPr>
      <dsp:spPr>
        <a:xfrm>
          <a:off x="1563888" y="684938"/>
          <a:ext cx="5441175" cy="5441175"/>
        </a:xfrm>
        <a:custGeom>
          <a:avLst/>
          <a:gdLst/>
          <a:ahLst/>
          <a:cxnLst/>
          <a:rect l="0" t="0" r="0" b="0"/>
          <a:pathLst>
            <a:path>
              <a:moveTo>
                <a:pt x="454360" y="4225849"/>
              </a:moveTo>
              <a:arcTo wR="2720587" hR="2720587" stAng="8784437" swAng="2195148"/>
            </a:path>
          </a:pathLst>
        </a:custGeom>
        <a:noFill/>
        <a:ln w="9525" cap="flat" cmpd="sng" algn="ctr">
          <a:solidFill>
            <a:schemeClr val="accent4">
              <a:hueOff val="913530"/>
              <a:satOff val="-15804"/>
              <a:lumOff val="-338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91AA3-7E8F-4D02-90A7-1F95D81F407B}">
      <dsp:nvSpPr>
        <dsp:cNvPr id="0" name=""/>
        <dsp:cNvSpPr/>
      </dsp:nvSpPr>
      <dsp:spPr>
        <a:xfrm>
          <a:off x="648936" y="1883548"/>
          <a:ext cx="2096213" cy="1362538"/>
        </a:xfrm>
        <a:prstGeom prst="roundRect">
          <a:avLst/>
        </a:prstGeom>
        <a:solidFill>
          <a:schemeClr val="accent4">
            <a:hueOff val="1218040"/>
            <a:satOff val="-21072"/>
            <a:lumOff val="-451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Active Inference</a:t>
          </a:r>
          <a:endParaRPr lang="en-GB" sz="2200" kern="1200" dirty="0"/>
        </a:p>
      </dsp:txBody>
      <dsp:txXfrm>
        <a:off x="648936" y="1883548"/>
        <a:ext cx="2096213" cy="1362538"/>
      </dsp:txXfrm>
    </dsp:sp>
    <dsp:sp modelId="{94FF332D-1769-4472-9068-82BC4BA61628}">
      <dsp:nvSpPr>
        <dsp:cNvPr id="0" name=""/>
        <dsp:cNvSpPr/>
      </dsp:nvSpPr>
      <dsp:spPr>
        <a:xfrm>
          <a:off x="1563888" y="684938"/>
          <a:ext cx="5441175" cy="5441175"/>
        </a:xfrm>
        <a:custGeom>
          <a:avLst/>
          <a:gdLst/>
          <a:ahLst/>
          <a:cxnLst/>
          <a:rect l="0" t="0" r="0" b="0"/>
          <a:pathLst>
            <a:path>
              <a:moveTo>
                <a:pt x="474317" y="1185704"/>
              </a:moveTo>
              <a:arcTo wR="2720587" hR="2720587" stAng="12860695" swAng="1960035"/>
            </a:path>
          </a:pathLst>
        </a:custGeom>
        <a:noFill/>
        <a:ln w="9525" cap="flat" cmpd="sng" algn="ctr">
          <a:solidFill>
            <a:schemeClr val="accent4">
              <a:hueOff val="1218040"/>
              <a:satOff val="-21072"/>
              <a:lumOff val="-451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6F2A80-A2C3-41FC-90D0-22FB54317712}">
      <dsp:nvSpPr>
        <dsp:cNvPr id="0" name=""/>
        <dsp:cNvSpPr/>
      </dsp:nvSpPr>
      <dsp:spPr>
        <a:xfrm>
          <a:off x="0" y="0"/>
          <a:ext cx="8496944" cy="25998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Personal Data</a:t>
          </a:r>
          <a:endParaRPr lang="en-GB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personal reality mining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corporeal parasitism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mind ‘uploading’ (recreation)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digital immortality (resurrection)</a:t>
          </a:r>
          <a:endParaRPr lang="en-GB" sz="2100" kern="1200" dirty="0"/>
        </a:p>
      </dsp:txBody>
      <dsp:txXfrm>
        <a:off x="1959372" y="0"/>
        <a:ext cx="6537571" cy="2599841"/>
      </dsp:txXfrm>
    </dsp:sp>
    <dsp:sp modelId="{FA79E52A-49E7-463A-8178-584385108A50}">
      <dsp:nvSpPr>
        <dsp:cNvPr id="0" name=""/>
        <dsp:cNvSpPr/>
      </dsp:nvSpPr>
      <dsp:spPr>
        <a:xfrm>
          <a:off x="259984" y="259984"/>
          <a:ext cx="1699388" cy="207987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0B793D-5440-482F-AA0C-9DA6F01AAE62}">
      <dsp:nvSpPr>
        <dsp:cNvPr id="0" name=""/>
        <dsp:cNvSpPr/>
      </dsp:nvSpPr>
      <dsp:spPr>
        <a:xfrm>
          <a:off x="0" y="2680072"/>
          <a:ext cx="8496944" cy="2599841"/>
        </a:xfrm>
        <a:prstGeom prst="roundRect">
          <a:avLst>
            <a:gd name="adj" fmla="val 10000"/>
          </a:avLst>
        </a:prstGeom>
        <a:solidFill>
          <a:schemeClr val="accent5">
            <a:hueOff val="6718553"/>
            <a:satOff val="9479"/>
            <a:lumOff val="-117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Social Data</a:t>
          </a:r>
          <a:endParaRPr lang="en-GB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social reality mining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hypothesis testing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mind of society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 smtClean="0"/>
            <a:t>social control</a:t>
          </a:r>
          <a:endParaRPr lang="en-GB" sz="2100" kern="1200" dirty="0"/>
        </a:p>
      </dsp:txBody>
      <dsp:txXfrm>
        <a:off x="1959372" y="2680072"/>
        <a:ext cx="6537571" cy="2599841"/>
      </dsp:txXfrm>
    </dsp:sp>
    <dsp:sp modelId="{3040660A-6676-4B26-BD49-2E3C427D6ADB}">
      <dsp:nvSpPr>
        <dsp:cNvPr id="0" name=""/>
        <dsp:cNvSpPr/>
      </dsp:nvSpPr>
      <dsp:spPr>
        <a:xfrm>
          <a:off x="259984" y="2940046"/>
          <a:ext cx="1699388" cy="207987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CE9AA-4BA7-4D07-9050-BBE2580C1255}" type="datetimeFigureOut">
              <a:rPr lang="en-GB" smtClean="0"/>
              <a:pPr/>
              <a:t>05/07/2016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612DB-90E4-4313-A5E0-43D1422B575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dirty="0" smtClean="0"/>
              <a:t>Smart, P. R., O'Hara, K., &amp; Hall, W. (2016) </a:t>
            </a:r>
            <a:r>
              <a:rPr lang="en-GB" sz="1200" i="1" dirty="0" smtClean="0"/>
              <a:t>Predicting Me, Experiencing Us: Predictive Processing, Big Data and the Mind of Society. Minds, Selves and 21st Century Technology, Lisbon, Portugal. (23</a:t>
            </a:r>
            <a:r>
              <a:rPr lang="en-GB" sz="1200" i="1" baseline="30000" dirty="0" smtClean="0"/>
              <a:t>rd</a:t>
            </a:r>
            <a:r>
              <a:rPr lang="en-GB" sz="1200" i="1" dirty="0" smtClean="0"/>
              <a:t> and 24</a:t>
            </a:r>
            <a:r>
              <a:rPr lang="en-GB" sz="1200" i="1" baseline="30000" dirty="0" smtClean="0"/>
              <a:t>th</a:t>
            </a:r>
            <a:r>
              <a:rPr lang="en-GB" sz="1200" i="1" dirty="0" smtClean="0"/>
              <a:t> June,</a:t>
            </a:r>
            <a:r>
              <a:rPr lang="en-GB" sz="1200" i="1" baseline="0" dirty="0" smtClean="0"/>
              <a:t> 2016)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12DB-90E4-4313-A5E0-43D1422B5751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deep learning systems – family resemblance to predictive</a:t>
            </a:r>
            <a:r>
              <a:rPr lang="en-GB" baseline="0" dirty="0" smtClean="0"/>
              <a:t> processing accounts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deep belief</a:t>
            </a:r>
            <a:r>
              <a:rPr lang="en-GB" baseline="0" dirty="0" smtClean="0"/>
              <a:t> networks - couple hierarchical processing with generative models and predictive processing schemes</a:t>
            </a:r>
          </a:p>
          <a:p>
            <a:endParaRPr lang="en-GB" baseline="0" dirty="0" smtClean="0"/>
          </a:p>
          <a:p>
            <a:r>
              <a:rPr lang="en-GB" dirty="0" smtClean="0"/>
              <a:t>focus on</a:t>
            </a:r>
            <a:r>
              <a:rPr lang="en-GB" baseline="0" dirty="0" smtClean="0"/>
              <a:t> </a:t>
            </a:r>
            <a:r>
              <a:rPr lang="en-GB" dirty="0" smtClean="0"/>
              <a:t>generating the training data</a:t>
            </a:r>
            <a:r>
              <a:rPr lang="en-GB" baseline="0" dirty="0" smtClean="0"/>
              <a:t> as part of the training regime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12DB-90E4-4313-A5E0-43D1422B5751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deep learning systems and areas of interest</a:t>
            </a:r>
          </a:p>
          <a:p>
            <a:endParaRPr lang="en-GB" dirty="0" smtClean="0"/>
          </a:p>
          <a:p>
            <a:r>
              <a:rPr lang="en-GB" dirty="0" smtClean="0"/>
              <a:t>focus of interest for commercial organizations – Google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Deepmind</a:t>
            </a:r>
            <a:r>
              <a:rPr lang="en-GB" baseline="0" dirty="0" smtClean="0"/>
              <a:t>….but also other technology providers</a:t>
            </a:r>
          </a:p>
          <a:p>
            <a:endParaRPr lang="en-GB" baseline="0" dirty="0" smtClean="0"/>
          </a:p>
          <a:p>
            <a:r>
              <a:rPr lang="en-GB" baseline="0" dirty="0" smtClean="0"/>
              <a:t>one line of research relates to whether these deep learning systems provide an adequate model of the human cognitive architecture or whether they require extension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12DB-90E4-4313-A5E0-43D1422B5751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HDLS captures the idea that we can advance the state-of-the-art in machine learning by considering issues discussed in philosophy and cognitive science (e.g., cognitive extension)</a:t>
            </a:r>
          </a:p>
          <a:p>
            <a:endParaRPr lang="en-GB" baseline="0" dirty="0" smtClean="0"/>
          </a:p>
          <a:p>
            <a:r>
              <a:rPr lang="en-GB" baseline="0" dirty="0" smtClean="0"/>
              <a:t>application of these models to big data – attempt to improve state of the art in machine intelligence, specifically when it comes to the processing of big data assets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12DB-90E4-4313-A5E0-43D1422B5751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</a:t>
            </a:r>
            <a:r>
              <a:rPr lang="en-GB" baseline="0" dirty="0" smtClean="0"/>
              <a:t> lot of data around at the moment</a:t>
            </a:r>
          </a:p>
          <a:p>
            <a:endParaRPr lang="en-GB" baseline="0" dirty="0" smtClean="0"/>
          </a:p>
          <a:p>
            <a:r>
              <a:rPr lang="en-GB" baseline="0" dirty="0" smtClean="0"/>
              <a:t>2.4 million Google searches;</a:t>
            </a:r>
          </a:p>
          <a:p>
            <a:endParaRPr lang="en-GB" baseline="0" dirty="0" smtClean="0"/>
          </a:p>
          <a:p>
            <a:r>
              <a:rPr lang="en-GB" baseline="0" dirty="0" smtClean="0"/>
              <a:t>2.78 million </a:t>
            </a:r>
            <a:r>
              <a:rPr lang="en-GB" baseline="0" dirty="0" err="1" smtClean="0"/>
              <a:t>youtube</a:t>
            </a:r>
            <a:r>
              <a:rPr lang="en-GB" baseline="0" dirty="0" smtClean="0"/>
              <a:t> videos</a:t>
            </a:r>
          </a:p>
          <a:p>
            <a:endParaRPr lang="en-GB" baseline="0" dirty="0" smtClean="0"/>
          </a:p>
          <a:p>
            <a:r>
              <a:rPr lang="en-GB" baseline="0" dirty="0" smtClean="0"/>
              <a:t>amount of </a:t>
            </a:r>
            <a:r>
              <a:rPr lang="en-GB" baseline="0" dirty="0" err="1" smtClean="0"/>
              <a:t>ip</a:t>
            </a:r>
            <a:r>
              <a:rPr lang="en-GB" baseline="0" dirty="0" smtClean="0"/>
              <a:t> traffic since the slide was loaded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1000 terabytes = 1 </a:t>
            </a:r>
            <a:r>
              <a:rPr lang="en-GB" dirty="0" err="1" smtClean="0"/>
              <a:t>petabyte</a:t>
            </a:r>
            <a:r>
              <a:rPr lang="en-GB" baseline="0" dirty="0" smtClean="0"/>
              <a:t> – 500 billion pages of printed text, 20 million 4 draw filing cabinets.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12DB-90E4-4313-A5E0-43D1422B5751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division between personal data and social data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one source of personal data are wearable technologies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but this is not only source – we also have patterns of online activity – digital footprints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3CA85-C8DD-4090-826B-63E0699362D2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Times"/>
                <a:ea typeface="+mn-ea"/>
                <a:cs typeface="+mn-cs"/>
              </a:rPr>
              <a:t>another source of data relates to systems that </a:t>
            </a:r>
            <a:r>
              <a:rPr lang="en-GB" sz="1200" kern="1200" baseline="0" dirty="0" smtClean="0">
                <a:solidFill>
                  <a:schemeClr val="tx1"/>
                </a:solidFill>
                <a:latin typeface="Times"/>
                <a:ea typeface="+mn-ea"/>
                <a:cs typeface="+mn-cs"/>
              </a:rPr>
              <a:t>are referred to as social machines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 smtClean="0">
              <a:solidFill>
                <a:schemeClr val="tx1"/>
              </a:solidFill>
              <a:latin typeface="Times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latin typeface="Times"/>
                <a:ea typeface="+mn-ea"/>
                <a:cs typeface="+mn-cs"/>
              </a:rPr>
              <a:t>one view of these systems is that they are online systems that support the computational realization of social processes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 smtClean="0">
              <a:solidFill>
                <a:schemeClr val="tx1"/>
              </a:solidFill>
              <a:latin typeface="Times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latin typeface="Times"/>
                <a:ea typeface="+mn-ea"/>
                <a:cs typeface="+mn-cs"/>
              </a:rPr>
              <a:t>social machines are increasingly involved in many forms of social activity</a:t>
            </a:r>
            <a:endParaRPr lang="en-GB" sz="1200" kern="1200" dirty="0" smtClean="0">
              <a:solidFill>
                <a:schemeClr val="tx1"/>
              </a:solidFill>
              <a:latin typeface="Times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12DB-90E4-4313-A5E0-43D1422B5751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</a:t>
            </a:r>
            <a:r>
              <a:rPr lang="en-GB" baseline="0" dirty="0" smtClean="0"/>
              <a:t> here is the basic idea:</a:t>
            </a:r>
          </a:p>
          <a:p>
            <a:endParaRPr lang="en-GB" baseline="0" dirty="0" smtClean="0"/>
          </a:p>
          <a:p>
            <a:r>
              <a:rPr lang="en-GB" baseline="0" dirty="0" smtClean="0"/>
              <a:t>we have access to the bodies of online personal/social data</a:t>
            </a:r>
          </a:p>
          <a:p>
            <a:endParaRPr lang="en-GB" baseline="0" dirty="0" smtClean="0"/>
          </a:p>
          <a:p>
            <a:r>
              <a:rPr lang="en-GB" baseline="0" dirty="0" smtClean="0"/>
              <a:t>apply </a:t>
            </a:r>
            <a:r>
              <a:rPr lang="en-GB" baseline="0" dirty="0" err="1" smtClean="0"/>
              <a:t>homomimetic</a:t>
            </a:r>
            <a:r>
              <a:rPr lang="en-GB" baseline="0" dirty="0" smtClean="0"/>
              <a:t> deep learning systems to them to create generative models – models of the causal mechanisms that are generating the observed data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when it comes to personal data the target of prediction is a body of data that resembles that targeted by own biological brain – that target is my personal reality</a:t>
            </a:r>
            <a:endParaRPr lang="en-GB" dirty="0" smtClean="0"/>
          </a:p>
          <a:p>
            <a:endParaRPr lang="en-GB" baseline="0" dirty="0" smtClean="0"/>
          </a:p>
          <a:p>
            <a:r>
              <a:rPr lang="en-GB" baseline="0" dirty="0" smtClean="0"/>
              <a:t>in the case of social data, we are trying to predict patterns of social activity – the target of predictive modelling is social reality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12DB-90E4-4313-A5E0-43D1422B5751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 the conventional case,</a:t>
            </a:r>
            <a:r>
              <a:rPr lang="en-GB" baseline="0" dirty="0" smtClean="0"/>
              <a:t> we can think of incoming sensory as a from of (personal) big data, albeit one that is subject to predictive coding forms of compression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12DB-90E4-4313-A5E0-43D1422B5751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wearable devices provide another means of gathering bodies of personal data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these provide information about our physiology, our behaviour and about the environmental contexts in which we are embedded</a:t>
            </a:r>
          </a:p>
          <a:p>
            <a:endParaRPr lang="en-GB" baseline="0" dirty="0" smtClean="0"/>
          </a:p>
          <a:p>
            <a:r>
              <a:rPr lang="en-GB" baseline="0" dirty="0" smtClean="0"/>
              <a:t>importantly, I think, we are moving into an era when it is becoming possible to have lifelong personal data stores – i.e., data stored across the entire lifespan</a:t>
            </a:r>
          </a:p>
          <a:p>
            <a:endParaRPr lang="en-GB" baseline="0" dirty="0" smtClean="0"/>
          </a:p>
          <a:p>
            <a:r>
              <a:rPr lang="en-GB" baseline="0" dirty="0" smtClean="0"/>
              <a:t>relevant strands of research include </a:t>
            </a:r>
            <a:r>
              <a:rPr lang="en-GB" baseline="0" dirty="0" err="1" smtClean="0"/>
              <a:t>lifelogging</a:t>
            </a:r>
            <a:r>
              <a:rPr lang="en-GB" baseline="0" dirty="0" smtClean="0"/>
              <a:t>, memories for life, quantified self, self-tracking and personal data stores</a:t>
            </a:r>
          </a:p>
          <a:p>
            <a:endParaRPr lang="en-GB" baseline="0" dirty="0" smtClean="0"/>
          </a:p>
          <a:p>
            <a:r>
              <a:rPr lang="en-GB" baseline="0" dirty="0" smtClean="0"/>
              <a:t>a predictive processing system could thus (in a manner akin to the biological brain) have real-time access to a continuous, life-long trace of an individual’s personal data</a:t>
            </a:r>
          </a:p>
          <a:p>
            <a:endParaRPr lang="en-GB" baseline="0" dirty="0" smtClean="0"/>
          </a:p>
          <a:p>
            <a:r>
              <a:rPr lang="en-GB" baseline="0" dirty="0" smtClean="0"/>
              <a:t>we thus have this idea of the body as a platform for the acquisition of data that is ‘processed’ or predicted by two systems: the biological brain and an online predictive processing system</a:t>
            </a:r>
          </a:p>
          <a:p>
            <a:endParaRPr lang="en-GB" baseline="0" dirty="0" smtClean="0"/>
          </a:p>
          <a:p>
            <a:r>
              <a:rPr lang="en-GB" baseline="0" dirty="0" smtClean="0"/>
              <a:t>it’s like we have two kinds of cognitive machine being driven by the same biological body</a:t>
            </a:r>
          </a:p>
          <a:p>
            <a:endParaRPr lang="en-GB" baseline="0" dirty="0" smtClean="0"/>
          </a:p>
          <a:p>
            <a:r>
              <a:rPr lang="en-GB" baseline="0" dirty="0" smtClean="0"/>
              <a:t>one of those cognitive machines is parasitic on the biological body – fed by a penumbra of technological elements – but still directed to the actions and responses of the biological individual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12DB-90E4-4313-A5E0-43D1422B5751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number of research initiatives aimed at capturing patterns of data about society</a:t>
            </a:r>
          </a:p>
          <a:p>
            <a:endParaRPr lang="en-GB" dirty="0" smtClean="0"/>
          </a:p>
          <a:p>
            <a:r>
              <a:rPr lang="en-GB" dirty="0" smtClean="0"/>
              <a:t>the</a:t>
            </a:r>
            <a:r>
              <a:rPr lang="en-GB" baseline="0" dirty="0" smtClean="0"/>
              <a:t> mind of society is an idea about the sort of system that might arise once predictive processing regimes are applied to this body of social data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there are a lot of open research questions about how to build the mind of society</a:t>
            </a:r>
          </a:p>
          <a:p>
            <a:endParaRPr lang="en-GB" baseline="0" dirty="0" smtClean="0"/>
          </a:p>
          <a:p>
            <a:r>
              <a:rPr lang="en-GB" dirty="0" smtClean="0"/>
              <a:t>I</a:t>
            </a:r>
            <a:r>
              <a:rPr lang="en-GB" baseline="0" dirty="0" smtClean="0"/>
              <a:t> suggest multi-modal and multi-</a:t>
            </a:r>
            <a:r>
              <a:rPr lang="en-GB" baseline="0" dirty="0" err="1" smtClean="0"/>
              <a:t>plex</a:t>
            </a:r>
            <a:r>
              <a:rPr lang="en-GB" baseline="0" dirty="0" smtClean="0"/>
              <a:t> networks provide a suitable means of representing the data, and that research relating to link prediction and network motifs provides some early examples of prediction-relevant research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12DB-90E4-4313-A5E0-43D1422B5751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research</a:t>
            </a:r>
            <a:r>
              <a:rPr lang="en-GB" baseline="0" dirty="0" smtClean="0"/>
              <a:t> directions</a:t>
            </a:r>
          </a:p>
          <a:p>
            <a:endParaRPr lang="en-GB" baseline="0" dirty="0" smtClean="0"/>
          </a:p>
          <a:p>
            <a:r>
              <a:rPr lang="en-GB" baseline="0" dirty="0" smtClean="0"/>
              <a:t>crazy ideas</a:t>
            </a:r>
          </a:p>
          <a:p>
            <a:endParaRPr lang="en-GB" baseline="0" dirty="0" smtClean="0"/>
          </a:p>
          <a:p>
            <a:r>
              <a:rPr lang="en-GB" baseline="0" dirty="0" smtClean="0"/>
              <a:t>upset everyone in these disciplines.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3CA85-C8DD-4090-826B-63E0699362D2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personal</a:t>
            </a:r>
            <a:r>
              <a:rPr lang="en-GB" baseline="0" dirty="0" smtClean="0"/>
              <a:t> data – philosophical issues relating to deep learning and personal (big) data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corporeal</a:t>
            </a:r>
            <a:r>
              <a:rPr lang="en-GB" baseline="0" dirty="0" smtClean="0"/>
              <a:t> parasitism – the idea that my body is being as a platform for the acquisition of data that is relevant to the creation of another kind of mind - two cognitive systems being supported by the same body, and a penumbra of technological devices.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mind uploading - the progressive uploading of information across the lifespan might provide the basis for an alternative view on mind uploading – rather than the biological mind being uploaded, we have this idea of a different kind of self-relevant cognitive system being created in the online realm</a:t>
            </a:r>
          </a:p>
          <a:p>
            <a:endParaRPr lang="en-GB" baseline="0" dirty="0" smtClean="0"/>
          </a:p>
          <a:p>
            <a:r>
              <a:rPr lang="en-GB" baseline="0" dirty="0" smtClean="0"/>
              <a:t>digital immortality – it seems important things to store the right data in the right form – this is because future technologies might use such data as a means of creating future cognitive systems – this is the digital parallel to conventional ideas regarding cryogenic preservation (of the biological body) – in the digital case, we are using data about the self as a training corpus for future forms of AI – but what data is needed, how should it be stored, how it should be accessed, and what format should it be stored in?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personal</a:t>
            </a:r>
            <a:r>
              <a:rPr lang="en-GB" baseline="0" dirty="0" smtClean="0"/>
              <a:t> data – philosophical issues relating to deep learning and social (big) data</a:t>
            </a:r>
            <a:endParaRPr lang="en-GB" dirty="0" smtClean="0"/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hypothesis testing - unlike personal data case, we have the possibility for control – online systems can sculpt and craft the organization of online social systems and alter social reality because they are (in effect) systems supporting the computational realization of social processes – these seems to provide more opportunities for a form of active inference, which is not observed (to the same extent) in the case of personal data</a:t>
            </a:r>
          </a:p>
          <a:p>
            <a:endParaRPr lang="en-GB" baseline="0" dirty="0" smtClean="0"/>
          </a:p>
          <a:p>
            <a:r>
              <a:rPr lang="en-GB" baseline="0" dirty="0" smtClean="0"/>
              <a:t>mind of society – what will we get if we apply HDLS algorithms to bodies of social data – we will encounter a cognitive system that is grounded in social reality? – if HDLS are sufficient for conscious experience, what will be the experience of a ‘mind of society’ type system – is this a new kind of experientially-potent cognizing?</a:t>
            </a:r>
          </a:p>
          <a:p>
            <a:endParaRPr lang="en-GB" baseline="0" dirty="0" smtClean="0"/>
          </a:p>
          <a:p>
            <a:r>
              <a:rPr lang="en-GB" baseline="0" dirty="0" smtClean="0"/>
              <a:t>social control – the dark room problem – if prediction error minimization is the ultimate goal, will a predictive processing system attempt to control society in such a way as to make it more predictable? – do we risk a form of machine-based social control – an attempt to make the social environment more predictable?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12DB-90E4-4313-A5E0-43D1422B5751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12DB-90E4-4313-A5E0-43D1422B5751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standard view of perception, in this case visual perception</a:t>
            </a:r>
          </a:p>
          <a:p>
            <a:endParaRPr lang="en-GB" baseline="0" dirty="0" smtClean="0"/>
          </a:p>
          <a:p>
            <a:r>
              <a:rPr lang="en-GB" baseline="0" dirty="0" smtClean="0"/>
              <a:t>processing of information occurs in a series of stages – emphasis is on feature extraction</a:t>
            </a:r>
          </a:p>
          <a:p>
            <a:endParaRPr lang="en-GB" baseline="0" dirty="0" smtClean="0"/>
          </a:p>
          <a:p>
            <a:r>
              <a:rPr lang="en-GB" baseline="0" dirty="0" smtClean="0"/>
              <a:t>information flows forward from sensory periphery to higher cortical areas</a:t>
            </a:r>
          </a:p>
          <a:p>
            <a:endParaRPr lang="en-GB" baseline="0" dirty="0" smtClean="0"/>
          </a:p>
          <a:p>
            <a:r>
              <a:rPr lang="en-GB" dirty="0" smtClean="0"/>
              <a:t>zebra</a:t>
            </a:r>
            <a:r>
              <a:rPr lang="en-GB" baseline="0" dirty="0" smtClean="0"/>
              <a:t> is perceived as a result of progressive feature extraction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12DB-90E4-4313-A5E0-43D1422B5751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predictive view – rather than emphasis</a:t>
            </a:r>
            <a:r>
              <a:rPr lang="en-GB" baseline="0" dirty="0" smtClean="0"/>
              <a:t> on feature extraction, we now have this attempt to predict lower level information</a:t>
            </a:r>
          </a:p>
          <a:p>
            <a:endParaRPr lang="en-GB" baseline="0" dirty="0" smtClean="0"/>
          </a:p>
          <a:p>
            <a:r>
              <a:rPr lang="en-GB" baseline="0" dirty="0" smtClean="0"/>
              <a:t>higher cortical levels attempt to predict the activity of lower levels – higher-levels have a generative model, which is a model of temporally-evolving pattern of neural activity in target areas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forward flow of information represents errors in prediction</a:t>
            </a:r>
          </a:p>
          <a:p>
            <a:endParaRPr lang="en-GB" baseline="0" dirty="0" smtClean="0"/>
          </a:p>
          <a:p>
            <a:r>
              <a:rPr lang="en-GB" baseline="0" dirty="0" smtClean="0"/>
              <a:t>if the ‘environment’ is perfectly predicted, then there is no forward flow</a:t>
            </a:r>
          </a:p>
          <a:p>
            <a:endParaRPr lang="en-GB" baseline="0" dirty="0" smtClean="0"/>
          </a:p>
          <a:p>
            <a:r>
              <a:rPr lang="en-GB" baseline="0" dirty="0" smtClean="0"/>
              <a:t>we have this idea of perceptual experience as projecting ‘outwards’ – as a kind of model that is imposed on the world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12DB-90E4-4313-A5E0-43D1422B5751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predictive processing account is primarily a</a:t>
            </a:r>
            <a:r>
              <a:rPr lang="en-GB" baseline="0" dirty="0" smtClean="0"/>
              <a:t> model of cortical processing, although predictive processing accounts also apply to other brain regions, e.g., the retina and the basal ganglia.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12DB-90E4-4313-A5E0-43D1422B5751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slide shows the main</a:t>
            </a:r>
            <a:r>
              <a:rPr lang="en-GB" baseline="0" dirty="0" smtClean="0"/>
              <a:t> features of predictive processing accounts</a:t>
            </a:r>
          </a:p>
          <a:p>
            <a:endParaRPr lang="en-GB" baseline="0" dirty="0" smtClean="0"/>
          </a:p>
          <a:p>
            <a:r>
              <a:rPr lang="en-GB" baseline="0" dirty="0" smtClean="0"/>
              <a:t>key feature is active inference - in order to reduce prediction error, you can change your generative model or you can change the world to make your predictions come true</a:t>
            </a:r>
          </a:p>
          <a:p>
            <a:endParaRPr lang="en-GB" baseline="0" dirty="0" smtClean="0"/>
          </a:p>
          <a:p>
            <a:r>
              <a:rPr lang="en-GB" baseline="0" dirty="0" smtClean="0"/>
              <a:t>active inference promises to transform our understanding of the neural mechanisms concerning physical movement – is there any such thing as a motor cortex, for example.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12DB-90E4-4313-A5E0-43D1422B5751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Predictive</a:t>
            </a:r>
            <a:r>
              <a:rPr lang="en-GB" baseline="0" dirty="0" smtClean="0"/>
              <a:t> processing model of cognition has proved increasingly popular of late – applied to multiple kinds of cognitive phenomena.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12DB-90E4-4313-A5E0-43D1422B5751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lot of interest in how the</a:t>
            </a:r>
            <a:r>
              <a:rPr lang="en-GB" baseline="0" dirty="0" smtClean="0"/>
              <a:t> predictive processing</a:t>
            </a:r>
            <a:r>
              <a:rPr lang="en-GB" dirty="0" smtClean="0"/>
              <a:t> model relates</a:t>
            </a:r>
            <a:r>
              <a:rPr lang="en-GB" baseline="0" dirty="0" smtClean="0"/>
              <a:t> to our conscious experience of the world</a:t>
            </a:r>
          </a:p>
          <a:p>
            <a:endParaRPr lang="en-GB" baseline="0" dirty="0" smtClean="0"/>
          </a:p>
          <a:p>
            <a:r>
              <a:rPr lang="en-GB" baseline="0" dirty="0" smtClean="0"/>
              <a:t>unclear whether this is genuine progress – still unclear how selection/activation of generative model can provide mechanistic explanation of phenomenal experience.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two things are of particular interest: </a:t>
            </a:r>
          </a:p>
          <a:p>
            <a:endParaRPr lang="en-GB" baseline="0" dirty="0" smtClean="0"/>
          </a:p>
          <a:p>
            <a:r>
              <a:rPr lang="en-GB" baseline="0" dirty="0" smtClean="0"/>
              <a:t>first is the idea of the brain as a system engaged in the prediction of neural (as opposed to environment) data – the generative model is a model of the neural machinery rather than the external world(?)</a:t>
            </a:r>
          </a:p>
          <a:p>
            <a:endParaRPr lang="en-GB" baseline="0" dirty="0" smtClean="0"/>
          </a:p>
          <a:p>
            <a:r>
              <a:rPr lang="en-GB" baseline="0" dirty="0" smtClean="0"/>
              <a:t>second is the idea that I am the cause of my neural data – the individual biological agent is part of the system that generates the data that needs to be predicted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12DB-90E4-4313-A5E0-43D1422B5751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conscious experience is intimately tied to our ability to account for or predict bodies of incoming information</a:t>
            </a:r>
          </a:p>
          <a:p>
            <a:endParaRPr lang="en-GB" dirty="0" smtClean="0"/>
          </a:p>
          <a:p>
            <a:r>
              <a:rPr lang="en-GB" dirty="0" smtClean="0"/>
              <a:t>the best model that accounts for </a:t>
            </a:r>
            <a:r>
              <a:rPr lang="en-GB" dirty="0" err="1" smtClean="0"/>
              <a:t>interoceptive</a:t>
            </a:r>
            <a:r>
              <a:rPr lang="en-GB" dirty="0" smtClean="0"/>
              <a:t>,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exteroceptive</a:t>
            </a:r>
            <a:r>
              <a:rPr lang="en-GB" baseline="0" dirty="0" smtClean="0"/>
              <a:t> and </a:t>
            </a:r>
            <a:r>
              <a:rPr lang="en-GB" baseline="0" dirty="0" err="1" smtClean="0"/>
              <a:t>proprioceptive</a:t>
            </a:r>
            <a:r>
              <a:rPr lang="en-GB" baseline="0" dirty="0" smtClean="0"/>
              <a:t> data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612DB-90E4-4313-A5E0-43D1422B5751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0104B59-3D40-46E1-93DA-78CDC22F4F95}" type="datetimeFigureOut">
              <a:rPr lang="en-GB" smtClean="0"/>
              <a:pPr/>
              <a:t>05/07/2016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2449C5-DA11-4BBD-873E-21CDE3546A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104B59-3D40-46E1-93DA-78CDC22F4F95}" type="datetimeFigureOut">
              <a:rPr lang="en-GB" smtClean="0"/>
              <a:pPr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2449C5-DA11-4BBD-873E-21CDE3546A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104B59-3D40-46E1-93DA-78CDC22F4F95}" type="datetimeFigureOut">
              <a:rPr lang="en-GB" smtClean="0"/>
              <a:pPr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2449C5-DA11-4BBD-873E-21CDE3546A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104B59-3D40-46E1-93DA-78CDC22F4F95}" type="datetimeFigureOut">
              <a:rPr lang="en-GB" smtClean="0"/>
              <a:pPr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2449C5-DA11-4BBD-873E-21CDE3546A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104B59-3D40-46E1-93DA-78CDC22F4F95}" type="datetimeFigureOut">
              <a:rPr lang="en-GB" smtClean="0"/>
              <a:pPr/>
              <a:t>05/07/2016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2449C5-DA11-4BBD-873E-21CDE3546A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104B59-3D40-46E1-93DA-78CDC22F4F95}" type="datetimeFigureOut">
              <a:rPr lang="en-GB" smtClean="0"/>
              <a:pPr/>
              <a:t>05/07/2016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2449C5-DA11-4BBD-873E-21CDE3546A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104B59-3D40-46E1-93DA-78CDC22F4F95}" type="datetimeFigureOut">
              <a:rPr lang="en-GB" smtClean="0"/>
              <a:pPr/>
              <a:t>05/07/2016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2449C5-DA11-4BBD-873E-21CDE3546A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104B59-3D40-46E1-93DA-78CDC22F4F95}" type="datetimeFigureOut">
              <a:rPr lang="en-GB" smtClean="0"/>
              <a:pPr/>
              <a:t>05/07/2016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2449C5-DA11-4BBD-873E-21CDE3546A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104B59-3D40-46E1-93DA-78CDC22F4F95}" type="datetimeFigureOut">
              <a:rPr lang="en-GB" smtClean="0"/>
              <a:pPr/>
              <a:t>05/07/2016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2449C5-DA11-4BBD-873E-21CDE3546A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0104B59-3D40-46E1-93DA-78CDC22F4F95}" type="datetimeFigureOut">
              <a:rPr lang="en-GB" smtClean="0"/>
              <a:pPr/>
              <a:t>05/07/2016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2449C5-DA11-4BBD-873E-21CDE3546A1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0104B59-3D40-46E1-93DA-78CDC22F4F95}" type="datetimeFigureOut">
              <a:rPr lang="en-GB" smtClean="0"/>
              <a:pPr/>
              <a:t>05/07/2016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2449C5-DA11-4BBD-873E-21CDE3546A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0104B59-3D40-46E1-93DA-78CDC22F4F95}" type="datetimeFigureOut">
              <a:rPr lang="en-GB" smtClean="0"/>
              <a:pPr/>
              <a:t>05/07/2016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E2449C5-DA11-4BBD-873E-21CDE3546A1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jpeg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i99auj3rnNAhWDK8AKHXXYCPQQjRwIBw&amp;url=http://www.stockazoo.com/free-stock-photos/laptop-computer-isolated-royalty-free&amp;bvm=bv.125221236,d.ZGg&amp;psig=AFQjCNEWbdm7ACOJoWQxmhP9by4qbSKMqA&amp;ust=1466619692071137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614641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Predicting Me, Experiencing Us: Predictive Processing, Big Data and the Mind of Society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53432"/>
            <a:ext cx="7772400" cy="1199704"/>
          </a:xfrm>
        </p:spPr>
        <p:txBody>
          <a:bodyPr/>
          <a:lstStyle/>
          <a:p>
            <a:r>
              <a:rPr lang="en-GB" dirty="0" smtClean="0"/>
              <a:t>Paul Smart, Kieron O’Hara and Wendy Hall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5352" y="400506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 smtClean="0"/>
              <a:t>Electronics and Computer Science, University of Southampton, UK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Deep learning architectures (e.g., Deep Belief Networks).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Machine Intelligence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4499992" y="5373216"/>
            <a:ext cx="4248472" cy="1152128"/>
          </a:xfrm>
          <a:prstGeom prst="roundRect">
            <a:avLst/>
          </a:prstGeom>
          <a:solidFill>
            <a:srgbClr val="FFFFCC"/>
          </a:solidFill>
          <a:ln w="28575" cmpd="sng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Hinton, G. E. (2007) </a:t>
            </a:r>
            <a:r>
              <a:rPr lang="en-GB" sz="1600" b="1" dirty="0" smtClean="0">
                <a:solidFill>
                  <a:schemeClr val="tx1"/>
                </a:solidFill>
              </a:rPr>
              <a:t>Learning Multiple Layers of Representation</a:t>
            </a:r>
            <a:r>
              <a:rPr lang="en-GB" sz="1600" dirty="0" smtClean="0">
                <a:solidFill>
                  <a:schemeClr val="tx1"/>
                </a:solidFill>
              </a:rPr>
              <a:t>. Trends In Cognitive Sciences, 11(10), 428-434.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1029" name="Picture 5" descr="http://www.cell.com/cms/attachment/584657/4425605/gr1.jpg"/>
          <p:cNvPicPr>
            <a:picLocks noChangeAspect="1" noChangeArrowheads="1"/>
          </p:cNvPicPr>
          <p:nvPr/>
        </p:nvPicPr>
        <p:blipFill>
          <a:blip r:embed="rId3" cstate="print"/>
          <a:srcRect l="40034" t="6593" r="6898" b="7699"/>
          <a:stretch>
            <a:fillRect/>
          </a:stretch>
        </p:blipFill>
        <p:spPr bwMode="auto">
          <a:xfrm>
            <a:off x="4427984" y="2348880"/>
            <a:ext cx="4104456" cy="2808312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79512" y="2636912"/>
            <a:ext cx="3816424" cy="504056"/>
          </a:xfrm>
          <a:prstGeom prst="rect">
            <a:avLst/>
          </a:prstGeom>
          <a:noFill/>
          <a:ln w="28575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2000 hidden units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91680" y="3621021"/>
            <a:ext cx="2304256" cy="504056"/>
          </a:xfrm>
          <a:prstGeom prst="rect">
            <a:avLst/>
          </a:prstGeom>
          <a:noFill/>
          <a:ln w="28575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500 hidden units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91680" y="4605130"/>
            <a:ext cx="2304256" cy="504056"/>
          </a:xfrm>
          <a:prstGeom prst="rect">
            <a:avLst/>
          </a:prstGeom>
          <a:noFill/>
          <a:ln w="28575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500 hidden units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23728" y="5589240"/>
            <a:ext cx="1440160" cy="1008112"/>
          </a:xfrm>
          <a:prstGeom prst="rect">
            <a:avLst/>
          </a:prstGeom>
          <a:noFill/>
          <a:ln w="28575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Image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28 x 28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pixels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3621021"/>
            <a:ext cx="1080120" cy="1008112"/>
          </a:xfrm>
          <a:prstGeom prst="rect">
            <a:avLst/>
          </a:prstGeom>
          <a:noFill/>
          <a:ln w="28575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 label units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Arrow Connector 25"/>
          <p:cNvCxnSpPr>
            <a:stCxn id="21" idx="0"/>
          </p:cNvCxnSpPr>
          <p:nvPr/>
        </p:nvCxnSpPr>
        <p:spPr>
          <a:xfrm flipV="1">
            <a:off x="2843808" y="3140968"/>
            <a:ext cx="0" cy="480053"/>
          </a:xfrm>
          <a:prstGeom prst="straightConnector1">
            <a:avLst/>
          </a:prstGeom>
          <a:ln w="28575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1" idx="2"/>
            <a:endCxn id="22" idx="0"/>
          </p:cNvCxnSpPr>
          <p:nvPr/>
        </p:nvCxnSpPr>
        <p:spPr>
          <a:xfrm>
            <a:off x="2843808" y="4125077"/>
            <a:ext cx="0" cy="480053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2" idx="2"/>
            <a:endCxn id="23" idx="0"/>
          </p:cNvCxnSpPr>
          <p:nvPr/>
        </p:nvCxnSpPr>
        <p:spPr>
          <a:xfrm>
            <a:off x="2843808" y="5109186"/>
            <a:ext cx="0" cy="480054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719572" y="3140968"/>
            <a:ext cx="0" cy="480053"/>
          </a:xfrm>
          <a:prstGeom prst="straightConnector1">
            <a:avLst/>
          </a:prstGeom>
          <a:ln w="28575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n-GB" dirty="0" smtClean="0"/>
              <a:t>Deep learning = tool for big data analytics and important focus area for data science.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Deep Minds</a:t>
            </a:r>
            <a:endParaRPr lang="en-GB" dirty="0"/>
          </a:p>
        </p:txBody>
      </p:sp>
      <p:pic>
        <p:nvPicPr>
          <p:cNvPr id="1026" name="Google Deepmind" descr="C:\Users\Paul Smart\Desktop\google deepm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512643"/>
            <a:ext cx="7372350" cy="1228725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3779912" y="2416299"/>
            <a:ext cx="2016224" cy="792088"/>
          </a:xfrm>
          <a:prstGeom prst="roundRect">
            <a:avLst/>
          </a:prstGeom>
          <a:noFill/>
          <a:ln w="28575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Bioinformatics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27584" y="2488307"/>
            <a:ext cx="2016224" cy="792088"/>
          </a:xfrm>
          <a:prstGeom prst="roundRect">
            <a:avLst/>
          </a:prstGeom>
          <a:noFill/>
          <a:ln w="28575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Recommender Systems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3568" y="3640435"/>
            <a:ext cx="2016224" cy="792088"/>
          </a:xfrm>
          <a:prstGeom prst="roundRect">
            <a:avLst/>
          </a:prstGeom>
          <a:noFill/>
          <a:ln w="28575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Speech Recognition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87824" y="4653136"/>
            <a:ext cx="2016224" cy="792088"/>
          </a:xfrm>
          <a:prstGeom prst="roundRect">
            <a:avLst/>
          </a:prstGeom>
          <a:noFill/>
          <a:ln w="28575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Natural Language Processing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732240" y="4653136"/>
            <a:ext cx="2016224" cy="792088"/>
          </a:xfrm>
          <a:prstGeom prst="roundRect">
            <a:avLst/>
          </a:prstGeom>
          <a:noFill/>
          <a:ln w="28575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Computer Vision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660232" y="2492896"/>
            <a:ext cx="2016224" cy="792088"/>
          </a:xfrm>
          <a:prstGeom prst="roundRect">
            <a:avLst/>
          </a:prstGeom>
          <a:noFill/>
          <a:ln w="28575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Semantic Indexing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47864" y="3645024"/>
            <a:ext cx="2016224" cy="792088"/>
          </a:xfrm>
          <a:prstGeom prst="roundRect">
            <a:avLst/>
          </a:prstGeom>
          <a:noFill/>
          <a:ln w="28575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Game Playing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372200" y="3429000"/>
            <a:ext cx="2016224" cy="792088"/>
          </a:xfrm>
          <a:prstGeom prst="roundRect">
            <a:avLst/>
          </a:prstGeom>
          <a:noFill/>
          <a:ln w="28575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Robotics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redictive Minds" descr="C:\Users\Paul Smart\Desktop\check-mark-3-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24744"/>
            <a:ext cx="638200" cy="638200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2456650" y="1736812"/>
            <a:ext cx="4230701" cy="3384376"/>
            <a:chOff x="2456650" y="2060848"/>
            <a:chExt cx="4230701" cy="3384376"/>
          </a:xfrm>
        </p:grpSpPr>
        <p:pic>
          <p:nvPicPr>
            <p:cNvPr id="4" name="Picture 1" descr="C:\Users\Paul Smart\Desktop\brai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56650" y="2060848"/>
              <a:ext cx="4230701" cy="3384376"/>
            </a:xfrm>
            <a:prstGeom prst="rect">
              <a:avLst/>
            </a:prstGeom>
            <a:noFill/>
          </p:spPr>
        </p:pic>
        <p:grpSp>
          <p:nvGrpSpPr>
            <p:cNvPr id="6" name="Group 5"/>
            <p:cNvGrpSpPr/>
            <p:nvPr/>
          </p:nvGrpSpPr>
          <p:grpSpPr>
            <a:xfrm>
              <a:off x="3826639" y="3240865"/>
              <a:ext cx="1490723" cy="1024342"/>
              <a:chOff x="5134014" y="765133"/>
              <a:chExt cx="1490723" cy="752539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5134014" y="765133"/>
                <a:ext cx="1490723" cy="752539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8" name="Rounded Rectangle 4"/>
              <p:cNvSpPr/>
              <p:nvPr/>
            </p:nvSpPr>
            <p:spPr>
              <a:xfrm>
                <a:off x="5170750" y="801869"/>
                <a:ext cx="1417251" cy="6790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400" kern="1200" dirty="0" smtClean="0">
                    <a:solidFill>
                      <a:schemeClr val="tx1"/>
                    </a:solidFill>
                  </a:rPr>
                  <a:t>Our Minds</a:t>
                </a:r>
                <a:endParaRPr lang="en-GB" sz="2400" kern="1200" dirty="0">
                  <a:solidFill>
                    <a:schemeClr val="tx1"/>
                  </a:solidFill>
                </a:endParaRPr>
              </a:p>
            </p:txBody>
          </p:sp>
        </p:grpSp>
      </p:grpSp>
      <p:graphicFrame>
        <p:nvGraphicFramePr>
          <p:cNvPr id="5" name="Diagram 4"/>
          <p:cNvGraphicFramePr/>
          <p:nvPr/>
        </p:nvGraphicFramePr>
        <p:xfrm>
          <a:off x="539552" y="440668"/>
          <a:ext cx="806489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Predict the future"/>
          <p:cNvSpPr/>
          <p:nvPr/>
        </p:nvSpPr>
        <p:spPr>
          <a:xfrm>
            <a:off x="1259632" y="2852936"/>
            <a:ext cx="6624736" cy="201622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solidFill>
                  <a:schemeClr val="bg1"/>
                </a:solidFill>
              </a:rPr>
              <a:t>Homomimetic</a:t>
            </a:r>
            <a:r>
              <a:rPr lang="en-GB" sz="3200" dirty="0" smtClean="0">
                <a:solidFill>
                  <a:schemeClr val="bg1"/>
                </a:solidFill>
              </a:rPr>
              <a:t> Deep Learning Systems</a:t>
            </a:r>
          </a:p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(HDLS)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0072" y="18864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e.g., novelty metrics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588224" y="5661248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e.g., sleep and synaptic homeostasis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"/>
          <p:cNvSpPr/>
          <p:nvPr/>
        </p:nvSpPr>
        <p:spPr>
          <a:xfrm>
            <a:off x="6280404" y="6227442"/>
            <a:ext cx="1440160" cy="360000"/>
          </a:xfrm>
          <a:prstGeom prst="rect">
            <a:avLst/>
          </a:prstGeom>
          <a:solidFill>
            <a:srgbClr val="FFC000"/>
          </a:solidFill>
          <a:ln w="28575" cmpd="sng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2"/>
          <p:cNvSpPr/>
          <p:nvPr/>
        </p:nvSpPr>
        <p:spPr>
          <a:xfrm>
            <a:off x="6280404" y="5867442"/>
            <a:ext cx="1440160" cy="720000"/>
          </a:xfrm>
          <a:prstGeom prst="rect">
            <a:avLst/>
          </a:prstGeom>
          <a:solidFill>
            <a:srgbClr val="FFC000"/>
          </a:solidFill>
          <a:ln w="28575" cmpd="sng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3"/>
          <p:cNvSpPr/>
          <p:nvPr/>
        </p:nvSpPr>
        <p:spPr>
          <a:xfrm>
            <a:off x="6280404" y="5507442"/>
            <a:ext cx="1440160" cy="1080000"/>
          </a:xfrm>
          <a:prstGeom prst="rect">
            <a:avLst/>
          </a:prstGeom>
          <a:solidFill>
            <a:srgbClr val="FFC000"/>
          </a:solidFill>
          <a:ln w="28575" cmpd="sng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4"/>
          <p:cNvSpPr/>
          <p:nvPr/>
        </p:nvSpPr>
        <p:spPr>
          <a:xfrm>
            <a:off x="6280404" y="5147442"/>
            <a:ext cx="1440160" cy="1440000"/>
          </a:xfrm>
          <a:prstGeom prst="rect">
            <a:avLst/>
          </a:prstGeom>
          <a:solidFill>
            <a:srgbClr val="FFC000"/>
          </a:solidFill>
          <a:ln w="28575" cmpd="sng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5"/>
          <p:cNvSpPr/>
          <p:nvPr/>
        </p:nvSpPr>
        <p:spPr>
          <a:xfrm>
            <a:off x="6280404" y="4787442"/>
            <a:ext cx="1440160" cy="1800000"/>
          </a:xfrm>
          <a:prstGeom prst="rect">
            <a:avLst/>
          </a:prstGeom>
          <a:solidFill>
            <a:srgbClr val="FFC000"/>
          </a:solidFill>
          <a:ln w="28575" cmpd="sng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6"/>
          <p:cNvSpPr/>
          <p:nvPr/>
        </p:nvSpPr>
        <p:spPr>
          <a:xfrm>
            <a:off x="6280404" y="4427442"/>
            <a:ext cx="1440160" cy="2160000"/>
          </a:xfrm>
          <a:prstGeom prst="rect">
            <a:avLst/>
          </a:prstGeom>
          <a:solidFill>
            <a:srgbClr val="FFC000"/>
          </a:solidFill>
          <a:ln w="28575" cmpd="sng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7"/>
          <p:cNvSpPr/>
          <p:nvPr/>
        </p:nvSpPr>
        <p:spPr>
          <a:xfrm>
            <a:off x="6280404" y="4067442"/>
            <a:ext cx="1440160" cy="2520000"/>
          </a:xfrm>
          <a:prstGeom prst="rect">
            <a:avLst/>
          </a:prstGeom>
          <a:solidFill>
            <a:srgbClr val="FFC000"/>
          </a:solidFill>
          <a:ln w="28575" cmpd="sng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8"/>
          <p:cNvSpPr/>
          <p:nvPr/>
        </p:nvSpPr>
        <p:spPr>
          <a:xfrm>
            <a:off x="6280404" y="3707442"/>
            <a:ext cx="1440160" cy="2880000"/>
          </a:xfrm>
          <a:prstGeom prst="rect">
            <a:avLst/>
          </a:prstGeom>
          <a:solidFill>
            <a:srgbClr val="FFC000"/>
          </a:solidFill>
          <a:ln w="28575" cmpd="sng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9"/>
          <p:cNvSpPr/>
          <p:nvPr/>
        </p:nvSpPr>
        <p:spPr>
          <a:xfrm>
            <a:off x="6280404" y="3347442"/>
            <a:ext cx="1440160" cy="3240000"/>
          </a:xfrm>
          <a:prstGeom prst="rect">
            <a:avLst/>
          </a:prstGeom>
          <a:solidFill>
            <a:srgbClr val="FFC000"/>
          </a:solidFill>
          <a:ln w="28575" cmpd="sng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10"/>
          <p:cNvSpPr/>
          <p:nvPr/>
        </p:nvSpPr>
        <p:spPr>
          <a:xfrm>
            <a:off x="6280404" y="2987442"/>
            <a:ext cx="1440160" cy="3600000"/>
          </a:xfrm>
          <a:prstGeom prst="rect">
            <a:avLst/>
          </a:prstGeom>
          <a:solidFill>
            <a:srgbClr val="FFC000"/>
          </a:solidFill>
          <a:ln w="28575" cmpd="sng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11"/>
          <p:cNvSpPr/>
          <p:nvPr/>
        </p:nvSpPr>
        <p:spPr>
          <a:xfrm>
            <a:off x="6280404" y="2627442"/>
            <a:ext cx="1440160" cy="3960000"/>
          </a:xfrm>
          <a:prstGeom prst="rect">
            <a:avLst/>
          </a:prstGeom>
          <a:solidFill>
            <a:srgbClr val="FFC000"/>
          </a:solidFill>
          <a:ln w="28575" cmpd="sng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12"/>
          <p:cNvSpPr/>
          <p:nvPr/>
        </p:nvSpPr>
        <p:spPr>
          <a:xfrm>
            <a:off x="6280404" y="2267442"/>
            <a:ext cx="1440160" cy="4320000"/>
          </a:xfrm>
          <a:prstGeom prst="rect">
            <a:avLst/>
          </a:prstGeom>
          <a:solidFill>
            <a:srgbClr val="FFC000"/>
          </a:solidFill>
          <a:ln w="28575" cmpd="sng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13"/>
          <p:cNvSpPr/>
          <p:nvPr/>
        </p:nvSpPr>
        <p:spPr>
          <a:xfrm>
            <a:off x="6280404" y="1907442"/>
            <a:ext cx="1440160" cy="4680000"/>
          </a:xfrm>
          <a:prstGeom prst="rect">
            <a:avLst/>
          </a:prstGeom>
          <a:solidFill>
            <a:srgbClr val="FFC000"/>
          </a:solidFill>
          <a:ln w="28575" cmpd="sng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14"/>
          <p:cNvSpPr/>
          <p:nvPr/>
        </p:nvSpPr>
        <p:spPr>
          <a:xfrm>
            <a:off x="6280404" y="1547442"/>
            <a:ext cx="1440160" cy="5040000"/>
          </a:xfrm>
          <a:prstGeom prst="rect">
            <a:avLst/>
          </a:prstGeom>
          <a:solidFill>
            <a:srgbClr val="FFC000"/>
          </a:solidFill>
          <a:ln w="28575" cmpd="sng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15"/>
          <p:cNvSpPr/>
          <p:nvPr/>
        </p:nvSpPr>
        <p:spPr>
          <a:xfrm>
            <a:off x="6280404" y="1187442"/>
            <a:ext cx="1440160" cy="5400000"/>
          </a:xfrm>
          <a:prstGeom prst="rect">
            <a:avLst/>
          </a:prstGeom>
          <a:solidFill>
            <a:srgbClr val="FFC000"/>
          </a:solidFill>
          <a:ln w="28575" cmpd="sng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16"/>
          <p:cNvSpPr/>
          <p:nvPr/>
        </p:nvSpPr>
        <p:spPr>
          <a:xfrm>
            <a:off x="6280404" y="827442"/>
            <a:ext cx="1440160" cy="5760000"/>
          </a:xfrm>
          <a:prstGeom prst="rect">
            <a:avLst/>
          </a:prstGeom>
          <a:solidFill>
            <a:srgbClr val="FFC000"/>
          </a:solidFill>
          <a:ln w="28575" cmpd="sng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17"/>
          <p:cNvSpPr/>
          <p:nvPr/>
        </p:nvSpPr>
        <p:spPr>
          <a:xfrm>
            <a:off x="6280404" y="467442"/>
            <a:ext cx="1440160" cy="6120000"/>
          </a:xfrm>
          <a:prstGeom prst="rect">
            <a:avLst/>
          </a:prstGeom>
          <a:solidFill>
            <a:srgbClr val="FFC000"/>
          </a:solidFill>
          <a:ln w="28575" cmpd="sng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18"/>
          <p:cNvSpPr/>
          <p:nvPr/>
        </p:nvSpPr>
        <p:spPr>
          <a:xfrm>
            <a:off x="6280404" y="107442"/>
            <a:ext cx="1440160" cy="6480000"/>
          </a:xfrm>
          <a:prstGeom prst="rect">
            <a:avLst/>
          </a:prstGeom>
          <a:solidFill>
            <a:srgbClr val="FFC000"/>
          </a:solidFill>
          <a:ln w="28575" cmpd="sng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 descr="I:\Southampton University\ITA\FPP15\Events\Lisbon June\Resources\InternetMinute2016.png"/>
          <p:cNvPicPr>
            <a:picLocks noChangeAspect="1" noChangeArrowheads="1"/>
          </p:cNvPicPr>
          <p:nvPr/>
        </p:nvPicPr>
        <p:blipFill>
          <a:blip r:embed="rId3" cstate="print"/>
          <a:srcRect t="12740"/>
          <a:stretch>
            <a:fillRect/>
          </a:stretch>
        </p:blipFill>
        <p:spPr bwMode="auto">
          <a:xfrm>
            <a:off x="179512" y="1387973"/>
            <a:ext cx="5472608" cy="542540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460432" y="2100335"/>
            <a:ext cx="615553" cy="258532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2800" dirty="0" smtClean="0"/>
              <a:t>Terabytes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7980646" y="568370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100</a:t>
            </a:r>
            <a:endParaRPr lang="en-GB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7980646" y="6361583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0</a:t>
            </a:r>
            <a:endParaRPr lang="en-GB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7980646" y="432794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300</a:t>
            </a:r>
            <a:endParaRPr lang="en-GB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980646" y="500582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200</a:t>
            </a:r>
            <a:endParaRPr lang="en-GB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7980646" y="297217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500</a:t>
            </a:r>
            <a:endParaRPr lang="en-GB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7980646" y="3650058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400</a:t>
            </a:r>
            <a:endParaRPr lang="en-GB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7980646" y="161641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700</a:t>
            </a:r>
            <a:endParaRPr lang="en-GB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7980646" y="229429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600</a:t>
            </a:r>
            <a:endParaRPr lang="en-GB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7980646" y="260648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900</a:t>
            </a:r>
            <a:endParaRPr lang="en-GB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7980646" y="93853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800</a:t>
            </a:r>
            <a:endParaRPr lang="en-GB" sz="1400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7956376" y="332656"/>
            <a:ext cx="0" cy="6264696"/>
          </a:xfrm>
          <a:prstGeom prst="line">
            <a:avLst/>
          </a:prstGeom>
          <a:ln w="317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28376" y="6586466"/>
            <a:ext cx="1944216" cy="0"/>
          </a:xfrm>
          <a:prstGeom prst="line">
            <a:avLst/>
          </a:prstGeom>
          <a:ln w="317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itle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Big Data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  <p:bldP spid="38" grpId="0" animBg="1"/>
      <p:bldP spid="54" grpId="0" animBg="1"/>
      <p:bldP spid="53" grpId="0" animBg="1"/>
      <p:bldP spid="52" grpId="0" animBg="1"/>
      <p:bldP spid="51" grpId="0" animBg="1"/>
      <p:bldP spid="50" grpId="0" animBg="1"/>
      <p:bldP spid="49" grpId="0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9173" y="408934"/>
            <a:ext cx="9202347" cy="662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Wearable </a:t>
            </a:r>
            <a:br>
              <a:rPr lang="en-GB" dirty="0" smtClean="0"/>
            </a:br>
            <a:r>
              <a:rPr lang="en-GB" dirty="0" smtClean="0"/>
              <a:t>Technology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Machines</a:t>
            </a:r>
            <a:endParaRPr lang="en-GB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/>
          <a:srcRect l="847" t="3762" r="847" b="3762"/>
          <a:stretch>
            <a:fillRect/>
          </a:stretch>
        </p:blipFill>
        <p:spPr>
          <a:xfrm>
            <a:off x="395536" y="1368942"/>
            <a:ext cx="8352928" cy="5084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501" y="404664"/>
            <a:ext cx="270243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 cstate="print"/>
          <a:srcRect l="847" t="3762" r="847" b="3762"/>
          <a:stretch>
            <a:fillRect/>
          </a:stretch>
        </p:blipFill>
        <p:spPr>
          <a:xfrm>
            <a:off x="5776484" y="553937"/>
            <a:ext cx="2703600" cy="16456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3568" y="11663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Wearable Technology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796136" y="11663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Social Machines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575556" y="5589240"/>
            <a:ext cx="2880320" cy="936104"/>
          </a:xfrm>
          <a:prstGeom prst="rect">
            <a:avLst/>
          </a:prstGeom>
          <a:noFill/>
          <a:ln w="28575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Generative Model</a:t>
            </a:r>
          </a:p>
          <a:p>
            <a:pPr algn="ctr"/>
            <a:r>
              <a:rPr lang="en-GB" smtClean="0">
                <a:solidFill>
                  <a:schemeClr val="tx1"/>
                </a:solidFill>
              </a:rPr>
              <a:t>(Mental </a:t>
            </a:r>
            <a:r>
              <a:rPr lang="en-GB" dirty="0" smtClean="0">
                <a:solidFill>
                  <a:schemeClr val="tx1"/>
                </a:solidFill>
              </a:rPr>
              <a:t>Mechanisms)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8124" y="5589240"/>
            <a:ext cx="2880320" cy="936104"/>
          </a:xfrm>
          <a:prstGeom prst="rect">
            <a:avLst/>
          </a:prstGeom>
          <a:noFill/>
          <a:ln w="28575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Generative Model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(Social Mechanisms)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5400000">
            <a:off x="6768244" y="2524958"/>
            <a:ext cx="720080" cy="360040"/>
          </a:xfrm>
          <a:prstGeom prst="rightArrow">
            <a:avLst/>
          </a:prstGeom>
          <a:solidFill>
            <a:schemeClr val="tx1"/>
          </a:solidFill>
          <a:ln w="19050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 rot="5400000">
            <a:off x="6768244" y="4941168"/>
            <a:ext cx="720080" cy="360040"/>
          </a:xfrm>
          <a:prstGeom prst="rightArrow">
            <a:avLst/>
          </a:prstGeom>
          <a:solidFill>
            <a:schemeClr val="tx1"/>
          </a:solidFill>
          <a:ln w="19050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21"/>
          <p:cNvSpPr/>
          <p:nvPr/>
        </p:nvSpPr>
        <p:spPr>
          <a:xfrm rot="5400000">
            <a:off x="1655676" y="2524958"/>
            <a:ext cx="720080" cy="360040"/>
          </a:xfrm>
          <a:prstGeom prst="rightArrow">
            <a:avLst/>
          </a:prstGeom>
          <a:solidFill>
            <a:schemeClr val="tx1"/>
          </a:solidFill>
          <a:ln w="19050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Arrow 22"/>
          <p:cNvSpPr/>
          <p:nvPr/>
        </p:nvSpPr>
        <p:spPr>
          <a:xfrm rot="5400000">
            <a:off x="1655676" y="4941168"/>
            <a:ext cx="720080" cy="360040"/>
          </a:xfrm>
          <a:prstGeom prst="rightArrow">
            <a:avLst/>
          </a:prstGeom>
          <a:solidFill>
            <a:schemeClr val="tx1"/>
          </a:solidFill>
          <a:ln w="19050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Magnetic Disk 12"/>
          <p:cNvSpPr/>
          <p:nvPr/>
        </p:nvSpPr>
        <p:spPr>
          <a:xfrm>
            <a:off x="1079612" y="3210348"/>
            <a:ext cx="1872208" cy="1368152"/>
          </a:xfrm>
          <a:prstGeom prst="flowChartMagneticDisk">
            <a:avLst/>
          </a:prstGeom>
          <a:solidFill>
            <a:schemeClr val="accent4">
              <a:lumMod val="20000"/>
              <a:lumOff val="80000"/>
            </a:schemeClr>
          </a:solidFill>
          <a:ln w="28575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Personal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Data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Flowchart: Magnetic Disk 13"/>
          <p:cNvSpPr/>
          <p:nvPr/>
        </p:nvSpPr>
        <p:spPr>
          <a:xfrm>
            <a:off x="6192180" y="3210348"/>
            <a:ext cx="1872208" cy="1368152"/>
          </a:xfrm>
          <a:prstGeom prst="flowChartMagneticDisk">
            <a:avLst/>
          </a:prstGeom>
          <a:solidFill>
            <a:schemeClr val="accent4">
              <a:lumMod val="20000"/>
              <a:lumOff val="80000"/>
            </a:schemeClr>
          </a:solidFill>
          <a:ln w="28575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Social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Data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689902" y="3318360"/>
            <a:ext cx="1764196" cy="1152128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HDLS</a:t>
            </a:r>
            <a:endParaRPr lang="en-GB" dirty="0"/>
          </a:p>
        </p:txBody>
      </p:sp>
      <p:sp>
        <p:nvSpPr>
          <p:cNvPr id="24" name="Right Arrow 23"/>
          <p:cNvSpPr/>
          <p:nvPr/>
        </p:nvSpPr>
        <p:spPr>
          <a:xfrm>
            <a:off x="5589113" y="3714404"/>
            <a:ext cx="468052" cy="360040"/>
          </a:xfrm>
          <a:prstGeom prst="rightArrow">
            <a:avLst/>
          </a:prstGeom>
          <a:solidFill>
            <a:schemeClr val="tx1"/>
          </a:solidFill>
          <a:ln w="19050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flipH="1">
            <a:off x="3086835" y="3714404"/>
            <a:ext cx="468052" cy="360040"/>
          </a:xfrm>
          <a:prstGeom prst="rightArrow">
            <a:avLst/>
          </a:prstGeom>
          <a:solidFill>
            <a:schemeClr val="tx1"/>
          </a:solidFill>
          <a:ln w="19050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13" grpId="0" animBg="1"/>
      <p:bldP spid="14" grpId="0" animBg="1"/>
      <p:bldP spid="18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Personal Data - Predicting Me</a:t>
            </a:r>
            <a:endParaRPr lang="en-GB" dirty="0"/>
          </a:p>
        </p:txBody>
      </p:sp>
      <p:pic>
        <p:nvPicPr>
          <p:cNvPr id="19" name="Picture 1" descr="C:\Users\Paul Smart\Desktop\br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4642" y="1700808"/>
            <a:ext cx="4230701" cy="3384376"/>
          </a:xfrm>
          <a:prstGeom prst="rect">
            <a:avLst/>
          </a:prstGeom>
          <a:noFill/>
        </p:spPr>
      </p:pic>
      <p:sp>
        <p:nvSpPr>
          <p:cNvPr id="20" name="Rounded Rectangle 19"/>
          <p:cNvSpPr/>
          <p:nvPr/>
        </p:nvSpPr>
        <p:spPr>
          <a:xfrm>
            <a:off x="2627784" y="2924944"/>
            <a:ext cx="1440160" cy="432048"/>
          </a:xfrm>
          <a:prstGeom prst="roundRect">
            <a:avLst/>
          </a:prstGeom>
          <a:solidFill>
            <a:srgbClr val="F2E7DB"/>
          </a:solidFill>
          <a:ln w="28575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Interoceptive</a:t>
            </a:r>
            <a:endParaRPr lang="en-GB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076056" y="3140968"/>
            <a:ext cx="1440160" cy="432048"/>
          </a:xfrm>
          <a:prstGeom prst="roundRect">
            <a:avLst/>
          </a:prstGeom>
          <a:solidFill>
            <a:srgbClr val="F2E7DB"/>
          </a:solidFill>
          <a:ln w="28575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Exteroceptive</a:t>
            </a:r>
            <a:endParaRPr lang="en-GB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779912" y="2132856"/>
            <a:ext cx="1440160" cy="432048"/>
          </a:xfrm>
          <a:prstGeom prst="roundRect">
            <a:avLst/>
          </a:prstGeom>
          <a:solidFill>
            <a:srgbClr val="F2E7DB"/>
          </a:solidFill>
          <a:ln w="28575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Proprioceptive</a:t>
            </a:r>
            <a:endParaRPr lang="en-GB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19672" y="5445224"/>
            <a:ext cx="3312368" cy="901995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 w="28575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67944" y="5551341"/>
            <a:ext cx="3312368" cy="901995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 w="28575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63688" y="573325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My Body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36096" y="58052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My World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Up Arrow 26"/>
          <p:cNvSpPr/>
          <p:nvPr/>
        </p:nvSpPr>
        <p:spPr>
          <a:xfrm>
            <a:off x="3041830" y="3501008"/>
            <a:ext cx="612068" cy="1728192"/>
          </a:xfrm>
          <a:prstGeom prst="upArrow">
            <a:avLst>
              <a:gd name="adj1" fmla="val 36433"/>
              <a:gd name="adj2" fmla="val 48643"/>
            </a:avLst>
          </a:prstGeom>
          <a:solidFill>
            <a:schemeClr val="bg1">
              <a:lumMod val="65000"/>
            </a:schemeClr>
          </a:solidFill>
          <a:ln w="19050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Up Arrow 27"/>
          <p:cNvSpPr/>
          <p:nvPr/>
        </p:nvSpPr>
        <p:spPr>
          <a:xfrm>
            <a:off x="5400092" y="3717032"/>
            <a:ext cx="612068" cy="1512168"/>
          </a:xfrm>
          <a:prstGeom prst="upArrow">
            <a:avLst>
              <a:gd name="adj1" fmla="val 36433"/>
              <a:gd name="adj2" fmla="val 48643"/>
            </a:avLst>
          </a:prstGeom>
          <a:solidFill>
            <a:schemeClr val="bg1">
              <a:lumMod val="65000"/>
            </a:schemeClr>
          </a:solidFill>
          <a:ln w="19050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Up Arrow 28"/>
          <p:cNvSpPr/>
          <p:nvPr/>
        </p:nvSpPr>
        <p:spPr>
          <a:xfrm>
            <a:off x="4247964" y="2708920"/>
            <a:ext cx="612068" cy="2520280"/>
          </a:xfrm>
          <a:prstGeom prst="upArrow">
            <a:avLst>
              <a:gd name="adj1" fmla="val 36433"/>
              <a:gd name="adj2" fmla="val 48643"/>
            </a:avLst>
          </a:prstGeom>
          <a:solidFill>
            <a:schemeClr val="bg1">
              <a:lumMod val="65000"/>
            </a:schemeClr>
          </a:solidFill>
          <a:ln w="19050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ight Arrow 29"/>
          <p:cNvSpPr/>
          <p:nvPr/>
        </p:nvSpPr>
        <p:spPr>
          <a:xfrm>
            <a:off x="395536" y="4509120"/>
            <a:ext cx="2592288" cy="360040"/>
          </a:xfrm>
          <a:prstGeom prst="rightArrow">
            <a:avLst/>
          </a:prstGeom>
          <a:solidFill>
            <a:schemeClr val="tx1"/>
          </a:solidFill>
          <a:ln w="19050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467544" y="378904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Personal </a:t>
            </a:r>
            <a:br>
              <a:rPr lang="en-GB" dirty="0" smtClean="0"/>
            </a:br>
            <a:r>
              <a:rPr lang="en-GB" dirty="0" smtClean="0"/>
              <a:t>Data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rain" descr="C:\Users\Paul Smart\Desktop\brain.jpg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4642" y="1700808"/>
            <a:ext cx="4230701" cy="3384376"/>
          </a:xfrm>
          <a:prstGeom prst="rect">
            <a:avLst/>
          </a:prstGeom>
          <a:noFill/>
        </p:spPr>
      </p:pic>
      <p:pic>
        <p:nvPicPr>
          <p:cNvPr id="16" name="AI Brain" descr="http://alexandrenicol.fr/v2/img/logo/SocialMedia_Brai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 l="14324" r="13260"/>
          <a:stretch>
            <a:fillRect/>
          </a:stretch>
        </p:blipFill>
        <p:spPr bwMode="auto">
          <a:xfrm>
            <a:off x="2627784" y="1230815"/>
            <a:ext cx="3744416" cy="290648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Personal Data - Predicting Me</a:t>
            </a:r>
            <a:endParaRPr lang="en-GB" dirty="0"/>
          </a:p>
        </p:txBody>
      </p:sp>
      <p:sp>
        <p:nvSpPr>
          <p:cNvPr id="20" name="Rounded Rectangle 19"/>
          <p:cNvSpPr/>
          <p:nvPr/>
        </p:nvSpPr>
        <p:spPr>
          <a:xfrm>
            <a:off x="2627784" y="2924944"/>
            <a:ext cx="1440160" cy="432048"/>
          </a:xfrm>
          <a:prstGeom prst="roundRect">
            <a:avLst/>
          </a:prstGeom>
          <a:solidFill>
            <a:srgbClr val="F2E7DB"/>
          </a:solidFill>
          <a:ln w="28575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Interoceptive</a:t>
            </a:r>
            <a:endParaRPr lang="en-GB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076056" y="3140968"/>
            <a:ext cx="1440160" cy="432048"/>
          </a:xfrm>
          <a:prstGeom prst="roundRect">
            <a:avLst/>
          </a:prstGeom>
          <a:solidFill>
            <a:srgbClr val="F2E7DB"/>
          </a:solidFill>
          <a:ln w="28575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Exteroceptive</a:t>
            </a:r>
            <a:endParaRPr lang="en-GB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779912" y="2132856"/>
            <a:ext cx="1440160" cy="432048"/>
          </a:xfrm>
          <a:prstGeom prst="roundRect">
            <a:avLst/>
          </a:prstGeom>
          <a:solidFill>
            <a:srgbClr val="F2E7DB"/>
          </a:solidFill>
          <a:ln w="28575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Proprioceptive</a:t>
            </a:r>
            <a:endParaRPr lang="en-GB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Up Arrow 26"/>
          <p:cNvSpPr/>
          <p:nvPr/>
        </p:nvSpPr>
        <p:spPr>
          <a:xfrm>
            <a:off x="3041830" y="3501008"/>
            <a:ext cx="612068" cy="1728192"/>
          </a:xfrm>
          <a:prstGeom prst="upArrow">
            <a:avLst>
              <a:gd name="adj1" fmla="val 36433"/>
              <a:gd name="adj2" fmla="val 48643"/>
            </a:avLst>
          </a:prstGeom>
          <a:solidFill>
            <a:schemeClr val="bg1">
              <a:lumMod val="65000"/>
            </a:schemeClr>
          </a:solidFill>
          <a:ln w="19050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Up Arrow 27"/>
          <p:cNvSpPr/>
          <p:nvPr/>
        </p:nvSpPr>
        <p:spPr>
          <a:xfrm>
            <a:off x="5400092" y="3717032"/>
            <a:ext cx="612068" cy="1512168"/>
          </a:xfrm>
          <a:prstGeom prst="upArrow">
            <a:avLst>
              <a:gd name="adj1" fmla="val 36433"/>
              <a:gd name="adj2" fmla="val 48643"/>
            </a:avLst>
          </a:prstGeom>
          <a:solidFill>
            <a:schemeClr val="bg1">
              <a:lumMod val="65000"/>
            </a:schemeClr>
          </a:solidFill>
          <a:ln w="19050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Up Arrow 28"/>
          <p:cNvSpPr/>
          <p:nvPr/>
        </p:nvSpPr>
        <p:spPr>
          <a:xfrm>
            <a:off x="4247964" y="2708920"/>
            <a:ext cx="612068" cy="2520280"/>
          </a:xfrm>
          <a:prstGeom prst="upArrow">
            <a:avLst>
              <a:gd name="adj1" fmla="val 36433"/>
              <a:gd name="adj2" fmla="val 48643"/>
            </a:avLst>
          </a:prstGeom>
          <a:solidFill>
            <a:schemeClr val="bg1">
              <a:lumMod val="65000"/>
            </a:schemeClr>
          </a:solidFill>
          <a:ln w="19050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9" descr="http://www.lotmobiles.com/media/catalog/product/cache/1/thumbnail/9df78eab33525d08d6e5fb8d27136e95/a/p/apple-iphone-4_44w_en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4655" y="5407942"/>
            <a:ext cx="1847275" cy="1241971"/>
          </a:xfrm>
          <a:prstGeom prst="rect">
            <a:avLst/>
          </a:prstGeom>
          <a:noFill/>
        </p:spPr>
      </p:pic>
      <p:pic>
        <p:nvPicPr>
          <p:cNvPr id="32" name="Picture 11" descr="http://litbimg7.rightinthebox.com/images/384x384/201411/odeu14158472471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529" y="5262810"/>
            <a:ext cx="1532235" cy="1532235"/>
          </a:xfrm>
          <a:prstGeom prst="rect">
            <a:avLst/>
          </a:prstGeom>
          <a:noFill/>
        </p:spPr>
      </p:pic>
      <p:pic>
        <p:nvPicPr>
          <p:cNvPr id="33" name="Picture 15" descr="https://compass-ssl.surface.com/assets/aa/76/aa76d8d6-af6d-4401-be0a-7c4d656144bc.png?n=1920-AdvancedTechnologyWithB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95821" y="5646768"/>
            <a:ext cx="1872208" cy="764319"/>
          </a:xfrm>
          <a:prstGeom prst="rect">
            <a:avLst/>
          </a:prstGeom>
          <a:noFill/>
        </p:spPr>
      </p:pic>
      <p:pic>
        <p:nvPicPr>
          <p:cNvPr id="57346" name="Picture 2" descr="http://www.stockazoo.com/uploads/3/5/4/5/3545172/laptop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1920" y="5199855"/>
            <a:ext cx="1825553" cy="1658145"/>
          </a:xfrm>
          <a:prstGeom prst="rect">
            <a:avLst/>
          </a:prstGeom>
          <a:noFill/>
        </p:spPr>
      </p:pic>
      <p:pic>
        <p:nvPicPr>
          <p:cNvPr id="57348" name="Picture 4" descr="https://s-media-cache-ak0.pinimg.com/736x/bd/0d/97/bd0d975fb24ce28089ae233a5dda24b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21364" y="5411873"/>
            <a:ext cx="1234108" cy="1234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1328"/>
            <a:ext cx="4618856" cy="5260040"/>
          </a:xfrm>
        </p:spPr>
        <p:txBody>
          <a:bodyPr>
            <a:normAutofit/>
          </a:bodyPr>
          <a:lstStyle/>
          <a:p>
            <a:r>
              <a:rPr lang="en-GB" dirty="0" err="1" smtClean="0"/>
              <a:t>Instrumenting</a:t>
            </a:r>
            <a:r>
              <a:rPr lang="en-GB" dirty="0" smtClean="0"/>
              <a:t> society:</a:t>
            </a:r>
          </a:p>
          <a:p>
            <a:pPr lvl="1"/>
            <a:r>
              <a:rPr lang="en-GB" dirty="0" smtClean="0"/>
              <a:t>social machines</a:t>
            </a:r>
          </a:p>
          <a:p>
            <a:pPr lvl="1"/>
            <a:r>
              <a:rPr lang="en-GB" dirty="0" smtClean="0"/>
              <a:t>social mining</a:t>
            </a:r>
          </a:p>
          <a:p>
            <a:pPr lvl="1"/>
            <a:r>
              <a:rPr lang="en-GB" dirty="0" smtClean="0"/>
              <a:t>social </a:t>
            </a:r>
            <a:r>
              <a:rPr lang="en-GB" dirty="0" err="1" smtClean="0"/>
              <a:t>fMRI</a:t>
            </a:r>
            <a:endParaRPr lang="en-GB" dirty="0"/>
          </a:p>
          <a:p>
            <a:pPr lvl="1"/>
            <a:r>
              <a:rPr lang="en-GB" dirty="0" err="1" smtClean="0"/>
              <a:t>socioscopes</a:t>
            </a:r>
            <a:endParaRPr lang="en-GB" dirty="0" smtClean="0"/>
          </a:p>
          <a:p>
            <a:pPr lvl="1"/>
            <a:r>
              <a:rPr lang="en-GB" dirty="0" smtClean="0"/>
              <a:t>web observatories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Minding society:</a:t>
            </a:r>
          </a:p>
          <a:p>
            <a:pPr lvl="1"/>
            <a:r>
              <a:rPr lang="en-GB" dirty="0" smtClean="0"/>
              <a:t>network models</a:t>
            </a:r>
          </a:p>
          <a:p>
            <a:pPr lvl="2"/>
            <a:r>
              <a:rPr lang="en-GB" dirty="0" smtClean="0"/>
              <a:t>multimodal, multiplex, dynamic</a:t>
            </a:r>
          </a:p>
          <a:p>
            <a:pPr lvl="1"/>
            <a:r>
              <a:rPr lang="en-GB" dirty="0" smtClean="0"/>
              <a:t>link prediction</a:t>
            </a:r>
          </a:p>
          <a:p>
            <a:pPr lvl="1"/>
            <a:r>
              <a:rPr lang="en-GB" dirty="0" smtClean="0"/>
              <a:t>network motifs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Social Data – Predicting Us</a:t>
            </a:r>
            <a:endParaRPr lang="en-GB" dirty="0"/>
          </a:p>
        </p:txBody>
      </p:sp>
      <p:pic>
        <p:nvPicPr>
          <p:cNvPr id="7169" name="Picture 1" descr="I:\Southampton University\ITA\FPP15\Events\Lisbon June\Resources\Network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1816" y="3717032"/>
            <a:ext cx="3384376" cy="2897873"/>
          </a:xfrm>
          <a:prstGeom prst="rect">
            <a:avLst/>
          </a:prstGeom>
          <a:noFill/>
        </p:spPr>
      </p:pic>
      <p:pic>
        <p:nvPicPr>
          <p:cNvPr id="7171" name="Picture 3" descr="http://thehrcreative.com/wp-content/uploads/2015/02/Bigstock-45664439-World-Map-Shape-Made-With-Social-Media-Icon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1117985"/>
            <a:ext cx="4211960" cy="2599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5188032"/>
          </a:xfrm>
        </p:spPr>
        <p:txBody>
          <a:bodyPr>
            <a:normAutofit/>
          </a:bodyPr>
          <a:lstStyle/>
          <a:p>
            <a:r>
              <a:rPr lang="en-GB" dirty="0" smtClean="0"/>
              <a:t>The brain as a prediction engine.</a:t>
            </a:r>
          </a:p>
          <a:p>
            <a:r>
              <a:rPr lang="en-GB" dirty="0" smtClean="0"/>
              <a:t>Deep learning systems.</a:t>
            </a:r>
          </a:p>
          <a:p>
            <a:r>
              <a:rPr lang="en-GB" dirty="0" smtClean="0"/>
              <a:t>Big data:</a:t>
            </a:r>
          </a:p>
          <a:p>
            <a:pPr lvl="1"/>
            <a:r>
              <a:rPr lang="en-GB" dirty="0" smtClean="0"/>
              <a:t>personal data</a:t>
            </a:r>
          </a:p>
          <a:p>
            <a:pPr lvl="1"/>
            <a:r>
              <a:rPr lang="en-GB" dirty="0" smtClean="0"/>
              <a:t>social data</a:t>
            </a:r>
          </a:p>
          <a:p>
            <a:r>
              <a:rPr lang="en-GB" dirty="0" smtClean="0"/>
              <a:t>Minds online:</a:t>
            </a:r>
          </a:p>
          <a:p>
            <a:pPr lvl="1"/>
            <a:r>
              <a:rPr lang="en-GB" dirty="0" smtClean="0"/>
              <a:t>corporeal parasitism</a:t>
            </a:r>
          </a:p>
          <a:p>
            <a:pPr lvl="1"/>
            <a:r>
              <a:rPr lang="en-GB" dirty="0" smtClean="0"/>
              <a:t>mind of society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grpSp>
        <p:nvGrpSpPr>
          <p:cNvPr id="3" name="Group 14"/>
          <p:cNvGrpSpPr/>
          <p:nvPr/>
        </p:nvGrpSpPr>
        <p:grpSpPr>
          <a:xfrm>
            <a:off x="3707905" y="2204864"/>
            <a:ext cx="5256584" cy="3888432"/>
            <a:chOff x="719245" y="717827"/>
            <a:chExt cx="7795583" cy="5747611"/>
          </a:xfrm>
        </p:grpSpPr>
        <p:sp>
          <p:nvSpPr>
            <p:cNvPr id="4" name="Oval 3"/>
            <p:cNvSpPr/>
            <p:nvPr/>
          </p:nvSpPr>
          <p:spPr>
            <a:xfrm rot="19672870">
              <a:off x="3816777" y="717827"/>
              <a:ext cx="4536504" cy="22572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22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 rot="1045409">
              <a:off x="3978324" y="1986058"/>
              <a:ext cx="4536504" cy="225566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22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 rot="1239997">
              <a:off x="719245" y="988556"/>
              <a:ext cx="4536504" cy="22572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22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 rot="19837777">
              <a:off x="871645" y="2292622"/>
              <a:ext cx="4536504" cy="22572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22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 rot="16200000">
              <a:off x="2327275" y="3068586"/>
              <a:ext cx="4536504" cy="22572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22000"/>
              </a:schemeClr>
            </a:solidFill>
            <a:ln w="381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24128" y="836711"/>
              <a:ext cx="2232249" cy="491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latin typeface="Arial" pitchFamily="34" charset="0"/>
                  <a:cs typeface="Arial" pitchFamily="34" charset="0"/>
                </a:rPr>
                <a:t>Data Science</a:t>
              </a:r>
              <a:endParaRPr lang="en-GB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40152" y="3212976"/>
              <a:ext cx="2232249" cy="491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latin typeface="Arial" pitchFamily="34" charset="0"/>
                  <a:cs typeface="Arial" pitchFamily="34" charset="0"/>
                </a:rPr>
                <a:t>Web Science</a:t>
              </a:r>
              <a:endParaRPr lang="en-GB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87623" y="1475493"/>
              <a:ext cx="2232249" cy="491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latin typeface="Arial" pitchFamily="34" charset="0"/>
                  <a:cs typeface="Arial" pitchFamily="34" charset="0"/>
                </a:rPr>
                <a:t>Neuroscience</a:t>
              </a:r>
              <a:endParaRPr lang="en-GB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40025" y="3707741"/>
              <a:ext cx="2232249" cy="818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latin typeface="Arial" pitchFamily="34" charset="0"/>
                  <a:cs typeface="Arial" pitchFamily="34" charset="0"/>
                </a:rPr>
                <a:t>Philosophy </a:t>
              </a:r>
            </a:p>
            <a:p>
              <a:pPr algn="ctr"/>
              <a:r>
                <a:rPr lang="en-GB" sz="1200" b="1" dirty="0" smtClean="0">
                  <a:latin typeface="Arial" pitchFamily="34" charset="0"/>
                  <a:cs typeface="Arial" pitchFamily="34" charset="0"/>
                </a:rPr>
                <a:t>of Mind</a:t>
              </a:r>
              <a:endParaRPr lang="en-GB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91879" y="4654877"/>
              <a:ext cx="2232249" cy="818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latin typeface="Arial" pitchFamily="34" charset="0"/>
                  <a:cs typeface="Arial" pitchFamily="34" charset="0"/>
                </a:rPr>
                <a:t>Cognitive </a:t>
              </a:r>
            </a:p>
            <a:p>
              <a:pPr algn="ctr"/>
              <a:r>
                <a:rPr lang="en-GB" sz="1200" b="1" dirty="0" smtClean="0">
                  <a:latin typeface="Arial" pitchFamily="34" charset="0"/>
                  <a:cs typeface="Arial" pitchFamily="34" charset="0"/>
                </a:rPr>
                <a:t>Science</a:t>
              </a:r>
              <a:endParaRPr lang="en-GB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Minds Online</a:t>
            </a:r>
            <a:endParaRPr lang="en-GB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23528" y="1268760"/>
          <a:ext cx="8496944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AI Brain" descr="http://alexandrenicol.fr/v2/img/logo/SocialMedia_Brain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 l="14324" r="13260"/>
          <a:stretch>
            <a:fillRect/>
          </a:stretch>
        </p:blipFill>
        <p:spPr bwMode="auto">
          <a:xfrm>
            <a:off x="611560" y="1927718"/>
            <a:ext cx="1654642" cy="1284364"/>
          </a:xfrm>
          <a:prstGeom prst="rect">
            <a:avLst/>
          </a:prstGeom>
          <a:noFill/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9" cstate="print"/>
          <a:srcRect l="3452" t="1684" r="3452"/>
          <a:stretch>
            <a:fillRect/>
          </a:stretch>
        </p:blipFill>
        <p:spPr bwMode="auto">
          <a:xfrm>
            <a:off x="588700" y="4395562"/>
            <a:ext cx="1687162" cy="169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40660A-6676-4B26-BD49-2E3C427D6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0B793D-5440-482F-AA0C-9DA6F01AA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txBody>
          <a:bodyPr>
            <a:normAutofit fontScale="92500"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Deep Learning:</a:t>
            </a:r>
          </a:p>
          <a:p>
            <a:pPr lvl="1"/>
            <a:r>
              <a:rPr lang="en-GB" dirty="0" err="1" smtClean="0"/>
              <a:t>homomimetic</a:t>
            </a:r>
            <a:r>
              <a:rPr lang="en-GB" dirty="0" smtClean="0"/>
              <a:t> deep learning systems 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Big Data:</a:t>
            </a:r>
          </a:p>
          <a:p>
            <a:pPr lvl="1"/>
            <a:r>
              <a:rPr lang="en-GB" dirty="0" smtClean="0"/>
              <a:t>personal data – wearable tech</a:t>
            </a:r>
          </a:p>
          <a:p>
            <a:pPr lvl="1"/>
            <a:r>
              <a:rPr lang="en-GB" dirty="0" smtClean="0"/>
              <a:t>social data – social machines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Corporeal Parasitism:</a:t>
            </a:r>
          </a:p>
          <a:p>
            <a:pPr lvl="1"/>
            <a:r>
              <a:rPr lang="en-GB" dirty="0" smtClean="0"/>
              <a:t>generative model of behavioural and physiological data.</a:t>
            </a:r>
          </a:p>
          <a:p>
            <a:pPr lvl="1"/>
            <a:r>
              <a:rPr lang="en-GB" dirty="0" smtClean="0"/>
              <a:t>a way of preserving some sort of psychological trace of </a:t>
            </a:r>
            <a:r>
              <a:rPr lang="en-GB" smtClean="0"/>
              <a:t>me </a:t>
            </a:r>
            <a:r>
              <a:rPr lang="en-GB" smtClean="0"/>
              <a:t>in the </a:t>
            </a:r>
            <a:r>
              <a:rPr lang="en-GB" dirty="0" smtClean="0"/>
              <a:t>online realm?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Mind of Society:</a:t>
            </a:r>
          </a:p>
          <a:p>
            <a:pPr lvl="1"/>
            <a:r>
              <a:rPr lang="en-GB" dirty="0" smtClean="0"/>
              <a:t>attempt to predict (and perhaps influence) social reality.</a:t>
            </a:r>
          </a:p>
          <a:p>
            <a:pPr lvl="1"/>
            <a:r>
              <a:rPr lang="en-GB" dirty="0" smtClean="0"/>
              <a:t>subjective experiences?</a:t>
            </a:r>
          </a:p>
          <a:p>
            <a:pPr lvl="1"/>
            <a:r>
              <a:rPr lang="en-GB" dirty="0" smtClean="0"/>
              <a:t>computational social science – analytical sociology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Perception: The Standard View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55576" y="4869160"/>
            <a:ext cx="3168352" cy="6480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V1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55576" y="3212976"/>
            <a:ext cx="3168352" cy="6480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55576" y="1556792"/>
            <a:ext cx="3168352" cy="6480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Inferotemporal</a:t>
            </a:r>
            <a:endParaRPr lang="en-GB" dirty="0"/>
          </a:p>
        </p:txBody>
      </p:sp>
      <p:pic>
        <p:nvPicPr>
          <p:cNvPr id="27650" name="Picture 2" descr="http://images.clipartpanda.com/clipart-eyes-9iRadbxi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977262"/>
            <a:ext cx="1008112" cy="677115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98212" y="1952836"/>
            <a:ext cx="369332" cy="3168352"/>
            <a:chOff x="98212" y="1916831"/>
            <a:chExt cx="369332" cy="3168352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467544" y="1916831"/>
              <a:ext cx="0" cy="31683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 rot="16200000">
              <a:off x="-1121278" y="3316342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rial" pitchFamily="34" charset="0"/>
                  <a:cs typeface="Arial" pitchFamily="34" charset="0"/>
                </a:rPr>
                <a:t>Information</a:t>
              </a: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087724" y="2348880"/>
            <a:ext cx="504056" cy="2376264"/>
            <a:chOff x="2087724" y="2348880"/>
            <a:chExt cx="504056" cy="2376264"/>
          </a:xfrm>
        </p:grpSpPr>
        <p:sp>
          <p:nvSpPr>
            <p:cNvPr id="13" name="Up Arrow 12"/>
            <p:cNvSpPr/>
            <p:nvPr/>
          </p:nvSpPr>
          <p:spPr>
            <a:xfrm>
              <a:off x="2087724" y="2348880"/>
              <a:ext cx="504056" cy="720080"/>
            </a:xfrm>
            <a:prstGeom prst="up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Up Arrow 13"/>
            <p:cNvSpPr/>
            <p:nvPr/>
          </p:nvSpPr>
          <p:spPr>
            <a:xfrm>
              <a:off x="2087724" y="4005064"/>
              <a:ext cx="504056" cy="720080"/>
            </a:xfrm>
            <a:prstGeom prst="up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436096" y="500853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Features: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“Lines/Bars”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096" y="335234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Features: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Stripey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Pattern”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36096" y="169616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Features: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“Zebra”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 descr="C:\Users\Paul Smart\Desktop\zebr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327544"/>
            <a:ext cx="2016224" cy="1341816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6840252" y="2348880"/>
            <a:ext cx="504056" cy="2376264"/>
            <a:chOff x="2087724" y="2348880"/>
            <a:chExt cx="504056" cy="2376264"/>
          </a:xfrm>
        </p:grpSpPr>
        <p:sp>
          <p:nvSpPr>
            <p:cNvPr id="21" name="Up Arrow 20"/>
            <p:cNvSpPr/>
            <p:nvPr/>
          </p:nvSpPr>
          <p:spPr>
            <a:xfrm>
              <a:off x="2087724" y="2348880"/>
              <a:ext cx="504056" cy="720080"/>
            </a:xfrm>
            <a:prstGeom prst="up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Up Arrow 21"/>
            <p:cNvSpPr/>
            <p:nvPr/>
          </p:nvSpPr>
          <p:spPr>
            <a:xfrm>
              <a:off x="2087724" y="4005064"/>
              <a:ext cx="504056" cy="720080"/>
            </a:xfrm>
            <a:prstGeom prst="up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935596" y="119675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Cortical Hierarchy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Perception: The Predictive View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55576" y="4869160"/>
            <a:ext cx="3168352" cy="6480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V1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55576" y="3212976"/>
            <a:ext cx="3168352" cy="6480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55576" y="1556792"/>
            <a:ext cx="3168352" cy="6480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Inferotemporal</a:t>
            </a:r>
            <a:endParaRPr lang="en-GB" dirty="0"/>
          </a:p>
        </p:txBody>
      </p:sp>
      <p:pic>
        <p:nvPicPr>
          <p:cNvPr id="27650" name="Picture 2" descr="http://images.clipartpanda.com/clipart-eyes-9iRadbxi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977262"/>
            <a:ext cx="1008112" cy="677115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flipV="1">
            <a:off x="467544" y="1952836"/>
            <a:ext cx="0" cy="3168352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-1121278" y="335234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Prediction Error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1403648" y="2348880"/>
            <a:ext cx="504056" cy="720080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 w="19050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Up Arrow 13"/>
          <p:cNvSpPr/>
          <p:nvPr/>
        </p:nvSpPr>
        <p:spPr>
          <a:xfrm>
            <a:off x="1403648" y="4005064"/>
            <a:ext cx="504056" cy="720080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 w="19050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Up Arrow 23"/>
          <p:cNvSpPr/>
          <p:nvPr/>
        </p:nvSpPr>
        <p:spPr>
          <a:xfrm flipV="1">
            <a:off x="2627784" y="2348880"/>
            <a:ext cx="504056" cy="720080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  <a:ln w="19050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Up Arrow 24"/>
          <p:cNvSpPr/>
          <p:nvPr/>
        </p:nvSpPr>
        <p:spPr>
          <a:xfrm flipV="1">
            <a:off x="2627784" y="4005064"/>
            <a:ext cx="504056" cy="720080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  <a:ln w="19050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4211960" y="2105236"/>
            <a:ext cx="0" cy="3168352"/>
          </a:xfrm>
          <a:prstGeom prst="straightConnector1">
            <a:avLst/>
          </a:prstGeom>
          <a:ln w="28575">
            <a:solidFill>
              <a:schemeClr val="tx1"/>
            </a:solidFill>
            <a:headEnd type="arrow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6200000">
            <a:off x="2992470" y="350474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Predictions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36096" y="500853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Hypotheses: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“Lines/Bars”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36096" y="335234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Hypotheses: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Stripey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Pattern”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36096" y="169616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Hypotheses: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“Zebra”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" descr="C:\Users\Paul Smart\Desktop\zebr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327544"/>
            <a:ext cx="2016224" cy="1341816"/>
          </a:xfrm>
          <a:prstGeom prst="rect">
            <a:avLst/>
          </a:prstGeom>
          <a:noFill/>
        </p:spPr>
      </p:pic>
      <p:sp>
        <p:nvSpPr>
          <p:cNvPr id="35" name="Up Arrow 34"/>
          <p:cNvSpPr/>
          <p:nvPr/>
        </p:nvSpPr>
        <p:spPr>
          <a:xfrm flipV="1">
            <a:off x="6840252" y="2348880"/>
            <a:ext cx="504056" cy="720080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  <a:ln w="19050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Up Arrow 35"/>
          <p:cNvSpPr/>
          <p:nvPr/>
        </p:nvSpPr>
        <p:spPr>
          <a:xfrm flipV="1">
            <a:off x="6840252" y="4005064"/>
            <a:ext cx="504056" cy="720080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  <a:ln w="19050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935596" y="119675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Cortical Hierarchy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Cortical Processing</a:t>
            </a:r>
            <a:endParaRPr lang="en-GB" dirty="0"/>
          </a:p>
        </p:txBody>
      </p:sp>
      <p:pic>
        <p:nvPicPr>
          <p:cNvPr id="5" name="Brain" descr="C:\Users\Paul Smart\Desktop\brai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4320480"/>
            <a:ext cx="3026276" cy="2420888"/>
          </a:xfrm>
          <a:prstGeom prst="rect">
            <a:avLst/>
          </a:prstGeom>
          <a:noFill/>
        </p:spPr>
      </p:pic>
      <p:grpSp>
        <p:nvGrpSpPr>
          <p:cNvPr id="11" name="Bubble"/>
          <p:cNvGrpSpPr/>
          <p:nvPr/>
        </p:nvGrpSpPr>
        <p:grpSpPr>
          <a:xfrm>
            <a:off x="107504" y="1196752"/>
            <a:ext cx="8712968" cy="3168352"/>
            <a:chOff x="107504" y="1196752"/>
            <a:chExt cx="8712968" cy="3168352"/>
          </a:xfrm>
        </p:grpSpPr>
        <p:sp>
          <p:nvSpPr>
            <p:cNvPr id="8" name="Rectangular Callout 7"/>
            <p:cNvSpPr/>
            <p:nvPr/>
          </p:nvSpPr>
          <p:spPr>
            <a:xfrm>
              <a:off x="107504" y="1196752"/>
              <a:ext cx="8712968" cy="3168352"/>
            </a:xfrm>
            <a:prstGeom prst="wedgeRectCallout">
              <a:avLst>
                <a:gd name="adj1" fmla="val 157"/>
                <a:gd name="adj2" fmla="val 70137"/>
              </a:avLst>
            </a:prstGeom>
            <a:noFill/>
            <a:ln w="28575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C:\Users\Paul Smart\Desktop\F1_large.jpg"/>
            <p:cNvPicPr>
              <a:picLocks noChangeAspect="1" noChangeArrowheads="1"/>
            </p:cNvPicPr>
            <p:nvPr/>
          </p:nvPicPr>
          <p:blipFill>
            <a:blip r:embed="rId4" cstate="print"/>
            <a:srcRect t="16130" b="12065"/>
            <a:stretch>
              <a:fillRect/>
            </a:stretch>
          </p:blipFill>
          <p:spPr bwMode="auto">
            <a:xfrm>
              <a:off x="2339752" y="1340768"/>
              <a:ext cx="6152232" cy="2888721"/>
            </a:xfrm>
            <a:prstGeom prst="rect">
              <a:avLst/>
            </a:prstGeom>
            <a:noFill/>
          </p:spPr>
        </p:pic>
        <p:pic>
          <p:nvPicPr>
            <p:cNvPr id="6" name="Picture 2" descr="http://images.clipartpanda.com/clipart-eyes-9iRadbxi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0" y="2446571"/>
              <a:ext cx="1008112" cy="677115"/>
            </a:xfrm>
            <a:prstGeom prst="rect">
              <a:avLst/>
            </a:prstGeom>
            <a:noFill/>
          </p:spPr>
        </p:pic>
        <p:sp>
          <p:nvSpPr>
            <p:cNvPr id="7" name="Right Arrow 6"/>
            <p:cNvSpPr/>
            <p:nvPr/>
          </p:nvSpPr>
          <p:spPr>
            <a:xfrm>
              <a:off x="1475656" y="2641112"/>
              <a:ext cx="648072" cy="288032"/>
            </a:xfrm>
            <a:prstGeom prst="rightArrow">
              <a:avLst/>
            </a:prstGeom>
            <a:noFill/>
            <a:ln w="28575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Lens"/>
          <p:cNvGrpSpPr/>
          <p:nvPr/>
        </p:nvGrpSpPr>
        <p:grpSpPr>
          <a:xfrm>
            <a:off x="4137458" y="4725144"/>
            <a:ext cx="578558" cy="577770"/>
            <a:chOff x="4137458" y="4725144"/>
            <a:chExt cx="578558" cy="577770"/>
          </a:xfrm>
        </p:grpSpPr>
        <p:sp>
          <p:nvSpPr>
            <p:cNvPr id="10" name="Chord 9"/>
            <p:cNvSpPr/>
            <p:nvPr/>
          </p:nvSpPr>
          <p:spPr>
            <a:xfrm rot="10535069">
              <a:off x="4137458" y="4726850"/>
              <a:ext cx="576064" cy="576064"/>
            </a:xfrm>
            <a:prstGeom prst="chord">
              <a:avLst>
                <a:gd name="adj1" fmla="val 2700000"/>
                <a:gd name="adj2" fmla="val 14403261"/>
              </a:avLst>
            </a:prstGeom>
            <a:solidFill>
              <a:schemeClr val="bg1"/>
            </a:solidFill>
            <a:ln w="28575" cmpd="sng"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"/>
            <p:cNvSpPr/>
            <p:nvPr/>
          </p:nvSpPr>
          <p:spPr>
            <a:xfrm>
              <a:off x="4139952" y="4725144"/>
              <a:ext cx="576064" cy="576064"/>
            </a:xfrm>
            <a:prstGeom prst="ellipse">
              <a:avLst/>
            </a:prstGeom>
            <a:noFill/>
            <a:ln w="28575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87524" y="238336"/>
          <a:ext cx="8568952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523894" y="2747731"/>
            <a:ext cx="2096213" cy="136253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en-GB" sz="2800" dirty="0" smtClean="0"/>
              <a:t>Predictive Minds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452320" y="3645024"/>
            <a:ext cx="169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Generate predictions.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332656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Multiple temporal and spatial scales.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308304" y="5517232"/>
            <a:ext cx="1691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Balance between top-down </a:t>
            </a:r>
            <a:r>
              <a:rPr lang="en-GB" dirty="0" smtClean="0"/>
              <a:t>vs. bottom-up.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5445224"/>
            <a:ext cx="1691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Learning and model revision.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1137518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Change the model or change the world.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Explaining Us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412776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One cognitive architecture to explain them all!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39852" y="3356992"/>
            <a:ext cx="2664296" cy="108012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Predictive Processing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80112" y="1988840"/>
            <a:ext cx="2016224" cy="792088"/>
          </a:xfrm>
          <a:prstGeom prst="roundRect">
            <a:avLst/>
          </a:prstGeom>
          <a:noFill/>
          <a:ln w="28575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Schizophrenia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(Adams et al., 2013)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5536" y="2276872"/>
            <a:ext cx="2016224" cy="792088"/>
          </a:xfrm>
          <a:prstGeom prst="roundRect">
            <a:avLst/>
          </a:prstGeom>
          <a:noFill/>
          <a:ln w="28575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 smtClean="0">
                <a:solidFill>
                  <a:schemeClr val="tx1"/>
                </a:solidFill>
              </a:rPr>
              <a:t>Psychotomimesis</a:t>
            </a:r>
            <a:endParaRPr lang="en-GB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(</a:t>
            </a:r>
            <a:r>
              <a:rPr lang="en-GB" sz="1400" dirty="0" err="1" smtClean="0">
                <a:solidFill>
                  <a:schemeClr val="tx1"/>
                </a:solidFill>
              </a:rPr>
              <a:t>Corlett</a:t>
            </a:r>
            <a:r>
              <a:rPr lang="en-GB" sz="1400" dirty="0" smtClean="0">
                <a:solidFill>
                  <a:schemeClr val="tx1"/>
                </a:solidFill>
              </a:rPr>
              <a:t> et al., 2009)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32240" y="3140968"/>
            <a:ext cx="2016224" cy="792088"/>
          </a:xfrm>
          <a:prstGeom prst="roundRect">
            <a:avLst/>
          </a:prstGeom>
          <a:noFill/>
          <a:ln w="28575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Autism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(</a:t>
            </a:r>
            <a:r>
              <a:rPr lang="en-GB" sz="1400" dirty="0" err="1" smtClean="0">
                <a:solidFill>
                  <a:schemeClr val="tx1"/>
                </a:solidFill>
              </a:rPr>
              <a:t>Pellicano</a:t>
            </a:r>
            <a:r>
              <a:rPr lang="en-GB" sz="1400" dirty="0" smtClean="0">
                <a:solidFill>
                  <a:schemeClr val="tx1"/>
                </a:solidFill>
              </a:rPr>
              <a:t> &amp; Burr, 2012)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228184" y="4437112"/>
            <a:ext cx="2016224" cy="792088"/>
          </a:xfrm>
          <a:prstGeom prst="roundRect">
            <a:avLst/>
          </a:prstGeom>
          <a:noFill/>
          <a:ln w="28575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Memory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(Klein, 2013)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1600" y="3356992"/>
            <a:ext cx="2016224" cy="792088"/>
          </a:xfrm>
          <a:prstGeom prst="roundRect">
            <a:avLst/>
          </a:prstGeom>
          <a:noFill/>
          <a:ln w="28575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Depression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(</a:t>
            </a:r>
            <a:r>
              <a:rPr lang="en-GB" sz="1400" dirty="0" err="1" smtClean="0">
                <a:solidFill>
                  <a:schemeClr val="tx1"/>
                </a:solidFill>
              </a:rPr>
              <a:t>Chekroud</a:t>
            </a:r>
            <a:r>
              <a:rPr lang="en-GB" sz="1400" dirty="0" smtClean="0">
                <a:solidFill>
                  <a:schemeClr val="tx1"/>
                </a:solidFill>
              </a:rPr>
              <a:t>, 2015)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724128" y="5445224"/>
            <a:ext cx="2016224" cy="792088"/>
          </a:xfrm>
          <a:prstGeom prst="roundRect">
            <a:avLst/>
          </a:prstGeom>
          <a:noFill/>
          <a:ln w="28575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Emotion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(Seth, 2013)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1520" y="4581128"/>
            <a:ext cx="2016224" cy="792088"/>
          </a:xfrm>
          <a:prstGeom prst="roundRect">
            <a:avLst/>
          </a:prstGeom>
          <a:noFill/>
          <a:ln w="28575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Attention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(Clark, 2016)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3568" y="5589240"/>
            <a:ext cx="2016224" cy="792088"/>
          </a:xfrm>
          <a:prstGeom prst="roundRect">
            <a:avLst/>
          </a:prstGeom>
          <a:noFill/>
          <a:ln w="28575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Motor Control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(</a:t>
            </a:r>
            <a:r>
              <a:rPr lang="en-GB" sz="1400" dirty="0" err="1" smtClean="0">
                <a:solidFill>
                  <a:schemeClr val="tx1"/>
                </a:solidFill>
              </a:rPr>
              <a:t>Friston</a:t>
            </a:r>
            <a:r>
              <a:rPr lang="en-GB" sz="1400" dirty="0" smtClean="0">
                <a:solidFill>
                  <a:schemeClr val="tx1"/>
                </a:solidFill>
              </a:rPr>
              <a:t> et al, 2010)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699792" y="2060848"/>
            <a:ext cx="2016224" cy="792088"/>
          </a:xfrm>
          <a:prstGeom prst="roundRect">
            <a:avLst/>
          </a:prstGeom>
          <a:noFill/>
          <a:ln w="28575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Perception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(</a:t>
            </a:r>
            <a:r>
              <a:rPr lang="en-GB" sz="1400" dirty="0" err="1" smtClean="0">
                <a:solidFill>
                  <a:schemeClr val="tx1"/>
                </a:solidFill>
              </a:rPr>
              <a:t>Rao</a:t>
            </a:r>
            <a:r>
              <a:rPr lang="en-GB" sz="1400" dirty="0" smtClean="0">
                <a:solidFill>
                  <a:schemeClr val="tx1"/>
                </a:solidFill>
              </a:rPr>
              <a:t> &amp; Ballad, 1999)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19872" y="4653136"/>
            <a:ext cx="2016224" cy="792088"/>
          </a:xfrm>
          <a:prstGeom prst="roundRect">
            <a:avLst/>
          </a:prstGeom>
          <a:noFill/>
          <a:ln w="28575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Conscious Presence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(Seth et al., 2011)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275856" y="5741640"/>
            <a:ext cx="2016224" cy="792088"/>
          </a:xfrm>
          <a:prstGeom prst="roundRect">
            <a:avLst/>
          </a:prstGeom>
          <a:noFill/>
          <a:ln w="28575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Language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(Pickering &amp; </a:t>
            </a:r>
            <a:r>
              <a:rPr lang="en-GB" sz="1400" dirty="0" err="1" smtClean="0">
                <a:solidFill>
                  <a:schemeClr val="tx1"/>
                </a:solidFill>
              </a:rPr>
              <a:t>Garrod</a:t>
            </a:r>
            <a:r>
              <a:rPr lang="en-GB" sz="1400" dirty="0" smtClean="0">
                <a:solidFill>
                  <a:schemeClr val="tx1"/>
                </a:solidFill>
              </a:rPr>
              <a:t>, 2013)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ight Arrow 30"/>
          <p:cNvSpPr/>
          <p:nvPr/>
        </p:nvSpPr>
        <p:spPr>
          <a:xfrm rot="5400000" flipV="1">
            <a:off x="3255759" y="2928944"/>
            <a:ext cx="1728192" cy="360040"/>
          </a:xfrm>
          <a:prstGeom prst="rightArrow">
            <a:avLst/>
          </a:prstGeom>
          <a:solidFill>
            <a:schemeClr val="tx1"/>
          </a:solidFill>
          <a:ln w="19050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385" name="Picture 1" descr="C:\Users\Paul Smart\Desktop\br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718773"/>
            <a:ext cx="2790462" cy="2232248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Conscious Experience</a:t>
            </a:r>
            <a:endParaRPr lang="en-GB" dirty="0"/>
          </a:p>
        </p:txBody>
      </p:sp>
      <p:pic>
        <p:nvPicPr>
          <p:cNvPr id="2050" name="Picture 2" descr="http://www.lesentreprisesdieselpro.com/images/introIm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54666"/>
            <a:ext cx="1633154" cy="1560462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467544" y="5807005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Causal Mechanisms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6012160" y="112474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Generative Model</a:t>
            </a:r>
            <a:endParaRPr lang="en-GB" dirty="0"/>
          </a:p>
        </p:txBody>
      </p:sp>
      <p:pic>
        <p:nvPicPr>
          <p:cNvPr id="2052" name="Picture 4" descr="https://upload.wikimedia.org/wikipedia/commons/1/1b/Simulation_of_hrose_neuron.png"/>
          <p:cNvPicPr>
            <a:picLocks noChangeAspect="1" noChangeArrowheads="1"/>
          </p:cNvPicPr>
          <p:nvPr/>
        </p:nvPicPr>
        <p:blipFill>
          <a:blip r:embed="rId5" cstate="print"/>
          <a:srcRect l="4451" t="8210" b="4852"/>
          <a:stretch>
            <a:fillRect/>
          </a:stretch>
        </p:blipFill>
        <p:spPr bwMode="auto">
          <a:xfrm>
            <a:off x="2843808" y="4078813"/>
            <a:ext cx="2513994" cy="144016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3563888" y="5725705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Perceptual Data</a:t>
            </a:r>
            <a:endParaRPr lang="en-GB" dirty="0"/>
          </a:p>
        </p:txBody>
      </p:sp>
      <p:sp>
        <p:nvSpPr>
          <p:cNvPr id="27" name="Right Arrow 26"/>
          <p:cNvSpPr/>
          <p:nvPr/>
        </p:nvSpPr>
        <p:spPr>
          <a:xfrm>
            <a:off x="1979712" y="4654877"/>
            <a:ext cx="792088" cy="360040"/>
          </a:xfrm>
          <a:prstGeom prst="rightArrow">
            <a:avLst/>
          </a:prstGeom>
          <a:solidFill>
            <a:schemeClr val="tx1"/>
          </a:solidFill>
          <a:ln w="19050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Arrow 27"/>
          <p:cNvSpPr/>
          <p:nvPr/>
        </p:nvSpPr>
        <p:spPr>
          <a:xfrm>
            <a:off x="5364088" y="4582869"/>
            <a:ext cx="792088" cy="360040"/>
          </a:xfrm>
          <a:prstGeom prst="rightArrow">
            <a:avLst/>
          </a:prstGeom>
          <a:solidFill>
            <a:schemeClr val="tx1"/>
          </a:solidFill>
          <a:ln w="19050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ight Arrow 28"/>
          <p:cNvSpPr/>
          <p:nvPr/>
        </p:nvSpPr>
        <p:spPr>
          <a:xfrm rot="16200000">
            <a:off x="7092280" y="3212976"/>
            <a:ext cx="792088" cy="360040"/>
          </a:xfrm>
          <a:prstGeom prst="rightArrow">
            <a:avLst/>
          </a:prstGeom>
          <a:solidFill>
            <a:schemeClr val="tx1"/>
          </a:solidFill>
          <a:ln w="19050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ight Arrow 31"/>
          <p:cNvSpPr/>
          <p:nvPr/>
        </p:nvSpPr>
        <p:spPr>
          <a:xfrm>
            <a:off x="4031368" y="2153955"/>
            <a:ext cx="3024336" cy="360040"/>
          </a:xfrm>
          <a:prstGeom prst="rightArrow">
            <a:avLst/>
          </a:prstGeom>
          <a:solidFill>
            <a:schemeClr val="tx1"/>
          </a:solidFill>
          <a:ln w="19050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6516216" y="1916832"/>
            <a:ext cx="792088" cy="1224136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" descr="http://www.lesentreprisesdieselpro.com/images/introImage.pn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6518806" y="1556792"/>
            <a:ext cx="1633154" cy="1560462"/>
          </a:xfrm>
          <a:prstGeom prst="rect">
            <a:avLst/>
          </a:prstGeom>
          <a:noFill/>
        </p:spPr>
      </p:pic>
      <p:sp>
        <p:nvSpPr>
          <p:cNvPr id="34" name="Line Callout 1 33"/>
          <p:cNvSpPr/>
          <p:nvPr/>
        </p:nvSpPr>
        <p:spPr>
          <a:xfrm>
            <a:off x="4427984" y="1916832"/>
            <a:ext cx="2016224" cy="1296144"/>
          </a:xfrm>
          <a:prstGeom prst="borderCallout1">
            <a:avLst>
              <a:gd name="adj1" fmla="val 108404"/>
              <a:gd name="adj2" fmla="val 32767"/>
              <a:gd name="adj3" fmla="val 162471"/>
              <a:gd name="adj4" fmla="val 15050"/>
            </a:avLst>
          </a:prstGeom>
          <a:solidFill>
            <a:srgbClr val="FFFFCC"/>
          </a:solidFill>
          <a:ln w="19050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Brain is attempting to predict its own activity.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Line Callout 1 34"/>
          <p:cNvSpPr/>
          <p:nvPr/>
        </p:nvSpPr>
        <p:spPr>
          <a:xfrm>
            <a:off x="1187624" y="1268760"/>
            <a:ext cx="2016224" cy="1296144"/>
          </a:xfrm>
          <a:prstGeom prst="borderCallout1">
            <a:avLst>
              <a:gd name="adj1" fmla="val 108404"/>
              <a:gd name="adj2" fmla="val 32767"/>
              <a:gd name="adj3" fmla="val 204358"/>
              <a:gd name="adj4" fmla="val 13160"/>
            </a:avLst>
          </a:prstGeom>
          <a:solidFill>
            <a:srgbClr val="FFFFCC"/>
          </a:solidFill>
          <a:ln w="19050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 am the cause of my own sensory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Paul Smart\Desktop\br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4642" y="2204864"/>
            <a:ext cx="4230701" cy="3384376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2627784" y="3429000"/>
            <a:ext cx="1440160" cy="432048"/>
          </a:xfrm>
          <a:prstGeom prst="roundRect">
            <a:avLst/>
          </a:prstGeom>
          <a:solidFill>
            <a:srgbClr val="F2E7DB"/>
          </a:solidFill>
          <a:ln w="28575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Interoceptive</a:t>
            </a:r>
            <a:endParaRPr lang="en-GB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76056" y="3645024"/>
            <a:ext cx="1440160" cy="432048"/>
          </a:xfrm>
          <a:prstGeom prst="roundRect">
            <a:avLst/>
          </a:prstGeom>
          <a:solidFill>
            <a:srgbClr val="F2E7DB"/>
          </a:solidFill>
          <a:ln w="28575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Exteroceptive</a:t>
            </a:r>
            <a:endParaRPr lang="en-GB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79912" y="2636912"/>
            <a:ext cx="1440160" cy="432048"/>
          </a:xfrm>
          <a:prstGeom prst="roundRect">
            <a:avLst/>
          </a:prstGeom>
          <a:solidFill>
            <a:srgbClr val="F2E7DB"/>
          </a:solidFill>
          <a:ln w="28575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Proprioceptive</a:t>
            </a:r>
            <a:endParaRPr lang="en-GB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Predicting Me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619672" y="5445224"/>
            <a:ext cx="3312368" cy="901995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 w="28575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7944" y="5551341"/>
            <a:ext cx="3312368" cy="901995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 w="28575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2" name="Cloud 11"/>
          <p:cNvSpPr/>
          <p:nvPr/>
        </p:nvSpPr>
        <p:spPr>
          <a:xfrm>
            <a:off x="4716016" y="332656"/>
            <a:ext cx="2232248" cy="1440160"/>
          </a:xfrm>
          <a:prstGeom prst="cloud">
            <a:avLst/>
          </a:prstGeom>
          <a:noFill/>
          <a:ln w="28575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Me!</a:t>
            </a:r>
            <a:endParaRPr lang="en-GB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644008" y="1628800"/>
            <a:ext cx="360040" cy="360040"/>
          </a:xfrm>
          <a:prstGeom prst="ellipse">
            <a:avLst/>
          </a:prstGeom>
          <a:noFill/>
          <a:ln w="28575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499992" y="2132856"/>
            <a:ext cx="216024" cy="216024"/>
          </a:xfrm>
          <a:prstGeom prst="ellipse">
            <a:avLst/>
          </a:prstGeom>
          <a:noFill/>
          <a:ln w="28575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763688" y="573325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My Body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096" y="58052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</a:rPr>
              <a:t>My World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3041830" y="4005064"/>
            <a:ext cx="612068" cy="1296144"/>
          </a:xfrm>
          <a:prstGeom prst="upArrow">
            <a:avLst>
              <a:gd name="adj1" fmla="val 36433"/>
              <a:gd name="adj2" fmla="val 48643"/>
            </a:avLst>
          </a:prstGeom>
          <a:solidFill>
            <a:schemeClr val="bg1">
              <a:lumMod val="65000"/>
            </a:schemeClr>
          </a:solidFill>
          <a:ln w="19050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Up Arrow 18"/>
          <p:cNvSpPr/>
          <p:nvPr/>
        </p:nvSpPr>
        <p:spPr>
          <a:xfrm>
            <a:off x="5400092" y="4221088"/>
            <a:ext cx="612068" cy="1080120"/>
          </a:xfrm>
          <a:prstGeom prst="upArrow">
            <a:avLst>
              <a:gd name="adj1" fmla="val 36433"/>
              <a:gd name="adj2" fmla="val 48643"/>
            </a:avLst>
          </a:prstGeom>
          <a:solidFill>
            <a:schemeClr val="bg1">
              <a:lumMod val="65000"/>
            </a:schemeClr>
          </a:solidFill>
          <a:ln w="19050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Up Arrow 19"/>
          <p:cNvSpPr/>
          <p:nvPr/>
        </p:nvSpPr>
        <p:spPr>
          <a:xfrm>
            <a:off x="4247964" y="3212976"/>
            <a:ext cx="612068" cy="2088232"/>
          </a:xfrm>
          <a:prstGeom prst="upArrow">
            <a:avLst>
              <a:gd name="adj1" fmla="val 36433"/>
              <a:gd name="adj2" fmla="val 48643"/>
            </a:avLst>
          </a:prstGeom>
          <a:solidFill>
            <a:schemeClr val="bg1">
              <a:lumMod val="65000"/>
            </a:schemeClr>
          </a:solidFill>
          <a:ln w="19050" cmpd="sng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444208" y="177281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 am my brain’s best guess!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2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solidFill>
          <a:schemeClr val="tx1"/>
        </a:solidFill>
        <a:ln w="19050" cmpd="sng"/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31750">
          <a:solidFill>
            <a:schemeClr val="tx1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2216</Words>
  <Application>Microsoft Office PowerPoint</Application>
  <PresentationFormat>On-screen Show (4:3)</PresentationFormat>
  <Paragraphs>333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Predicting Me, Experiencing Us: Predictive Processing, Big Data and the Mind of Society</vt:lpstr>
      <vt:lpstr>Overview</vt:lpstr>
      <vt:lpstr>Perception: The Standard View</vt:lpstr>
      <vt:lpstr>Perception: The Predictive View</vt:lpstr>
      <vt:lpstr>Cortical Processing</vt:lpstr>
      <vt:lpstr>Slide 6</vt:lpstr>
      <vt:lpstr>Explaining Us</vt:lpstr>
      <vt:lpstr>Conscious Experience</vt:lpstr>
      <vt:lpstr>Predicting Me</vt:lpstr>
      <vt:lpstr>Machine Intelligence</vt:lpstr>
      <vt:lpstr>Deep Minds</vt:lpstr>
      <vt:lpstr>Slide 12</vt:lpstr>
      <vt:lpstr>Big Data</vt:lpstr>
      <vt:lpstr>Wearable  Technology</vt:lpstr>
      <vt:lpstr>Social Machines</vt:lpstr>
      <vt:lpstr>Slide 16</vt:lpstr>
      <vt:lpstr>Personal Data - Predicting Me</vt:lpstr>
      <vt:lpstr>Personal Data - Predicting Me</vt:lpstr>
      <vt:lpstr>Social Data – Predicting Us</vt:lpstr>
      <vt:lpstr>Minds Online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2016-03-17T14:32:56Z</dcterms:created>
  <dcterms:modified xsi:type="dcterms:W3CDTF">2016-07-05T11:21:00Z</dcterms:modified>
</cp:coreProperties>
</file>