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A3FF"/>
    <a:srgbClr val="8497B0"/>
    <a:srgbClr val="0096FF"/>
    <a:srgbClr val="0071EC"/>
    <a:srgbClr val="00E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49" autoAdjust="0"/>
    <p:restoredTop sz="92867"/>
  </p:normalViewPr>
  <p:slideViewPr>
    <p:cSldViewPr snapToGrid="0">
      <p:cViewPr varScale="1">
        <p:scale>
          <a:sx n="104" d="100"/>
          <a:sy n="104" d="100"/>
        </p:scale>
        <p:origin x="115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866A2-BECB-4433-8619-40CA5EEC2224}" type="datetimeFigureOut">
              <a:rPr lang="en-GB" smtClean="0"/>
              <a:t>28/03/2016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06C9D-03E7-42B8-BDD1-6E0788866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41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06C9D-03E7-42B8-BDD1-6E078886605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27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050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955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75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713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108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65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02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332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753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50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31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FCA0C-7DD2-48FC-B6BA-699101AF09DE}" type="datetimeFigureOut">
              <a:rPr lang="en-GB" smtClean="0"/>
              <a:pPr/>
              <a:t>28/03/2016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237E4-B5BD-4822-92DA-17AAD42377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5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7"/>
          <p:cNvSpPr txBox="1">
            <a:spLocks noChangeArrowheads="1"/>
          </p:cNvSpPr>
          <p:nvPr/>
        </p:nvSpPr>
        <p:spPr bwMode="auto">
          <a:xfrm>
            <a:off x="1734818" y="568982"/>
            <a:ext cx="32829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 i="1" dirty="0"/>
              <a:t>Yes (score ≥4/6)  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 i="1" dirty="0"/>
              <a:t>No but continued clinical suspicion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en-US" sz="1400" i="1" dirty="0"/>
              <a:t>(score 3/6</a:t>
            </a:r>
            <a:r>
              <a:rPr lang="en-GB" altLang="en-US" sz="1400" i="1" dirty="0" smtClean="0"/>
              <a:t>)</a:t>
            </a:r>
            <a:r>
              <a:rPr lang="en-GB" altLang="en-US" sz="1400" baseline="30000" dirty="0"/>
              <a:t> </a:t>
            </a:r>
            <a:r>
              <a:rPr lang="en-GB" altLang="en-US" sz="1400" baseline="30000" dirty="0" smtClean="0"/>
              <a:t>2</a:t>
            </a:r>
            <a:endParaRPr lang="en-GB" altLang="en-US" sz="14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400" i="1" dirty="0"/>
          </a:p>
        </p:txBody>
      </p:sp>
      <p:sp>
        <p:nvSpPr>
          <p:cNvPr id="5124" name="TextBox 20"/>
          <p:cNvSpPr txBox="1">
            <a:spLocks noChangeArrowheads="1"/>
          </p:cNvSpPr>
          <p:nvPr/>
        </p:nvSpPr>
        <p:spPr bwMode="auto">
          <a:xfrm>
            <a:off x="7303082" y="623231"/>
            <a:ext cx="1301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 i="1"/>
              <a:t>No (score ≤3/6)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58232" y="6837"/>
            <a:ext cx="3346450" cy="5222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 cmpd="sng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  <a:ea typeface="+mn-ea"/>
              </a:rPr>
              <a:t>Does the patient meet clinical criteria for diagnosis (N-H CSS)?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33469" y="722803"/>
            <a:ext cx="2286000" cy="3079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  <a:ea typeface="+mn-ea"/>
              </a:rPr>
              <a:t>Diagnosis not confirmed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27582" y="538653"/>
            <a:ext cx="1916112" cy="5238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  <a:ea typeface="+mn-ea"/>
              </a:rPr>
              <a:t>Molecular testing for 11p15 and </a:t>
            </a:r>
            <a:r>
              <a:rPr lang="en-GB" sz="1400" dirty="0" err="1" smtClean="0"/>
              <a:t>upd</a:t>
            </a:r>
            <a:r>
              <a:rPr lang="en-GB" sz="1400" dirty="0" smtClean="0">
                <a:latin typeface="+mn-lt"/>
                <a:ea typeface="+mn-ea"/>
              </a:rPr>
              <a:t>(7)mat</a:t>
            </a:r>
            <a:r>
              <a:rPr lang="en-GB" altLang="en-US" sz="1400" baseline="30000" dirty="0" smtClean="0"/>
              <a:t>1</a:t>
            </a:r>
            <a:endParaRPr lang="en-GB" sz="1400" dirty="0">
              <a:latin typeface="+mn-lt"/>
              <a:ea typeface="+mn-ea"/>
            </a:endParaRPr>
          </a:p>
        </p:txBody>
      </p:sp>
      <p:sp>
        <p:nvSpPr>
          <p:cNvPr id="5128" name="TextBox 49"/>
          <p:cNvSpPr txBox="1">
            <a:spLocks noChangeArrowheads="1"/>
          </p:cNvSpPr>
          <p:nvPr/>
        </p:nvSpPr>
        <p:spPr bwMode="auto">
          <a:xfrm>
            <a:off x="170444" y="2270615"/>
            <a:ext cx="11255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 i="1"/>
              <a:t>Positive</a:t>
            </a:r>
          </a:p>
        </p:txBody>
      </p:sp>
      <p:sp>
        <p:nvSpPr>
          <p:cNvPr id="5129" name="TextBox 50"/>
          <p:cNvSpPr txBox="1">
            <a:spLocks noChangeArrowheads="1"/>
          </p:cNvSpPr>
          <p:nvPr/>
        </p:nvSpPr>
        <p:spPr bwMode="auto">
          <a:xfrm>
            <a:off x="1408694" y="2242040"/>
            <a:ext cx="11255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 i="1"/>
              <a:t>Negative</a:t>
            </a:r>
          </a:p>
        </p:txBody>
      </p:sp>
      <p:sp>
        <p:nvSpPr>
          <p:cNvPr id="5130" name="TextBox 60"/>
          <p:cNvSpPr txBox="1">
            <a:spLocks noChangeArrowheads="1"/>
          </p:cNvSpPr>
          <p:nvPr/>
        </p:nvSpPr>
        <p:spPr bwMode="auto">
          <a:xfrm>
            <a:off x="2169" y="6107245"/>
            <a:ext cx="120443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en-US" sz="1200" baseline="30000" dirty="0"/>
              <a:t>1</a:t>
            </a:r>
            <a:r>
              <a:rPr lang="en-GB" altLang="en-US" sz="1200" dirty="0"/>
              <a:t>Arrange CNV analysis BEFORE other investigations if patient has significant unexplained global developmental delay/ intellectual disability, and /or relative </a:t>
            </a:r>
            <a:r>
              <a:rPr lang="en-GB" altLang="en-US" sz="1200" dirty="0" smtClean="0"/>
              <a:t>microcephaly. </a:t>
            </a:r>
            <a:r>
              <a:rPr lang="en-GB" altLang="en-US" sz="1200" baseline="30000" dirty="0"/>
              <a:t>2</a:t>
            </a:r>
            <a:r>
              <a:rPr lang="en-GB" altLang="en-US" sz="1200" dirty="0" smtClean="0"/>
              <a:t>S</a:t>
            </a:r>
            <a:r>
              <a:rPr lang="en-GB" sz="1200" dirty="0" smtClean="0"/>
              <a:t>tudies </a:t>
            </a:r>
            <a:r>
              <a:rPr lang="en-GB" sz="1200" dirty="0"/>
              <a:t>have </a:t>
            </a:r>
            <a:r>
              <a:rPr lang="en-GB" sz="1200" dirty="0" smtClean="0"/>
              <a:t>excluded </a:t>
            </a:r>
            <a:r>
              <a:rPr lang="en-GB" sz="1200" dirty="0"/>
              <a:t>11p15 LOM and </a:t>
            </a:r>
            <a:r>
              <a:rPr lang="en-GB" sz="1200" dirty="0" err="1" smtClean="0"/>
              <a:t>upd</a:t>
            </a:r>
            <a:r>
              <a:rPr lang="en-GB" sz="1200" dirty="0" smtClean="0"/>
              <a:t>(7)mat </a:t>
            </a:r>
            <a:r>
              <a:rPr lang="en-GB" sz="1200" dirty="0"/>
              <a:t>in </a:t>
            </a:r>
            <a:r>
              <a:rPr lang="en-GB" sz="1200" dirty="0" smtClean="0"/>
              <a:t>patients </a:t>
            </a:r>
            <a:r>
              <a:rPr lang="en-GB" sz="1200" dirty="0"/>
              <a:t>with IUGR and postnatal growth retardation </a:t>
            </a:r>
            <a:r>
              <a:rPr lang="en-GB" sz="1200" dirty="0" smtClean="0"/>
              <a:t>alone; some patients, particularly those with </a:t>
            </a:r>
            <a:r>
              <a:rPr lang="en-GB" sz="1200" dirty="0" err="1" smtClean="0"/>
              <a:t>upd</a:t>
            </a:r>
            <a:r>
              <a:rPr lang="en-GB" sz="1200" dirty="0" smtClean="0"/>
              <a:t>(7)mat or children under 2 years, score 3/6 (see text for details). </a:t>
            </a:r>
            <a:r>
              <a:rPr lang="en-GB" sz="1200" baseline="30000" dirty="0"/>
              <a:t>3</a:t>
            </a:r>
            <a:r>
              <a:rPr lang="en-GB" altLang="en-US" sz="1200" dirty="0" smtClean="0"/>
              <a:t>Insufficient </a:t>
            </a:r>
            <a:r>
              <a:rPr lang="en-GB" altLang="en-US" sz="1200" dirty="0"/>
              <a:t>evidence at present to determine relationship to SRS, with the exception of tissue mosaicism  </a:t>
            </a:r>
            <a:r>
              <a:rPr lang="en-GB" altLang="en-US" sz="1200" baseline="30000" dirty="0"/>
              <a:t>4</a:t>
            </a:r>
            <a:r>
              <a:rPr lang="en-GB" altLang="en-US" sz="1200" dirty="0" smtClean="0"/>
              <a:t>Unless </a:t>
            </a:r>
            <a:r>
              <a:rPr lang="en-GB" altLang="en-US" sz="1200" dirty="0"/>
              <a:t>evidence of catch-up growth by 2 years . </a:t>
            </a:r>
            <a:r>
              <a:rPr lang="en-GB" altLang="en-US" sz="1200" baseline="30000" dirty="0"/>
              <a:t>5</a:t>
            </a:r>
            <a:r>
              <a:rPr lang="en-GB" altLang="en-US" sz="1200" dirty="0" smtClean="0"/>
              <a:t>Previously </a:t>
            </a:r>
            <a:r>
              <a:rPr lang="en-GB" altLang="en-US" sz="1200" dirty="0"/>
              <a:t>known as idiopathic SRS.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200" i="1" dirty="0"/>
          </a:p>
        </p:txBody>
      </p:sp>
      <p:cxnSp>
        <p:nvCxnSpPr>
          <p:cNvPr id="28" name="Straight Arrow Connector 27"/>
          <p:cNvCxnSpPr>
            <a:stCxn id="4" idx="1"/>
            <a:endCxn id="47" idx="3"/>
          </p:cNvCxnSpPr>
          <p:nvPr/>
        </p:nvCxnSpPr>
        <p:spPr>
          <a:xfrm flipH="1">
            <a:off x="2043694" y="267981"/>
            <a:ext cx="2014538" cy="5326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6085469" y="2135678"/>
            <a:ext cx="2557463" cy="13843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  <a:ea typeface="+mn-ea"/>
              </a:rPr>
              <a:t>Consider additional molecular testing: </a:t>
            </a:r>
          </a:p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Both"/>
              <a:defRPr/>
            </a:pPr>
            <a:r>
              <a:rPr lang="en-GB" sz="1400" dirty="0">
                <a:latin typeface="+mn-lt"/>
                <a:ea typeface="+mn-ea"/>
              </a:rPr>
              <a:t>CNV/ 14q32 analysis; then:</a:t>
            </a:r>
          </a:p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Both"/>
              <a:defRPr/>
            </a:pPr>
            <a:r>
              <a:rPr lang="en-GB" sz="1400" dirty="0" err="1" smtClean="0"/>
              <a:t>upd</a:t>
            </a:r>
            <a:r>
              <a:rPr lang="en-GB" sz="1400" dirty="0" smtClean="0">
                <a:latin typeface="+mn-lt"/>
                <a:ea typeface="+mn-ea"/>
              </a:rPr>
              <a:t>(16)mat, </a:t>
            </a:r>
            <a:r>
              <a:rPr lang="en-GB" sz="1400" dirty="0" err="1" smtClean="0"/>
              <a:t>upd</a:t>
            </a:r>
            <a:r>
              <a:rPr lang="en-GB" sz="1400" dirty="0" smtClean="0">
                <a:latin typeface="+mn-lt"/>
                <a:ea typeface="+mn-ea"/>
              </a:rPr>
              <a:t>(20)mat, </a:t>
            </a:r>
            <a:r>
              <a:rPr lang="en-GB" sz="1400" i="1" dirty="0">
                <a:latin typeface="+mn-lt"/>
                <a:ea typeface="+mn-ea"/>
              </a:rPr>
              <a:t>CDKN1C / IGF2 </a:t>
            </a:r>
            <a:r>
              <a:rPr lang="en-GB" sz="1400" dirty="0">
                <a:latin typeface="+mn-lt"/>
                <a:ea typeface="+mn-ea"/>
              </a:rPr>
              <a:t>mutation,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  <a:ea typeface="+mn-ea"/>
              </a:rPr>
              <a:t>(c) alternative tissue</a:t>
            </a:r>
            <a:endParaRPr lang="en-GB" sz="1400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72032" y="5448790"/>
            <a:ext cx="1920875" cy="523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>
                <a:latin typeface="+mn-lt"/>
                <a:ea typeface="+mn-ea"/>
              </a:rPr>
              <a:t>Molecular diagnosis confirmed: SRS</a:t>
            </a:r>
          </a:p>
        </p:txBody>
      </p:sp>
      <p:grpSp>
        <p:nvGrpSpPr>
          <p:cNvPr id="5134" name="Group 14"/>
          <p:cNvGrpSpPr>
            <a:grpSpLocks/>
          </p:cNvGrpSpPr>
          <p:nvPr/>
        </p:nvGrpSpPr>
        <p:grpSpPr bwMode="auto">
          <a:xfrm>
            <a:off x="8922332" y="2665903"/>
            <a:ext cx="3486150" cy="3332162"/>
            <a:chOff x="9101906" y="3542017"/>
            <a:chExt cx="3485713" cy="3330591"/>
          </a:xfrm>
        </p:grpSpPr>
        <p:sp>
          <p:nvSpPr>
            <p:cNvPr id="87" name="TextBox 86"/>
            <p:cNvSpPr txBox="1"/>
            <p:nvPr/>
          </p:nvSpPr>
          <p:spPr>
            <a:xfrm>
              <a:off x="11017778" y="6348980"/>
              <a:ext cx="1207937" cy="5236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latin typeface="+mn-lt"/>
                  <a:ea typeface="+mn-ea"/>
                </a:rPr>
                <a:t>Diagnosis not confirmed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9736826" y="3542017"/>
              <a:ext cx="2285713" cy="30783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latin typeface="+mn-lt"/>
                  <a:ea typeface="+mn-ea"/>
                </a:rPr>
                <a:t>What is the N-H CSS Score?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9101906" y="6539390"/>
              <a:ext cx="1669841" cy="30783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 smtClean="0">
                  <a:latin typeface="+mn-lt"/>
                  <a:ea typeface="+mn-ea"/>
                </a:rPr>
                <a:t>Clinical SRS</a:t>
              </a:r>
              <a:r>
                <a:rPr lang="en-GB" sz="1400" baseline="30000" dirty="0" smtClean="0"/>
                <a:t>5</a:t>
              </a:r>
              <a:endParaRPr lang="en-GB" sz="1400" dirty="0">
                <a:latin typeface="+mn-lt"/>
                <a:ea typeface="+mn-ea"/>
              </a:endParaRPr>
            </a:p>
          </p:txBody>
        </p:sp>
        <p:sp>
          <p:nvSpPr>
            <p:cNvPr id="5166" name="TextBox 105"/>
            <p:cNvSpPr txBox="1">
              <a:spLocks noChangeArrowheads="1"/>
            </p:cNvSpPr>
            <p:nvPr/>
          </p:nvSpPr>
          <p:spPr bwMode="auto">
            <a:xfrm>
              <a:off x="9101906" y="5131426"/>
              <a:ext cx="112606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400" i="1"/>
                <a:t>≥ 5/6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10060636" y="4497241"/>
              <a:ext cx="1604761" cy="116943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latin typeface="+mn-lt"/>
                  <a:ea typeface="+mn-ea"/>
                </a:rPr>
                <a:t>Does the patient have relative macrocephaly and protruding forehead ?</a:t>
              </a:r>
            </a:p>
          </p:txBody>
        </p:sp>
        <p:sp>
          <p:nvSpPr>
            <p:cNvPr id="5168" name="TextBox 110"/>
            <p:cNvSpPr txBox="1">
              <a:spLocks noChangeArrowheads="1"/>
            </p:cNvSpPr>
            <p:nvPr/>
          </p:nvSpPr>
          <p:spPr bwMode="auto">
            <a:xfrm>
              <a:off x="10138524" y="4176583"/>
              <a:ext cx="112606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400" i="1"/>
                <a:t>4/6</a:t>
              </a:r>
            </a:p>
          </p:txBody>
        </p:sp>
        <p:sp>
          <p:nvSpPr>
            <p:cNvPr id="5169" name="TextBox 111"/>
            <p:cNvSpPr txBox="1">
              <a:spLocks noChangeArrowheads="1"/>
            </p:cNvSpPr>
            <p:nvPr/>
          </p:nvSpPr>
          <p:spPr bwMode="auto">
            <a:xfrm>
              <a:off x="11461553" y="5131426"/>
              <a:ext cx="112606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400" i="1"/>
                <a:t>3/6</a:t>
              </a:r>
            </a:p>
          </p:txBody>
        </p:sp>
        <p:sp>
          <p:nvSpPr>
            <p:cNvPr id="5170" name="TextBox 121"/>
            <p:cNvSpPr txBox="1">
              <a:spLocks noChangeArrowheads="1"/>
            </p:cNvSpPr>
            <p:nvPr/>
          </p:nvSpPr>
          <p:spPr bwMode="auto">
            <a:xfrm>
              <a:off x="9764816" y="5778288"/>
              <a:ext cx="112606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400" i="1" dirty="0" smtClean="0"/>
                <a:t>Yes</a:t>
              </a:r>
              <a:r>
                <a:rPr lang="en-GB" altLang="en-US" sz="1400" baseline="30000" dirty="0"/>
                <a:t>4</a:t>
              </a:r>
              <a:endParaRPr lang="en-GB" altLang="en-US" sz="1400" i="1" dirty="0"/>
            </a:p>
          </p:txBody>
        </p:sp>
        <p:sp>
          <p:nvSpPr>
            <p:cNvPr id="5171" name="TextBox 122"/>
            <p:cNvSpPr txBox="1">
              <a:spLocks noChangeArrowheads="1"/>
            </p:cNvSpPr>
            <p:nvPr/>
          </p:nvSpPr>
          <p:spPr bwMode="auto">
            <a:xfrm>
              <a:off x="10948205" y="5744865"/>
              <a:ext cx="112606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400" i="1"/>
                <a:t>No</a:t>
              </a:r>
            </a:p>
          </p:txBody>
        </p:sp>
        <p:cxnSp>
          <p:nvCxnSpPr>
            <p:cNvPr id="143" name="Straight Arrow Connector 142"/>
            <p:cNvCxnSpPr>
              <a:stCxn id="102" idx="2"/>
              <a:endCxn id="107" idx="0"/>
            </p:cNvCxnSpPr>
            <p:nvPr/>
          </p:nvCxnSpPr>
          <p:spPr>
            <a:xfrm flipH="1">
              <a:off x="10863810" y="3849847"/>
              <a:ext cx="15873" cy="64739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95"/>
          <p:cNvSpPr txBox="1">
            <a:spLocks noChangeArrowheads="1"/>
          </p:cNvSpPr>
          <p:nvPr/>
        </p:nvSpPr>
        <p:spPr bwMode="auto">
          <a:xfrm>
            <a:off x="6202150" y="5423390"/>
            <a:ext cx="2324100" cy="5238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1400" dirty="0" smtClean="0"/>
              <a:t>Alternative molecular diagnosis</a:t>
            </a:r>
            <a:r>
              <a:rPr lang="en-GB" altLang="en-US" sz="1400" baseline="30000" dirty="0"/>
              <a:t>3</a:t>
            </a:r>
            <a:endParaRPr lang="en-GB" altLang="en-US" sz="1400" dirty="0" smtClean="0"/>
          </a:p>
        </p:txBody>
      </p:sp>
      <p:cxnSp>
        <p:nvCxnSpPr>
          <p:cNvPr id="38" name="Straight Arrow Connector 37"/>
          <p:cNvCxnSpPr>
            <a:stCxn id="47" idx="2"/>
            <a:endCxn id="58" idx="0"/>
          </p:cNvCxnSpPr>
          <p:nvPr/>
        </p:nvCxnSpPr>
        <p:spPr>
          <a:xfrm>
            <a:off x="1084844" y="1062528"/>
            <a:ext cx="47625" cy="43862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7" name="TextBox 99"/>
          <p:cNvSpPr txBox="1">
            <a:spLocks noChangeArrowheads="1"/>
          </p:cNvSpPr>
          <p:nvPr/>
        </p:nvSpPr>
        <p:spPr bwMode="auto">
          <a:xfrm>
            <a:off x="5077407" y="3605703"/>
            <a:ext cx="1127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 i="1"/>
              <a:t>No</a:t>
            </a:r>
          </a:p>
        </p:txBody>
      </p:sp>
      <p:cxnSp>
        <p:nvCxnSpPr>
          <p:cNvPr id="115" name="Straight Arrow Connector 114"/>
          <p:cNvCxnSpPr>
            <a:stCxn id="107" idx="2"/>
          </p:cNvCxnSpPr>
          <p:nvPr/>
        </p:nvCxnSpPr>
        <p:spPr>
          <a:xfrm flipH="1">
            <a:off x="9893992" y="4791565"/>
            <a:ext cx="789671" cy="8731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7" idx="2"/>
          </p:cNvCxnSpPr>
          <p:nvPr/>
        </p:nvCxnSpPr>
        <p:spPr>
          <a:xfrm>
            <a:off x="10684457" y="4791565"/>
            <a:ext cx="735012" cy="688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1" name="TextBox 127"/>
          <p:cNvSpPr txBox="1">
            <a:spLocks noChangeArrowheads="1"/>
          </p:cNvSpPr>
          <p:nvPr/>
        </p:nvSpPr>
        <p:spPr bwMode="auto">
          <a:xfrm>
            <a:off x="8495294" y="2478578"/>
            <a:ext cx="112553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 i="1"/>
              <a:t>Negative</a:t>
            </a:r>
          </a:p>
        </p:txBody>
      </p:sp>
      <p:cxnSp>
        <p:nvCxnSpPr>
          <p:cNvPr id="131" name="Straight Arrow Connector 130"/>
          <p:cNvCxnSpPr>
            <a:stCxn id="4" idx="3"/>
            <a:endCxn id="27" idx="1"/>
          </p:cNvCxnSpPr>
          <p:nvPr/>
        </p:nvCxnSpPr>
        <p:spPr>
          <a:xfrm>
            <a:off x="7404682" y="267981"/>
            <a:ext cx="1728787" cy="6088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47" idx="2"/>
            <a:endCxn id="67" idx="1"/>
          </p:cNvCxnSpPr>
          <p:nvPr/>
        </p:nvCxnSpPr>
        <p:spPr>
          <a:xfrm>
            <a:off x="1084844" y="1062528"/>
            <a:ext cx="1801813" cy="18621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80" idx="3"/>
          </p:cNvCxnSpPr>
          <p:nvPr/>
        </p:nvCxnSpPr>
        <p:spPr>
          <a:xfrm flipV="1">
            <a:off x="5212344" y="3502515"/>
            <a:ext cx="857250" cy="9858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9744767" y="2986578"/>
            <a:ext cx="4762" cy="26987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>
            <a:off x="11614732" y="2973878"/>
            <a:ext cx="19050" cy="25003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47" name="Group 55"/>
          <p:cNvGrpSpPr>
            <a:grpSpLocks/>
          </p:cNvGrpSpPr>
          <p:nvPr/>
        </p:nvGrpSpPr>
        <p:grpSpPr bwMode="auto">
          <a:xfrm>
            <a:off x="2881894" y="1640378"/>
            <a:ext cx="2336800" cy="3870325"/>
            <a:chOff x="3445731" y="1767266"/>
            <a:chExt cx="2336883" cy="3869877"/>
          </a:xfrm>
        </p:grpSpPr>
        <p:grpSp>
          <p:nvGrpSpPr>
            <p:cNvPr id="5150" name="Group 65"/>
            <p:cNvGrpSpPr>
              <a:grpSpLocks/>
            </p:cNvGrpSpPr>
            <p:nvPr/>
          </p:nvGrpSpPr>
          <p:grpSpPr bwMode="auto">
            <a:xfrm>
              <a:off x="3451538" y="1767266"/>
              <a:ext cx="2331076" cy="3869877"/>
              <a:chOff x="2652634" y="2311055"/>
              <a:chExt cx="2331076" cy="3869877"/>
            </a:xfrm>
          </p:grpSpPr>
          <p:sp>
            <p:nvSpPr>
              <p:cNvPr id="67" name="TextBox 31"/>
              <p:cNvSpPr txBox="1"/>
              <p:nvPr/>
            </p:nvSpPr>
            <p:spPr>
              <a:xfrm>
                <a:off x="2653177" y="3333287"/>
                <a:ext cx="2330533" cy="52381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400" dirty="0" smtClean="0"/>
                  <a:t>Does the patient have relative microcephaly?</a:t>
                </a:r>
                <a:endParaRPr lang="en-GB" sz="1400" dirty="0"/>
              </a:p>
            </p:txBody>
          </p:sp>
          <p:sp>
            <p:nvSpPr>
              <p:cNvPr id="68" name="TextBox 45"/>
              <p:cNvSpPr txBox="1"/>
              <p:nvPr/>
            </p:nvSpPr>
            <p:spPr>
              <a:xfrm>
                <a:off x="2653177" y="2311055"/>
                <a:ext cx="2314657" cy="73810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400" dirty="0" smtClean="0"/>
                  <a:t>Diagnosis not confirmed.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400" dirty="0" smtClean="0"/>
                  <a:t>Consider differential diagnosis (Table 2)</a:t>
                </a:r>
                <a:endParaRPr lang="en-GB" sz="1400" dirty="0"/>
              </a:p>
            </p:txBody>
          </p:sp>
          <p:sp>
            <p:nvSpPr>
              <p:cNvPr id="69" name="TextBox 84"/>
              <p:cNvSpPr txBox="1"/>
              <p:nvPr/>
            </p:nvSpPr>
            <p:spPr>
              <a:xfrm>
                <a:off x="2656352" y="4111072"/>
                <a:ext cx="2311482" cy="52381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400" dirty="0" smtClean="0"/>
                  <a:t>Consider differential diagnosis (Table 3)</a:t>
                </a:r>
                <a:endParaRPr lang="en-GB" sz="1400" dirty="0"/>
              </a:p>
            </p:txBody>
          </p:sp>
          <p:sp>
            <p:nvSpPr>
              <p:cNvPr id="71" name="TextBox 89"/>
              <p:cNvSpPr txBox="1"/>
              <p:nvPr/>
            </p:nvSpPr>
            <p:spPr>
              <a:xfrm>
                <a:off x="2653177" y="5657118"/>
                <a:ext cx="2317833" cy="52381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400" dirty="0" smtClean="0"/>
                  <a:t>Molecular testing as per differential diagnosis</a:t>
                </a:r>
                <a:endParaRPr lang="en-GB" sz="1400" dirty="0"/>
              </a:p>
            </p:txBody>
          </p:sp>
        </p:grpSp>
        <p:sp>
          <p:nvSpPr>
            <p:cNvPr id="80" name="TextBox 53"/>
            <p:cNvSpPr txBox="1"/>
            <p:nvPr/>
          </p:nvSpPr>
          <p:spPr>
            <a:xfrm>
              <a:off x="3445731" y="4353004"/>
              <a:ext cx="2330533" cy="52381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 smtClean="0"/>
                <a:t>Clinical Features consistent with differential diagnosis?</a:t>
              </a:r>
              <a:endParaRPr lang="en-GB" sz="1400" dirty="0"/>
            </a:p>
          </p:txBody>
        </p:sp>
        <p:cxnSp>
          <p:nvCxnSpPr>
            <p:cNvPr id="11" name="Straight Arrow Connector 10"/>
            <p:cNvCxnSpPr>
              <a:stCxn id="80" idx="2"/>
              <a:endCxn id="71" idx="0"/>
            </p:cNvCxnSpPr>
            <p:nvPr/>
          </p:nvCxnSpPr>
          <p:spPr>
            <a:xfrm>
              <a:off x="4610997" y="4876818"/>
              <a:ext cx="0" cy="23651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53" name="TextBox 107"/>
            <p:cNvSpPr txBox="1">
              <a:spLocks noChangeArrowheads="1"/>
            </p:cNvSpPr>
            <p:nvPr/>
          </p:nvSpPr>
          <p:spPr bwMode="auto">
            <a:xfrm>
              <a:off x="4376589" y="2501586"/>
              <a:ext cx="112606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400" i="1"/>
                <a:t>Yes</a:t>
              </a: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 flipV="1">
              <a:off x="4609410" y="2502193"/>
              <a:ext cx="0" cy="28730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55" name="TextBox 109"/>
            <p:cNvSpPr txBox="1">
              <a:spLocks noChangeArrowheads="1"/>
            </p:cNvSpPr>
            <p:nvPr/>
          </p:nvSpPr>
          <p:spPr bwMode="auto">
            <a:xfrm>
              <a:off x="4405377" y="3300406"/>
              <a:ext cx="112606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400" i="1"/>
                <a:t>No</a:t>
              </a:r>
            </a:p>
          </p:txBody>
        </p:sp>
        <p:cxnSp>
          <p:nvCxnSpPr>
            <p:cNvPr id="54" name="Straight Arrow Connector 53"/>
            <p:cNvCxnSpPr/>
            <p:nvPr/>
          </p:nvCxnSpPr>
          <p:spPr>
            <a:xfrm>
              <a:off x="4609410" y="3313312"/>
              <a:ext cx="0" cy="2539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69" idx="2"/>
              <a:endCxn id="80" idx="0"/>
            </p:cNvCxnSpPr>
            <p:nvPr/>
          </p:nvCxnSpPr>
          <p:spPr>
            <a:xfrm>
              <a:off x="4610997" y="4091097"/>
              <a:ext cx="0" cy="26190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58" name="TextBox 115"/>
            <p:cNvSpPr txBox="1">
              <a:spLocks noChangeArrowheads="1"/>
            </p:cNvSpPr>
            <p:nvPr/>
          </p:nvSpPr>
          <p:spPr bwMode="auto">
            <a:xfrm>
              <a:off x="4415679" y="4830295"/>
              <a:ext cx="112606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1400" i="1"/>
                <a:t>Yes              </a:t>
              </a:r>
            </a:p>
          </p:txBody>
        </p:sp>
      </p:grpSp>
      <p:sp>
        <p:nvSpPr>
          <p:cNvPr id="5148" name="TextBox 75"/>
          <p:cNvSpPr txBox="1">
            <a:spLocks noChangeArrowheads="1"/>
          </p:cNvSpPr>
          <p:nvPr/>
        </p:nvSpPr>
        <p:spPr bwMode="auto">
          <a:xfrm>
            <a:off x="7303082" y="4256578"/>
            <a:ext cx="11255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400" i="1"/>
              <a:t>Positive</a:t>
            </a:r>
          </a:p>
        </p:txBody>
      </p:sp>
      <p:cxnSp>
        <p:nvCxnSpPr>
          <p:cNvPr id="8" name="Straight Arrow Connector 7"/>
          <p:cNvCxnSpPr>
            <a:stCxn id="94" idx="3"/>
            <a:endCxn id="102" idx="1"/>
          </p:cNvCxnSpPr>
          <p:nvPr/>
        </p:nvCxnSpPr>
        <p:spPr>
          <a:xfrm flipV="1">
            <a:off x="8642932" y="2819891"/>
            <a:ext cx="914400" cy="79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94" idx="2"/>
            <a:endCxn id="2" idx="0"/>
          </p:cNvCxnSpPr>
          <p:nvPr/>
        </p:nvCxnSpPr>
        <p:spPr>
          <a:xfrm flipH="1">
            <a:off x="7364200" y="3519978"/>
            <a:ext cx="1" cy="19034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6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172"/>
          <p:cNvSpPr/>
          <p:nvPr/>
        </p:nvSpPr>
        <p:spPr>
          <a:xfrm>
            <a:off x="2825173" y="4232839"/>
            <a:ext cx="6804025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2822901" y="5786439"/>
            <a:ext cx="6804025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1" name="Rectangle à coins arrondis 30"/>
          <p:cNvSpPr/>
          <p:nvPr/>
        </p:nvSpPr>
        <p:spPr>
          <a:xfrm>
            <a:off x="8401420" y="4090989"/>
            <a:ext cx="785812" cy="357187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3463498" y="4090989"/>
            <a:ext cx="785813" cy="3571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H19</a:t>
            </a:r>
          </a:p>
        </p:txBody>
      </p:sp>
      <p:sp>
        <p:nvSpPr>
          <p:cNvPr id="33" name="Rectangle à coins arrondis 32"/>
          <p:cNvSpPr/>
          <p:nvPr/>
        </p:nvSpPr>
        <p:spPr>
          <a:xfrm>
            <a:off x="8401420" y="5643564"/>
            <a:ext cx="785812" cy="357187"/>
          </a:xfrm>
          <a:prstGeom prst="roundRect">
            <a:avLst/>
          </a:prstGeom>
          <a:solidFill>
            <a:srgbClr val="6CA3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IGF2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3463498" y="5643564"/>
            <a:ext cx="785812" cy="357187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0" name="Triangle isocèle 59"/>
          <p:cNvSpPr/>
          <p:nvPr/>
        </p:nvSpPr>
        <p:spPr>
          <a:xfrm>
            <a:off x="7916033" y="5356891"/>
            <a:ext cx="214312" cy="21431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1" name="Triangle isocèle 60"/>
          <p:cNvSpPr/>
          <p:nvPr/>
        </p:nvSpPr>
        <p:spPr>
          <a:xfrm>
            <a:off x="7074185" y="5356891"/>
            <a:ext cx="214312" cy="21431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2" name="Triangle isocèle 61"/>
          <p:cNvSpPr/>
          <p:nvPr/>
        </p:nvSpPr>
        <p:spPr>
          <a:xfrm>
            <a:off x="7359935" y="5356891"/>
            <a:ext cx="214312" cy="214312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3" name="Triangle isocèle 62"/>
          <p:cNvSpPr/>
          <p:nvPr/>
        </p:nvSpPr>
        <p:spPr>
          <a:xfrm>
            <a:off x="5752483" y="5356891"/>
            <a:ext cx="214312" cy="21431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4" name="Triangle isocèle 63"/>
          <p:cNvSpPr/>
          <p:nvPr/>
        </p:nvSpPr>
        <p:spPr>
          <a:xfrm>
            <a:off x="5471378" y="5356891"/>
            <a:ext cx="214312" cy="214312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5" name="Triangle isocèle 64"/>
          <p:cNvSpPr/>
          <p:nvPr/>
        </p:nvSpPr>
        <p:spPr>
          <a:xfrm>
            <a:off x="5190272" y="5356890"/>
            <a:ext cx="214312" cy="21431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6" name="Triangle isocèle 65"/>
          <p:cNvSpPr/>
          <p:nvPr/>
        </p:nvSpPr>
        <p:spPr>
          <a:xfrm>
            <a:off x="4629955" y="5497230"/>
            <a:ext cx="214312" cy="21431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8" name="Rectangle 77"/>
          <p:cNvSpPr/>
          <p:nvPr/>
        </p:nvSpPr>
        <p:spPr>
          <a:xfrm>
            <a:off x="2665028" y="5786438"/>
            <a:ext cx="107950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9" name="Rectangle 78"/>
          <p:cNvSpPr/>
          <p:nvPr/>
        </p:nvSpPr>
        <p:spPr>
          <a:xfrm>
            <a:off x="2280724" y="5786438"/>
            <a:ext cx="107950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0" name="Rectangle 79"/>
          <p:cNvSpPr/>
          <p:nvPr/>
        </p:nvSpPr>
        <p:spPr>
          <a:xfrm>
            <a:off x="2472876" y="5786438"/>
            <a:ext cx="107950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8" name="Forme libre 87"/>
          <p:cNvSpPr/>
          <p:nvPr/>
        </p:nvSpPr>
        <p:spPr>
          <a:xfrm flipH="1">
            <a:off x="1883390" y="3446795"/>
            <a:ext cx="2498015" cy="576262"/>
          </a:xfrm>
          <a:custGeom>
            <a:avLst/>
            <a:gdLst>
              <a:gd name="connsiteX0" fmla="*/ 2243328 w 2243328"/>
              <a:gd name="connsiteY0" fmla="*/ 503936 h 577088"/>
              <a:gd name="connsiteX1" fmla="*/ 1584960 w 2243328"/>
              <a:gd name="connsiteY1" fmla="*/ 113792 h 577088"/>
              <a:gd name="connsiteX2" fmla="*/ 426720 w 2243328"/>
              <a:gd name="connsiteY2" fmla="*/ 77216 h 577088"/>
              <a:gd name="connsiteX3" fmla="*/ 0 w 2243328"/>
              <a:gd name="connsiteY3" fmla="*/ 577088 h 577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43328" h="577088">
                <a:moveTo>
                  <a:pt x="2243328" y="503936"/>
                </a:moveTo>
                <a:cubicBezTo>
                  <a:pt x="2065528" y="344424"/>
                  <a:pt x="1887728" y="184912"/>
                  <a:pt x="1584960" y="113792"/>
                </a:cubicBezTo>
                <a:cubicBezTo>
                  <a:pt x="1282192" y="42672"/>
                  <a:pt x="690880" y="0"/>
                  <a:pt x="426720" y="77216"/>
                </a:cubicBezTo>
                <a:cubicBezTo>
                  <a:pt x="162560" y="154432"/>
                  <a:pt x="81280" y="365760"/>
                  <a:pt x="0" y="577088"/>
                </a:cubicBezTo>
              </a:path>
            </a:pathLst>
          </a:custGeom>
          <a:ln w="381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9" name="Forme libre 88"/>
          <p:cNvSpPr/>
          <p:nvPr/>
        </p:nvSpPr>
        <p:spPr>
          <a:xfrm flipH="1">
            <a:off x="1844669" y="2872120"/>
            <a:ext cx="3040755" cy="1103312"/>
          </a:xfrm>
          <a:custGeom>
            <a:avLst/>
            <a:gdLst>
              <a:gd name="connsiteX0" fmla="*/ 2731008 w 2731008"/>
              <a:gd name="connsiteY0" fmla="*/ 1103376 h 1103376"/>
              <a:gd name="connsiteX1" fmla="*/ 2426208 w 2731008"/>
              <a:gd name="connsiteY1" fmla="*/ 530352 h 1103376"/>
              <a:gd name="connsiteX2" fmla="*/ 1292352 w 2731008"/>
              <a:gd name="connsiteY2" fmla="*/ 67056 h 1103376"/>
              <a:gd name="connsiteX3" fmla="*/ 0 w 2731008"/>
              <a:gd name="connsiteY3" fmla="*/ 128016 h 110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1008" h="1103376">
                <a:moveTo>
                  <a:pt x="2731008" y="1103376"/>
                </a:moveTo>
                <a:cubicBezTo>
                  <a:pt x="2698496" y="903224"/>
                  <a:pt x="2665984" y="703072"/>
                  <a:pt x="2426208" y="530352"/>
                </a:cubicBezTo>
                <a:cubicBezTo>
                  <a:pt x="2186432" y="357632"/>
                  <a:pt x="1696720" y="134112"/>
                  <a:pt x="1292352" y="67056"/>
                </a:cubicBezTo>
                <a:cubicBezTo>
                  <a:pt x="887984" y="0"/>
                  <a:pt x="443992" y="64008"/>
                  <a:pt x="0" y="128016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91" name="Connecteur droit 90"/>
          <p:cNvCxnSpPr/>
          <p:nvPr/>
        </p:nvCxnSpPr>
        <p:spPr>
          <a:xfrm rot="16200000" flipH="1">
            <a:off x="4759218" y="2987856"/>
            <a:ext cx="288925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Forme libre 91"/>
          <p:cNvSpPr/>
          <p:nvPr/>
        </p:nvSpPr>
        <p:spPr>
          <a:xfrm flipH="1">
            <a:off x="1837422" y="4684714"/>
            <a:ext cx="7620000" cy="942975"/>
          </a:xfrm>
          <a:custGeom>
            <a:avLst/>
            <a:gdLst>
              <a:gd name="connsiteX0" fmla="*/ 7620000 w 7620000"/>
              <a:gd name="connsiteY0" fmla="*/ 881888 h 942848"/>
              <a:gd name="connsiteX1" fmla="*/ 4413504 w 7620000"/>
              <a:gd name="connsiteY1" fmla="*/ 101600 h 942848"/>
              <a:gd name="connsiteX2" fmla="*/ 975360 w 7620000"/>
              <a:gd name="connsiteY2" fmla="*/ 272288 h 942848"/>
              <a:gd name="connsiteX3" fmla="*/ 0 w 7620000"/>
              <a:gd name="connsiteY3" fmla="*/ 942848 h 942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00" h="942848">
                <a:moveTo>
                  <a:pt x="7620000" y="881888"/>
                </a:moveTo>
                <a:cubicBezTo>
                  <a:pt x="6570472" y="542544"/>
                  <a:pt x="5520944" y="203200"/>
                  <a:pt x="4413504" y="101600"/>
                </a:cubicBezTo>
                <a:cubicBezTo>
                  <a:pt x="3306064" y="0"/>
                  <a:pt x="1710944" y="132080"/>
                  <a:pt x="975360" y="272288"/>
                </a:cubicBezTo>
                <a:cubicBezTo>
                  <a:pt x="239776" y="412496"/>
                  <a:pt x="119888" y="677672"/>
                  <a:pt x="0" y="942848"/>
                </a:cubicBezTo>
              </a:path>
            </a:pathLst>
          </a:custGeom>
          <a:ln w="381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94" name="Connecteur droit 93"/>
          <p:cNvCxnSpPr/>
          <p:nvPr/>
        </p:nvCxnSpPr>
        <p:spPr>
          <a:xfrm rot="5400000">
            <a:off x="907576" y="2231409"/>
            <a:ext cx="2292824" cy="132383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97"/>
          <p:cNvCxnSpPr/>
          <p:nvPr/>
        </p:nvCxnSpPr>
        <p:spPr>
          <a:xfrm>
            <a:off x="5618542" y="1676756"/>
            <a:ext cx="3921243" cy="230839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4" name="ZoneTexte 101"/>
          <p:cNvSpPr txBox="1">
            <a:spLocks noChangeArrowheads="1"/>
          </p:cNvSpPr>
          <p:nvPr/>
        </p:nvSpPr>
        <p:spPr bwMode="auto">
          <a:xfrm>
            <a:off x="966764" y="4085587"/>
            <a:ext cx="527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600" dirty="0">
                <a:latin typeface="Arial" panose="020B0604020202020204" pitchFamily="34" charset="0"/>
              </a:rPr>
              <a:t>mat</a:t>
            </a:r>
          </a:p>
        </p:txBody>
      </p:sp>
      <p:sp>
        <p:nvSpPr>
          <p:cNvPr id="2125" name="ZoneTexte 102"/>
          <p:cNvSpPr txBox="1">
            <a:spLocks noChangeArrowheads="1"/>
          </p:cNvSpPr>
          <p:nvPr/>
        </p:nvSpPr>
        <p:spPr bwMode="auto">
          <a:xfrm>
            <a:off x="966764" y="5644512"/>
            <a:ext cx="4699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600">
                <a:latin typeface="Arial" panose="020B0604020202020204" pitchFamily="34" charset="0"/>
              </a:rPr>
              <a:t>pat</a:t>
            </a:r>
          </a:p>
        </p:txBody>
      </p:sp>
      <p:sp>
        <p:nvSpPr>
          <p:cNvPr id="2135" name="ZoneTexte 112"/>
          <p:cNvSpPr txBox="1">
            <a:spLocks noChangeArrowheads="1"/>
          </p:cNvSpPr>
          <p:nvPr/>
        </p:nvSpPr>
        <p:spPr bwMode="auto">
          <a:xfrm rot="-5400000">
            <a:off x="7767603" y="5029073"/>
            <a:ext cx="5032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200" b="1" dirty="0"/>
              <a:t>CBS1</a:t>
            </a:r>
          </a:p>
        </p:txBody>
      </p:sp>
      <p:sp>
        <p:nvSpPr>
          <p:cNvPr id="2136" name="ZoneTexte 113"/>
          <p:cNvSpPr txBox="1">
            <a:spLocks noChangeArrowheads="1"/>
          </p:cNvSpPr>
          <p:nvPr/>
        </p:nvSpPr>
        <p:spPr bwMode="auto">
          <a:xfrm rot="-5400000">
            <a:off x="6922366" y="5028686"/>
            <a:ext cx="5036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200" b="1" dirty="0" smtClean="0"/>
              <a:t>CBS3</a:t>
            </a:r>
            <a:endParaRPr lang="fr-FR" altLang="en-US" sz="1200" b="1" dirty="0"/>
          </a:p>
        </p:txBody>
      </p:sp>
      <p:sp>
        <p:nvSpPr>
          <p:cNvPr id="2137" name="ZoneTexte 114"/>
          <p:cNvSpPr txBox="1">
            <a:spLocks noChangeArrowheads="1"/>
          </p:cNvSpPr>
          <p:nvPr/>
        </p:nvSpPr>
        <p:spPr bwMode="auto">
          <a:xfrm rot="-5400000">
            <a:off x="7206528" y="5028686"/>
            <a:ext cx="5036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200" b="1" dirty="0" smtClean="0"/>
              <a:t>CBS2</a:t>
            </a:r>
            <a:endParaRPr lang="fr-FR" altLang="en-US" sz="1200" b="1" dirty="0"/>
          </a:p>
        </p:txBody>
      </p:sp>
      <p:sp>
        <p:nvSpPr>
          <p:cNvPr id="2138" name="ZoneTexte 115"/>
          <p:cNvSpPr txBox="1">
            <a:spLocks noChangeArrowheads="1"/>
          </p:cNvSpPr>
          <p:nvPr/>
        </p:nvSpPr>
        <p:spPr bwMode="auto">
          <a:xfrm rot="-5400000">
            <a:off x="5600878" y="5029073"/>
            <a:ext cx="5032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200" b="1"/>
              <a:t>CBS4</a:t>
            </a:r>
          </a:p>
        </p:txBody>
      </p:sp>
      <p:sp>
        <p:nvSpPr>
          <p:cNvPr id="2139" name="ZoneTexte 116"/>
          <p:cNvSpPr txBox="1">
            <a:spLocks noChangeArrowheads="1"/>
          </p:cNvSpPr>
          <p:nvPr/>
        </p:nvSpPr>
        <p:spPr bwMode="auto">
          <a:xfrm rot="-5400000">
            <a:off x="5319773" y="5029073"/>
            <a:ext cx="5032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200" b="1"/>
              <a:t>CBS5</a:t>
            </a:r>
          </a:p>
        </p:txBody>
      </p:sp>
      <p:sp>
        <p:nvSpPr>
          <p:cNvPr id="2140" name="ZoneTexte 117"/>
          <p:cNvSpPr txBox="1">
            <a:spLocks noChangeArrowheads="1"/>
          </p:cNvSpPr>
          <p:nvPr/>
        </p:nvSpPr>
        <p:spPr bwMode="auto">
          <a:xfrm rot="-5400000">
            <a:off x="5038667" y="5029073"/>
            <a:ext cx="5032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200" b="1" dirty="0"/>
              <a:t>CBS6</a:t>
            </a:r>
          </a:p>
        </p:txBody>
      </p:sp>
      <p:sp>
        <p:nvSpPr>
          <p:cNvPr id="2141" name="ZoneTexte 118"/>
          <p:cNvSpPr txBox="1">
            <a:spLocks noChangeArrowheads="1"/>
          </p:cNvSpPr>
          <p:nvPr/>
        </p:nvSpPr>
        <p:spPr bwMode="auto">
          <a:xfrm rot="-5400000">
            <a:off x="4494226" y="5108780"/>
            <a:ext cx="5032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200" b="1" dirty="0"/>
              <a:t>CBS7</a:t>
            </a:r>
          </a:p>
        </p:txBody>
      </p:sp>
      <p:grpSp>
        <p:nvGrpSpPr>
          <p:cNvPr id="141" name="Groupe 140"/>
          <p:cNvGrpSpPr/>
          <p:nvPr/>
        </p:nvGrpSpPr>
        <p:grpSpPr>
          <a:xfrm>
            <a:off x="5471378" y="3524251"/>
            <a:ext cx="287336" cy="519113"/>
            <a:chOff x="6307139" y="3524251"/>
            <a:chExt cx="287336" cy="519113"/>
          </a:xfrm>
        </p:grpSpPr>
        <p:sp>
          <p:nvSpPr>
            <p:cNvPr id="58" name="Triangle isocèle 57"/>
            <p:cNvSpPr/>
            <p:nvPr/>
          </p:nvSpPr>
          <p:spPr>
            <a:xfrm>
              <a:off x="6323013" y="3829051"/>
              <a:ext cx="214312" cy="214313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86" name="Ellipse 85"/>
            <p:cNvSpPr/>
            <p:nvPr/>
          </p:nvSpPr>
          <p:spPr>
            <a:xfrm>
              <a:off x="6308725" y="3541714"/>
              <a:ext cx="285750" cy="428625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47" name="ZoneTexte 124"/>
            <p:cNvSpPr txBox="1">
              <a:spLocks noChangeArrowheads="1"/>
            </p:cNvSpPr>
            <p:nvPr/>
          </p:nvSpPr>
          <p:spPr bwMode="auto">
            <a:xfrm rot="-5400000">
              <a:off x="6198395" y="3632995"/>
              <a:ext cx="493713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200" b="1" dirty="0"/>
                <a:t>CTCF</a:t>
              </a:r>
            </a:p>
          </p:txBody>
        </p:sp>
      </p:grpSp>
      <p:grpSp>
        <p:nvGrpSpPr>
          <p:cNvPr id="140" name="Groupe 139"/>
          <p:cNvGrpSpPr/>
          <p:nvPr/>
        </p:nvGrpSpPr>
        <p:grpSpPr>
          <a:xfrm>
            <a:off x="4629955" y="3652839"/>
            <a:ext cx="285750" cy="542925"/>
            <a:chOff x="6846888" y="3652839"/>
            <a:chExt cx="285750" cy="542925"/>
          </a:xfrm>
        </p:grpSpPr>
        <p:sp>
          <p:nvSpPr>
            <p:cNvPr id="59" name="Triangle isocèle 58"/>
            <p:cNvSpPr/>
            <p:nvPr/>
          </p:nvSpPr>
          <p:spPr>
            <a:xfrm>
              <a:off x="6881813" y="3981451"/>
              <a:ext cx="214312" cy="214313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>
              <a:off x="6846888" y="3670301"/>
              <a:ext cx="285750" cy="428625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48" name="ZoneTexte 125"/>
            <p:cNvSpPr txBox="1">
              <a:spLocks noChangeArrowheads="1"/>
            </p:cNvSpPr>
            <p:nvPr/>
          </p:nvSpPr>
          <p:spPr bwMode="auto">
            <a:xfrm rot="-5400000">
              <a:off x="6747670" y="3761582"/>
              <a:ext cx="493712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200" b="1" dirty="0"/>
                <a:t>CTCF</a:t>
              </a:r>
            </a:p>
          </p:txBody>
        </p:sp>
      </p:grpSp>
      <p:grpSp>
        <p:nvGrpSpPr>
          <p:cNvPr id="116" name="Groupe 115"/>
          <p:cNvGrpSpPr/>
          <p:nvPr/>
        </p:nvGrpSpPr>
        <p:grpSpPr>
          <a:xfrm>
            <a:off x="6539793" y="835666"/>
            <a:ext cx="3851275" cy="2021835"/>
            <a:chOff x="2024064" y="835666"/>
            <a:chExt cx="3851275" cy="2021835"/>
          </a:xfrm>
        </p:grpSpPr>
        <p:sp>
          <p:nvSpPr>
            <p:cNvPr id="130" name="Rectangle 129"/>
            <p:cNvSpPr/>
            <p:nvPr/>
          </p:nvSpPr>
          <p:spPr>
            <a:xfrm>
              <a:off x="2024064" y="992189"/>
              <a:ext cx="3851275" cy="7143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024064" y="1492250"/>
              <a:ext cx="3851275" cy="71438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5" name="Rectangle à coins arrondis 4"/>
            <p:cNvSpPr/>
            <p:nvPr/>
          </p:nvSpPr>
          <p:spPr>
            <a:xfrm>
              <a:off x="4722311" y="849314"/>
              <a:ext cx="928688" cy="3571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r>
                <a:rPr lang="fr-FR" sz="1400" b="1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CDKN1C</a:t>
              </a:r>
              <a:endParaRPr lang="fr-FR" sz="1400" i="1" dirty="0"/>
            </a:p>
          </p:txBody>
        </p:sp>
        <p:sp>
          <p:nvSpPr>
            <p:cNvPr id="6" name="Rectangle à coins arrondis 5"/>
            <p:cNvSpPr/>
            <p:nvPr/>
          </p:nvSpPr>
          <p:spPr>
            <a:xfrm>
              <a:off x="2254986" y="849314"/>
              <a:ext cx="2000250" cy="3571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fr-FR" sz="1200" b="1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KCNQ1</a:t>
              </a:r>
            </a:p>
          </p:txBody>
        </p:sp>
        <p:sp>
          <p:nvSpPr>
            <p:cNvPr id="8" name="Rectangle à coins arrondis 7"/>
            <p:cNvSpPr/>
            <p:nvPr/>
          </p:nvSpPr>
          <p:spPr>
            <a:xfrm>
              <a:off x="3103503" y="849314"/>
              <a:ext cx="928687" cy="3571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7" name="Ellipse 6"/>
            <p:cNvSpPr/>
            <p:nvPr/>
          </p:nvSpPr>
          <p:spPr>
            <a:xfrm>
              <a:off x="3789934" y="835666"/>
              <a:ext cx="296863" cy="357187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2" name="Rectangle à coins arrondis 11"/>
            <p:cNvSpPr/>
            <p:nvPr/>
          </p:nvSpPr>
          <p:spPr>
            <a:xfrm>
              <a:off x="4722311" y="1349375"/>
              <a:ext cx="928688" cy="357188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Rectangle à coins arrondis 12"/>
            <p:cNvSpPr/>
            <p:nvPr/>
          </p:nvSpPr>
          <p:spPr>
            <a:xfrm>
              <a:off x="2254986" y="1349375"/>
              <a:ext cx="2000250" cy="357188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" name="Rectangle à coins arrondis 13"/>
            <p:cNvSpPr/>
            <p:nvPr/>
          </p:nvSpPr>
          <p:spPr>
            <a:xfrm>
              <a:off x="3103503" y="1349375"/>
              <a:ext cx="928687" cy="357188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r>
                <a:rPr lang="fr-FR" sz="1100" b="1" i="1" dirty="0">
                  <a:latin typeface="Arial" pitchFamily="34" charset="0"/>
                  <a:cs typeface="Arial" pitchFamily="34" charset="0"/>
                </a:rPr>
                <a:t>KCNQ1OT1</a:t>
              </a:r>
            </a:p>
          </p:txBody>
        </p:sp>
        <p:sp>
          <p:nvSpPr>
            <p:cNvPr id="17" name="Ellipse 16"/>
            <p:cNvSpPr/>
            <p:nvPr/>
          </p:nvSpPr>
          <p:spPr>
            <a:xfrm>
              <a:off x="3789934" y="1349375"/>
              <a:ext cx="296863" cy="3571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49" name="ZoneTexte 126"/>
            <p:cNvSpPr txBox="1">
              <a:spLocks noChangeArrowheads="1"/>
            </p:cNvSpPr>
            <p:nvPr/>
          </p:nvSpPr>
          <p:spPr bwMode="auto">
            <a:xfrm rot="16200000">
              <a:off x="3304691" y="2015332"/>
              <a:ext cx="1160462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400" b="1" dirty="0">
                  <a:latin typeface="Arial" panose="020B0604020202020204" pitchFamily="34" charset="0"/>
                </a:rPr>
                <a:t>KCNQ1OT1</a:t>
              </a: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400" b="1" dirty="0">
                  <a:latin typeface="Arial" panose="020B0604020202020204" pitchFamily="34" charset="0"/>
                </a:rPr>
                <a:t>TSS-DMR</a:t>
              </a:r>
            </a:p>
          </p:txBody>
        </p:sp>
      </p:grpSp>
      <p:grpSp>
        <p:nvGrpSpPr>
          <p:cNvPr id="117" name="Groupe 116"/>
          <p:cNvGrpSpPr/>
          <p:nvPr/>
        </p:nvGrpSpPr>
        <p:grpSpPr>
          <a:xfrm>
            <a:off x="1946922" y="863381"/>
            <a:ext cx="3922151" cy="1827212"/>
            <a:chOff x="5914000" y="849314"/>
            <a:chExt cx="3922151" cy="1827212"/>
          </a:xfrm>
        </p:grpSpPr>
        <p:sp>
          <p:nvSpPr>
            <p:cNvPr id="135" name="Rectangle 134"/>
            <p:cNvSpPr/>
            <p:nvPr/>
          </p:nvSpPr>
          <p:spPr>
            <a:xfrm>
              <a:off x="6511926" y="1492250"/>
              <a:ext cx="3311525" cy="71438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6524626" y="992189"/>
              <a:ext cx="3311525" cy="7143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8652856" y="849314"/>
              <a:ext cx="785813" cy="3571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6802030" y="849314"/>
              <a:ext cx="785812" cy="3571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400" b="1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H19</a:t>
              </a:r>
              <a:endParaRPr lang="fr-FR" sz="1400" i="1" dirty="0"/>
            </a:p>
          </p:txBody>
        </p:sp>
        <p:sp>
          <p:nvSpPr>
            <p:cNvPr id="11" name="Ellipse 10"/>
            <p:cNvSpPr/>
            <p:nvPr/>
          </p:nvSpPr>
          <p:spPr>
            <a:xfrm>
              <a:off x="7881938" y="849314"/>
              <a:ext cx="298450" cy="3571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" name="Rectangle à coins arrondis 14"/>
            <p:cNvSpPr/>
            <p:nvPr/>
          </p:nvSpPr>
          <p:spPr>
            <a:xfrm>
              <a:off x="8652856" y="1349375"/>
              <a:ext cx="785813" cy="357188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1400" b="1" i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IGF2</a:t>
              </a:r>
              <a:endParaRPr lang="fr-FR" sz="1400" i="1" dirty="0"/>
            </a:p>
          </p:txBody>
        </p:sp>
        <p:sp>
          <p:nvSpPr>
            <p:cNvPr id="16" name="Rectangle à coins arrondis 15"/>
            <p:cNvSpPr/>
            <p:nvPr/>
          </p:nvSpPr>
          <p:spPr>
            <a:xfrm>
              <a:off x="6802030" y="1349375"/>
              <a:ext cx="785812" cy="357188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8" name="Ellipse 17"/>
            <p:cNvSpPr/>
            <p:nvPr/>
          </p:nvSpPr>
          <p:spPr>
            <a:xfrm>
              <a:off x="7881938" y="1349375"/>
              <a:ext cx="298450" cy="357188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22" name="ZoneTexte 99"/>
            <p:cNvSpPr txBox="1">
              <a:spLocks noChangeArrowheads="1"/>
            </p:cNvSpPr>
            <p:nvPr/>
          </p:nvSpPr>
          <p:spPr bwMode="auto">
            <a:xfrm>
              <a:off x="5914000" y="877449"/>
              <a:ext cx="527050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600">
                  <a:latin typeface="Arial" panose="020B0604020202020204" pitchFamily="34" charset="0"/>
                </a:rPr>
                <a:t>mat</a:t>
              </a:r>
            </a:p>
          </p:txBody>
        </p:sp>
        <p:sp>
          <p:nvSpPr>
            <p:cNvPr id="2123" name="ZoneTexte 100"/>
            <p:cNvSpPr txBox="1">
              <a:spLocks noChangeArrowheads="1"/>
            </p:cNvSpPr>
            <p:nvPr/>
          </p:nvSpPr>
          <p:spPr bwMode="auto">
            <a:xfrm>
              <a:off x="5914000" y="1364810"/>
              <a:ext cx="46990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600" dirty="0">
                  <a:latin typeface="Arial" panose="020B0604020202020204" pitchFamily="34" charset="0"/>
                </a:rPr>
                <a:t>pat</a:t>
              </a:r>
            </a:p>
          </p:txBody>
        </p:sp>
        <p:sp>
          <p:nvSpPr>
            <p:cNvPr id="2150" name="ZoneTexte 127"/>
            <p:cNvSpPr txBox="1">
              <a:spLocks noChangeArrowheads="1"/>
            </p:cNvSpPr>
            <p:nvPr/>
          </p:nvSpPr>
          <p:spPr bwMode="auto">
            <a:xfrm rot="-5400000">
              <a:off x="7520783" y="1934370"/>
              <a:ext cx="9604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400" b="1">
                  <a:latin typeface="Arial" panose="020B0604020202020204" pitchFamily="34" charset="0"/>
                </a:rPr>
                <a:t>IGF2/H19</a:t>
              </a: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400" b="1">
                  <a:latin typeface="Arial" panose="020B0604020202020204" pitchFamily="34" charset="0"/>
                </a:rPr>
                <a:t>IG DMR</a:t>
              </a:r>
            </a:p>
          </p:txBody>
        </p:sp>
      </p:grpSp>
      <p:sp>
        <p:nvSpPr>
          <p:cNvPr id="2151" name="ZoneTexte 128"/>
          <p:cNvSpPr txBox="1">
            <a:spLocks noChangeArrowheads="1"/>
          </p:cNvSpPr>
          <p:nvPr/>
        </p:nvSpPr>
        <p:spPr bwMode="auto">
          <a:xfrm rot="-5400000">
            <a:off x="1259243" y="4825206"/>
            <a:ext cx="10207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400">
                <a:latin typeface="Arial" panose="020B0604020202020204" pitchFamily="34" charset="0"/>
              </a:rPr>
              <a:t>enhancers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5965825" y="992189"/>
            <a:ext cx="107950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3" name="Rectangle 132"/>
          <p:cNvSpPr/>
          <p:nvPr/>
        </p:nvSpPr>
        <p:spPr>
          <a:xfrm>
            <a:off x="6154738" y="992189"/>
            <a:ext cx="107950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4" name="Rectangle 133"/>
          <p:cNvSpPr/>
          <p:nvPr/>
        </p:nvSpPr>
        <p:spPr>
          <a:xfrm>
            <a:off x="6346825" y="992189"/>
            <a:ext cx="107950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6" name="Rectangle 135"/>
          <p:cNvSpPr/>
          <p:nvPr/>
        </p:nvSpPr>
        <p:spPr>
          <a:xfrm>
            <a:off x="5953125" y="1492250"/>
            <a:ext cx="107950" cy="71438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7" name="Rectangle 136"/>
          <p:cNvSpPr/>
          <p:nvPr/>
        </p:nvSpPr>
        <p:spPr>
          <a:xfrm>
            <a:off x="6142038" y="1492250"/>
            <a:ext cx="107950" cy="71438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8" name="Rectangle 137"/>
          <p:cNvSpPr/>
          <p:nvPr/>
        </p:nvSpPr>
        <p:spPr>
          <a:xfrm>
            <a:off x="6334125" y="1492250"/>
            <a:ext cx="107950" cy="71438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158" name="ZoneTexte 181"/>
          <p:cNvSpPr txBox="1">
            <a:spLocks noChangeArrowheads="1"/>
          </p:cNvSpPr>
          <p:nvPr/>
        </p:nvSpPr>
        <p:spPr bwMode="auto">
          <a:xfrm>
            <a:off x="937146" y="71439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2800" b="1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159" name="ZoneTexte 182"/>
          <p:cNvSpPr txBox="1">
            <a:spLocks noChangeArrowheads="1"/>
          </p:cNvSpPr>
          <p:nvPr/>
        </p:nvSpPr>
        <p:spPr bwMode="auto">
          <a:xfrm>
            <a:off x="937146" y="3141829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2800" b="1" dirty="0">
                <a:latin typeface="Arial" panose="020B0604020202020204" pitchFamily="34" charset="0"/>
              </a:rPr>
              <a:t>B</a:t>
            </a:r>
          </a:p>
        </p:txBody>
      </p:sp>
      <p:cxnSp>
        <p:nvCxnSpPr>
          <p:cNvPr id="189" name="Connecteur droit 188"/>
          <p:cNvCxnSpPr/>
          <p:nvPr/>
        </p:nvCxnSpPr>
        <p:spPr>
          <a:xfrm>
            <a:off x="6548341" y="657007"/>
            <a:ext cx="3708400" cy="1587"/>
          </a:xfrm>
          <a:prstGeom prst="line">
            <a:avLst/>
          </a:prstGeom>
          <a:ln w="190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eur droit 189"/>
          <p:cNvCxnSpPr/>
          <p:nvPr/>
        </p:nvCxnSpPr>
        <p:spPr>
          <a:xfrm>
            <a:off x="2749952" y="642939"/>
            <a:ext cx="3348038" cy="1587"/>
          </a:xfrm>
          <a:prstGeom prst="line">
            <a:avLst/>
          </a:prstGeom>
          <a:ln w="190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2" name="ZoneTexte 190"/>
          <p:cNvSpPr txBox="1">
            <a:spLocks noChangeArrowheads="1"/>
          </p:cNvSpPr>
          <p:nvPr/>
        </p:nvSpPr>
        <p:spPr bwMode="auto">
          <a:xfrm>
            <a:off x="7238410" y="311366"/>
            <a:ext cx="2114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800" dirty="0"/>
              <a:t>Centromeric </a:t>
            </a:r>
            <a:r>
              <a:rPr lang="fr-FR" altLang="en-US" sz="1800" dirty="0" err="1"/>
              <a:t>domain</a:t>
            </a:r>
            <a:endParaRPr lang="fr-FR" altLang="en-US" sz="1800" dirty="0"/>
          </a:p>
        </p:txBody>
      </p:sp>
      <p:sp>
        <p:nvSpPr>
          <p:cNvPr id="2163" name="ZoneTexte 191"/>
          <p:cNvSpPr txBox="1">
            <a:spLocks noChangeArrowheads="1"/>
          </p:cNvSpPr>
          <p:nvPr/>
        </p:nvSpPr>
        <p:spPr bwMode="auto">
          <a:xfrm>
            <a:off x="3014541" y="257615"/>
            <a:ext cx="1863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800" dirty="0"/>
              <a:t>Telomeric </a:t>
            </a:r>
            <a:r>
              <a:rPr lang="fr-FR" altLang="en-US" sz="1800" dirty="0" err="1"/>
              <a:t>domain</a:t>
            </a:r>
            <a:endParaRPr lang="fr-FR" altLang="en-US" sz="1800" dirty="0"/>
          </a:p>
        </p:txBody>
      </p:sp>
      <p:sp>
        <p:nvSpPr>
          <p:cNvPr id="119" name="Rectangle 118"/>
          <p:cNvSpPr/>
          <p:nvPr/>
        </p:nvSpPr>
        <p:spPr>
          <a:xfrm>
            <a:off x="7869738" y="5649114"/>
            <a:ext cx="285750" cy="357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B7</a:t>
            </a:r>
          </a:p>
        </p:txBody>
      </p:sp>
      <p:grpSp>
        <p:nvGrpSpPr>
          <p:cNvPr id="139" name="Groupe 138"/>
          <p:cNvGrpSpPr/>
          <p:nvPr/>
        </p:nvGrpSpPr>
        <p:grpSpPr>
          <a:xfrm>
            <a:off x="6854898" y="5649114"/>
            <a:ext cx="833438" cy="357187"/>
            <a:chOff x="4398278" y="4543645"/>
            <a:chExt cx="833438" cy="357187"/>
          </a:xfrm>
        </p:grpSpPr>
        <p:sp>
          <p:nvSpPr>
            <p:cNvPr id="120" name="Rectangle 119"/>
            <p:cNvSpPr/>
            <p:nvPr/>
          </p:nvSpPr>
          <p:spPr>
            <a:xfrm>
              <a:off x="4398278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A2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660216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B5</a:t>
              </a: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4945966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B6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3" name="Rectangle 122"/>
          <p:cNvSpPr/>
          <p:nvPr/>
        </p:nvSpPr>
        <p:spPr>
          <a:xfrm>
            <a:off x="6223689" y="5649114"/>
            <a:ext cx="285750" cy="357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B4</a:t>
            </a:r>
          </a:p>
        </p:txBody>
      </p:sp>
      <p:grpSp>
        <p:nvGrpSpPr>
          <p:cNvPr id="129" name="Groupe 128"/>
          <p:cNvGrpSpPr/>
          <p:nvPr/>
        </p:nvGrpSpPr>
        <p:grpSpPr>
          <a:xfrm>
            <a:off x="4933192" y="5649133"/>
            <a:ext cx="1143000" cy="357187"/>
            <a:chOff x="5969903" y="4543645"/>
            <a:chExt cx="1143000" cy="357187"/>
          </a:xfrm>
        </p:grpSpPr>
        <p:sp>
          <p:nvSpPr>
            <p:cNvPr id="124" name="Rectangle 123"/>
            <p:cNvSpPr/>
            <p:nvPr/>
          </p:nvSpPr>
          <p:spPr>
            <a:xfrm>
              <a:off x="5969903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A1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6255653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B1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6541403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B2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6827153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B3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2" name="Groupe 141"/>
          <p:cNvGrpSpPr/>
          <p:nvPr/>
        </p:nvGrpSpPr>
        <p:grpSpPr>
          <a:xfrm>
            <a:off x="5752483" y="3524251"/>
            <a:ext cx="287336" cy="519113"/>
            <a:chOff x="6307139" y="3524251"/>
            <a:chExt cx="287336" cy="519113"/>
          </a:xfrm>
        </p:grpSpPr>
        <p:sp>
          <p:nvSpPr>
            <p:cNvPr id="143" name="Triangle isocèle 142"/>
            <p:cNvSpPr/>
            <p:nvPr/>
          </p:nvSpPr>
          <p:spPr>
            <a:xfrm>
              <a:off x="6323013" y="3829051"/>
              <a:ext cx="214312" cy="214313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4" name="Ellipse 143"/>
            <p:cNvSpPr/>
            <p:nvPr/>
          </p:nvSpPr>
          <p:spPr>
            <a:xfrm>
              <a:off x="6308725" y="3541714"/>
              <a:ext cx="285750" cy="428625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5" name="ZoneTexte 124"/>
            <p:cNvSpPr txBox="1">
              <a:spLocks noChangeArrowheads="1"/>
            </p:cNvSpPr>
            <p:nvPr/>
          </p:nvSpPr>
          <p:spPr bwMode="auto">
            <a:xfrm rot="-5400000">
              <a:off x="6198395" y="3632995"/>
              <a:ext cx="493713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200" b="1" dirty="0"/>
                <a:t>CTCF</a:t>
              </a:r>
            </a:p>
          </p:txBody>
        </p:sp>
      </p:grpSp>
      <p:grpSp>
        <p:nvGrpSpPr>
          <p:cNvPr id="146" name="Groupe 145"/>
          <p:cNvGrpSpPr/>
          <p:nvPr/>
        </p:nvGrpSpPr>
        <p:grpSpPr>
          <a:xfrm>
            <a:off x="7074185" y="3524251"/>
            <a:ext cx="287336" cy="519113"/>
            <a:chOff x="6307139" y="3524251"/>
            <a:chExt cx="287336" cy="519113"/>
          </a:xfrm>
        </p:grpSpPr>
        <p:sp>
          <p:nvSpPr>
            <p:cNvPr id="147" name="Triangle isocèle 146"/>
            <p:cNvSpPr/>
            <p:nvPr/>
          </p:nvSpPr>
          <p:spPr>
            <a:xfrm>
              <a:off x="6323013" y="3829051"/>
              <a:ext cx="214312" cy="214313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8" name="Ellipse 147"/>
            <p:cNvSpPr/>
            <p:nvPr/>
          </p:nvSpPr>
          <p:spPr>
            <a:xfrm>
              <a:off x="6308725" y="3541714"/>
              <a:ext cx="285750" cy="428625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9" name="ZoneTexte 124"/>
            <p:cNvSpPr txBox="1">
              <a:spLocks noChangeArrowheads="1"/>
            </p:cNvSpPr>
            <p:nvPr/>
          </p:nvSpPr>
          <p:spPr bwMode="auto">
            <a:xfrm rot="-5400000">
              <a:off x="6198395" y="3632995"/>
              <a:ext cx="493713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200" b="1" dirty="0"/>
                <a:t>CTCF</a:t>
              </a:r>
            </a:p>
          </p:txBody>
        </p:sp>
      </p:grpSp>
      <p:grpSp>
        <p:nvGrpSpPr>
          <p:cNvPr id="150" name="Groupe 149"/>
          <p:cNvGrpSpPr/>
          <p:nvPr/>
        </p:nvGrpSpPr>
        <p:grpSpPr>
          <a:xfrm>
            <a:off x="7359935" y="3524251"/>
            <a:ext cx="287336" cy="519113"/>
            <a:chOff x="6307139" y="3524251"/>
            <a:chExt cx="287336" cy="519113"/>
          </a:xfrm>
        </p:grpSpPr>
        <p:sp>
          <p:nvSpPr>
            <p:cNvPr id="151" name="Triangle isocèle 150"/>
            <p:cNvSpPr/>
            <p:nvPr/>
          </p:nvSpPr>
          <p:spPr>
            <a:xfrm>
              <a:off x="6323013" y="3829051"/>
              <a:ext cx="214312" cy="214313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2" name="Ellipse 151"/>
            <p:cNvSpPr/>
            <p:nvPr/>
          </p:nvSpPr>
          <p:spPr>
            <a:xfrm>
              <a:off x="6308725" y="3541714"/>
              <a:ext cx="285750" cy="428625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3" name="ZoneTexte 124"/>
            <p:cNvSpPr txBox="1">
              <a:spLocks noChangeArrowheads="1"/>
            </p:cNvSpPr>
            <p:nvPr/>
          </p:nvSpPr>
          <p:spPr bwMode="auto">
            <a:xfrm rot="-5400000">
              <a:off x="6198395" y="3632995"/>
              <a:ext cx="493713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200" b="1" dirty="0"/>
                <a:t>CTCF</a:t>
              </a:r>
            </a:p>
          </p:txBody>
        </p:sp>
      </p:grpSp>
      <p:grpSp>
        <p:nvGrpSpPr>
          <p:cNvPr id="154" name="Groupe 153"/>
          <p:cNvGrpSpPr/>
          <p:nvPr/>
        </p:nvGrpSpPr>
        <p:grpSpPr>
          <a:xfrm>
            <a:off x="7916033" y="3524251"/>
            <a:ext cx="287336" cy="519113"/>
            <a:chOff x="6307139" y="3524251"/>
            <a:chExt cx="287336" cy="519113"/>
          </a:xfrm>
        </p:grpSpPr>
        <p:sp>
          <p:nvSpPr>
            <p:cNvPr id="155" name="Triangle isocèle 154"/>
            <p:cNvSpPr/>
            <p:nvPr/>
          </p:nvSpPr>
          <p:spPr>
            <a:xfrm>
              <a:off x="6323013" y="3829051"/>
              <a:ext cx="214312" cy="214313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6" name="Ellipse 155"/>
            <p:cNvSpPr/>
            <p:nvPr/>
          </p:nvSpPr>
          <p:spPr>
            <a:xfrm>
              <a:off x="6308725" y="3541714"/>
              <a:ext cx="285750" cy="428625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7" name="ZoneTexte 124"/>
            <p:cNvSpPr txBox="1">
              <a:spLocks noChangeArrowheads="1"/>
            </p:cNvSpPr>
            <p:nvPr/>
          </p:nvSpPr>
          <p:spPr bwMode="auto">
            <a:xfrm rot="-5400000">
              <a:off x="6198395" y="3632995"/>
              <a:ext cx="493713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200" b="1" dirty="0"/>
                <a:t>CTCF</a:t>
              </a:r>
            </a:p>
          </p:txBody>
        </p:sp>
      </p:grpSp>
      <p:grpSp>
        <p:nvGrpSpPr>
          <p:cNvPr id="158" name="Groupe 157"/>
          <p:cNvGrpSpPr/>
          <p:nvPr/>
        </p:nvGrpSpPr>
        <p:grpSpPr>
          <a:xfrm>
            <a:off x="5190272" y="3524251"/>
            <a:ext cx="287336" cy="519113"/>
            <a:chOff x="6307139" y="3524251"/>
            <a:chExt cx="287336" cy="519113"/>
          </a:xfrm>
        </p:grpSpPr>
        <p:sp>
          <p:nvSpPr>
            <p:cNvPr id="159" name="Triangle isocèle 158"/>
            <p:cNvSpPr/>
            <p:nvPr/>
          </p:nvSpPr>
          <p:spPr>
            <a:xfrm>
              <a:off x="6323013" y="3829051"/>
              <a:ext cx="214312" cy="214313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60" name="Ellipse 159"/>
            <p:cNvSpPr/>
            <p:nvPr/>
          </p:nvSpPr>
          <p:spPr>
            <a:xfrm>
              <a:off x="6308725" y="3541714"/>
              <a:ext cx="285750" cy="428625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61" name="ZoneTexte 124"/>
            <p:cNvSpPr txBox="1">
              <a:spLocks noChangeArrowheads="1"/>
            </p:cNvSpPr>
            <p:nvPr/>
          </p:nvSpPr>
          <p:spPr bwMode="auto">
            <a:xfrm rot="-5400000">
              <a:off x="6198395" y="3632995"/>
              <a:ext cx="493713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en-US" sz="1200" b="1" dirty="0"/>
                <a:t>CTCF</a:t>
              </a:r>
            </a:p>
          </p:txBody>
        </p:sp>
      </p:grpSp>
      <p:sp>
        <p:nvSpPr>
          <p:cNvPr id="162" name="Rectangle 161"/>
          <p:cNvSpPr/>
          <p:nvPr/>
        </p:nvSpPr>
        <p:spPr>
          <a:xfrm>
            <a:off x="7858362" y="4081866"/>
            <a:ext cx="285750" cy="357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B7</a:t>
            </a:r>
          </a:p>
        </p:txBody>
      </p:sp>
      <p:grpSp>
        <p:nvGrpSpPr>
          <p:cNvPr id="163" name="Groupe 162"/>
          <p:cNvGrpSpPr/>
          <p:nvPr/>
        </p:nvGrpSpPr>
        <p:grpSpPr>
          <a:xfrm>
            <a:off x="6843522" y="4081866"/>
            <a:ext cx="833438" cy="357187"/>
            <a:chOff x="4398278" y="4543645"/>
            <a:chExt cx="833438" cy="357187"/>
          </a:xfrm>
        </p:grpSpPr>
        <p:sp>
          <p:nvSpPr>
            <p:cNvPr id="164" name="Rectangle 163"/>
            <p:cNvSpPr/>
            <p:nvPr/>
          </p:nvSpPr>
          <p:spPr>
            <a:xfrm>
              <a:off x="4398278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A2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4660216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B5</a:t>
              </a: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4945966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B6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7" name="Rectangle 166"/>
          <p:cNvSpPr/>
          <p:nvPr/>
        </p:nvSpPr>
        <p:spPr>
          <a:xfrm>
            <a:off x="6212313" y="4081866"/>
            <a:ext cx="285750" cy="357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B4</a:t>
            </a:r>
          </a:p>
        </p:txBody>
      </p:sp>
      <p:grpSp>
        <p:nvGrpSpPr>
          <p:cNvPr id="168" name="Groupe 167"/>
          <p:cNvGrpSpPr/>
          <p:nvPr/>
        </p:nvGrpSpPr>
        <p:grpSpPr>
          <a:xfrm>
            <a:off x="4921816" y="4081885"/>
            <a:ext cx="1143000" cy="357187"/>
            <a:chOff x="5969903" y="4543645"/>
            <a:chExt cx="1143000" cy="357187"/>
          </a:xfrm>
        </p:grpSpPr>
        <p:sp>
          <p:nvSpPr>
            <p:cNvPr id="169" name="Rectangle 168"/>
            <p:cNvSpPr/>
            <p:nvPr/>
          </p:nvSpPr>
          <p:spPr>
            <a:xfrm>
              <a:off x="5969903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A1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6255653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B1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6541403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B2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6827153" y="4543645"/>
              <a:ext cx="285750" cy="357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fr-FR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B3</a:t>
              </a: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4" name="Rectangle 173"/>
          <p:cNvSpPr/>
          <p:nvPr/>
        </p:nvSpPr>
        <p:spPr>
          <a:xfrm>
            <a:off x="1492805" y="4232838"/>
            <a:ext cx="720725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5" name="Ellipse 174"/>
          <p:cNvSpPr/>
          <p:nvPr/>
        </p:nvSpPr>
        <p:spPr>
          <a:xfrm>
            <a:off x="1650915" y="4128062"/>
            <a:ext cx="142875" cy="28575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6" name="Ellipse 175"/>
          <p:cNvSpPr/>
          <p:nvPr/>
        </p:nvSpPr>
        <p:spPr>
          <a:xfrm>
            <a:off x="1878876" y="4126474"/>
            <a:ext cx="142875" cy="28575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7" name="Rectangle 176"/>
          <p:cNvSpPr/>
          <p:nvPr/>
        </p:nvSpPr>
        <p:spPr>
          <a:xfrm>
            <a:off x="2667300" y="4232838"/>
            <a:ext cx="107950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8" name="Rectangle 177"/>
          <p:cNvSpPr/>
          <p:nvPr/>
        </p:nvSpPr>
        <p:spPr>
          <a:xfrm>
            <a:off x="2282996" y="4232838"/>
            <a:ext cx="107950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9" name="Rectangle 178"/>
          <p:cNvSpPr/>
          <p:nvPr/>
        </p:nvSpPr>
        <p:spPr>
          <a:xfrm>
            <a:off x="2475148" y="4232838"/>
            <a:ext cx="107950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4" name="Rectangle 183"/>
          <p:cNvSpPr/>
          <p:nvPr/>
        </p:nvSpPr>
        <p:spPr>
          <a:xfrm>
            <a:off x="1481429" y="5790982"/>
            <a:ext cx="720725" cy="71437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5" name="Ellipse 184"/>
          <p:cNvSpPr/>
          <p:nvPr/>
        </p:nvSpPr>
        <p:spPr>
          <a:xfrm>
            <a:off x="1639539" y="5686206"/>
            <a:ext cx="142875" cy="28575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6" name="Ellipse 185"/>
          <p:cNvSpPr/>
          <p:nvPr/>
        </p:nvSpPr>
        <p:spPr>
          <a:xfrm>
            <a:off x="1867500" y="5684618"/>
            <a:ext cx="142875" cy="28575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060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0" name="ZoneTexte 19"/>
          <p:cNvSpPr txBox="1">
            <a:spLocks noChangeArrowheads="1"/>
          </p:cNvSpPr>
          <p:nvPr/>
        </p:nvSpPr>
        <p:spPr bwMode="auto">
          <a:xfrm>
            <a:off x="7506841" y="109184"/>
            <a:ext cx="527774" cy="338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600" dirty="0">
                <a:latin typeface="Arial" panose="020B0604020202020204" pitchFamily="34" charset="0"/>
              </a:rPr>
              <a:t>mat</a:t>
            </a:r>
          </a:p>
        </p:txBody>
      </p:sp>
      <p:sp>
        <p:nvSpPr>
          <p:cNvPr id="5251" name="ZoneTexte 20"/>
          <p:cNvSpPr txBox="1">
            <a:spLocks noChangeArrowheads="1"/>
          </p:cNvSpPr>
          <p:nvPr/>
        </p:nvSpPr>
        <p:spPr bwMode="auto">
          <a:xfrm>
            <a:off x="7506841" y="485189"/>
            <a:ext cx="470058" cy="338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600">
                <a:latin typeface="Arial" panose="020B0604020202020204" pitchFamily="34" charset="0"/>
              </a:rPr>
              <a:t>pat</a:t>
            </a:r>
          </a:p>
        </p:txBody>
      </p:sp>
      <p:grpSp>
        <p:nvGrpSpPr>
          <p:cNvPr id="5252" name="Groupe 103"/>
          <p:cNvGrpSpPr>
            <a:grpSpLocks/>
          </p:cNvGrpSpPr>
          <p:nvPr/>
        </p:nvGrpSpPr>
        <p:grpSpPr bwMode="auto">
          <a:xfrm flipH="1">
            <a:off x="2484439" y="142910"/>
            <a:ext cx="4955686" cy="643248"/>
            <a:chOff x="500034" y="500042"/>
            <a:chExt cx="7812594" cy="857256"/>
          </a:xfrm>
        </p:grpSpPr>
        <p:sp>
          <p:nvSpPr>
            <p:cNvPr id="2" name="Rectangle 1"/>
            <p:cNvSpPr/>
            <p:nvPr/>
          </p:nvSpPr>
          <p:spPr>
            <a:xfrm>
              <a:off x="4987337" y="1143156"/>
              <a:ext cx="3313547" cy="71932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3" name="Rectangle 2"/>
            <p:cNvSpPr/>
            <p:nvPr/>
          </p:nvSpPr>
          <p:spPr>
            <a:xfrm>
              <a:off x="4999851" y="643860"/>
              <a:ext cx="3313547" cy="6981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00034" y="643860"/>
              <a:ext cx="3851623" cy="6981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00034" y="1143156"/>
              <a:ext cx="3851623" cy="71932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6" name="Rectangle à coins arrondis 5"/>
            <p:cNvSpPr/>
            <p:nvPr/>
          </p:nvSpPr>
          <p:spPr>
            <a:xfrm>
              <a:off x="715264" y="499995"/>
              <a:ext cx="928493" cy="35754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1999138" y="499995"/>
              <a:ext cx="2002143" cy="35754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>
                <a:defRPr/>
              </a:pP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à coins arrondis 7"/>
            <p:cNvSpPr/>
            <p:nvPr/>
          </p:nvSpPr>
          <p:spPr>
            <a:xfrm>
              <a:off x="2357022" y="499995"/>
              <a:ext cx="928493" cy="35754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5287659" y="499995"/>
              <a:ext cx="785841" cy="35754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6929416" y="499995"/>
              <a:ext cx="785841" cy="35754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11" name="Ellipse 10"/>
            <p:cNvSpPr/>
            <p:nvPr/>
          </p:nvSpPr>
          <p:spPr>
            <a:xfrm>
              <a:off x="2144294" y="499995"/>
              <a:ext cx="395423" cy="357547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2" name="Ellipse 11"/>
            <p:cNvSpPr/>
            <p:nvPr/>
          </p:nvSpPr>
          <p:spPr>
            <a:xfrm>
              <a:off x="6303747" y="499995"/>
              <a:ext cx="395423" cy="35754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Rectangle à coins arrondis 12"/>
            <p:cNvSpPr/>
            <p:nvPr/>
          </p:nvSpPr>
          <p:spPr>
            <a:xfrm>
              <a:off x="715264" y="999291"/>
              <a:ext cx="928493" cy="35754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" name="Rectangle à coins arrondis 13"/>
            <p:cNvSpPr/>
            <p:nvPr/>
          </p:nvSpPr>
          <p:spPr>
            <a:xfrm>
              <a:off x="1999138" y="999291"/>
              <a:ext cx="2002143" cy="35754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" name="Rectangle à coins arrondis 14"/>
            <p:cNvSpPr/>
            <p:nvPr/>
          </p:nvSpPr>
          <p:spPr>
            <a:xfrm>
              <a:off x="2357022" y="999291"/>
              <a:ext cx="928493" cy="357547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à coins arrondis 15"/>
            <p:cNvSpPr/>
            <p:nvPr/>
          </p:nvSpPr>
          <p:spPr>
            <a:xfrm>
              <a:off x="5287659" y="999291"/>
              <a:ext cx="785841" cy="35754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6929416" y="999291"/>
              <a:ext cx="785841" cy="357547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18" name="Ellipse 17"/>
            <p:cNvSpPr/>
            <p:nvPr/>
          </p:nvSpPr>
          <p:spPr>
            <a:xfrm>
              <a:off x="2144294" y="999291"/>
              <a:ext cx="395423" cy="35754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9" name="Ellipse 18"/>
            <p:cNvSpPr/>
            <p:nvPr/>
          </p:nvSpPr>
          <p:spPr>
            <a:xfrm>
              <a:off x="6303747" y="999291"/>
              <a:ext cx="395423" cy="35754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441753" y="643860"/>
              <a:ext cx="110118" cy="6981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631957" y="643860"/>
              <a:ext cx="107616" cy="6981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822160" y="643860"/>
              <a:ext cx="110118" cy="6981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429241" y="1143156"/>
              <a:ext cx="107614" cy="71932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619444" y="1143156"/>
              <a:ext cx="107614" cy="71932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809648" y="1143156"/>
              <a:ext cx="107614" cy="71932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sp>
        <p:nvSpPr>
          <p:cNvPr id="101" name="ZoneTexte 100"/>
          <p:cNvSpPr txBox="1"/>
          <p:nvPr/>
        </p:nvSpPr>
        <p:spPr bwMode="auto">
          <a:xfrm>
            <a:off x="7281863" y="857250"/>
            <a:ext cx="3243263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b="1" dirty="0" err="1"/>
              <a:t>Paternal</a:t>
            </a:r>
            <a:r>
              <a:rPr lang="fr-FR" b="1" dirty="0"/>
              <a:t> IGF2/H19 IG DMR LOM</a:t>
            </a:r>
          </a:p>
        </p:txBody>
      </p:sp>
      <p:grpSp>
        <p:nvGrpSpPr>
          <p:cNvPr id="246" name="Groupe 245"/>
          <p:cNvGrpSpPr/>
          <p:nvPr/>
        </p:nvGrpSpPr>
        <p:grpSpPr>
          <a:xfrm flipH="1">
            <a:off x="2484439" y="1406525"/>
            <a:ext cx="4960937" cy="1000125"/>
            <a:chOff x="4875214" y="1406525"/>
            <a:chExt cx="4960937" cy="1000125"/>
          </a:xfrm>
        </p:grpSpPr>
        <p:sp>
          <p:nvSpPr>
            <p:cNvPr id="131" name="Rectangle 130"/>
            <p:cNvSpPr/>
            <p:nvPr/>
          </p:nvSpPr>
          <p:spPr bwMode="auto">
            <a:xfrm>
              <a:off x="7727951" y="2246313"/>
              <a:ext cx="2100263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2" name="Rectangle 131"/>
            <p:cNvSpPr/>
            <p:nvPr/>
          </p:nvSpPr>
          <p:spPr bwMode="auto">
            <a:xfrm>
              <a:off x="7735889" y="1871663"/>
              <a:ext cx="2100262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3" name="Rectangle 132"/>
            <p:cNvSpPr/>
            <p:nvPr/>
          </p:nvSpPr>
          <p:spPr bwMode="auto">
            <a:xfrm>
              <a:off x="4881564" y="1871663"/>
              <a:ext cx="2443162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4" name="Rectangle 133"/>
            <p:cNvSpPr/>
            <p:nvPr/>
          </p:nvSpPr>
          <p:spPr bwMode="auto">
            <a:xfrm>
              <a:off x="4881564" y="2246313"/>
              <a:ext cx="24431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5" name="Rectangle à coins arrondis 134"/>
            <p:cNvSpPr/>
            <p:nvPr/>
          </p:nvSpPr>
          <p:spPr bwMode="auto">
            <a:xfrm>
              <a:off x="5016501" y="1763713"/>
              <a:ext cx="588963" cy="2682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136" name="Rectangle à coins arrondis 135"/>
            <p:cNvSpPr/>
            <p:nvPr/>
          </p:nvSpPr>
          <p:spPr bwMode="auto">
            <a:xfrm>
              <a:off x="5832476" y="1763713"/>
              <a:ext cx="1268413" cy="2682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>
                <a:defRPr/>
              </a:pP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Rectangle à coins arrondis 136"/>
            <p:cNvSpPr/>
            <p:nvPr/>
          </p:nvSpPr>
          <p:spPr bwMode="auto">
            <a:xfrm>
              <a:off x="6059489" y="1763713"/>
              <a:ext cx="588962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8" name="Rectangle à coins arrondis 137"/>
            <p:cNvSpPr/>
            <p:nvPr/>
          </p:nvSpPr>
          <p:spPr bwMode="auto">
            <a:xfrm>
              <a:off x="7916864" y="1763713"/>
              <a:ext cx="498475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9" name="Rectangle à coins arrondis 138"/>
            <p:cNvSpPr/>
            <p:nvPr/>
          </p:nvSpPr>
          <p:spPr bwMode="auto">
            <a:xfrm>
              <a:off x="8959851" y="1763713"/>
              <a:ext cx="498475" cy="2682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140" name="Ellipse 139"/>
            <p:cNvSpPr/>
            <p:nvPr/>
          </p:nvSpPr>
          <p:spPr bwMode="auto">
            <a:xfrm>
              <a:off x="5922964" y="1763713"/>
              <a:ext cx="252412" cy="268287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1" name="Ellipse 140"/>
            <p:cNvSpPr/>
            <p:nvPr/>
          </p:nvSpPr>
          <p:spPr bwMode="auto">
            <a:xfrm>
              <a:off x="8561389" y="1763713"/>
              <a:ext cx="252412" cy="2682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2" name="Rectangle à coins arrondis 141"/>
            <p:cNvSpPr/>
            <p:nvPr/>
          </p:nvSpPr>
          <p:spPr bwMode="auto">
            <a:xfrm>
              <a:off x="5016501" y="2138363"/>
              <a:ext cx="588963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3" name="Rectangle à coins arrondis 142"/>
            <p:cNvSpPr/>
            <p:nvPr/>
          </p:nvSpPr>
          <p:spPr bwMode="auto">
            <a:xfrm>
              <a:off x="5832476" y="2138363"/>
              <a:ext cx="1268413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4" name="Rectangle à coins arrondis 143"/>
            <p:cNvSpPr/>
            <p:nvPr/>
          </p:nvSpPr>
          <p:spPr bwMode="auto">
            <a:xfrm>
              <a:off x="6059489" y="2138363"/>
              <a:ext cx="588962" cy="268287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5" name="Rectangle à coins arrondis 144"/>
            <p:cNvSpPr/>
            <p:nvPr/>
          </p:nvSpPr>
          <p:spPr bwMode="auto">
            <a:xfrm>
              <a:off x="7916864" y="2138363"/>
              <a:ext cx="498475" cy="268287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Rectangle à coins arrondis 145"/>
            <p:cNvSpPr/>
            <p:nvPr/>
          </p:nvSpPr>
          <p:spPr bwMode="auto">
            <a:xfrm>
              <a:off x="8959851" y="2138363"/>
              <a:ext cx="498475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147" name="Ellipse 146"/>
            <p:cNvSpPr/>
            <p:nvPr/>
          </p:nvSpPr>
          <p:spPr bwMode="auto">
            <a:xfrm>
              <a:off x="5922964" y="2138363"/>
              <a:ext cx="252412" cy="2682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8" name="Ellipse 147"/>
            <p:cNvSpPr/>
            <p:nvPr/>
          </p:nvSpPr>
          <p:spPr bwMode="auto">
            <a:xfrm>
              <a:off x="8561389" y="2138363"/>
              <a:ext cx="252412" cy="26828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9" name="Rectangle 148"/>
            <p:cNvSpPr/>
            <p:nvPr/>
          </p:nvSpPr>
          <p:spPr bwMode="auto">
            <a:xfrm>
              <a:off x="7381876" y="1871663"/>
              <a:ext cx="68263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0" name="Rectangle 149"/>
            <p:cNvSpPr/>
            <p:nvPr/>
          </p:nvSpPr>
          <p:spPr bwMode="auto">
            <a:xfrm>
              <a:off x="7500939" y="1871663"/>
              <a:ext cx="68262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1" name="Rectangle 150"/>
            <p:cNvSpPr/>
            <p:nvPr/>
          </p:nvSpPr>
          <p:spPr bwMode="auto">
            <a:xfrm>
              <a:off x="7623176" y="1871663"/>
              <a:ext cx="68263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2" name="Rectangle 151"/>
            <p:cNvSpPr/>
            <p:nvPr/>
          </p:nvSpPr>
          <p:spPr bwMode="auto">
            <a:xfrm>
              <a:off x="7373939" y="2246313"/>
              <a:ext cx="682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3" name="Rectangle 152"/>
            <p:cNvSpPr/>
            <p:nvPr/>
          </p:nvSpPr>
          <p:spPr bwMode="auto">
            <a:xfrm>
              <a:off x="7493001" y="2246313"/>
              <a:ext cx="68263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4" name="Rectangle 153"/>
            <p:cNvSpPr/>
            <p:nvPr/>
          </p:nvSpPr>
          <p:spPr bwMode="auto">
            <a:xfrm>
              <a:off x="7615239" y="2246313"/>
              <a:ext cx="682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7729539" y="1514475"/>
              <a:ext cx="2101850" cy="52388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4875214" y="1514475"/>
              <a:ext cx="2443162" cy="52388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7" name="Rectangle à coins arrondis 156"/>
            <p:cNvSpPr/>
            <p:nvPr/>
          </p:nvSpPr>
          <p:spPr bwMode="auto">
            <a:xfrm>
              <a:off x="5011739" y="1406525"/>
              <a:ext cx="588962" cy="26828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158" name="Rectangle à coins arrondis 157"/>
            <p:cNvSpPr/>
            <p:nvPr/>
          </p:nvSpPr>
          <p:spPr bwMode="auto">
            <a:xfrm>
              <a:off x="5826126" y="1406525"/>
              <a:ext cx="1270000" cy="26828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>
                <a:defRPr/>
              </a:pP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Rectangle à coins arrondis 158"/>
            <p:cNvSpPr/>
            <p:nvPr/>
          </p:nvSpPr>
          <p:spPr bwMode="auto">
            <a:xfrm>
              <a:off x="6053139" y="1406525"/>
              <a:ext cx="588962" cy="268288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60" name="Rectangle à coins arrondis 159"/>
            <p:cNvSpPr/>
            <p:nvPr/>
          </p:nvSpPr>
          <p:spPr bwMode="auto">
            <a:xfrm>
              <a:off x="7910514" y="1406525"/>
              <a:ext cx="498475" cy="268288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61" name="Rectangle à coins arrondis 160"/>
            <p:cNvSpPr/>
            <p:nvPr/>
          </p:nvSpPr>
          <p:spPr bwMode="auto">
            <a:xfrm>
              <a:off x="8953501" y="1406525"/>
              <a:ext cx="498475" cy="26828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162" name="Ellipse 161"/>
            <p:cNvSpPr/>
            <p:nvPr/>
          </p:nvSpPr>
          <p:spPr bwMode="auto">
            <a:xfrm>
              <a:off x="5916614" y="1406525"/>
              <a:ext cx="252412" cy="268288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63" name="Ellipse 162"/>
            <p:cNvSpPr/>
            <p:nvPr/>
          </p:nvSpPr>
          <p:spPr bwMode="auto">
            <a:xfrm>
              <a:off x="8555039" y="1406525"/>
              <a:ext cx="252412" cy="268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64" name="Rectangle 163"/>
            <p:cNvSpPr/>
            <p:nvPr/>
          </p:nvSpPr>
          <p:spPr bwMode="auto">
            <a:xfrm>
              <a:off x="7375526" y="1514475"/>
              <a:ext cx="68263" cy="52388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65" name="Rectangle 164"/>
            <p:cNvSpPr/>
            <p:nvPr/>
          </p:nvSpPr>
          <p:spPr bwMode="auto">
            <a:xfrm>
              <a:off x="7496176" y="1514475"/>
              <a:ext cx="68263" cy="52388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7616826" y="1514475"/>
              <a:ext cx="68263" cy="52388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sp>
        <p:nvSpPr>
          <p:cNvPr id="196" name="ZoneTexte 195"/>
          <p:cNvSpPr txBox="1"/>
          <p:nvPr/>
        </p:nvSpPr>
        <p:spPr bwMode="auto">
          <a:xfrm>
            <a:off x="6708776" y="2478088"/>
            <a:ext cx="3816350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b="1" dirty="0" err="1"/>
              <a:t>Maternal</a:t>
            </a:r>
            <a:r>
              <a:rPr lang="fr-FR" b="1" dirty="0"/>
              <a:t> duplication of </a:t>
            </a:r>
            <a:r>
              <a:rPr lang="fr-FR" b="1" dirty="0" err="1"/>
              <a:t>both</a:t>
            </a:r>
            <a:r>
              <a:rPr lang="fr-FR" b="1" dirty="0"/>
              <a:t> </a:t>
            </a:r>
            <a:r>
              <a:rPr lang="fr-FR" b="1" dirty="0" err="1"/>
              <a:t>domains</a:t>
            </a:r>
            <a:endParaRPr lang="fr-FR" b="1" dirty="0"/>
          </a:p>
        </p:txBody>
      </p:sp>
      <p:grpSp>
        <p:nvGrpSpPr>
          <p:cNvPr id="249" name="Groupe 248"/>
          <p:cNvGrpSpPr/>
          <p:nvPr/>
        </p:nvGrpSpPr>
        <p:grpSpPr>
          <a:xfrm flipH="1">
            <a:off x="2484439" y="3027363"/>
            <a:ext cx="7397750" cy="642937"/>
            <a:chOff x="2484439" y="3027363"/>
            <a:chExt cx="7397750" cy="642937"/>
          </a:xfrm>
        </p:grpSpPr>
        <p:sp>
          <p:nvSpPr>
            <p:cNvPr id="167" name="Rectangle 166"/>
            <p:cNvSpPr/>
            <p:nvPr/>
          </p:nvSpPr>
          <p:spPr bwMode="auto">
            <a:xfrm>
              <a:off x="7773989" y="3509963"/>
              <a:ext cx="21002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7781926" y="3135313"/>
              <a:ext cx="2100263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69" name="Rectangle 168"/>
            <p:cNvSpPr/>
            <p:nvPr/>
          </p:nvSpPr>
          <p:spPr bwMode="auto">
            <a:xfrm>
              <a:off x="4927601" y="3135313"/>
              <a:ext cx="2443163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70" name="Rectangle 169"/>
            <p:cNvSpPr/>
            <p:nvPr/>
          </p:nvSpPr>
          <p:spPr bwMode="auto">
            <a:xfrm>
              <a:off x="4927601" y="3509963"/>
              <a:ext cx="2443163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71" name="Rectangle à coins arrondis 170"/>
            <p:cNvSpPr/>
            <p:nvPr/>
          </p:nvSpPr>
          <p:spPr bwMode="auto">
            <a:xfrm>
              <a:off x="5062539" y="3027363"/>
              <a:ext cx="590550" cy="2682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172" name="Rectangle à coins arrondis 171"/>
            <p:cNvSpPr/>
            <p:nvPr/>
          </p:nvSpPr>
          <p:spPr bwMode="auto">
            <a:xfrm>
              <a:off x="5878514" y="3027363"/>
              <a:ext cx="1268412" cy="2682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>
                <a:defRPr/>
              </a:pP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Rectangle à coins arrondis 172"/>
            <p:cNvSpPr/>
            <p:nvPr/>
          </p:nvSpPr>
          <p:spPr bwMode="auto">
            <a:xfrm>
              <a:off x="6105526" y="3027363"/>
              <a:ext cx="588963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74" name="Rectangle à coins arrondis 173"/>
            <p:cNvSpPr/>
            <p:nvPr/>
          </p:nvSpPr>
          <p:spPr bwMode="auto">
            <a:xfrm>
              <a:off x="7962901" y="3027363"/>
              <a:ext cx="498475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75" name="Rectangle à coins arrondis 174"/>
            <p:cNvSpPr/>
            <p:nvPr/>
          </p:nvSpPr>
          <p:spPr bwMode="auto">
            <a:xfrm>
              <a:off x="9004301" y="3027363"/>
              <a:ext cx="498475" cy="2682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176" name="Ellipse 175"/>
            <p:cNvSpPr/>
            <p:nvPr/>
          </p:nvSpPr>
          <p:spPr bwMode="auto">
            <a:xfrm>
              <a:off x="5969001" y="3027363"/>
              <a:ext cx="252413" cy="268287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77" name="Ellipse 176"/>
            <p:cNvSpPr/>
            <p:nvPr/>
          </p:nvSpPr>
          <p:spPr bwMode="auto">
            <a:xfrm>
              <a:off x="8607426" y="3027363"/>
              <a:ext cx="252413" cy="2682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78" name="Rectangle à coins arrondis 177"/>
            <p:cNvSpPr/>
            <p:nvPr/>
          </p:nvSpPr>
          <p:spPr bwMode="auto">
            <a:xfrm>
              <a:off x="5062539" y="3402013"/>
              <a:ext cx="590550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79" name="Rectangle à coins arrondis 178"/>
            <p:cNvSpPr/>
            <p:nvPr/>
          </p:nvSpPr>
          <p:spPr bwMode="auto">
            <a:xfrm>
              <a:off x="5878514" y="3402013"/>
              <a:ext cx="1268412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80" name="Rectangle à coins arrondis 179"/>
            <p:cNvSpPr/>
            <p:nvPr/>
          </p:nvSpPr>
          <p:spPr bwMode="auto">
            <a:xfrm>
              <a:off x="6105526" y="3402013"/>
              <a:ext cx="588963" cy="268287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1" name="Rectangle à coins arrondis 180"/>
            <p:cNvSpPr/>
            <p:nvPr/>
          </p:nvSpPr>
          <p:spPr bwMode="auto">
            <a:xfrm>
              <a:off x="7962901" y="3402013"/>
              <a:ext cx="498475" cy="268287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2" name="Rectangle à coins arrondis 181"/>
            <p:cNvSpPr/>
            <p:nvPr/>
          </p:nvSpPr>
          <p:spPr bwMode="auto">
            <a:xfrm>
              <a:off x="9004301" y="3402013"/>
              <a:ext cx="498475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183" name="Ellipse 182"/>
            <p:cNvSpPr/>
            <p:nvPr/>
          </p:nvSpPr>
          <p:spPr bwMode="auto">
            <a:xfrm>
              <a:off x="5969001" y="3402013"/>
              <a:ext cx="252413" cy="2682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84" name="Ellipse 183"/>
            <p:cNvSpPr/>
            <p:nvPr/>
          </p:nvSpPr>
          <p:spPr bwMode="auto">
            <a:xfrm>
              <a:off x="8607426" y="3402013"/>
              <a:ext cx="252413" cy="26828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85" name="Rectangle 184"/>
            <p:cNvSpPr/>
            <p:nvPr/>
          </p:nvSpPr>
          <p:spPr bwMode="auto">
            <a:xfrm>
              <a:off x="7427914" y="3135313"/>
              <a:ext cx="68262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86" name="Rectangle 185"/>
            <p:cNvSpPr/>
            <p:nvPr/>
          </p:nvSpPr>
          <p:spPr bwMode="auto">
            <a:xfrm>
              <a:off x="7546976" y="3135313"/>
              <a:ext cx="68263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7669214" y="3135313"/>
              <a:ext cx="68262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88" name="Rectangle 187"/>
            <p:cNvSpPr/>
            <p:nvPr/>
          </p:nvSpPr>
          <p:spPr bwMode="auto">
            <a:xfrm>
              <a:off x="7419976" y="3509963"/>
              <a:ext cx="68263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89" name="Rectangle 188"/>
            <p:cNvSpPr/>
            <p:nvPr/>
          </p:nvSpPr>
          <p:spPr bwMode="auto">
            <a:xfrm>
              <a:off x="7539039" y="3509963"/>
              <a:ext cx="682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90" name="Rectangle 189"/>
            <p:cNvSpPr/>
            <p:nvPr/>
          </p:nvSpPr>
          <p:spPr bwMode="auto">
            <a:xfrm>
              <a:off x="7661276" y="3509963"/>
              <a:ext cx="68263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91" name="Rectangle 190"/>
            <p:cNvSpPr/>
            <p:nvPr/>
          </p:nvSpPr>
          <p:spPr bwMode="auto">
            <a:xfrm>
              <a:off x="2484439" y="3135313"/>
              <a:ext cx="2443162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92" name="Rectangle à coins arrondis 191"/>
            <p:cNvSpPr/>
            <p:nvPr/>
          </p:nvSpPr>
          <p:spPr bwMode="auto">
            <a:xfrm>
              <a:off x="2620964" y="3027363"/>
              <a:ext cx="588962" cy="2682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193" name="Rectangle à coins arrondis 192"/>
            <p:cNvSpPr/>
            <p:nvPr/>
          </p:nvSpPr>
          <p:spPr bwMode="auto">
            <a:xfrm>
              <a:off x="3435351" y="3027363"/>
              <a:ext cx="1268413" cy="2682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>
                <a:defRPr/>
              </a:pP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" name="Rectangle à coins arrondis 193"/>
            <p:cNvSpPr/>
            <p:nvPr/>
          </p:nvSpPr>
          <p:spPr bwMode="auto">
            <a:xfrm>
              <a:off x="3662364" y="3027363"/>
              <a:ext cx="588962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95" name="Ellipse 194"/>
            <p:cNvSpPr/>
            <p:nvPr/>
          </p:nvSpPr>
          <p:spPr bwMode="auto">
            <a:xfrm>
              <a:off x="3525839" y="3027363"/>
              <a:ext cx="252412" cy="268287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sp>
        <p:nvSpPr>
          <p:cNvPr id="197" name="ZoneTexte 196"/>
          <p:cNvSpPr txBox="1"/>
          <p:nvPr/>
        </p:nvSpPr>
        <p:spPr bwMode="auto">
          <a:xfrm>
            <a:off x="5726114" y="3741738"/>
            <a:ext cx="4799012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b="1" dirty="0" err="1"/>
              <a:t>Maternal</a:t>
            </a:r>
            <a:r>
              <a:rPr lang="fr-FR" b="1" dirty="0"/>
              <a:t> duplication of the centromeric </a:t>
            </a:r>
            <a:r>
              <a:rPr lang="fr-FR" b="1" dirty="0" err="1"/>
              <a:t>domain</a:t>
            </a:r>
            <a:endParaRPr lang="fr-FR" b="1" dirty="0"/>
          </a:p>
        </p:txBody>
      </p:sp>
      <p:grpSp>
        <p:nvGrpSpPr>
          <p:cNvPr id="250" name="Groupe 249"/>
          <p:cNvGrpSpPr/>
          <p:nvPr/>
        </p:nvGrpSpPr>
        <p:grpSpPr>
          <a:xfrm flipH="1">
            <a:off x="2484439" y="4375150"/>
            <a:ext cx="4954587" cy="642938"/>
            <a:chOff x="4919664" y="4375150"/>
            <a:chExt cx="4954587" cy="642938"/>
          </a:xfrm>
        </p:grpSpPr>
        <p:sp>
          <p:nvSpPr>
            <p:cNvPr id="198" name="Rectangle 197"/>
            <p:cNvSpPr/>
            <p:nvPr/>
          </p:nvSpPr>
          <p:spPr bwMode="auto">
            <a:xfrm>
              <a:off x="7766051" y="4856163"/>
              <a:ext cx="2100263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7773989" y="4481513"/>
              <a:ext cx="21002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4919664" y="4481513"/>
              <a:ext cx="24431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4919664" y="4856163"/>
              <a:ext cx="24431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2" name="Rectangle à coins arrondis 201"/>
            <p:cNvSpPr/>
            <p:nvPr/>
          </p:nvSpPr>
          <p:spPr bwMode="auto">
            <a:xfrm>
              <a:off x="5056189" y="4375150"/>
              <a:ext cx="588962" cy="2667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203" name="Rectangle à coins arrondis 202"/>
            <p:cNvSpPr/>
            <p:nvPr/>
          </p:nvSpPr>
          <p:spPr bwMode="auto">
            <a:xfrm>
              <a:off x="5870576" y="4375150"/>
              <a:ext cx="1268413" cy="2667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>
                <a:defRPr/>
              </a:pP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" name="Rectangle à coins arrondis 203"/>
            <p:cNvSpPr/>
            <p:nvPr/>
          </p:nvSpPr>
          <p:spPr bwMode="auto">
            <a:xfrm>
              <a:off x="6097589" y="4375150"/>
              <a:ext cx="588962" cy="266700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5" name="Rectangle à coins arrondis 204"/>
            <p:cNvSpPr/>
            <p:nvPr/>
          </p:nvSpPr>
          <p:spPr bwMode="auto">
            <a:xfrm>
              <a:off x="7954964" y="4375150"/>
              <a:ext cx="498475" cy="266700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6" name="Rectangle à coins arrondis 205"/>
            <p:cNvSpPr/>
            <p:nvPr/>
          </p:nvSpPr>
          <p:spPr bwMode="auto">
            <a:xfrm>
              <a:off x="8997951" y="4375150"/>
              <a:ext cx="498475" cy="2667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207" name="Ellipse 206"/>
            <p:cNvSpPr/>
            <p:nvPr/>
          </p:nvSpPr>
          <p:spPr bwMode="auto">
            <a:xfrm>
              <a:off x="5961064" y="4375150"/>
              <a:ext cx="252412" cy="266700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8" name="Ellipse 207"/>
            <p:cNvSpPr/>
            <p:nvPr/>
          </p:nvSpPr>
          <p:spPr bwMode="auto">
            <a:xfrm>
              <a:off x="8599489" y="4375150"/>
              <a:ext cx="252412" cy="2667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9" name="Rectangle à coins arrondis 208"/>
            <p:cNvSpPr/>
            <p:nvPr/>
          </p:nvSpPr>
          <p:spPr bwMode="auto">
            <a:xfrm>
              <a:off x="5056189" y="4749800"/>
              <a:ext cx="588962" cy="268288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0" name="Rectangle à coins arrondis 209"/>
            <p:cNvSpPr/>
            <p:nvPr/>
          </p:nvSpPr>
          <p:spPr bwMode="auto">
            <a:xfrm>
              <a:off x="5870576" y="4749800"/>
              <a:ext cx="1268413" cy="268288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1" name="Rectangle à coins arrondis 210"/>
            <p:cNvSpPr/>
            <p:nvPr/>
          </p:nvSpPr>
          <p:spPr bwMode="auto">
            <a:xfrm>
              <a:off x="6097589" y="4749800"/>
              <a:ext cx="588962" cy="268288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" name="Rectangle à coins arrondis 211"/>
            <p:cNvSpPr/>
            <p:nvPr/>
          </p:nvSpPr>
          <p:spPr bwMode="auto">
            <a:xfrm>
              <a:off x="7954964" y="4749800"/>
              <a:ext cx="498475" cy="268288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" name="Rectangle à coins arrondis 212"/>
            <p:cNvSpPr/>
            <p:nvPr/>
          </p:nvSpPr>
          <p:spPr bwMode="auto">
            <a:xfrm>
              <a:off x="8997951" y="4749800"/>
              <a:ext cx="498475" cy="268288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214" name="Ellipse 213"/>
            <p:cNvSpPr/>
            <p:nvPr/>
          </p:nvSpPr>
          <p:spPr bwMode="auto">
            <a:xfrm>
              <a:off x="5961064" y="4749800"/>
              <a:ext cx="252412" cy="26828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5" name="Ellipse 214"/>
            <p:cNvSpPr/>
            <p:nvPr/>
          </p:nvSpPr>
          <p:spPr bwMode="auto">
            <a:xfrm>
              <a:off x="8599489" y="4749800"/>
              <a:ext cx="252412" cy="26828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7419976" y="4481513"/>
              <a:ext cx="68263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7539039" y="4481513"/>
              <a:ext cx="69850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7661276" y="4481513"/>
              <a:ext cx="68263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7412039" y="4856163"/>
              <a:ext cx="682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7531101" y="4856163"/>
              <a:ext cx="68263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7653339" y="4856163"/>
              <a:ext cx="682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sp>
        <p:nvSpPr>
          <p:cNvPr id="255" name="ZoneTexte 254"/>
          <p:cNvSpPr txBox="1"/>
          <p:nvPr/>
        </p:nvSpPr>
        <p:spPr bwMode="auto">
          <a:xfrm>
            <a:off x="6124576" y="5094288"/>
            <a:ext cx="4400550" cy="369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b="1" dirty="0" err="1"/>
              <a:t>MaternaI</a:t>
            </a:r>
            <a:r>
              <a:rPr lang="fr-FR" b="1" dirty="0"/>
              <a:t> </a:t>
            </a:r>
            <a:r>
              <a:rPr lang="fr-FR" b="1" i="1" dirty="0"/>
              <a:t>CDKN1C</a:t>
            </a:r>
            <a:r>
              <a:rPr lang="fr-FR" b="1" dirty="0"/>
              <a:t> gain of </a:t>
            </a:r>
            <a:r>
              <a:rPr lang="fr-FR" b="1" dirty="0" err="1"/>
              <a:t>function</a:t>
            </a:r>
            <a:r>
              <a:rPr lang="fr-FR" b="1" dirty="0"/>
              <a:t> mutation</a:t>
            </a:r>
          </a:p>
        </p:txBody>
      </p:sp>
      <p:grpSp>
        <p:nvGrpSpPr>
          <p:cNvPr id="251" name="Groupe 250"/>
          <p:cNvGrpSpPr/>
          <p:nvPr/>
        </p:nvGrpSpPr>
        <p:grpSpPr>
          <a:xfrm flipH="1">
            <a:off x="2484439" y="5664994"/>
            <a:ext cx="4954587" cy="642937"/>
            <a:chOff x="4964114" y="5643563"/>
            <a:chExt cx="4954587" cy="642937"/>
          </a:xfrm>
        </p:grpSpPr>
        <p:sp>
          <p:nvSpPr>
            <p:cNvPr id="222" name="Rectangle 221"/>
            <p:cNvSpPr/>
            <p:nvPr/>
          </p:nvSpPr>
          <p:spPr bwMode="auto">
            <a:xfrm>
              <a:off x="7810501" y="6126163"/>
              <a:ext cx="2100263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3" name="Rectangle 222"/>
            <p:cNvSpPr/>
            <p:nvPr/>
          </p:nvSpPr>
          <p:spPr bwMode="auto">
            <a:xfrm>
              <a:off x="7818439" y="5751513"/>
              <a:ext cx="2100262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4" name="Rectangle 223"/>
            <p:cNvSpPr/>
            <p:nvPr/>
          </p:nvSpPr>
          <p:spPr bwMode="auto">
            <a:xfrm>
              <a:off x="4964114" y="5751513"/>
              <a:ext cx="2443162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5" name="Rectangle 224"/>
            <p:cNvSpPr/>
            <p:nvPr/>
          </p:nvSpPr>
          <p:spPr bwMode="auto">
            <a:xfrm>
              <a:off x="4964114" y="6126163"/>
              <a:ext cx="24431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6" name="Rectangle à coins arrondis 225"/>
            <p:cNvSpPr/>
            <p:nvPr/>
          </p:nvSpPr>
          <p:spPr bwMode="auto">
            <a:xfrm>
              <a:off x="5100639" y="5643563"/>
              <a:ext cx="588962" cy="2682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227" name="Rectangle à coins arrondis 226"/>
            <p:cNvSpPr/>
            <p:nvPr/>
          </p:nvSpPr>
          <p:spPr bwMode="auto">
            <a:xfrm>
              <a:off x="5915026" y="5643563"/>
              <a:ext cx="1270000" cy="2682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>
                <a:defRPr/>
              </a:pPr>
              <a:endPara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8" name="Rectangle à coins arrondis 227"/>
            <p:cNvSpPr/>
            <p:nvPr/>
          </p:nvSpPr>
          <p:spPr bwMode="auto">
            <a:xfrm>
              <a:off x="6142039" y="5643563"/>
              <a:ext cx="588962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9" name="Rectangle à coins arrondis 228"/>
            <p:cNvSpPr/>
            <p:nvPr/>
          </p:nvSpPr>
          <p:spPr bwMode="auto">
            <a:xfrm>
              <a:off x="7999414" y="5643563"/>
              <a:ext cx="498475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30" name="Rectangle à coins arrondis 229"/>
            <p:cNvSpPr/>
            <p:nvPr/>
          </p:nvSpPr>
          <p:spPr bwMode="auto">
            <a:xfrm>
              <a:off x="9042401" y="5643563"/>
              <a:ext cx="498475" cy="2682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231" name="Ellipse 230"/>
            <p:cNvSpPr/>
            <p:nvPr/>
          </p:nvSpPr>
          <p:spPr bwMode="auto">
            <a:xfrm>
              <a:off x="6005514" y="5643563"/>
              <a:ext cx="252412" cy="268287"/>
            </a:xfrm>
            <a:prstGeom prst="ellips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32" name="Ellipse 231"/>
            <p:cNvSpPr/>
            <p:nvPr/>
          </p:nvSpPr>
          <p:spPr bwMode="auto">
            <a:xfrm>
              <a:off x="8643939" y="5643563"/>
              <a:ext cx="252412" cy="2682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33" name="Rectangle à coins arrondis 232"/>
            <p:cNvSpPr/>
            <p:nvPr/>
          </p:nvSpPr>
          <p:spPr bwMode="auto">
            <a:xfrm>
              <a:off x="5100639" y="6018213"/>
              <a:ext cx="588962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34" name="Rectangle à coins arrondis 233"/>
            <p:cNvSpPr/>
            <p:nvPr/>
          </p:nvSpPr>
          <p:spPr bwMode="auto">
            <a:xfrm>
              <a:off x="5915026" y="6018213"/>
              <a:ext cx="1270000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35" name="Rectangle à coins arrondis 234"/>
            <p:cNvSpPr/>
            <p:nvPr/>
          </p:nvSpPr>
          <p:spPr bwMode="auto">
            <a:xfrm>
              <a:off x="6142039" y="6018213"/>
              <a:ext cx="588962" cy="268287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anchor="ctr"/>
            <a:lstStyle/>
            <a:p>
              <a:pPr algn="ctr">
                <a:defRPr/>
              </a:pPr>
              <a:endParaRPr lang="fr-FR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" name="Rectangle à coins arrondis 235"/>
            <p:cNvSpPr/>
            <p:nvPr/>
          </p:nvSpPr>
          <p:spPr bwMode="auto">
            <a:xfrm>
              <a:off x="7999414" y="6018213"/>
              <a:ext cx="498475" cy="268287"/>
            </a:xfrm>
            <a:prstGeom prst="roundRect">
              <a:avLst/>
            </a:prstGeom>
            <a:solidFill>
              <a:srgbClr val="6CA3FF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7" name="Rectangle à coins arrondis 236"/>
            <p:cNvSpPr/>
            <p:nvPr/>
          </p:nvSpPr>
          <p:spPr bwMode="auto">
            <a:xfrm>
              <a:off x="9042401" y="6018213"/>
              <a:ext cx="498475" cy="268287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400" dirty="0"/>
            </a:p>
          </p:txBody>
        </p:sp>
        <p:sp>
          <p:nvSpPr>
            <p:cNvPr id="238" name="Ellipse 237"/>
            <p:cNvSpPr/>
            <p:nvPr/>
          </p:nvSpPr>
          <p:spPr bwMode="auto">
            <a:xfrm>
              <a:off x="6005514" y="6018213"/>
              <a:ext cx="252412" cy="26828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39" name="Ellipse 238"/>
            <p:cNvSpPr/>
            <p:nvPr/>
          </p:nvSpPr>
          <p:spPr bwMode="auto">
            <a:xfrm>
              <a:off x="8643939" y="6018213"/>
              <a:ext cx="252412" cy="26828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7464426" y="5751513"/>
              <a:ext cx="68263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7585076" y="5751513"/>
              <a:ext cx="68263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7705726" y="5751513"/>
              <a:ext cx="68263" cy="52387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7456489" y="6126163"/>
              <a:ext cx="682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7575551" y="6126163"/>
              <a:ext cx="68263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7697789" y="6126163"/>
              <a:ext cx="68262" cy="53975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sp>
        <p:nvSpPr>
          <p:cNvPr id="256" name="ZoneTexte 255"/>
          <p:cNvSpPr txBox="1"/>
          <p:nvPr/>
        </p:nvSpPr>
        <p:spPr bwMode="auto">
          <a:xfrm>
            <a:off x="6597651" y="6416675"/>
            <a:ext cx="3927475" cy="3698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b="1" dirty="0" err="1"/>
              <a:t>PaternaI</a:t>
            </a:r>
            <a:r>
              <a:rPr lang="fr-FR" b="1" i="1" dirty="0"/>
              <a:t> IGF2 </a:t>
            </a:r>
            <a:r>
              <a:rPr lang="fr-FR" b="1" dirty="0" err="1"/>
              <a:t>loss</a:t>
            </a:r>
            <a:r>
              <a:rPr lang="fr-FR" b="1" dirty="0"/>
              <a:t> of </a:t>
            </a:r>
            <a:r>
              <a:rPr lang="fr-FR" b="1" dirty="0" err="1"/>
              <a:t>function</a:t>
            </a:r>
            <a:r>
              <a:rPr lang="fr-FR" b="1" dirty="0"/>
              <a:t> mutation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11601" y="5789066"/>
            <a:ext cx="5409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rgbClr val="FF0000"/>
                </a:solidFill>
              </a:rPr>
              <a:t>X</a:t>
            </a:r>
            <a:endParaRPr lang="en-GB" sz="4400" dirty="0">
              <a:solidFill>
                <a:srgbClr val="FF0000"/>
              </a:solidFill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6772992" y="4108790"/>
            <a:ext cx="5409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chemeClr val="accent6"/>
                </a:solidFill>
              </a:rPr>
              <a:t>X</a:t>
            </a:r>
            <a:endParaRPr lang="en-GB" sz="4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9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333</Words>
  <Application>Microsoft Office PowerPoint</Application>
  <PresentationFormat>Widescreen</PresentationFormat>
  <Paragraphs>99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MS PGothic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Tree: Investigation and diagnosis of SRS</dc:title>
  <dc:creator>Emma Benton</dc:creator>
  <cp:lastModifiedBy>Emma Benton</cp:lastModifiedBy>
  <cp:revision>29</cp:revision>
  <dcterms:created xsi:type="dcterms:W3CDTF">2015-11-02T20:51:42Z</dcterms:created>
  <dcterms:modified xsi:type="dcterms:W3CDTF">2016-03-28T20:20:29Z</dcterms:modified>
</cp:coreProperties>
</file>