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9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-27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Medication%20Source%20Ext%205%20dec%2015\Calender\4.2.1.%20Graph%20incidence%20of%20any%20osteoporosis%20drug%20by%20calendar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obert\Documents\20151204%20Figure%204%20Incidence%20of%20osteoporosis%20treatment%20age%20group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obert\Documents\20151204%20Figure%201%20Incidence%20of%20osteoporosis%20treatment%20by%20calender%20year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obert\Documents\20151204%20Figure%201%20Incidence%20of%20osteoporosis%20treatment%20by%20calender%20year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'4.2.1.4'!$D$4</c:f>
              <c:strCache>
                <c:ptCount val="1"/>
                <c:pt idx="0">
                  <c:v>Men</c:v>
                </c:pt>
              </c:strCache>
            </c:strRef>
          </c:tx>
          <c:spPr>
            <a:ln w="25400" cap="flat" cmpd="sng" algn="ctr">
              <a:solidFill>
                <a:schemeClr val="dk1"/>
              </a:solidFill>
              <a:prstDash val="solid"/>
            </a:ln>
            <a:effectLst/>
          </c:spPr>
          <c:marker>
            <c:spPr>
              <a:solidFill>
                <a:schemeClr val="tx1"/>
              </a:solidFill>
              <a:ln w="25400" cap="flat" cmpd="sng" algn="ctr">
                <a:solidFill>
                  <a:schemeClr val="dk1"/>
                </a:solidFill>
                <a:prstDash val="solid"/>
              </a:ln>
              <a:effectLst/>
            </c:spPr>
          </c:marker>
          <c:cat>
            <c:numRef>
              <c:f>'4.2.1.4'!$A$6:$A$28</c:f>
              <c:numCache>
                <c:formatCode>General</c:formatCode>
                <c:ptCount val="23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</c:numCache>
            </c:numRef>
          </c:cat>
          <c:val>
            <c:numRef>
              <c:f>'4.2.1.4'!$E$6:$E$28</c:f>
              <c:numCache>
                <c:formatCode>0.00</c:formatCode>
                <c:ptCount val="23"/>
                <c:pt idx="0">
                  <c:v>1.6827226452399953</c:v>
                </c:pt>
                <c:pt idx="1">
                  <c:v>1.4191398778305644</c:v>
                </c:pt>
                <c:pt idx="2">
                  <c:v>4.8162854665910286</c:v>
                </c:pt>
                <c:pt idx="3">
                  <c:v>5.4101098487521471</c:v>
                </c:pt>
                <c:pt idx="4">
                  <c:v>6.5720237967397725</c:v>
                </c:pt>
                <c:pt idx="5">
                  <c:v>6.2805081646606276</c:v>
                </c:pt>
                <c:pt idx="6">
                  <c:v>9.7925507163841203</c:v>
                </c:pt>
                <c:pt idx="7">
                  <c:v>11.778216189158123</c:v>
                </c:pt>
                <c:pt idx="8">
                  <c:v>15.904746243499375</c:v>
                </c:pt>
                <c:pt idx="9">
                  <c:v>20.35166479610924</c:v>
                </c:pt>
                <c:pt idx="10">
                  <c:v>20.381388039177111</c:v>
                </c:pt>
                <c:pt idx="11">
                  <c:v>25.961211459336219</c:v>
                </c:pt>
                <c:pt idx="12">
                  <c:v>30.826239271580718</c:v>
                </c:pt>
                <c:pt idx="13">
                  <c:v>34.629363431226196</c:v>
                </c:pt>
                <c:pt idx="14">
                  <c:v>39.205322515641832</c:v>
                </c:pt>
                <c:pt idx="15">
                  <c:v>39.99648382559775</c:v>
                </c:pt>
                <c:pt idx="16">
                  <c:v>43.595744382684508</c:v>
                </c:pt>
                <c:pt idx="17">
                  <c:v>45.30792304561664</c:v>
                </c:pt>
                <c:pt idx="18">
                  <c:v>45.217669366402966</c:v>
                </c:pt>
                <c:pt idx="19">
                  <c:v>46.246918329166213</c:v>
                </c:pt>
                <c:pt idx="20">
                  <c:v>43.598215198065489</c:v>
                </c:pt>
                <c:pt idx="21">
                  <c:v>43.637248560687972</c:v>
                </c:pt>
                <c:pt idx="22">
                  <c:v>45.778939106006909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'4.2.1.4'!$H$4</c:f>
              <c:strCache>
                <c:ptCount val="1"/>
                <c:pt idx="0">
                  <c:v>Women</c:v>
                </c:pt>
              </c:strCache>
            </c:strRef>
          </c:tx>
          <c:spPr>
            <a:ln w="25400" cap="flat" cmpd="sng" algn="ctr">
              <a:solidFill>
                <a:schemeClr val="dk1"/>
              </a:solidFill>
              <a:prstDash val="solid"/>
            </a:ln>
            <a:effectLst/>
          </c:spPr>
          <c:marker>
            <c:spPr>
              <a:solidFill>
                <a:schemeClr val="lt1"/>
              </a:solidFill>
              <a:ln w="25400" cap="flat" cmpd="sng" algn="ctr">
                <a:solidFill>
                  <a:schemeClr val="dk1"/>
                </a:solidFill>
                <a:prstDash val="solid"/>
              </a:ln>
              <a:effectLst/>
            </c:spPr>
          </c:marker>
          <c:cat>
            <c:numRef>
              <c:f>'4.2.1.4'!$A$6:$A$28</c:f>
              <c:numCache>
                <c:formatCode>General</c:formatCode>
                <c:ptCount val="23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</c:numCache>
            </c:numRef>
          </c:cat>
          <c:val>
            <c:numRef>
              <c:f>'4.2.1.4'!$I$6:$I$28</c:f>
              <c:numCache>
                <c:formatCode>0.00</c:formatCode>
                <c:ptCount val="23"/>
                <c:pt idx="0">
                  <c:v>2.2659543787851812</c:v>
                </c:pt>
                <c:pt idx="1">
                  <c:v>4.8239509162993857</c:v>
                </c:pt>
                <c:pt idx="2">
                  <c:v>28.809106830122509</c:v>
                </c:pt>
                <c:pt idx="3">
                  <c:v>36.483615328546399</c:v>
                </c:pt>
                <c:pt idx="4">
                  <c:v>36.177925394189494</c:v>
                </c:pt>
                <c:pt idx="5">
                  <c:v>45.99843565378022</c:v>
                </c:pt>
                <c:pt idx="6">
                  <c:v>59.801367728430016</c:v>
                </c:pt>
                <c:pt idx="7">
                  <c:v>68.200289762889142</c:v>
                </c:pt>
                <c:pt idx="8">
                  <c:v>77.826656578438971</c:v>
                </c:pt>
                <c:pt idx="9">
                  <c:v>85.058405893668024</c:v>
                </c:pt>
                <c:pt idx="10">
                  <c:v>89.813592372235348</c:v>
                </c:pt>
                <c:pt idx="11">
                  <c:v>105.18175894832558</c:v>
                </c:pt>
                <c:pt idx="12">
                  <c:v>126.18047127931661</c:v>
                </c:pt>
                <c:pt idx="13">
                  <c:v>150.59200601402983</c:v>
                </c:pt>
                <c:pt idx="14">
                  <c:v>156.51663626118071</c:v>
                </c:pt>
                <c:pt idx="15">
                  <c:v>159.15100060642811</c:v>
                </c:pt>
                <c:pt idx="16">
                  <c:v>169.67919668015239</c:v>
                </c:pt>
                <c:pt idx="17">
                  <c:v>169.69571387611182</c:v>
                </c:pt>
                <c:pt idx="18">
                  <c:v>165.4944395803206</c:v>
                </c:pt>
                <c:pt idx="19">
                  <c:v>173.7950789373198</c:v>
                </c:pt>
                <c:pt idx="20">
                  <c:v>160.96671905999963</c:v>
                </c:pt>
                <c:pt idx="21">
                  <c:v>152.0027119398716</c:v>
                </c:pt>
                <c:pt idx="22">
                  <c:v>152.2059500782905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8539776"/>
        <c:axId val="78558720"/>
      </c:lineChart>
      <c:catAx>
        <c:axId val="7853977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78558720"/>
        <c:crosses val="autoZero"/>
        <c:auto val="1"/>
        <c:lblAlgn val="ctr"/>
        <c:lblOffset val="100"/>
        <c:noMultiLvlLbl val="0"/>
      </c:catAx>
      <c:valAx>
        <c:axId val="7855872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Incidence per 10,000 py</a:t>
                </a:r>
              </a:p>
            </c:rich>
          </c:tx>
          <c:layout/>
          <c:overlay val="0"/>
        </c:title>
        <c:numFmt formatCode="0" sourceLinked="0"/>
        <c:majorTickMark val="out"/>
        <c:minorTickMark val="none"/>
        <c:tickLblPos val="nextTo"/>
        <c:crossAx val="78539776"/>
        <c:crosses val="autoZero"/>
        <c:crossBetween val="between"/>
      </c:valAx>
      <c:spPr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c:spPr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Blad1!$B$5</c:f>
              <c:strCache>
                <c:ptCount val="1"/>
                <c:pt idx="0">
                  <c:v>Men</c:v>
                </c:pt>
              </c:strCache>
            </c:strRef>
          </c:tx>
          <c:spPr>
            <a:ln w="25400" cap="flat" cmpd="sng" algn="ctr">
              <a:solidFill>
                <a:schemeClr val="dk1"/>
              </a:solidFill>
              <a:prstDash val="solid"/>
            </a:ln>
            <a:effectLst/>
          </c:spPr>
          <c:marker>
            <c:spPr>
              <a:solidFill>
                <a:schemeClr val="tx1"/>
              </a:solidFill>
              <a:ln w="25400" cap="flat" cmpd="sng" algn="ctr">
                <a:solidFill>
                  <a:schemeClr val="dk1"/>
                </a:solidFill>
                <a:prstDash val="solid"/>
              </a:ln>
              <a:effectLst/>
            </c:spPr>
          </c:marker>
          <c:cat>
            <c:strRef>
              <c:f>Blad1!$A$6:$A$14</c:f>
              <c:strCache>
                <c:ptCount val="9"/>
                <c:pt idx="0">
                  <c:v>50 - 54</c:v>
                </c:pt>
                <c:pt idx="1">
                  <c:v>55 - 59</c:v>
                </c:pt>
                <c:pt idx="2">
                  <c:v>60 - 64</c:v>
                </c:pt>
                <c:pt idx="3">
                  <c:v>65 - 69</c:v>
                </c:pt>
                <c:pt idx="4">
                  <c:v>70 - 74</c:v>
                </c:pt>
                <c:pt idx="5">
                  <c:v>75 - 79</c:v>
                </c:pt>
                <c:pt idx="6">
                  <c:v>80 - 84</c:v>
                </c:pt>
                <c:pt idx="7">
                  <c:v>85 - 89</c:v>
                </c:pt>
                <c:pt idx="8">
                  <c:v>90+</c:v>
                </c:pt>
              </c:strCache>
            </c:strRef>
          </c:cat>
          <c:val>
            <c:numRef>
              <c:f>Blad1!$B$6:$B$14</c:f>
              <c:numCache>
                <c:formatCode>General</c:formatCode>
                <c:ptCount val="9"/>
                <c:pt idx="0">
                  <c:v>8.1</c:v>
                </c:pt>
                <c:pt idx="1">
                  <c:v>12.6</c:v>
                </c:pt>
                <c:pt idx="2">
                  <c:v>20.100000000000001</c:v>
                </c:pt>
                <c:pt idx="3">
                  <c:v>30.6</c:v>
                </c:pt>
                <c:pt idx="4">
                  <c:v>45.8</c:v>
                </c:pt>
                <c:pt idx="5">
                  <c:v>67</c:v>
                </c:pt>
                <c:pt idx="6">
                  <c:v>92.4</c:v>
                </c:pt>
                <c:pt idx="7">
                  <c:v>116.9</c:v>
                </c:pt>
                <c:pt idx="8">
                  <c:v>119.3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Blad1!$C$5</c:f>
              <c:strCache>
                <c:ptCount val="1"/>
                <c:pt idx="0">
                  <c:v>Women</c:v>
                </c:pt>
              </c:strCache>
            </c:strRef>
          </c:tx>
          <c:spPr>
            <a:ln w="25400" cap="flat" cmpd="sng" algn="ctr">
              <a:solidFill>
                <a:schemeClr val="dk1"/>
              </a:solidFill>
              <a:prstDash val="solid"/>
            </a:ln>
            <a:effectLst/>
          </c:spPr>
          <c:marker>
            <c:spPr>
              <a:solidFill>
                <a:schemeClr val="lt1"/>
              </a:solidFill>
              <a:ln w="25400" cap="flat" cmpd="sng" algn="ctr">
                <a:solidFill>
                  <a:schemeClr val="dk1"/>
                </a:solidFill>
                <a:prstDash val="solid"/>
              </a:ln>
              <a:effectLst/>
            </c:spPr>
          </c:marker>
          <c:cat>
            <c:strRef>
              <c:f>Blad1!$A$6:$A$14</c:f>
              <c:strCache>
                <c:ptCount val="9"/>
                <c:pt idx="0">
                  <c:v>50 - 54</c:v>
                </c:pt>
                <c:pt idx="1">
                  <c:v>55 - 59</c:v>
                </c:pt>
                <c:pt idx="2">
                  <c:v>60 - 64</c:v>
                </c:pt>
                <c:pt idx="3">
                  <c:v>65 - 69</c:v>
                </c:pt>
                <c:pt idx="4">
                  <c:v>70 - 74</c:v>
                </c:pt>
                <c:pt idx="5">
                  <c:v>75 - 79</c:v>
                </c:pt>
                <c:pt idx="6">
                  <c:v>80 - 84</c:v>
                </c:pt>
                <c:pt idx="7">
                  <c:v>85 - 89</c:v>
                </c:pt>
                <c:pt idx="8">
                  <c:v>90+</c:v>
                </c:pt>
              </c:strCache>
            </c:strRef>
          </c:cat>
          <c:val>
            <c:numRef>
              <c:f>Blad1!$C$6:$C$14</c:f>
              <c:numCache>
                <c:formatCode>General</c:formatCode>
                <c:ptCount val="9"/>
                <c:pt idx="0">
                  <c:v>31.7</c:v>
                </c:pt>
                <c:pt idx="1">
                  <c:v>56.8</c:v>
                </c:pt>
                <c:pt idx="2">
                  <c:v>85.9</c:v>
                </c:pt>
                <c:pt idx="3">
                  <c:v>120.9</c:v>
                </c:pt>
                <c:pt idx="4">
                  <c:v>163.69999999999999</c:v>
                </c:pt>
                <c:pt idx="5">
                  <c:v>220.6</c:v>
                </c:pt>
                <c:pt idx="6">
                  <c:v>259.3</c:v>
                </c:pt>
                <c:pt idx="7">
                  <c:v>294.10000000000002</c:v>
                </c:pt>
                <c:pt idx="8">
                  <c:v>248.9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8257536"/>
        <c:axId val="78288768"/>
      </c:lineChart>
      <c:catAx>
        <c:axId val="7825753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nl-NL"/>
                  <a:t>Age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nextTo"/>
        <c:crossAx val="78288768"/>
        <c:crosses val="autoZero"/>
        <c:auto val="1"/>
        <c:lblAlgn val="ctr"/>
        <c:lblOffset val="100"/>
        <c:noMultiLvlLbl val="0"/>
      </c:catAx>
      <c:valAx>
        <c:axId val="78288768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nl-NL"/>
                  <a:t>Incidence per 10,000 py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7825753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/>
          <a:lstStyle/>
          <a:p>
            <a:pPr>
              <a:defRPr sz="1400" baseline="0"/>
            </a:pPr>
            <a:r>
              <a:rPr lang="nl-NL" sz="1400" baseline="0"/>
              <a:t>Figure 3a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2"/>
          <c:order val="0"/>
          <c:tx>
            <c:strRef>
              <c:f>'Tabel 1'!$H$3</c:f>
              <c:strCache>
                <c:ptCount val="1"/>
                <c:pt idx="0">
                  <c:v>Alendronate</c:v>
                </c:pt>
              </c:strCache>
            </c:strRef>
          </c:tx>
          <c:cat>
            <c:numRef>
              <c:f>'Tabel 1'!$A$5:$A$27</c:f>
              <c:numCache>
                <c:formatCode>General</c:formatCode>
                <c:ptCount val="23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</c:numCache>
            </c:numRef>
          </c:cat>
          <c:val>
            <c:numRef>
              <c:f>'Tabel 1'!$I$5:$I$27</c:f>
              <c:numCache>
                <c:formatCode>0.0</c:formatCode>
                <c:ptCount val="2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4.2</c:v>
                </c:pt>
                <c:pt idx="6">
                  <c:v>21.7</c:v>
                </c:pt>
                <c:pt idx="7">
                  <c:v>18.8</c:v>
                </c:pt>
                <c:pt idx="8">
                  <c:v>18.899999999999999</c:v>
                </c:pt>
                <c:pt idx="9">
                  <c:v>21.2</c:v>
                </c:pt>
                <c:pt idx="10">
                  <c:v>24.8</c:v>
                </c:pt>
                <c:pt idx="11">
                  <c:v>76.3</c:v>
                </c:pt>
                <c:pt idx="12">
                  <c:v>119.5</c:v>
                </c:pt>
                <c:pt idx="13">
                  <c:v>131.19999999999999</c:v>
                </c:pt>
                <c:pt idx="14">
                  <c:v>119.5</c:v>
                </c:pt>
                <c:pt idx="15">
                  <c:v>114.3</c:v>
                </c:pt>
                <c:pt idx="16">
                  <c:v>122.8</c:v>
                </c:pt>
                <c:pt idx="17">
                  <c:v>162.9</c:v>
                </c:pt>
                <c:pt idx="18">
                  <c:v>162.19999999999999</c:v>
                </c:pt>
                <c:pt idx="19">
                  <c:v>172.2</c:v>
                </c:pt>
                <c:pt idx="20">
                  <c:v>158.80000000000001</c:v>
                </c:pt>
                <c:pt idx="21">
                  <c:v>147.6</c:v>
                </c:pt>
                <c:pt idx="22">
                  <c:v>144.30000000000001</c:v>
                </c:pt>
              </c:numCache>
            </c:numRef>
          </c:val>
          <c:smooth val="0"/>
        </c:ser>
        <c:ser>
          <c:idx val="3"/>
          <c:order val="1"/>
          <c:tx>
            <c:strRef>
              <c:f>'Tabel 1'!$K$3</c:f>
              <c:strCache>
                <c:ptCount val="1"/>
                <c:pt idx="0">
                  <c:v>Risedronate</c:v>
                </c:pt>
              </c:strCache>
            </c:strRef>
          </c:tx>
          <c:cat>
            <c:numRef>
              <c:f>'Tabel 1'!$A$5:$A$27</c:f>
              <c:numCache>
                <c:formatCode>General</c:formatCode>
                <c:ptCount val="23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</c:numCache>
            </c:numRef>
          </c:cat>
          <c:val>
            <c:numRef>
              <c:f>'Tabel 1'!$L$5:$L$27</c:f>
              <c:numCache>
                <c:formatCode>0.0</c:formatCode>
                <c:ptCount val="2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7.6</c:v>
                </c:pt>
                <c:pt idx="11">
                  <c:v>20.9</c:v>
                </c:pt>
                <c:pt idx="12">
                  <c:v>21.5</c:v>
                </c:pt>
                <c:pt idx="13">
                  <c:v>52.4</c:v>
                </c:pt>
                <c:pt idx="14">
                  <c:v>66.900000000000006</c:v>
                </c:pt>
                <c:pt idx="15">
                  <c:v>65.7</c:v>
                </c:pt>
                <c:pt idx="16">
                  <c:v>60.9</c:v>
                </c:pt>
                <c:pt idx="17">
                  <c:v>38.4</c:v>
                </c:pt>
                <c:pt idx="18">
                  <c:v>25.5</c:v>
                </c:pt>
                <c:pt idx="19">
                  <c:v>21.3</c:v>
                </c:pt>
                <c:pt idx="20">
                  <c:v>19.3</c:v>
                </c:pt>
                <c:pt idx="21">
                  <c:v>14.3</c:v>
                </c:pt>
                <c:pt idx="22">
                  <c:v>15</c:v>
                </c:pt>
              </c:numCache>
            </c:numRef>
          </c:val>
          <c:smooth val="0"/>
        </c:ser>
        <c:ser>
          <c:idx val="4"/>
          <c:order val="2"/>
          <c:tx>
            <c:strRef>
              <c:f>'Tabel 1'!$N$3</c:f>
              <c:strCache>
                <c:ptCount val="1"/>
                <c:pt idx="0">
                  <c:v>Etidronate</c:v>
                </c:pt>
              </c:strCache>
            </c:strRef>
          </c:tx>
          <c:cat>
            <c:numRef>
              <c:f>'Tabel 1'!$A$5:$A$27</c:f>
              <c:numCache>
                <c:formatCode>General</c:formatCode>
                <c:ptCount val="23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</c:numCache>
            </c:numRef>
          </c:cat>
          <c:val>
            <c:numRef>
              <c:f>'Tabel 1'!$O$5:$O$27</c:f>
              <c:numCache>
                <c:formatCode>0.0</c:formatCode>
                <c:ptCount val="23"/>
                <c:pt idx="0">
                  <c:v>2</c:v>
                </c:pt>
                <c:pt idx="1">
                  <c:v>3.8</c:v>
                </c:pt>
                <c:pt idx="2">
                  <c:v>28.5</c:v>
                </c:pt>
                <c:pt idx="3">
                  <c:v>35.700000000000003</c:v>
                </c:pt>
                <c:pt idx="4">
                  <c:v>35</c:v>
                </c:pt>
                <c:pt idx="5">
                  <c:v>41.9</c:v>
                </c:pt>
                <c:pt idx="6">
                  <c:v>44.9</c:v>
                </c:pt>
                <c:pt idx="7">
                  <c:v>54.7</c:v>
                </c:pt>
                <c:pt idx="8">
                  <c:v>64.7</c:v>
                </c:pt>
                <c:pt idx="9">
                  <c:v>70.7</c:v>
                </c:pt>
                <c:pt idx="10">
                  <c:v>68.5</c:v>
                </c:pt>
                <c:pt idx="11">
                  <c:v>42.8</c:v>
                </c:pt>
                <c:pt idx="12">
                  <c:v>24.4</c:v>
                </c:pt>
                <c:pt idx="13">
                  <c:v>13.8</c:v>
                </c:pt>
                <c:pt idx="14">
                  <c:v>7.7</c:v>
                </c:pt>
                <c:pt idx="15">
                  <c:v>4</c:v>
                </c:pt>
                <c:pt idx="16">
                  <c:v>2.9</c:v>
                </c:pt>
                <c:pt idx="17">
                  <c:v>1.8</c:v>
                </c:pt>
                <c:pt idx="18">
                  <c:v>1.3</c:v>
                </c:pt>
                <c:pt idx="19">
                  <c:v>1.1000000000000001</c:v>
                </c:pt>
                <c:pt idx="20">
                  <c:v>0.60000000000000131</c:v>
                </c:pt>
                <c:pt idx="21">
                  <c:v>0.60000000000000131</c:v>
                </c:pt>
                <c:pt idx="22">
                  <c:v>0.60000000000000131</c:v>
                </c:pt>
              </c:numCache>
            </c:numRef>
          </c:val>
          <c:smooth val="0"/>
        </c:ser>
        <c:ser>
          <c:idx val="5"/>
          <c:order val="3"/>
          <c:tx>
            <c:strRef>
              <c:f>'Tabel 1'!$Q$3</c:f>
              <c:strCache>
                <c:ptCount val="1"/>
                <c:pt idx="0">
                  <c:v>Ibandronate</c:v>
                </c:pt>
              </c:strCache>
            </c:strRef>
          </c:tx>
          <c:cat>
            <c:numRef>
              <c:f>'Tabel 1'!$A$5:$A$27</c:f>
              <c:numCache>
                <c:formatCode>General</c:formatCode>
                <c:ptCount val="23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</c:numCache>
            </c:numRef>
          </c:cat>
          <c:val>
            <c:numRef>
              <c:f>'Tabel 1'!$R$5:$R$27</c:f>
              <c:numCache>
                <c:formatCode>0.0</c:formatCode>
                <c:ptCount val="2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0.5</c:v>
                </c:pt>
                <c:pt idx="15">
                  <c:v>5.0999999999999996</c:v>
                </c:pt>
                <c:pt idx="16">
                  <c:v>25.4</c:v>
                </c:pt>
                <c:pt idx="17">
                  <c:v>19.5</c:v>
                </c:pt>
                <c:pt idx="18">
                  <c:v>15</c:v>
                </c:pt>
                <c:pt idx="19">
                  <c:v>12.9</c:v>
                </c:pt>
                <c:pt idx="20">
                  <c:v>11.3</c:v>
                </c:pt>
                <c:pt idx="21">
                  <c:v>8.3000000000000007</c:v>
                </c:pt>
                <c:pt idx="22">
                  <c:v>7.2</c:v>
                </c:pt>
              </c:numCache>
            </c:numRef>
          </c:val>
          <c:smooth val="0"/>
        </c:ser>
        <c:ser>
          <c:idx val="6"/>
          <c:order val="4"/>
          <c:tx>
            <c:strRef>
              <c:f>'Tabel 1'!$T$3</c:f>
              <c:strCache>
                <c:ptCount val="1"/>
                <c:pt idx="0">
                  <c:v>Clodronate</c:v>
                </c:pt>
              </c:strCache>
            </c:strRef>
          </c:tx>
          <c:cat>
            <c:numRef>
              <c:f>'Tabel 1'!$A$5:$A$27</c:f>
              <c:numCache>
                <c:formatCode>General</c:formatCode>
                <c:ptCount val="23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</c:numCache>
            </c:numRef>
          </c:cat>
          <c:val>
            <c:numRef>
              <c:f>'Tabel 1'!$U$5:$U$27</c:f>
              <c:numCache>
                <c:formatCode>0.0</c:formatCode>
                <c:ptCount val="23"/>
                <c:pt idx="0">
                  <c:v>0</c:v>
                </c:pt>
                <c:pt idx="1">
                  <c:v>0.1</c:v>
                </c:pt>
                <c:pt idx="2">
                  <c:v>0.4</c:v>
                </c:pt>
                <c:pt idx="3">
                  <c:v>0.60000000000000131</c:v>
                </c:pt>
                <c:pt idx="4">
                  <c:v>0.70000000000000095</c:v>
                </c:pt>
                <c:pt idx="5">
                  <c:v>1.4</c:v>
                </c:pt>
                <c:pt idx="6">
                  <c:v>1.1000000000000001</c:v>
                </c:pt>
                <c:pt idx="7">
                  <c:v>1</c:v>
                </c:pt>
                <c:pt idx="8">
                  <c:v>1.4</c:v>
                </c:pt>
                <c:pt idx="9">
                  <c:v>1.6</c:v>
                </c:pt>
                <c:pt idx="10">
                  <c:v>1.9000000000000001</c:v>
                </c:pt>
                <c:pt idx="11">
                  <c:v>2</c:v>
                </c:pt>
                <c:pt idx="12">
                  <c:v>2.1</c:v>
                </c:pt>
                <c:pt idx="13">
                  <c:v>1.8</c:v>
                </c:pt>
                <c:pt idx="14">
                  <c:v>1.9000000000000001</c:v>
                </c:pt>
                <c:pt idx="15">
                  <c:v>1.7000000000000011</c:v>
                </c:pt>
                <c:pt idx="16">
                  <c:v>1.4</c:v>
                </c:pt>
                <c:pt idx="17">
                  <c:v>1.2</c:v>
                </c:pt>
                <c:pt idx="18">
                  <c:v>1.2</c:v>
                </c:pt>
                <c:pt idx="19">
                  <c:v>1</c:v>
                </c:pt>
                <c:pt idx="20">
                  <c:v>1</c:v>
                </c:pt>
                <c:pt idx="21">
                  <c:v>0.5</c:v>
                </c:pt>
                <c:pt idx="22">
                  <c:v>0.4</c:v>
                </c:pt>
              </c:numCache>
            </c:numRef>
          </c:val>
          <c:smooth val="0"/>
        </c:ser>
        <c:ser>
          <c:idx val="8"/>
          <c:order val="5"/>
          <c:tx>
            <c:strRef>
              <c:f>'Tabel 1'!$Z$3</c:f>
              <c:strCache>
                <c:ptCount val="1"/>
                <c:pt idx="0">
                  <c:v>Strontium</c:v>
                </c:pt>
              </c:strCache>
            </c:strRef>
          </c:tx>
          <c:cat>
            <c:numRef>
              <c:f>'Tabel 1'!$A$5:$A$27</c:f>
              <c:numCache>
                <c:formatCode>General</c:formatCode>
                <c:ptCount val="23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</c:numCache>
            </c:numRef>
          </c:cat>
          <c:val>
            <c:numRef>
              <c:f>'Tabel 1'!$AA$5:$AA$27</c:f>
              <c:numCache>
                <c:formatCode>0.0</c:formatCode>
                <c:ptCount val="2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0.8</c:v>
                </c:pt>
                <c:pt idx="15">
                  <c:v>13.3</c:v>
                </c:pt>
                <c:pt idx="16">
                  <c:v>15.4</c:v>
                </c:pt>
                <c:pt idx="17">
                  <c:v>15.3</c:v>
                </c:pt>
                <c:pt idx="18">
                  <c:v>15.3</c:v>
                </c:pt>
                <c:pt idx="19">
                  <c:v>16.399999999999999</c:v>
                </c:pt>
                <c:pt idx="20">
                  <c:v>14.6</c:v>
                </c:pt>
                <c:pt idx="21">
                  <c:v>15.5</c:v>
                </c:pt>
                <c:pt idx="22">
                  <c:v>13.9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8365440"/>
        <c:axId val="78366976"/>
      </c:lineChart>
      <c:catAx>
        <c:axId val="78365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5400000" vert="horz"/>
          <a:lstStyle/>
          <a:p>
            <a:pPr>
              <a:defRPr sz="1400" baseline="0"/>
            </a:pPr>
            <a:endParaRPr lang="en-US"/>
          </a:p>
        </c:txPr>
        <c:crossAx val="78366976"/>
        <c:crosses val="autoZero"/>
        <c:auto val="1"/>
        <c:lblAlgn val="ctr"/>
        <c:lblOffset val="100"/>
        <c:noMultiLvlLbl val="0"/>
      </c:catAx>
      <c:valAx>
        <c:axId val="7836697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400" baseline="0"/>
                </a:pPr>
                <a:r>
                  <a:rPr lang="en-US" sz="1400" baseline="0"/>
                  <a:t>Incidence per 10,000 py</a:t>
                </a:r>
              </a:p>
            </c:rich>
          </c:tx>
          <c:layout/>
          <c:overlay val="0"/>
        </c:title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783654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/>
          <a:lstStyle/>
          <a:p>
            <a:pPr>
              <a:defRPr sz="1400" baseline="0"/>
            </a:pPr>
            <a:r>
              <a:rPr lang="nl-NL" sz="1400" baseline="0"/>
              <a:t>Figure 3b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2"/>
          <c:order val="0"/>
          <c:tx>
            <c:strRef>
              <c:f>'Tabel 1'!$H$3</c:f>
              <c:strCache>
                <c:ptCount val="1"/>
                <c:pt idx="0">
                  <c:v>Alendronate</c:v>
                </c:pt>
              </c:strCache>
            </c:strRef>
          </c:tx>
          <c:cat>
            <c:numRef>
              <c:f>'Tabel 1'!$A$5:$A$27</c:f>
              <c:numCache>
                <c:formatCode>General</c:formatCode>
                <c:ptCount val="23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</c:numCache>
            </c:numRef>
          </c:cat>
          <c:val>
            <c:numRef>
              <c:f>'Tabel 1'!$H$5:$H$27</c:f>
              <c:numCache>
                <c:formatCode>0.0</c:formatCode>
                <c:ptCount val="2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0.4</c:v>
                </c:pt>
                <c:pt idx="6">
                  <c:v>2.4</c:v>
                </c:pt>
                <c:pt idx="7">
                  <c:v>2.9</c:v>
                </c:pt>
                <c:pt idx="8">
                  <c:v>3.1</c:v>
                </c:pt>
                <c:pt idx="9">
                  <c:v>4.4000000000000004</c:v>
                </c:pt>
                <c:pt idx="10">
                  <c:v>4.4000000000000004</c:v>
                </c:pt>
                <c:pt idx="11">
                  <c:v>14.2</c:v>
                </c:pt>
                <c:pt idx="12">
                  <c:v>24.2</c:v>
                </c:pt>
                <c:pt idx="13">
                  <c:v>27.7</c:v>
                </c:pt>
                <c:pt idx="14">
                  <c:v>27.6</c:v>
                </c:pt>
                <c:pt idx="15">
                  <c:v>28.1</c:v>
                </c:pt>
                <c:pt idx="16">
                  <c:v>32</c:v>
                </c:pt>
                <c:pt idx="17">
                  <c:v>41.6</c:v>
                </c:pt>
                <c:pt idx="18">
                  <c:v>42.7</c:v>
                </c:pt>
                <c:pt idx="19">
                  <c:v>44.3</c:v>
                </c:pt>
                <c:pt idx="20">
                  <c:v>41</c:v>
                </c:pt>
                <c:pt idx="21">
                  <c:v>41.7</c:v>
                </c:pt>
                <c:pt idx="22">
                  <c:v>43.3</c:v>
                </c:pt>
              </c:numCache>
            </c:numRef>
          </c:val>
          <c:smooth val="0"/>
        </c:ser>
        <c:ser>
          <c:idx val="3"/>
          <c:order val="1"/>
          <c:tx>
            <c:strRef>
              <c:f>'Tabel 1'!$K$3</c:f>
              <c:strCache>
                <c:ptCount val="1"/>
                <c:pt idx="0">
                  <c:v>Risedronate</c:v>
                </c:pt>
              </c:strCache>
            </c:strRef>
          </c:tx>
          <c:cat>
            <c:numRef>
              <c:f>'Tabel 1'!$A$5:$A$27</c:f>
              <c:numCache>
                <c:formatCode>General</c:formatCode>
                <c:ptCount val="23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</c:numCache>
            </c:numRef>
          </c:cat>
          <c:val>
            <c:numRef>
              <c:f>'Tabel 1'!$K$5:$K$27</c:f>
              <c:numCache>
                <c:formatCode>0.0</c:formatCode>
                <c:ptCount val="2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1.3</c:v>
                </c:pt>
                <c:pt idx="11">
                  <c:v>4.9000000000000004</c:v>
                </c:pt>
                <c:pt idx="12">
                  <c:v>5.4</c:v>
                </c:pt>
                <c:pt idx="13">
                  <c:v>10.3</c:v>
                </c:pt>
                <c:pt idx="14">
                  <c:v>15.1</c:v>
                </c:pt>
                <c:pt idx="15">
                  <c:v>14.7</c:v>
                </c:pt>
                <c:pt idx="16">
                  <c:v>14.1</c:v>
                </c:pt>
                <c:pt idx="17">
                  <c:v>9.1</c:v>
                </c:pt>
                <c:pt idx="18">
                  <c:v>6.2</c:v>
                </c:pt>
                <c:pt idx="19">
                  <c:v>4.5</c:v>
                </c:pt>
                <c:pt idx="20">
                  <c:v>3.9</c:v>
                </c:pt>
                <c:pt idx="21">
                  <c:v>3.1</c:v>
                </c:pt>
                <c:pt idx="22">
                  <c:v>2.9</c:v>
                </c:pt>
              </c:numCache>
            </c:numRef>
          </c:val>
          <c:smooth val="0"/>
        </c:ser>
        <c:ser>
          <c:idx val="4"/>
          <c:order val="2"/>
          <c:tx>
            <c:strRef>
              <c:f>'Tabel 1'!$N$3</c:f>
              <c:strCache>
                <c:ptCount val="1"/>
                <c:pt idx="0">
                  <c:v>Etidronate</c:v>
                </c:pt>
              </c:strCache>
            </c:strRef>
          </c:tx>
          <c:cat>
            <c:numRef>
              <c:f>'Tabel 1'!$A$5:$A$27</c:f>
              <c:numCache>
                <c:formatCode>General</c:formatCode>
                <c:ptCount val="23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</c:numCache>
            </c:numRef>
          </c:cat>
          <c:val>
            <c:numRef>
              <c:f>'Tabel 1'!$N$5:$N$27</c:f>
              <c:numCache>
                <c:formatCode>0.0</c:formatCode>
                <c:ptCount val="23"/>
                <c:pt idx="0">
                  <c:v>1.8</c:v>
                </c:pt>
                <c:pt idx="1">
                  <c:v>0.8</c:v>
                </c:pt>
                <c:pt idx="2">
                  <c:v>4.0999999999999996</c:v>
                </c:pt>
                <c:pt idx="3">
                  <c:v>4.7</c:v>
                </c:pt>
                <c:pt idx="4">
                  <c:v>5.0999999999999996</c:v>
                </c:pt>
                <c:pt idx="5">
                  <c:v>5.0999999999999996</c:v>
                </c:pt>
                <c:pt idx="6">
                  <c:v>7.2</c:v>
                </c:pt>
                <c:pt idx="7">
                  <c:v>8.9</c:v>
                </c:pt>
                <c:pt idx="8">
                  <c:v>12.7</c:v>
                </c:pt>
                <c:pt idx="9">
                  <c:v>16</c:v>
                </c:pt>
                <c:pt idx="10">
                  <c:v>15.2</c:v>
                </c:pt>
                <c:pt idx="11">
                  <c:v>10.9</c:v>
                </c:pt>
                <c:pt idx="12">
                  <c:v>6.6</c:v>
                </c:pt>
                <c:pt idx="13">
                  <c:v>3.2</c:v>
                </c:pt>
                <c:pt idx="14">
                  <c:v>1.8</c:v>
                </c:pt>
                <c:pt idx="15">
                  <c:v>0.9</c:v>
                </c:pt>
                <c:pt idx="16">
                  <c:v>0.60000000000000131</c:v>
                </c:pt>
                <c:pt idx="17">
                  <c:v>0.30000000000000016</c:v>
                </c:pt>
                <c:pt idx="18">
                  <c:v>0.30000000000000016</c:v>
                </c:pt>
                <c:pt idx="19">
                  <c:v>0.1</c:v>
                </c:pt>
                <c:pt idx="20">
                  <c:v>0.1</c:v>
                </c:pt>
                <c:pt idx="21">
                  <c:v>0.1</c:v>
                </c:pt>
                <c:pt idx="22">
                  <c:v>0</c:v>
                </c:pt>
              </c:numCache>
            </c:numRef>
          </c:val>
          <c:smooth val="0"/>
        </c:ser>
        <c:ser>
          <c:idx val="5"/>
          <c:order val="3"/>
          <c:tx>
            <c:strRef>
              <c:f>'Tabel 1'!$Q$3</c:f>
              <c:strCache>
                <c:ptCount val="1"/>
                <c:pt idx="0">
                  <c:v>Ibandronate</c:v>
                </c:pt>
              </c:strCache>
            </c:strRef>
          </c:tx>
          <c:cat>
            <c:numRef>
              <c:f>'Tabel 1'!$A$5:$A$27</c:f>
              <c:numCache>
                <c:formatCode>General</c:formatCode>
                <c:ptCount val="23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</c:numCache>
            </c:numRef>
          </c:cat>
          <c:val>
            <c:numRef>
              <c:f>'Tabel 1'!$Q$5:$Q$27</c:f>
              <c:numCache>
                <c:formatCode>0.0</c:formatCode>
                <c:ptCount val="2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0.1</c:v>
                </c:pt>
                <c:pt idx="15">
                  <c:v>0.5</c:v>
                </c:pt>
                <c:pt idx="16">
                  <c:v>2.6</c:v>
                </c:pt>
                <c:pt idx="17">
                  <c:v>2</c:v>
                </c:pt>
                <c:pt idx="18">
                  <c:v>1.8</c:v>
                </c:pt>
                <c:pt idx="19">
                  <c:v>1.6</c:v>
                </c:pt>
                <c:pt idx="20">
                  <c:v>1.3</c:v>
                </c:pt>
                <c:pt idx="21">
                  <c:v>0.60000000000000131</c:v>
                </c:pt>
                <c:pt idx="22">
                  <c:v>0.60000000000000131</c:v>
                </c:pt>
              </c:numCache>
            </c:numRef>
          </c:val>
          <c:smooth val="0"/>
        </c:ser>
        <c:ser>
          <c:idx val="6"/>
          <c:order val="4"/>
          <c:tx>
            <c:strRef>
              <c:f>'Tabel 1'!$T$3</c:f>
              <c:strCache>
                <c:ptCount val="1"/>
                <c:pt idx="0">
                  <c:v>Clodronate</c:v>
                </c:pt>
              </c:strCache>
            </c:strRef>
          </c:tx>
          <c:cat>
            <c:numRef>
              <c:f>'Tabel 1'!$A$5:$A$27</c:f>
              <c:numCache>
                <c:formatCode>General</c:formatCode>
                <c:ptCount val="23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</c:numCache>
            </c:numRef>
          </c:cat>
          <c:val>
            <c:numRef>
              <c:f>'Tabel 1'!$T$5:$T$27</c:f>
              <c:numCache>
                <c:formatCode>0.0</c:formatCode>
                <c:ptCount val="23"/>
                <c:pt idx="0">
                  <c:v>0</c:v>
                </c:pt>
                <c:pt idx="1">
                  <c:v>0.1</c:v>
                </c:pt>
                <c:pt idx="2">
                  <c:v>0.4</c:v>
                </c:pt>
                <c:pt idx="3">
                  <c:v>0.5</c:v>
                </c:pt>
                <c:pt idx="4">
                  <c:v>0.9</c:v>
                </c:pt>
                <c:pt idx="5">
                  <c:v>0.70000000000000095</c:v>
                </c:pt>
                <c:pt idx="6">
                  <c:v>0.9</c:v>
                </c:pt>
                <c:pt idx="7">
                  <c:v>0.70000000000000095</c:v>
                </c:pt>
                <c:pt idx="8">
                  <c:v>1.1000000000000001</c:v>
                </c:pt>
                <c:pt idx="9">
                  <c:v>0.8</c:v>
                </c:pt>
                <c:pt idx="10">
                  <c:v>1.1000000000000001</c:v>
                </c:pt>
                <c:pt idx="11">
                  <c:v>1.1000000000000001</c:v>
                </c:pt>
                <c:pt idx="12">
                  <c:v>1.3</c:v>
                </c:pt>
                <c:pt idx="13">
                  <c:v>1.3</c:v>
                </c:pt>
                <c:pt idx="14">
                  <c:v>1.2</c:v>
                </c:pt>
                <c:pt idx="15">
                  <c:v>0.8</c:v>
                </c:pt>
                <c:pt idx="16">
                  <c:v>1.2</c:v>
                </c:pt>
                <c:pt idx="17">
                  <c:v>1</c:v>
                </c:pt>
                <c:pt idx="18">
                  <c:v>0.9</c:v>
                </c:pt>
                <c:pt idx="19">
                  <c:v>1</c:v>
                </c:pt>
                <c:pt idx="20">
                  <c:v>0.9</c:v>
                </c:pt>
                <c:pt idx="21">
                  <c:v>0.5</c:v>
                </c:pt>
                <c:pt idx="22">
                  <c:v>0.5</c:v>
                </c:pt>
              </c:numCache>
            </c:numRef>
          </c:val>
          <c:smooth val="0"/>
        </c:ser>
        <c:ser>
          <c:idx val="8"/>
          <c:order val="5"/>
          <c:tx>
            <c:strRef>
              <c:f>'Tabel 1'!$Z$3</c:f>
              <c:strCache>
                <c:ptCount val="1"/>
                <c:pt idx="0">
                  <c:v>Strontium</c:v>
                </c:pt>
              </c:strCache>
            </c:strRef>
          </c:tx>
          <c:cat>
            <c:numRef>
              <c:f>'Tabel 1'!$A$5:$A$27</c:f>
              <c:numCache>
                <c:formatCode>General</c:formatCode>
                <c:ptCount val="23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</c:numCache>
            </c:numRef>
          </c:cat>
          <c:val>
            <c:numRef>
              <c:f>'Tabel 1'!$Z$5:$Z$27</c:f>
              <c:numCache>
                <c:formatCode>0.0</c:formatCode>
                <c:ptCount val="2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1.2</c:v>
                </c:pt>
                <c:pt idx="16">
                  <c:v>1.4</c:v>
                </c:pt>
                <c:pt idx="17">
                  <c:v>1.7000000000000011</c:v>
                </c:pt>
                <c:pt idx="18">
                  <c:v>1.6</c:v>
                </c:pt>
                <c:pt idx="19">
                  <c:v>1.8</c:v>
                </c:pt>
                <c:pt idx="20">
                  <c:v>2.2999999999999998</c:v>
                </c:pt>
                <c:pt idx="21">
                  <c:v>2</c:v>
                </c:pt>
                <c:pt idx="22">
                  <c:v>2.1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8407936"/>
        <c:axId val="78414208"/>
      </c:lineChart>
      <c:catAx>
        <c:axId val="7840793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78414208"/>
        <c:crosses val="autoZero"/>
        <c:auto val="1"/>
        <c:lblAlgn val="ctr"/>
        <c:lblOffset val="100"/>
        <c:noMultiLvlLbl val="0"/>
      </c:catAx>
      <c:valAx>
        <c:axId val="7841420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Incidence per 10,000 py</a:t>
                </a:r>
              </a:p>
            </c:rich>
          </c:tx>
          <c:layout/>
          <c:overlay val="0"/>
        </c:title>
        <c:numFmt formatCode="0" sourceLinked="0"/>
        <c:majorTickMark val="none"/>
        <c:minorTickMark val="none"/>
        <c:tickLblPos val="nextTo"/>
        <c:txPr>
          <a:bodyPr/>
          <a:lstStyle/>
          <a:p>
            <a:pPr>
              <a:defRPr baseline="0"/>
            </a:pPr>
            <a:endParaRPr lang="en-US"/>
          </a:p>
        </c:txPr>
        <c:crossAx val="7840793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400" baseline="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A17888-D1C4-744A-A184-28EC1F202A30}" type="datetimeFigureOut">
              <a:rPr lang="en-US" smtClean="0"/>
              <a:pPr/>
              <a:t>10/14/2016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1151E4-B3D1-BF45-80A9-4EFED004A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05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Figure 1: Prescription incidence rates (per 10,000 py) per year of any anti-osteoporotic  drug in women and men 50+ years old in the years 1990 to 2012. </a:t>
            </a:r>
            <a:r>
              <a:rPr lang="en-GB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Arrows show the dates of guidance from the Royal College of Physicians and the National Institute for Health and Care Excellence regarding osteoporosis in women.</a:t>
            </a:r>
            <a:endParaRPr lang="en-GB" sz="1200" kern="120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1151E4-B3D1-BF45-80A9-4EFED004AEF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9433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Figure 2:  Prescription incidence rates (per 10,000 py) of any anti-osteoporotic  drug in women and men 50+ years old in the years 1990 to 2012 by 5-year age-band.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1151E4-B3D1-BF45-80A9-4EFED004AEF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4590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Figure 3:  Prescription incidence rates (per 10,000 py) per year of  specific anti-osteoporotic  drug in women (A) and men (B) 50+ years old in the years 1990 to 2012.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Arrows show the dates of guidance from the Royal College of Physicians and the National Institute for Health and Care Excellence regarding osteoporosis in women.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1151E4-B3D1-BF45-80A9-4EFED004AEF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877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5E14C-2692-CC41-92E2-E171B0EE2C1A}" type="datetimeFigureOut">
              <a:rPr lang="en-US" smtClean="0"/>
              <a:pPr/>
              <a:t>10/14/2016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5B4A8-14C7-DB40-AC50-82F6BA9D45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797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5E14C-2692-CC41-92E2-E171B0EE2C1A}" type="datetimeFigureOut">
              <a:rPr lang="en-US" smtClean="0"/>
              <a:pPr/>
              <a:t>10/14/2016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5B4A8-14C7-DB40-AC50-82F6BA9D45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187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5E14C-2692-CC41-92E2-E171B0EE2C1A}" type="datetimeFigureOut">
              <a:rPr lang="en-US" smtClean="0"/>
              <a:pPr/>
              <a:t>10/14/2016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5B4A8-14C7-DB40-AC50-82F6BA9D45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484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5E14C-2692-CC41-92E2-E171B0EE2C1A}" type="datetimeFigureOut">
              <a:rPr lang="en-US" smtClean="0"/>
              <a:pPr/>
              <a:t>10/14/2016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5B4A8-14C7-DB40-AC50-82F6BA9D45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565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5E14C-2692-CC41-92E2-E171B0EE2C1A}" type="datetimeFigureOut">
              <a:rPr lang="en-US" smtClean="0"/>
              <a:pPr/>
              <a:t>10/14/2016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5B4A8-14C7-DB40-AC50-82F6BA9D45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366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5E14C-2692-CC41-92E2-E171B0EE2C1A}" type="datetimeFigureOut">
              <a:rPr lang="en-US" smtClean="0"/>
              <a:pPr/>
              <a:t>10/14/2016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5B4A8-14C7-DB40-AC50-82F6BA9D45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047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5E14C-2692-CC41-92E2-E171B0EE2C1A}" type="datetimeFigureOut">
              <a:rPr lang="en-US" smtClean="0"/>
              <a:pPr/>
              <a:t>10/14/2016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5B4A8-14C7-DB40-AC50-82F6BA9D45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988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5E14C-2692-CC41-92E2-E171B0EE2C1A}" type="datetimeFigureOut">
              <a:rPr lang="en-US" smtClean="0"/>
              <a:pPr/>
              <a:t>10/14/2016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5B4A8-14C7-DB40-AC50-82F6BA9D45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322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5E14C-2692-CC41-92E2-E171B0EE2C1A}" type="datetimeFigureOut">
              <a:rPr lang="en-US" smtClean="0"/>
              <a:pPr/>
              <a:t>10/14/2016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5B4A8-14C7-DB40-AC50-82F6BA9D45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359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5E14C-2692-CC41-92E2-E171B0EE2C1A}" type="datetimeFigureOut">
              <a:rPr lang="en-US" smtClean="0"/>
              <a:pPr/>
              <a:t>10/14/2016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5B4A8-14C7-DB40-AC50-82F6BA9D45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87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5E14C-2692-CC41-92E2-E171B0EE2C1A}" type="datetimeFigureOut">
              <a:rPr lang="en-US" smtClean="0"/>
              <a:pPr/>
              <a:t>10/14/2016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5B4A8-14C7-DB40-AC50-82F6BA9D45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42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5E14C-2692-CC41-92E2-E171B0EE2C1A}" type="datetimeFigureOut">
              <a:rPr lang="en-US" smtClean="0"/>
              <a:pPr/>
              <a:t>10/14/2016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25B4A8-14C7-DB40-AC50-82F6BA9D45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073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ek 1"/>
          <p:cNvGraphicFramePr/>
          <p:nvPr>
            <p:extLst>
              <p:ext uri="{D42A27DB-BD31-4B8C-83A1-F6EECF244321}">
                <p14:modId xmlns:p14="http://schemas.microsoft.com/office/powerpoint/2010/main" val="1109198058"/>
              </p:ext>
            </p:extLst>
          </p:nvPr>
        </p:nvGraphicFramePr>
        <p:xfrm>
          <a:off x="0" y="286216"/>
          <a:ext cx="8942787" cy="5992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092167" y="1572396"/>
            <a:ext cx="1204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i="1" dirty="0" smtClean="0"/>
              <a:t>RCP guidance</a:t>
            </a:r>
            <a:endParaRPr lang="en-GB" sz="1400" i="1" dirty="0"/>
          </a:p>
        </p:txBody>
      </p:sp>
      <p:sp>
        <p:nvSpPr>
          <p:cNvPr id="5" name="TextBox 4"/>
          <p:cNvSpPr txBox="1"/>
          <p:nvPr/>
        </p:nvSpPr>
        <p:spPr>
          <a:xfrm>
            <a:off x="7277474" y="2093275"/>
            <a:ext cx="15677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i="1" dirty="0" smtClean="0"/>
              <a:t>NICE TA160/161</a:t>
            </a:r>
            <a:endParaRPr lang="en-GB" sz="1400" i="1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4237021" y="1964603"/>
            <a:ext cx="0" cy="488887"/>
          </a:xfrm>
          <a:prstGeom prst="straightConnector1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7277474" y="1961650"/>
            <a:ext cx="0" cy="488887"/>
          </a:xfrm>
          <a:prstGeom prst="straightConnector1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3391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iek 1"/>
          <p:cNvGraphicFramePr/>
          <p:nvPr>
            <p:extLst>
              <p:ext uri="{D42A27DB-BD31-4B8C-83A1-F6EECF244321}">
                <p14:modId xmlns:p14="http://schemas.microsoft.com/office/powerpoint/2010/main" val="132670452"/>
              </p:ext>
            </p:extLst>
          </p:nvPr>
        </p:nvGraphicFramePr>
        <p:xfrm>
          <a:off x="260794" y="363997"/>
          <a:ext cx="8413710" cy="5914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66199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iek 5"/>
          <p:cNvGraphicFramePr/>
          <p:nvPr>
            <p:extLst>
              <p:ext uri="{D42A27DB-BD31-4B8C-83A1-F6EECF244321}">
                <p14:modId xmlns:p14="http://schemas.microsoft.com/office/powerpoint/2010/main" val="102328727"/>
              </p:ext>
            </p:extLst>
          </p:nvPr>
        </p:nvGraphicFramePr>
        <p:xfrm>
          <a:off x="214627" y="125220"/>
          <a:ext cx="8746046" cy="30768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Grafiek 4"/>
          <p:cNvGraphicFramePr/>
          <p:nvPr>
            <p:extLst>
              <p:ext uri="{D42A27DB-BD31-4B8C-83A1-F6EECF244321}">
                <p14:modId xmlns:p14="http://schemas.microsoft.com/office/powerpoint/2010/main" val="2056494724"/>
              </p:ext>
            </p:extLst>
          </p:nvPr>
        </p:nvGraphicFramePr>
        <p:xfrm>
          <a:off x="214627" y="3416702"/>
          <a:ext cx="8746046" cy="32378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119326" y="848118"/>
            <a:ext cx="1204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i="1" dirty="0" smtClean="0"/>
              <a:t>RCP guidance</a:t>
            </a:r>
            <a:endParaRPr lang="en-GB" sz="1400" i="1" dirty="0"/>
          </a:p>
        </p:txBody>
      </p:sp>
      <p:sp>
        <p:nvSpPr>
          <p:cNvPr id="5" name="TextBox 4"/>
          <p:cNvSpPr txBox="1"/>
          <p:nvPr/>
        </p:nvSpPr>
        <p:spPr>
          <a:xfrm>
            <a:off x="7304633" y="1368997"/>
            <a:ext cx="15677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i="1" dirty="0" smtClean="0"/>
              <a:t>NICE TA160/161</a:t>
            </a:r>
            <a:endParaRPr lang="en-GB" sz="1400" i="1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264180" y="1240325"/>
            <a:ext cx="0" cy="488887"/>
          </a:xfrm>
          <a:prstGeom prst="straightConnector1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7304633" y="1237372"/>
            <a:ext cx="0" cy="488887"/>
          </a:xfrm>
          <a:prstGeom prst="straightConnector1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0095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189</Words>
  <Application>Microsoft Office PowerPoint</Application>
  <PresentationFormat>On-screen Show (4:3)</PresentationFormat>
  <Paragraphs>19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Nick Harvey</dc:creator>
  <cp:lastModifiedBy>Karen Drake</cp:lastModifiedBy>
  <cp:revision>19</cp:revision>
  <dcterms:created xsi:type="dcterms:W3CDTF">2016-06-08T16:19:57Z</dcterms:created>
  <dcterms:modified xsi:type="dcterms:W3CDTF">2016-10-14T09:08:57Z</dcterms:modified>
</cp:coreProperties>
</file>