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60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800D-32D8-4F7D-B021-2380FB6CE9BE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ACF36-5E36-4EC8-9F09-C5284ECC9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446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800D-32D8-4F7D-B021-2380FB6CE9BE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ACF36-5E36-4EC8-9F09-C5284ECC9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809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800D-32D8-4F7D-B021-2380FB6CE9BE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ACF36-5E36-4EC8-9F09-C5284ECC9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800D-32D8-4F7D-B021-2380FB6CE9BE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ACF36-5E36-4EC8-9F09-C5284ECC9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535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800D-32D8-4F7D-B021-2380FB6CE9BE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ACF36-5E36-4EC8-9F09-C5284ECC9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85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800D-32D8-4F7D-B021-2380FB6CE9BE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ACF36-5E36-4EC8-9F09-C5284ECC9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44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800D-32D8-4F7D-B021-2380FB6CE9BE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ACF36-5E36-4EC8-9F09-C5284ECC9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474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800D-32D8-4F7D-B021-2380FB6CE9BE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ACF36-5E36-4EC8-9F09-C5284ECC9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518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800D-32D8-4F7D-B021-2380FB6CE9BE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ACF36-5E36-4EC8-9F09-C5284ECC9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551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800D-32D8-4F7D-B021-2380FB6CE9BE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ACF36-5E36-4EC8-9F09-C5284ECC9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345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9800D-32D8-4F7D-B021-2380FB6CE9BE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ACF36-5E36-4EC8-9F09-C5284ECC9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975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9800D-32D8-4F7D-B021-2380FB6CE9BE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ACF36-5E36-4EC8-9F09-C5284ECC9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56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111898" y="93860"/>
            <a:ext cx="2000250" cy="5556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40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Eligible </a:t>
            </a:r>
            <a:r>
              <a:rPr lang="en-CA" altLang="en-US" sz="1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inclusion </a:t>
            </a:r>
            <a:r>
              <a:rPr lang="en-CA" alt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(n= 183)</a:t>
            </a:r>
            <a:endParaRPr lang="en-CA" altLang="en-US" sz="3200" dirty="0">
              <a:latin typeface="Arial" panose="020B0604020202020204" pitchFamily="34" charset="0"/>
            </a:endParaRPr>
          </a:p>
        </p:txBody>
      </p:sp>
      <p:sp>
        <p:nvSpPr>
          <p:cNvPr id="5" name="Rectangle 17"/>
          <p:cNvSpPr>
            <a:spLocks noChangeArrowheads="1"/>
          </p:cNvSpPr>
          <p:nvPr/>
        </p:nvSpPr>
        <p:spPr bwMode="auto">
          <a:xfrm>
            <a:off x="6759722" y="731838"/>
            <a:ext cx="2648437" cy="666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altLang="en-US" sz="1400" dirty="0">
                <a:ea typeface="Calibri" panose="020F0502020204030204" pitchFamily="34" charset="0"/>
                <a:cs typeface="Arial" panose="020B0604020202020204" pitchFamily="34" charset="0"/>
              </a:rPr>
              <a:t>Declined to participate / </a:t>
            </a:r>
            <a:r>
              <a:rPr lang="en-CA" altLang="en-US" sz="1400" dirty="0" smtClean="0">
                <a:ea typeface="Calibri" panose="020F0502020204030204" pitchFamily="34" charset="0"/>
                <a:cs typeface="Arial" panose="020B0604020202020204" pitchFamily="34" charset="0"/>
              </a:rPr>
              <a:t>eligible but not </a:t>
            </a:r>
            <a:r>
              <a:rPr lang="en-CA" altLang="en-US" sz="1400" dirty="0">
                <a:ea typeface="Calibri" panose="020F0502020204030204" pitchFamily="34" charset="0"/>
                <a:cs typeface="Arial" panose="020B0604020202020204" pitchFamily="34" charset="0"/>
              </a:rPr>
              <a:t>approached (n=77)</a:t>
            </a:r>
            <a:endParaRPr lang="en-CA" altLang="en-US" sz="1400" dirty="0"/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1801093" y="6032243"/>
            <a:ext cx="3828331" cy="616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Analysed (intention to treat) (n=50)</a:t>
            </a:r>
            <a:endParaRPr lang="en-GB" altLang="en-US" sz="1400" dirty="0">
              <a:solidFill>
                <a:srgbClr val="FF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Analysed (per treatment received) (</a:t>
            </a:r>
            <a:r>
              <a:rPr lang="en-CA" altLang="en-US" sz="1400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n=45)</a:t>
            </a:r>
            <a:endParaRPr lang="en-CA" altLang="en-US" sz="1400" dirty="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801093" y="5020536"/>
            <a:ext cx="3828331" cy="41044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Lost to all follow-up (n=0)</a:t>
            </a:r>
            <a:endParaRPr lang="en-CA" altLang="en-US" sz="1400" dirty="0">
              <a:latin typeface="Arial" panose="020B0604020202020204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801092" y="2621160"/>
            <a:ext cx="3828332" cy="167278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altLang="en-US" sz="1400" dirty="0">
                <a:ea typeface="Calibri" panose="020F0502020204030204" pitchFamily="34" charset="0"/>
                <a:cs typeface="Arial" panose="020B0604020202020204" pitchFamily="34" charset="0"/>
              </a:rPr>
              <a:t>Allocated to </a:t>
            </a:r>
            <a:r>
              <a:rPr lang="en-CA" altLang="en-US" sz="1400" b="1" dirty="0">
                <a:solidFill>
                  <a:srgbClr val="7030A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interval appendicectomy </a:t>
            </a:r>
            <a:r>
              <a:rPr lang="en-CA" altLang="en-US" sz="1400" dirty="0">
                <a:ea typeface="Calibri" panose="020F0502020204030204" pitchFamily="34" charset="0"/>
                <a:cs typeface="Arial" panose="020B0604020202020204" pitchFamily="34" charset="0"/>
              </a:rPr>
              <a:t>(n=52)</a:t>
            </a:r>
            <a:endParaRPr lang="en-GB" altLang="en-US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altLang="en-US" sz="14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Received allocated intervention (n=44)</a:t>
            </a:r>
            <a:endParaRPr lang="en-GB" altLang="en-US" sz="1400" dirty="0">
              <a:solidFill>
                <a:srgbClr val="FF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altLang="en-US" sz="1400" dirty="0">
                <a:solidFill>
                  <a:schemeClr val="accent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Did not receive allocated intervention (n=8)</a:t>
            </a:r>
            <a:endParaRPr lang="en-GB" altLang="en-US" sz="1400" dirty="0">
              <a:solidFill>
                <a:schemeClr val="accent1"/>
              </a:solidFill>
            </a:endParaRPr>
          </a:p>
          <a:p>
            <a:pPr marL="357188" lvl="1" indent="-171450">
              <a:buFont typeface="Arial" panose="020B0604020202020204" pitchFamily="34" charset="0"/>
              <a:buChar char="•"/>
            </a:pPr>
            <a:r>
              <a:rPr lang="en-US" altLang="en-US" sz="1400" dirty="0">
                <a:ea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altLang="en-US" sz="1400" dirty="0" smtClean="0">
                <a:ea typeface="Calibri" panose="020F0502020204030204" pitchFamily="34" charset="0"/>
                <a:cs typeface="Calibri" panose="020F0502020204030204" pitchFamily="34" charset="0"/>
              </a:rPr>
              <a:t>ithdrawn after randomization (n=2</a:t>
            </a:r>
            <a:r>
              <a:rPr lang="en-US" altLang="en-US" sz="1400" dirty="0"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altLang="en-US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7188" lvl="1" indent="-171450">
              <a:buFont typeface="Arial" panose="020B0604020202020204" pitchFamily="34" charset="0"/>
              <a:buChar char="•"/>
            </a:pPr>
            <a:r>
              <a:rPr lang="en-US" altLang="en-US" sz="1400" dirty="0">
                <a:ea typeface="Calibri" panose="020F0502020204030204" pitchFamily="34" charset="0"/>
                <a:cs typeface="Calibri" panose="020F0502020204030204" pitchFamily="34" charset="0"/>
              </a:rPr>
              <a:t>Declined IA but agreed to FU (n=3)</a:t>
            </a:r>
            <a:endParaRPr lang="en-US" altLang="en-US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7188" lvl="1" indent="-171450">
              <a:buFont typeface="Arial" panose="020B0604020202020204" pitchFamily="34" charset="0"/>
              <a:buChar char="•"/>
            </a:pPr>
            <a:r>
              <a:rPr lang="en-US" altLang="en-US" sz="1400" dirty="0">
                <a:ea typeface="Calibri" panose="020F0502020204030204" pitchFamily="34" charset="0"/>
                <a:cs typeface="Calibri" panose="020F0502020204030204" pitchFamily="34" charset="0"/>
              </a:rPr>
              <a:t>Recurrent appendicitis before IA (n=2)</a:t>
            </a:r>
            <a:endParaRPr lang="en-US" altLang="en-US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7188" lvl="1" indent="-171450">
              <a:buFont typeface="Arial" panose="020B0604020202020204" pitchFamily="34" charset="0"/>
              <a:buChar char="•"/>
            </a:pPr>
            <a:r>
              <a:rPr lang="en-US" altLang="en-US" sz="1400" dirty="0">
                <a:ea typeface="Calibri" panose="020F0502020204030204" pitchFamily="34" charset="0"/>
                <a:cs typeface="Calibri" panose="020F0502020204030204" pitchFamily="34" charset="0"/>
              </a:rPr>
              <a:t>Not yet received IA (n=1)</a:t>
            </a:r>
            <a:endParaRPr lang="en-GB" altLang="en-US" sz="1400" dirty="0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6540647" y="5021688"/>
            <a:ext cx="3794842" cy="4095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Lost to all follow-up (n=0)</a:t>
            </a:r>
            <a:endParaRPr lang="en-CA" altLang="en-US" sz="1400" dirty="0">
              <a:latin typeface="Arial" panose="020B0604020202020204" pitchFamily="34" charset="0"/>
            </a:endParaRPr>
          </a:p>
        </p:txBody>
      </p:sp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6540648" y="2621159"/>
            <a:ext cx="3794843" cy="167278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altLang="en-US" sz="1400" dirty="0">
                <a:ea typeface="Calibri" panose="020F0502020204030204" pitchFamily="34" charset="0"/>
                <a:cs typeface="Arial" panose="020B0604020202020204" pitchFamily="34" charset="0"/>
              </a:rPr>
              <a:t>Allocated to </a:t>
            </a:r>
            <a:r>
              <a:rPr lang="en-CA" altLang="en-US" sz="1400" b="1" dirty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active observation </a:t>
            </a:r>
            <a:r>
              <a:rPr lang="en-CA" altLang="en-US" sz="1400" dirty="0">
                <a:ea typeface="Calibri" panose="020F0502020204030204" pitchFamily="34" charset="0"/>
                <a:cs typeface="Arial" panose="020B0604020202020204" pitchFamily="34" charset="0"/>
              </a:rPr>
              <a:t>(n=54)</a:t>
            </a:r>
            <a:endParaRPr lang="en-GB" altLang="en-US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altLang="en-US" sz="14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Received allocated intervention (n=51)</a:t>
            </a:r>
            <a:endParaRPr lang="en-GB" altLang="en-US" sz="1400" dirty="0">
              <a:solidFill>
                <a:srgbClr val="FF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altLang="en-US" sz="1400" dirty="0">
                <a:solidFill>
                  <a:schemeClr val="accent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Did not receive allocated intervention (n=3)</a:t>
            </a:r>
            <a:endParaRPr lang="en-GB" altLang="en-US" sz="1400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marL="357188" lvl="1" indent="-171450">
              <a:buFont typeface="Arial" panose="020B0604020202020204" pitchFamily="34" charset="0"/>
              <a:buChar char="•"/>
            </a:pPr>
            <a:r>
              <a:rPr lang="en-US" altLang="en-US" sz="1400" dirty="0" smtClean="0">
                <a:ea typeface="Calibri" panose="020F0502020204030204" pitchFamily="34" charset="0"/>
                <a:cs typeface="Calibri" panose="020F0502020204030204" pitchFamily="34" charset="0"/>
              </a:rPr>
              <a:t>Withdrawn </a:t>
            </a:r>
            <a:r>
              <a:rPr lang="en-US" altLang="en-US" sz="1400" dirty="0">
                <a:ea typeface="Calibri" panose="020F0502020204030204" pitchFamily="34" charset="0"/>
                <a:cs typeface="Calibri" panose="020F0502020204030204" pitchFamily="34" charset="0"/>
              </a:rPr>
              <a:t>after randomization (n=2)</a:t>
            </a:r>
            <a:endParaRPr lang="en-US" altLang="en-US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7188" lvl="1" indent="-171450">
              <a:buFont typeface="Arial" panose="020B0604020202020204" pitchFamily="34" charset="0"/>
              <a:buChar char="•"/>
            </a:pPr>
            <a:r>
              <a:rPr lang="en-US" altLang="en-US" sz="1400" dirty="0">
                <a:ea typeface="Calibri" panose="020F0502020204030204" pitchFamily="34" charset="0"/>
                <a:cs typeface="Calibri" panose="020F0502020204030204" pitchFamily="34" charset="0"/>
              </a:rPr>
              <a:t>Received IA due to admin error (n=1)</a:t>
            </a:r>
            <a:endParaRPr lang="en-GB" altLang="en-US" sz="1400" dirty="0"/>
          </a:p>
          <a:p>
            <a:endParaRPr lang="en-GB" altLang="en-US" dirty="0"/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6540648" y="6041767"/>
            <a:ext cx="3794842" cy="6073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Analysed (intention to treat) (n=52)</a:t>
            </a:r>
            <a:endParaRPr lang="en-GB" altLang="en-US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Analysed</a:t>
            </a:r>
            <a:r>
              <a:rPr lang="en-US" altLang="en-US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(per treatment received) (n=55)</a:t>
            </a:r>
            <a:endParaRPr lang="en-US" altLang="en-US" sz="1400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5111898" y="1635322"/>
            <a:ext cx="200025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Randomized (n=106)</a:t>
            </a:r>
            <a:endParaRPr lang="en-CA" altLang="en-US" sz="3200" dirty="0">
              <a:latin typeface="Arial" panose="020B0604020202020204" pitchFamily="34" charset="0"/>
            </a:endParaRPr>
          </a:p>
        </p:txBody>
      </p:sp>
      <p:sp>
        <p:nvSpPr>
          <p:cNvPr id="23" name="AutoShape 5"/>
          <p:cNvSpPr>
            <a:spLocks noChangeShapeType="1"/>
          </p:cNvSpPr>
          <p:nvPr/>
        </p:nvSpPr>
        <p:spPr bwMode="auto">
          <a:xfrm>
            <a:off x="6112024" y="1065409"/>
            <a:ext cx="6572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cxnSp>
        <p:nvCxnSpPr>
          <p:cNvPr id="27" name="Straight Arrow Connector 26"/>
          <p:cNvCxnSpPr>
            <a:stCxn id="8" idx="2"/>
            <a:endCxn id="7" idx="0"/>
          </p:cNvCxnSpPr>
          <p:nvPr/>
        </p:nvCxnSpPr>
        <p:spPr>
          <a:xfrm>
            <a:off x="3715258" y="4293944"/>
            <a:ext cx="0" cy="72659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7" idx="2"/>
            <a:endCxn id="6" idx="0"/>
          </p:cNvCxnSpPr>
          <p:nvPr/>
        </p:nvCxnSpPr>
        <p:spPr>
          <a:xfrm>
            <a:off x="3715258" y="5430982"/>
            <a:ext cx="0" cy="6012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0" idx="2"/>
            <a:endCxn id="9" idx="0"/>
          </p:cNvCxnSpPr>
          <p:nvPr/>
        </p:nvCxnSpPr>
        <p:spPr>
          <a:xfrm flipH="1">
            <a:off x="8438069" y="4293943"/>
            <a:ext cx="1" cy="7277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9" idx="2"/>
            <a:endCxn id="11" idx="0"/>
          </p:cNvCxnSpPr>
          <p:nvPr/>
        </p:nvCxnSpPr>
        <p:spPr>
          <a:xfrm>
            <a:off x="8438069" y="5431262"/>
            <a:ext cx="1" cy="61050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4" idx="2"/>
            <a:endCxn id="22" idx="0"/>
          </p:cNvCxnSpPr>
          <p:nvPr/>
        </p:nvCxnSpPr>
        <p:spPr>
          <a:xfrm>
            <a:off x="6112023" y="649484"/>
            <a:ext cx="0" cy="9858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>
            <a:stCxn id="22" idx="2"/>
            <a:endCxn id="8" idx="0"/>
          </p:cNvCxnSpPr>
          <p:nvPr/>
        </p:nvCxnSpPr>
        <p:spPr>
          <a:xfrm rot="5400000">
            <a:off x="4592174" y="1101309"/>
            <a:ext cx="642937" cy="239676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22" idx="2"/>
            <a:endCxn id="10" idx="0"/>
          </p:cNvCxnSpPr>
          <p:nvPr/>
        </p:nvCxnSpPr>
        <p:spPr>
          <a:xfrm rot="16200000" flipH="1">
            <a:off x="6953578" y="1136667"/>
            <a:ext cx="642936" cy="2326046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AutoShape 20"/>
          <p:cNvSpPr>
            <a:spLocks noChangeArrowheads="1"/>
          </p:cNvSpPr>
          <p:nvPr/>
        </p:nvSpPr>
        <p:spPr bwMode="auto">
          <a:xfrm>
            <a:off x="5400933" y="5792153"/>
            <a:ext cx="1433513" cy="296863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300" b="1" dirty="0">
                <a:solidFill>
                  <a:schemeClr val="accent1">
                    <a:lumMod val="75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</a:rPr>
              <a:t>Analysis</a:t>
            </a:r>
            <a:endParaRPr lang="en-US" altLang="en-US" sz="13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4" name="AutoShape 19"/>
          <p:cNvSpPr>
            <a:spLocks noChangeArrowheads="1"/>
          </p:cNvSpPr>
          <p:nvPr/>
        </p:nvSpPr>
        <p:spPr bwMode="auto">
          <a:xfrm>
            <a:off x="5402016" y="4735091"/>
            <a:ext cx="1418212" cy="312738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300" b="1" dirty="0">
                <a:solidFill>
                  <a:schemeClr val="accent1">
                    <a:lumMod val="75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</a:rPr>
              <a:t>Follow-Up</a:t>
            </a:r>
            <a:endParaRPr lang="en-US" altLang="en-US" sz="13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2" name="AutoShape 18"/>
          <p:cNvSpPr>
            <a:spLocks noChangeArrowheads="1"/>
          </p:cNvSpPr>
          <p:nvPr/>
        </p:nvSpPr>
        <p:spPr bwMode="auto">
          <a:xfrm>
            <a:off x="5400934" y="2379067"/>
            <a:ext cx="1433513" cy="293687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300" b="1" dirty="0">
                <a:solidFill>
                  <a:schemeClr val="accent1">
                    <a:lumMod val="75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</a:rPr>
              <a:t>Allocation</a:t>
            </a:r>
            <a:endParaRPr lang="en-US" altLang="en-US" sz="13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09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162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Candara</vt:lpstr>
      <vt:lpstr>Times New Roman</vt:lpstr>
      <vt:lpstr>Office Theme</vt:lpstr>
      <vt:lpstr>PowerPoint Presentation</vt:lpstr>
    </vt:vector>
  </TitlesOfParts>
  <Company>none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Hall N.J.</dc:creator>
  <cp:lastModifiedBy>de Montfalcon S.P.</cp:lastModifiedBy>
  <cp:revision>3</cp:revision>
  <dcterms:created xsi:type="dcterms:W3CDTF">2016-09-27T17:26:32Z</dcterms:created>
  <dcterms:modified xsi:type="dcterms:W3CDTF">2017-07-17T11:26:00Z</dcterms:modified>
</cp:coreProperties>
</file>