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 id="2147483653" r:id="rId3"/>
  </p:sldMasterIdLst>
  <p:notesMasterIdLst>
    <p:notesMasterId r:id="rId24"/>
  </p:notesMasterIdLst>
  <p:handoutMasterIdLst>
    <p:handoutMasterId r:id="rId25"/>
  </p:handoutMasterIdLst>
  <p:sldIdLst>
    <p:sldId id="305" r:id="rId4"/>
    <p:sldId id="259" r:id="rId5"/>
    <p:sldId id="306" r:id="rId6"/>
    <p:sldId id="314" r:id="rId7"/>
    <p:sldId id="287" r:id="rId8"/>
    <p:sldId id="307" r:id="rId9"/>
    <p:sldId id="340" r:id="rId10"/>
    <p:sldId id="349" r:id="rId11"/>
    <p:sldId id="356" r:id="rId12"/>
    <p:sldId id="341" r:id="rId13"/>
    <p:sldId id="342" r:id="rId14"/>
    <p:sldId id="343" r:id="rId15"/>
    <p:sldId id="317" r:id="rId16"/>
    <p:sldId id="345" r:id="rId17"/>
    <p:sldId id="346" r:id="rId18"/>
    <p:sldId id="351" r:id="rId19"/>
    <p:sldId id="347" r:id="rId20"/>
    <p:sldId id="352" r:id="rId21"/>
    <p:sldId id="350" r:id="rId22"/>
    <p:sldId id="348" r:id="rId23"/>
  </p:sldIdLst>
  <p:sldSz cx="9144000" cy="6858000" type="screen4x3"/>
  <p:notesSz cx="6797675" cy="9928225"/>
  <p:defaultTextStyle>
    <a:defPPr>
      <a:defRPr lang="en-GB"/>
    </a:defPPr>
    <a:lvl1pPr algn="l" rtl="0" eaLnBrk="0" fontAlgn="base" hangingPunct="0">
      <a:spcBef>
        <a:spcPct val="0"/>
      </a:spcBef>
      <a:spcAft>
        <a:spcPct val="0"/>
      </a:spcAft>
      <a:defRPr sz="1200" kern="1200">
        <a:solidFill>
          <a:schemeClr val="tx1"/>
        </a:solidFill>
        <a:latin typeface="Lucida Sans" panose="020B0602030504020204" pitchFamily="34" charset="0"/>
        <a:ea typeface="MS PGothic"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Lucida Sans" panose="020B0602030504020204" pitchFamily="34" charset="0"/>
        <a:ea typeface="MS PGothic" panose="020B0600070205080204" pitchFamily="34" charset="-128"/>
        <a:cs typeface="+mn-cs"/>
      </a:defRPr>
    </a:lvl2pPr>
    <a:lvl3pPr marL="914400" algn="l" rtl="0" eaLnBrk="0" fontAlgn="base" hangingPunct="0">
      <a:spcBef>
        <a:spcPct val="0"/>
      </a:spcBef>
      <a:spcAft>
        <a:spcPct val="0"/>
      </a:spcAft>
      <a:defRPr sz="1200" kern="1200">
        <a:solidFill>
          <a:schemeClr val="tx1"/>
        </a:solidFill>
        <a:latin typeface="Lucida Sans" panose="020B0602030504020204" pitchFamily="34" charset="0"/>
        <a:ea typeface="MS PGothic" panose="020B0600070205080204" pitchFamily="34" charset="-128"/>
        <a:cs typeface="+mn-cs"/>
      </a:defRPr>
    </a:lvl3pPr>
    <a:lvl4pPr marL="1371600" algn="l" rtl="0" eaLnBrk="0" fontAlgn="base" hangingPunct="0">
      <a:spcBef>
        <a:spcPct val="0"/>
      </a:spcBef>
      <a:spcAft>
        <a:spcPct val="0"/>
      </a:spcAft>
      <a:defRPr sz="1200" kern="1200">
        <a:solidFill>
          <a:schemeClr val="tx1"/>
        </a:solidFill>
        <a:latin typeface="Lucida Sans" panose="020B0602030504020204" pitchFamily="34" charset="0"/>
        <a:ea typeface="MS PGothic" panose="020B0600070205080204" pitchFamily="34" charset="-128"/>
        <a:cs typeface="+mn-cs"/>
      </a:defRPr>
    </a:lvl4pPr>
    <a:lvl5pPr marL="1828800" algn="l" rtl="0" eaLnBrk="0" fontAlgn="base" hangingPunct="0">
      <a:spcBef>
        <a:spcPct val="0"/>
      </a:spcBef>
      <a:spcAft>
        <a:spcPct val="0"/>
      </a:spcAft>
      <a:defRPr sz="1200" kern="1200">
        <a:solidFill>
          <a:schemeClr val="tx1"/>
        </a:solidFill>
        <a:latin typeface="Lucida Sans" panose="020B0602030504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Lucida Sans" panose="020B0602030504020204" pitchFamily="34" charset="0"/>
        <a:ea typeface="MS PGothic" panose="020B0600070205080204" pitchFamily="34" charset="-128"/>
        <a:cs typeface="+mn-cs"/>
      </a:defRPr>
    </a:lvl6pPr>
    <a:lvl7pPr marL="2743200" algn="l" defTabSz="914400" rtl="0" eaLnBrk="1" latinLnBrk="0" hangingPunct="1">
      <a:defRPr sz="1200" kern="1200">
        <a:solidFill>
          <a:schemeClr val="tx1"/>
        </a:solidFill>
        <a:latin typeface="Lucida Sans" panose="020B0602030504020204" pitchFamily="34" charset="0"/>
        <a:ea typeface="MS PGothic" panose="020B0600070205080204" pitchFamily="34" charset="-128"/>
        <a:cs typeface="+mn-cs"/>
      </a:defRPr>
    </a:lvl7pPr>
    <a:lvl8pPr marL="3200400" algn="l" defTabSz="914400" rtl="0" eaLnBrk="1" latinLnBrk="0" hangingPunct="1">
      <a:defRPr sz="1200" kern="1200">
        <a:solidFill>
          <a:schemeClr val="tx1"/>
        </a:solidFill>
        <a:latin typeface="Lucida Sans" panose="020B0602030504020204" pitchFamily="34" charset="0"/>
        <a:ea typeface="MS PGothic" panose="020B0600070205080204" pitchFamily="34" charset="-128"/>
        <a:cs typeface="+mn-cs"/>
      </a:defRPr>
    </a:lvl8pPr>
    <a:lvl9pPr marL="3657600" algn="l" defTabSz="914400" rtl="0" eaLnBrk="1" latinLnBrk="0" hangingPunct="1">
      <a:defRPr sz="1200" kern="1200">
        <a:solidFill>
          <a:schemeClr val="tx1"/>
        </a:solidFill>
        <a:latin typeface="Lucida Sans" panose="020B0602030504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Feinaeugle" initials="MF" lastIdx="3" clrIdx="0"/>
  <p:cmAuthor id="2" name="Mills B." initials="MB" lastIdx="1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A86"/>
    <a:srgbClr val="FFB300"/>
    <a:srgbClr val="F00F2C"/>
    <a:srgbClr val="FE3E14"/>
    <a:srgbClr val="000000"/>
    <a:srgbClr val="A6D85F"/>
    <a:srgbClr val="615A20"/>
    <a:srgbClr val="8A41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1395" autoAdjust="0"/>
  </p:normalViewPr>
  <p:slideViewPr>
    <p:cSldViewPr>
      <p:cViewPr varScale="1">
        <p:scale>
          <a:sx n="105" d="100"/>
          <a:sy n="105" d="100"/>
        </p:scale>
        <p:origin x="1302" y="108"/>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a:latin typeface="Arial" charset="0"/>
              </a:defRPr>
            </a:lvl1pPr>
          </a:lstStyle>
          <a:p>
            <a:pPr>
              <a:defRPr/>
            </a:pPr>
            <a:endParaRPr lang="en-US" altLang="en-US"/>
          </a:p>
        </p:txBody>
      </p:sp>
      <p:sp>
        <p:nvSpPr>
          <p:cNvPr id="20483"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ltLang="en-US"/>
          </a:p>
        </p:txBody>
      </p:sp>
      <p:sp>
        <p:nvSpPr>
          <p:cNvPr id="20484" name="Rectangle 4"/>
          <p:cNvSpPr>
            <a:spLocks noGrp="1" noChangeArrowheads="1"/>
          </p:cNvSpPr>
          <p:nvPr>
            <p:ph type="ftr" sz="quarter" idx="2"/>
          </p:nvPr>
        </p:nvSpPr>
        <p:spPr bwMode="auto">
          <a:xfrm>
            <a:off x="0"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a:latin typeface="Arial" charset="0"/>
              </a:defRPr>
            </a:lvl1pPr>
          </a:lstStyle>
          <a:p>
            <a:pPr>
              <a:defRPr/>
            </a:pPr>
            <a:endParaRPr lang="en-US" altLang="en-US"/>
          </a:p>
        </p:txBody>
      </p:sp>
      <p:sp>
        <p:nvSpPr>
          <p:cNvPr id="20485" name="Rectangle 5"/>
          <p:cNvSpPr>
            <a:spLocks noGrp="1" noChangeArrowheads="1"/>
          </p:cNvSpPr>
          <p:nvPr>
            <p:ph type="sldNum" sz="quarter" idx="3"/>
          </p:nvPr>
        </p:nvSpPr>
        <p:spPr bwMode="auto">
          <a:xfrm>
            <a:off x="3849688"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a:latin typeface="Arial" panose="020B0604020202020204" pitchFamily="34" charset="0"/>
              </a:defRPr>
            </a:lvl1pPr>
          </a:lstStyle>
          <a:p>
            <a:pPr>
              <a:defRPr/>
            </a:pPr>
            <a:fld id="{11B122BD-EA05-4704-B8CE-DC25358C2A3C}" type="slidenum">
              <a:rPr lang="en-GB" altLang="en-US"/>
              <a:pPr>
                <a:defRPr/>
              </a:pPr>
              <a:t>‹#›</a:t>
            </a:fld>
            <a:endParaRPr lang="en-GB" altLang="en-US"/>
          </a:p>
        </p:txBody>
      </p:sp>
    </p:spTree>
    <p:extLst>
      <p:ext uri="{BB962C8B-B14F-4D97-AF65-F5344CB8AC3E}">
        <p14:creationId xmlns:p14="http://schemas.microsoft.com/office/powerpoint/2010/main" val="1111925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xtLst/>
        </p:spPr>
        <p:txBody>
          <a:bodyPr vert="horz" wrap="square" lIns="91440" tIns="45720" rIns="91440" bIns="45720" numCol="1" anchor="t" anchorCtr="0" compatLnSpc="1">
            <a:prstTxWarp prst="textNoShape">
              <a:avLst/>
            </a:prstTxWarp>
          </a:bodyPr>
          <a:lstStyle>
            <a:lvl1pPr algn="l">
              <a:defRPr>
                <a:latin typeface="Arial" charset="0"/>
              </a:defRPr>
            </a:lvl1pPr>
          </a:lstStyle>
          <a:p>
            <a:pPr>
              <a:defRPr/>
            </a:pPr>
            <a:endParaRPr lang="en-US" altLang="en-US"/>
          </a:p>
        </p:txBody>
      </p:sp>
      <p:sp>
        <p:nvSpPr>
          <p:cNvPr id="6147" name="Rectangle 3"/>
          <p:cNvSpPr>
            <a:spLocks noGrp="1" noChangeArrowheads="1"/>
          </p:cNvSpPr>
          <p:nvPr>
            <p:ph type="dt" idx="1"/>
          </p:nvPr>
        </p:nvSpPr>
        <p:spPr bwMode="auto">
          <a:xfrm>
            <a:off x="3851275" y="0"/>
            <a:ext cx="2946400" cy="496888"/>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ltLang="en-US"/>
          </a:p>
        </p:txBody>
      </p:sp>
      <p:sp>
        <p:nvSpPr>
          <p:cNvPr id="1843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06463" y="4714875"/>
            <a:ext cx="4984750" cy="4468813"/>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9431338"/>
            <a:ext cx="2946400" cy="496887"/>
          </a:xfrm>
          <a:prstGeom prst="rect">
            <a:avLst/>
          </a:prstGeom>
          <a:noFill/>
          <a:ln>
            <a:noFill/>
          </a:ln>
          <a:extLst/>
        </p:spPr>
        <p:txBody>
          <a:bodyPr vert="horz" wrap="square" lIns="91440" tIns="45720" rIns="91440" bIns="45720" numCol="1" anchor="b" anchorCtr="0" compatLnSpc="1">
            <a:prstTxWarp prst="textNoShape">
              <a:avLst/>
            </a:prstTxWarp>
          </a:bodyPr>
          <a:lstStyle>
            <a:lvl1pPr algn="l">
              <a:defRPr>
                <a:latin typeface="Arial" charset="0"/>
              </a:defRPr>
            </a:lvl1pPr>
          </a:lstStyle>
          <a:p>
            <a:pPr>
              <a:defRPr/>
            </a:pPr>
            <a:endParaRPr lang="en-US" altLang="en-US"/>
          </a:p>
        </p:txBody>
      </p:sp>
      <p:sp>
        <p:nvSpPr>
          <p:cNvPr id="6151" name="Rectangle 7"/>
          <p:cNvSpPr>
            <a:spLocks noGrp="1" noChangeArrowheads="1"/>
          </p:cNvSpPr>
          <p:nvPr>
            <p:ph type="sldNum" sz="quarter" idx="5"/>
          </p:nvPr>
        </p:nvSpPr>
        <p:spPr bwMode="auto">
          <a:xfrm>
            <a:off x="3851275" y="9431338"/>
            <a:ext cx="2946400" cy="496887"/>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a:latin typeface="Arial" panose="020B0604020202020204" pitchFamily="34" charset="0"/>
              </a:defRPr>
            </a:lvl1pPr>
          </a:lstStyle>
          <a:p>
            <a:pPr>
              <a:defRPr/>
            </a:pPr>
            <a:fld id="{04FD49CF-B209-4E8B-A55F-BE0A71662F65}" type="slidenum">
              <a:rPr lang="en-GB" altLang="en-US"/>
              <a:pPr>
                <a:defRPr/>
              </a:pPr>
              <a:t>‹#›</a:t>
            </a:fld>
            <a:endParaRPr lang="en-GB" altLang="en-US"/>
          </a:p>
        </p:txBody>
      </p:sp>
    </p:spTree>
    <p:extLst>
      <p:ext uri="{BB962C8B-B14F-4D97-AF65-F5344CB8AC3E}">
        <p14:creationId xmlns:p14="http://schemas.microsoft.com/office/powerpoint/2010/main" val="23593454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B0A2CDB4-B08A-4BE2-9A59-418CDE07F8DE}" type="slidenum">
              <a:rPr lang="en-GB" altLang="en-US" smtClean="0">
                <a:latin typeface="Arial" panose="020B0604020202020204" pitchFamily="34" charset="0"/>
              </a:rPr>
              <a:pPr/>
              <a:t>1</a:t>
            </a:fld>
            <a:endParaRPr lang="en-GB" altLang="en-US"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28433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have a DMD that can do 100nm repositioning</a:t>
            </a:r>
            <a:r>
              <a:rPr lang="en-GB" baseline="0" dirty="0" smtClean="0"/>
              <a:t> [click], a camera that resolves down to about 500nm [click], and translation stages that have move-and-return errors of a few microns – spot the weak link.</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11</a:t>
            </a:fld>
            <a:endParaRPr lang="en-GB" altLang="en-US"/>
          </a:p>
        </p:txBody>
      </p:sp>
    </p:spTree>
    <p:extLst>
      <p:ext uri="{BB962C8B-B14F-4D97-AF65-F5344CB8AC3E}">
        <p14:creationId xmlns:p14="http://schemas.microsoft.com/office/powerpoint/2010/main" val="305119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solution then is to pair image recognition with shifting the mask on the DMD. As a test, we took an array of 5 by 5 X’s, and wanted to ablate them into a grid. Here’s the result on our stages with no correction [show left image], notice that a lot of the legs don’t meet up, there’s a relative offset between each X of a few microns. Here’s with correction [show right], the ends of each X seem to meet down to optical precision, just as intended. The image-recognition relies on simple phase correlation algorithms, which take a couple of FFTs – even working with non-optimised code, this took around a tenth of a second for each detection.</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12</a:t>
            </a:fld>
            <a:endParaRPr lang="en-GB" altLang="en-US"/>
          </a:p>
        </p:txBody>
      </p:sp>
    </p:spTree>
    <p:extLst>
      <p:ext uri="{BB962C8B-B14F-4D97-AF65-F5344CB8AC3E}">
        <p14:creationId xmlns:p14="http://schemas.microsoft.com/office/powerpoint/2010/main" val="44933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can a DMD do about the diffraction limit? Well, we borrowed an</a:t>
            </a:r>
            <a:r>
              <a:rPr lang="en-GB" baseline="0" dirty="0" smtClean="0"/>
              <a:t> idea from EUV integrated circuit lithography called multiple exposures. It’s important here to draw the distinction between resolution and feature size – you can print almost arbitrarily fine features in a single exposure, as long as their periodicity is above the diffraction limit, which is on the order of the wavelength of light you’re using. If you can print very fine features then, there’s nothing stopping you shifting that same pattern and printing it again between the features from before – each printing obeys the limit of diffraction, but you end up with a final structure below the diffraction limit. [Show gif somewhere here].</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13</a:t>
            </a:fld>
            <a:endParaRPr lang="en-GB" altLang="en-US"/>
          </a:p>
        </p:txBody>
      </p:sp>
    </p:spTree>
    <p:extLst>
      <p:ext uri="{BB962C8B-B14F-4D97-AF65-F5344CB8AC3E}">
        <p14:creationId xmlns:p14="http://schemas.microsoft.com/office/powerpoint/2010/main" val="18911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test the limits of the idea on DMDs, we used rotating</a:t>
            </a:r>
            <a:r>
              <a:rPr lang="en-GB" baseline="0" dirty="0" smtClean="0"/>
              <a:t> Archimedean spirals on the DMD surface, and ablated them into nickel [show series of cartoon images]. The spirals have an increasing resolution towards the centre, so we were able to check a wide range of resolutions at once. What we found was [show SEM and 2.5x below text] that we were able to reduce to 2.5x below the diffraction limit with this technique.</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14</a:t>
            </a:fld>
            <a:endParaRPr lang="en-GB" altLang="en-US"/>
          </a:p>
        </p:txBody>
      </p:sp>
    </p:spTree>
    <p:extLst>
      <p:ext uri="{BB962C8B-B14F-4D97-AF65-F5344CB8AC3E}">
        <p14:creationId xmlns:p14="http://schemas.microsoft.com/office/powerpoint/2010/main" val="330583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rPr>
              <a:t>So we can position each exposure nicely, and go below the diffraction limit, but with DMDs we’re still limited to a single depth of feature in each shot.</a:t>
            </a:r>
            <a:r>
              <a:rPr lang="en-GB" altLang="en-US" baseline="0" dirty="0" smtClean="0">
                <a:latin typeface="Arial" panose="020B0604020202020204" pitchFamily="34" charset="0"/>
              </a:rPr>
              <a:t> However, recalling the optical filtering problem from earlier, and that a single DMD pixel is too small to resolve on our system, you can achieve a sort of greyscale control simply by randomly switching some of the mirrors off. With a single DMD scaling down to 100nm, and the diffraction limit being around a micron, optical filtering means that the output of every block of 100 pixels will be averaged at the sample. So if we turn only 25% of pixels on within a square, we get a faint square [show first image], turn 50% on and you get a more intense square [show second] and so on [show third]. You can then build up multi-level masks with this approach [show checkerboard mask], which project to multi-level patterns [show simulated output].</a:t>
            </a:r>
            <a:endParaRPr lang="en-GB" altLang="en-US" dirty="0" smtClean="0">
              <a:latin typeface="Arial" panose="020B0604020202020204" pitchFamily="34" charset="0"/>
            </a:endParaRPr>
          </a:p>
        </p:txBody>
      </p:sp>
      <p:sp>
        <p:nvSpPr>
          <p:cNvPr id="43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647869A3-AB81-4913-A037-A9392FBCE9E8}" type="slidenum">
              <a:rPr lang="en-GB" altLang="en-US" smtClean="0">
                <a:latin typeface="Arial" panose="020B0604020202020204" pitchFamily="34" charset="0"/>
              </a:rPr>
              <a:pPr/>
              <a:t>15</a:t>
            </a:fld>
            <a:endParaRPr lang="en-GB" altLang="en-US" smtClean="0">
              <a:latin typeface="Arial" panose="020B0604020202020204" pitchFamily="34" charset="0"/>
            </a:endParaRPr>
          </a:p>
        </p:txBody>
      </p:sp>
    </p:spTree>
    <p:extLst>
      <p:ext uri="{BB962C8B-B14F-4D97-AF65-F5344CB8AC3E}">
        <p14:creationId xmlns:p14="http://schemas.microsoft.com/office/powerpoint/2010/main" val="308594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a:t>
            </a:r>
            <a:r>
              <a:rPr lang="en-GB" baseline="0" dirty="0" smtClean="0"/>
              <a:t> first image] we’ve demonstrated that this technique really does produce controllable ablation depth, each column of features here was produced with checkerboards of different on/off ratios. And the periodicity of the step changes can approach what we’ve done for single-level masks [show second], down to a few micron resolution. Of course, you don’t have to stick to checkerboards, a variety of patterns can be projected this way.</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16</a:t>
            </a:fld>
            <a:endParaRPr lang="en-GB" altLang="en-US"/>
          </a:p>
        </p:txBody>
      </p:sp>
    </p:spTree>
    <p:extLst>
      <p:ext uri="{BB962C8B-B14F-4D97-AF65-F5344CB8AC3E}">
        <p14:creationId xmlns:p14="http://schemas.microsoft.com/office/powerpoint/2010/main" val="25124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the last issue, what about those rounded corners and blurred edges? [Show first text and image] Is</a:t>
            </a:r>
            <a:r>
              <a:rPr lang="en-GB" baseline="0" dirty="0" smtClean="0"/>
              <a:t> there any change you can make to an intensity mask to correct for that? A common solution is known as adding ‘dog bones’ [show black dog bone squares], adding a bit more to corners, or widening lines at points where you know you’re going to be losing intensity. Not to mention, most masks of this type have continuous amplitude and phase corrections, which aren’t available with DMDs. This method works [click], to an extent, but can get very complicated for more complex shapes, and requires specialised software. [click]But if you can simulate elements of your beamline, you can predict which parts of your mask aren’t going to image well. Pairing this with knowledge of your material, you can predict where you’d like more intensity coming from your mask.</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17</a:t>
            </a:fld>
            <a:endParaRPr lang="en-GB" altLang="en-US"/>
          </a:p>
        </p:txBody>
      </p:sp>
    </p:spTree>
    <p:extLst>
      <p:ext uri="{BB962C8B-B14F-4D97-AF65-F5344CB8AC3E}">
        <p14:creationId xmlns:p14="http://schemas.microsoft.com/office/powerpoint/2010/main" val="19690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took a complex shape – a stylised piece of text saying ‘test’ [show first image], displayed it on a DMD and imaged it through a nearly-closed aperture [show lens-aperture image], and collected the result on a live camera view [show third]. This meant there was a lot of optical filtering, and great distortion to the image. Without prior knowledge of the resulting camera view of an uncorrected mask, we generated a new mask with a predicted limit to the bandwidth for our aperture, and imaged it through the aperture at the same intensity [show last image]. As you can see, fine elements that were lost in the uncorrected image have been recovered. [put a bit of extra description about distant pixels helping while result is displayed]</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18</a:t>
            </a:fld>
            <a:endParaRPr lang="en-GB" altLang="en-US"/>
          </a:p>
        </p:txBody>
      </p:sp>
    </p:spTree>
    <p:extLst>
      <p:ext uri="{BB962C8B-B14F-4D97-AF65-F5344CB8AC3E}">
        <p14:creationId xmlns:p14="http://schemas.microsoft.com/office/powerpoint/2010/main" val="4072308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I’d like to talk a little about what we’ve been doing with these new DMD-enabled machining approaches. As it happens, the resolution and size scales we have achieved make for ideal fast-prototyping of cell growth assays. Depending on the cell type you’re interested in, and the behaviour you’re looking for, different surface topographies might be preferable [show first text]. If you a population of cells [show first image], and a substrate patterned with lines, you might find that muscle cells thrive[show animation], while if you put them on an assay patterned with squares you might find that’s what bone cells prefer [show second animation]. Typically, for these types of assays, you’ll want maybe only a few copies to test your cell growth on, but the underlying pattern itself has to be designed and generated from scratch [show second text]. The scale of these assays is around 1cm2, and so slow for standard lithographic techniques to produce. What we do is DMD-laser machine a highly bespoke ‘master’ substrate [show image], drop-cast it with bio-friendly polymer, such as PDMS [second], and peel away a functional growth assay – with the master free to be used for more copies [third]. Some real results then: 1cm2 regions machined in nickel, a PDMS cast taken, and bone cells cultured on PDMS [with clicks]</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19</a:t>
            </a:fld>
            <a:endParaRPr lang="en-GB" altLang="en-US"/>
          </a:p>
        </p:txBody>
      </p:sp>
    </p:spTree>
    <p:extLst>
      <p:ext uri="{BB962C8B-B14F-4D97-AF65-F5344CB8AC3E}">
        <p14:creationId xmlns:p14="http://schemas.microsoft.com/office/powerpoint/2010/main" val="96035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32EED5FF-212C-495E-9066-86CC6E8B3AC7}" type="slidenum">
              <a:rPr lang="en-GB" altLang="en-US" smtClean="0">
                <a:latin typeface="Arial" panose="020B0604020202020204" pitchFamily="34" charset="0"/>
              </a:rPr>
              <a:pPr/>
              <a:t>2</a:t>
            </a:fld>
            <a:endParaRPr lang="en-GB" altLang="en-US" smtClean="0">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Will</a:t>
            </a:r>
            <a:r>
              <a:rPr lang="en-GB" altLang="en-US" baseline="0" dirty="0" smtClean="0">
                <a:latin typeface="Arial" panose="020B0604020202020204" pitchFamily="34" charset="0"/>
              </a:rPr>
              <a:t> go through some of our past work, along with challenges we’ve faced. Will show how a combination of mask repositioning on the DMD and exploiting </a:t>
            </a:r>
            <a:r>
              <a:rPr lang="en-GB" altLang="en-US" baseline="0" smtClean="0">
                <a:latin typeface="Arial" panose="020B0604020202020204" pitchFamily="34" charset="0"/>
              </a:rPr>
              <a:t>limited bandwidth </a:t>
            </a:r>
            <a:r>
              <a:rPr lang="en-GB" altLang="en-US" baseline="0" dirty="0" smtClean="0">
                <a:latin typeface="Arial" panose="020B0604020202020204" pitchFamily="34" charset="0"/>
              </a:rPr>
              <a:t>can overcome some of these problems. Will show some of the work we’re doing towards cell growth assays.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smtClean="0">
                <a:solidFill>
                  <a:srgbClr val="FF0000"/>
                </a:solidFill>
              </a:rPr>
              <a:t>Developing laser manufacturing techniques, with UK industrial partners, for high-precision, high-speed, flexible </a:t>
            </a:r>
            <a:r>
              <a:rPr lang="en-GB" dirty="0" err="1" smtClean="0">
                <a:solidFill>
                  <a:srgbClr val="FF0000"/>
                </a:solidFill>
              </a:rPr>
              <a:t>etc</a:t>
            </a:r>
            <a:r>
              <a:rPr lang="en-GB" dirty="0" smtClean="0">
                <a:solidFill>
                  <a:srgbClr val="FF0000"/>
                </a:solidFill>
              </a:rPr>
              <a:t> fabrication – applications in sensing, bio-medicine, metamaterials, </a:t>
            </a:r>
            <a:r>
              <a:rPr lang="en-GB" dirty="0" err="1" smtClean="0">
                <a:solidFill>
                  <a:srgbClr val="FF0000"/>
                </a:solidFill>
              </a:rPr>
              <a:t>etc</a:t>
            </a:r>
            <a:r>
              <a:rPr lang="en-GB" dirty="0" smtClean="0">
                <a:solidFill>
                  <a:srgbClr val="FF0000"/>
                </a:solidFill>
              </a:rPr>
              <a:t> </a:t>
            </a:r>
            <a:r>
              <a:rPr lang="en-GB" dirty="0" err="1" smtClean="0">
                <a:solidFill>
                  <a:srgbClr val="FF0000"/>
                </a:solidFill>
              </a:rPr>
              <a:t>etc</a:t>
            </a:r>
            <a:r>
              <a:rPr lang="en-GB" dirty="0" smtClean="0">
                <a:solidFill>
                  <a:srgbClr val="FF0000"/>
                </a:solidFill>
              </a:rPr>
              <a:t> </a:t>
            </a:r>
            <a:r>
              <a:rPr lang="en-GB" dirty="0" err="1" smtClean="0">
                <a:solidFill>
                  <a:srgbClr val="FF0000"/>
                </a:solidFill>
              </a:rPr>
              <a:t>etc</a:t>
            </a:r>
            <a:endParaRPr lang="en-GB" dirty="0" smtClean="0">
              <a:solidFill>
                <a:srgbClr val="FF0000"/>
              </a:solidFill>
            </a:endParaRPr>
          </a:p>
          <a:p>
            <a:r>
              <a:rPr lang="en-GB" dirty="0" smtClean="0">
                <a:solidFill>
                  <a:srgbClr val="FF0000"/>
                </a:solidFill>
              </a:rPr>
              <a:t>DMDs offer many advantages for laser machining, which have yet to be established in industry</a:t>
            </a:r>
          </a:p>
          <a:p>
            <a:r>
              <a:rPr lang="en-GB" dirty="0" smtClean="0">
                <a:solidFill>
                  <a:srgbClr val="FF0000"/>
                </a:solidFill>
              </a:rPr>
              <a:t>Not just beam shaping, but other more advanced techniques, which the group at Southampton are pioneering, and I will talk about some of these today.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smtClean="0">
              <a:solidFill>
                <a:srgbClr val="FF0000"/>
              </a:solidFill>
            </a:endParaRPr>
          </a:p>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56473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3</a:t>
            </a:fld>
            <a:endParaRPr lang="en-GB" altLang="en-US"/>
          </a:p>
        </p:txBody>
      </p:sp>
    </p:spTree>
    <p:extLst>
      <p:ext uri="{BB962C8B-B14F-4D97-AF65-F5344CB8AC3E}">
        <p14:creationId xmlns:p14="http://schemas.microsoft.com/office/powerpoint/2010/main" val="333363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[Will go through first few slides quite quickly to set the scene].</a:t>
            </a:r>
            <a:r>
              <a:rPr lang="en-GB" baseline="0" dirty="0" smtClean="0"/>
              <a:t> We use femtosecond pulsed laser to illuminate a DMD, which we use as a dynamic intensity mask. We focus the shaped pulses down to a sample, which is translated between exposures, with DMD updating, pulse triggering and sample translation under automated control.</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4</a:t>
            </a:fld>
            <a:endParaRPr lang="en-GB" altLang="en-US"/>
          </a:p>
        </p:txBody>
      </p:sp>
    </p:spTree>
    <p:extLst>
      <p:ext uri="{BB962C8B-B14F-4D97-AF65-F5344CB8AC3E}">
        <p14:creationId xmlns:p14="http://schemas.microsoft.com/office/powerpoint/2010/main" val="152844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A15F5330-CD22-4953-8615-83682A40E247}" type="slidenum">
              <a:rPr lang="en-GB" altLang="en-US" smtClean="0">
                <a:latin typeface="Arial" panose="020B0604020202020204" pitchFamily="34" charset="0"/>
              </a:rPr>
              <a:pPr/>
              <a:t>5</a:t>
            </a:fld>
            <a:endParaRPr lang="en-GB" altLang="en-US" smtClean="0">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Here’s a quick view of our experimental setup. First step of the setup is a beam homogeniser, so that we get even illumination across the DMD. Typically the energy density at the DMD is &lt;~1mJ/cm2.</a:t>
            </a:r>
            <a:r>
              <a:rPr lang="en-GB" altLang="en-US" baseline="0" dirty="0" smtClean="0">
                <a:latin typeface="Arial" panose="020B0604020202020204" pitchFamily="34" charset="0"/>
              </a:rPr>
              <a:t> We then redirect through focussing objectives onto a sample, which is mounted on 3D translation stages, while viewing through a dichroic via a CMOS camera.</a:t>
            </a:r>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20449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high intensities possible on the system mean that we can machine almost any material, including diamond. Each exposure yields few micron resolution features, where each of these letters was generated in a single exposure,</a:t>
            </a:r>
            <a:r>
              <a:rPr lang="en-GB" baseline="0" dirty="0" smtClean="0"/>
              <a:t> </a:t>
            </a:r>
            <a:r>
              <a:rPr lang="en-GB" dirty="0" smtClean="0"/>
              <a:t>and we can build up large 2D arrays (1cm2 typical).</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6</a:t>
            </a:fld>
            <a:endParaRPr lang="en-GB" altLang="en-US"/>
          </a:p>
        </p:txBody>
      </p:sp>
    </p:spTree>
    <p:extLst>
      <p:ext uri="{BB962C8B-B14F-4D97-AF65-F5344CB8AC3E}">
        <p14:creationId xmlns:p14="http://schemas.microsoft.com/office/powerpoint/2010/main" val="403421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panose="020B0604020202020204" pitchFamily="34" charset="0"/>
              </a:rPr>
              <a:t>However, there were</a:t>
            </a:r>
            <a:r>
              <a:rPr lang="en-GB" altLang="en-US" baseline="0" dirty="0" smtClean="0">
                <a:latin typeface="Arial" panose="020B0604020202020204" pitchFamily="34" charset="0"/>
              </a:rPr>
              <a:t> a few limitations to our method. [Show positional accuracy picture] You may have noticed that the letters in adjacent lines here didn’t quite line up, and that’s a consequence of limited move-and-return accuracy in our translation stages. One could potentially buy more accurate stages, but these ones were already cost several thousand pounds; to get sub-micron accuracy over several millimetre movements without some iterative shunting, you’re looking at tens of thousands. You can also see that each feature seems to be machined to the same depth – this is a drawback of binary image-projection type ablation. [show left hand side series of binary intensity images] In an ordinary projector, you can achieve grayscale images by dithering some mirrors on and off, and it averages to the human eye as a varying intensity, but when your exposure time is 150fs, much shorter than mirror switch </a:t>
            </a:r>
            <a:r>
              <a:rPr lang="en-GB" altLang="en-US" baseline="0" dirty="0" err="1" smtClean="0">
                <a:latin typeface="Arial" panose="020B0604020202020204" pitchFamily="34" charset="0"/>
              </a:rPr>
              <a:t>freq</a:t>
            </a:r>
            <a:r>
              <a:rPr lang="en-GB" altLang="en-US" baseline="0" dirty="0" smtClean="0">
                <a:latin typeface="Arial" panose="020B0604020202020204" pitchFamily="34" charset="0"/>
              </a:rPr>
              <a:t>, you can’t do that. If you expose your DMD mask with uniform intensity, what you’ll get at the sample is uniform depth features. What you can’t do is expose a regular mask with uniform intensity [show right hand side] and expect different depths of feature.</a:t>
            </a:r>
            <a:endParaRPr lang="en-GB"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E3781718-E383-4FB6-ABDE-73DA248FFA90}" type="slidenum">
              <a:rPr lang="en-GB" altLang="en-US" smtClean="0">
                <a:latin typeface="Arial" panose="020B0604020202020204" pitchFamily="34" charset="0"/>
              </a:rPr>
              <a:pPr/>
              <a:t>7</a:t>
            </a:fld>
            <a:endParaRPr lang="en-GB" altLang="en-US" smtClean="0">
              <a:latin typeface="Arial" panose="020B0604020202020204" pitchFamily="34" charset="0"/>
            </a:endParaRPr>
          </a:p>
        </p:txBody>
      </p:sp>
    </p:spTree>
    <p:extLst>
      <p:ext uri="{BB962C8B-B14F-4D97-AF65-F5344CB8AC3E}">
        <p14:creationId xmlns:p14="http://schemas.microsoft.com/office/powerpoint/2010/main" val="262709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Then there are some problems faced more</a:t>
            </a:r>
            <a:r>
              <a:rPr lang="en-GB" baseline="0" dirty="0" smtClean="0"/>
              <a:t> broadly across optics. Depending on the wavelength you use and the optical elements, there’s going to be some limit to the resolution you resolve, and you’re not going to beat that [show resolution image]. Additionally, even if your mask doesn’t look like it has high resolution, it actually requires high frequency spatial components to produce a crisp square. On the left here [show left ideal image] is what you get if you capture all spatial frequencies, and the beam line doesn’t get clipped anywhere. On the right here [show right image] is what you might expect with more realistic lenses, which can’t capture all spatial frequencies, and might get clipped at the entrance to an objective, for example – rounded corners to our sharp shape, and a blurring of the intensity around the edges.</a:t>
            </a:r>
            <a:endParaRPr lang="en-GB" dirty="0"/>
          </a:p>
        </p:txBody>
      </p:sp>
      <p:sp>
        <p:nvSpPr>
          <p:cNvPr id="4" name="Slide Number Placeholder 3"/>
          <p:cNvSpPr>
            <a:spLocks noGrp="1"/>
          </p:cNvSpPr>
          <p:nvPr>
            <p:ph type="sldNum" sz="quarter" idx="10"/>
          </p:nvPr>
        </p:nvSpPr>
        <p:spPr/>
        <p:txBody>
          <a:bodyPr/>
          <a:lstStyle/>
          <a:p>
            <a:pPr>
              <a:defRPr/>
            </a:pPr>
            <a:fld id="{04FD49CF-B209-4E8B-A55F-BE0A71662F65}" type="slidenum">
              <a:rPr lang="en-GB" altLang="en-US" smtClean="0"/>
              <a:pPr>
                <a:defRPr/>
              </a:pPr>
              <a:t>8</a:t>
            </a:fld>
            <a:endParaRPr lang="en-GB" altLang="en-US"/>
          </a:p>
        </p:txBody>
      </p:sp>
    </p:spTree>
    <p:extLst>
      <p:ext uri="{BB962C8B-B14F-4D97-AF65-F5344CB8AC3E}">
        <p14:creationId xmlns:p14="http://schemas.microsoft.com/office/powerpoint/2010/main" val="169583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So what can a</a:t>
            </a:r>
            <a:r>
              <a:rPr lang="en-US" altLang="en-US" baseline="0" dirty="0" smtClean="0">
                <a:latin typeface="Arial" panose="020B0604020202020204" pitchFamily="34" charset="0"/>
              </a:rPr>
              <a:t> DMD do to help with these issues? I’ll start with positional accuracy – [show ‘we can move the mask on the DMD] as long as your mask doesn’t take up the entire DMD surface, you’re actually free to move it around [show gif]. As long as you have uniform intensity on the DMD, like we do, you then have translational symmetry of the projected pattern – same shape, same relative intensity distribution, shifted purely by updating the DMD mirrors. The size of this translation at your sample depends on your optics, but for our system with a 100x objective lens, a shift of 1 pixel meant a translation of around 100nm.</a:t>
            </a:r>
            <a:endParaRPr lang="en-US" altLang="en-US" dirty="0" smtClean="0">
              <a:latin typeface="Arial" panose="020B0604020202020204" pitchFamily="34" charset="0"/>
            </a:endParaRP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D162F608-9C43-4FC2-A7A2-AFDA6C8AA189}" type="slidenum">
              <a:rPr lang="en-GB" altLang="en-US" smtClean="0">
                <a:latin typeface="Arial" panose="020B0604020202020204" pitchFamily="34" charset="0"/>
              </a:rPr>
              <a:pPr/>
              <a:t>10</a:t>
            </a:fld>
            <a:endParaRPr lang="en-GB" altLang="en-US" smtClean="0">
              <a:latin typeface="Arial" panose="020B0604020202020204" pitchFamily="34" charset="0"/>
            </a:endParaRPr>
          </a:p>
        </p:txBody>
      </p:sp>
    </p:spTree>
    <p:extLst>
      <p:ext uri="{BB962C8B-B14F-4D97-AF65-F5344CB8AC3E}">
        <p14:creationId xmlns:p14="http://schemas.microsoft.com/office/powerpoint/2010/main" val="4096333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itchFamily="34" charset="0"/>
                <a:ea typeface="MS PGothic" pitchFamily="34" charset="-128"/>
              </a:defRPr>
            </a:lvl1pPr>
            <a:lvl2pPr marL="742950" indent="-285750">
              <a:defRPr sz="1200">
                <a:solidFill>
                  <a:schemeClr val="tx1"/>
                </a:solidFill>
                <a:latin typeface="Lucida Sans" pitchFamily="34" charset="0"/>
                <a:ea typeface="MS PGothic" pitchFamily="34" charset="-128"/>
              </a:defRPr>
            </a:lvl2pPr>
            <a:lvl3pPr marL="1143000" indent="-228600">
              <a:defRPr sz="1200">
                <a:solidFill>
                  <a:schemeClr val="tx1"/>
                </a:solidFill>
                <a:latin typeface="Lucida Sans" pitchFamily="34" charset="0"/>
                <a:ea typeface="MS PGothic" pitchFamily="34" charset="-128"/>
              </a:defRPr>
            </a:lvl3pPr>
            <a:lvl4pPr marL="1600200" indent="-228600">
              <a:defRPr sz="1200">
                <a:solidFill>
                  <a:schemeClr val="tx1"/>
                </a:solidFill>
                <a:latin typeface="Lucida Sans" pitchFamily="34" charset="0"/>
                <a:ea typeface="MS PGothic" pitchFamily="34" charset="-128"/>
              </a:defRPr>
            </a:lvl4pPr>
            <a:lvl5pPr marL="2057400" indent="-228600">
              <a:defRPr sz="1200">
                <a:solidFill>
                  <a:schemeClr val="tx1"/>
                </a:solidFill>
                <a:latin typeface="Lucida Sans" pitchFamily="34"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9pPr>
          </a:lstStyle>
          <a:p>
            <a:pPr algn="ctr">
              <a:defRPr/>
            </a:pPr>
            <a:endParaRPr lang="en-US" altLang="en-US" smtClean="0"/>
          </a:p>
        </p:txBody>
      </p:sp>
      <p:sp>
        <p:nvSpPr>
          <p:cNvPr id="5"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itchFamily="34" charset="0"/>
                <a:ea typeface="MS PGothic" pitchFamily="34" charset="-128"/>
              </a:defRPr>
            </a:lvl1pPr>
            <a:lvl2pPr marL="742950" indent="-285750">
              <a:defRPr sz="1200">
                <a:solidFill>
                  <a:schemeClr val="tx1"/>
                </a:solidFill>
                <a:latin typeface="Lucida Sans" pitchFamily="34" charset="0"/>
                <a:ea typeface="MS PGothic" pitchFamily="34" charset="-128"/>
              </a:defRPr>
            </a:lvl2pPr>
            <a:lvl3pPr marL="1143000" indent="-228600">
              <a:defRPr sz="1200">
                <a:solidFill>
                  <a:schemeClr val="tx1"/>
                </a:solidFill>
                <a:latin typeface="Lucida Sans" pitchFamily="34" charset="0"/>
                <a:ea typeface="MS PGothic" pitchFamily="34" charset="-128"/>
              </a:defRPr>
            </a:lvl3pPr>
            <a:lvl4pPr marL="1600200" indent="-228600">
              <a:defRPr sz="1200">
                <a:solidFill>
                  <a:schemeClr val="tx1"/>
                </a:solidFill>
                <a:latin typeface="Lucida Sans" pitchFamily="34" charset="0"/>
                <a:ea typeface="MS PGothic" pitchFamily="34" charset="-128"/>
              </a:defRPr>
            </a:lvl4pPr>
            <a:lvl5pPr marL="2057400" indent="-228600">
              <a:defRPr sz="1200">
                <a:solidFill>
                  <a:schemeClr val="tx1"/>
                </a:solidFill>
                <a:latin typeface="Lucida Sans" pitchFamily="34"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9pPr>
          </a:lstStyle>
          <a:p>
            <a:pPr algn="ctr">
              <a:defRPr/>
            </a:pPr>
            <a:endParaRPr lang="en-US" altLang="en-US" sz="2400" smtClean="0">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6400">
                <a:solidFill>
                  <a:schemeClr val="bg1"/>
                </a:solidFill>
              </a:defRPr>
            </a:lvl1pPr>
          </a:lstStyle>
          <a:p>
            <a:pPr lvl="0"/>
            <a:r>
              <a:rPr lang="en-GB" noProof="0" dirty="0" smtClean="0"/>
              <a:t>Click to edit Master title style</a:t>
            </a:r>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GB" noProof="0" smtClean="0"/>
              <a:t>Click to edit Master subtitle style</a:t>
            </a:r>
          </a:p>
        </p:txBody>
      </p:sp>
      <p:sp>
        <p:nvSpPr>
          <p:cNvPr id="7" name="Rectangle 1030"/>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atin typeface="Arial" panose="020B0604020202020204" pitchFamily="34" charset="0"/>
              </a:defRPr>
            </a:lvl1pPr>
          </a:lstStyle>
          <a:p>
            <a:pPr>
              <a:defRPr/>
            </a:pPr>
            <a:fld id="{6A7BE279-B513-4DCF-8E48-3FC697925D75}" type="slidenum">
              <a:rPr lang="en-GB" altLang="en-US"/>
              <a:pPr>
                <a:defRPr/>
              </a:pPr>
              <a:t>‹#›</a:t>
            </a:fld>
            <a:endParaRPr lang="en-GB" altLang="en-US"/>
          </a:p>
        </p:txBody>
      </p:sp>
    </p:spTree>
    <p:extLst>
      <p:ext uri="{BB962C8B-B14F-4D97-AF65-F5344CB8AC3E}">
        <p14:creationId xmlns:p14="http://schemas.microsoft.com/office/powerpoint/2010/main" val="89403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C35E7761-D611-4586-A361-A25FF17DDBC9}" type="slidenum">
              <a:rPr lang="en-GB" altLang="en-US"/>
              <a:pPr>
                <a:defRPr/>
              </a:pPr>
              <a:t>‹#›</a:t>
            </a:fld>
            <a:endParaRPr lang="en-GB" altLang="en-US"/>
          </a:p>
        </p:txBody>
      </p:sp>
    </p:spTree>
    <p:extLst>
      <p:ext uri="{BB962C8B-B14F-4D97-AF65-F5344CB8AC3E}">
        <p14:creationId xmlns:p14="http://schemas.microsoft.com/office/powerpoint/2010/main" val="54954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ACBD118F-F592-4511-B8D1-2BAC1D840C7D}" type="slidenum">
              <a:rPr lang="en-GB" altLang="en-US"/>
              <a:pPr>
                <a:defRPr/>
              </a:pPr>
              <a:t>‹#›</a:t>
            </a:fld>
            <a:endParaRPr lang="en-GB" altLang="en-US"/>
          </a:p>
        </p:txBody>
      </p:sp>
    </p:spTree>
    <p:extLst>
      <p:ext uri="{BB962C8B-B14F-4D97-AF65-F5344CB8AC3E}">
        <p14:creationId xmlns:p14="http://schemas.microsoft.com/office/powerpoint/2010/main" val="11701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48200" y="1700213"/>
            <a:ext cx="4171950" cy="4114800"/>
          </a:xfrm>
        </p:spPr>
        <p:txBody>
          <a:bodyPr/>
          <a:lstStyle/>
          <a:p>
            <a:pPr lvl="0"/>
            <a:endParaRPr lang="en-GB" noProof="0" smtClean="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7" name="Slide Number Placeholder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401C69F8-D05A-400F-88C3-2ACE93F23860}" type="slidenum">
              <a:rPr lang="en-GB" altLang="en-US"/>
              <a:pPr>
                <a:defRPr/>
              </a:pPr>
              <a:t>‹#›</a:t>
            </a:fld>
            <a:endParaRPr lang="en-GB" altLang="en-US"/>
          </a:p>
        </p:txBody>
      </p:sp>
    </p:spTree>
    <p:extLst>
      <p:ext uri="{BB962C8B-B14F-4D97-AF65-F5344CB8AC3E}">
        <p14:creationId xmlns:p14="http://schemas.microsoft.com/office/powerpoint/2010/main" val="208024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endParaRPr lang="en-GB" noProof="0" smtClean="0"/>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20F48BE0-8F38-4B17-87CC-1E3DFF7E49DC}" type="slidenum">
              <a:rPr lang="en-GB" altLang="en-US"/>
              <a:pPr>
                <a:defRPr/>
              </a:pPr>
              <a:t>‹#›</a:t>
            </a:fld>
            <a:endParaRPr lang="en-GB" altLang="en-US"/>
          </a:p>
        </p:txBody>
      </p:sp>
    </p:spTree>
    <p:extLst>
      <p:ext uri="{BB962C8B-B14F-4D97-AF65-F5344CB8AC3E}">
        <p14:creationId xmlns:p14="http://schemas.microsoft.com/office/powerpoint/2010/main" val="1512032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90488" y="3200400"/>
            <a:ext cx="9234488" cy="3657600"/>
          </a:xfrm>
          <a:prstGeom prst="rect">
            <a:avLst/>
          </a:prstGeom>
          <a:gradFill rotWithShape="0">
            <a:gsLst>
              <a:gs pos="0">
                <a:srgbClr val="007275"/>
              </a:gs>
              <a:gs pos="100000">
                <a:srgbClr val="008CA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itchFamily="34" charset="0"/>
                <a:ea typeface="MS PGothic" pitchFamily="34" charset="-128"/>
              </a:defRPr>
            </a:lvl1pPr>
            <a:lvl2pPr marL="742950" indent="-285750">
              <a:defRPr sz="1200">
                <a:solidFill>
                  <a:schemeClr val="tx1"/>
                </a:solidFill>
                <a:latin typeface="Lucida Sans" pitchFamily="34" charset="0"/>
                <a:ea typeface="MS PGothic" pitchFamily="34" charset="-128"/>
              </a:defRPr>
            </a:lvl2pPr>
            <a:lvl3pPr marL="1143000" indent="-228600">
              <a:defRPr sz="1200">
                <a:solidFill>
                  <a:schemeClr val="tx1"/>
                </a:solidFill>
                <a:latin typeface="Lucida Sans" pitchFamily="34" charset="0"/>
                <a:ea typeface="MS PGothic" pitchFamily="34" charset="-128"/>
              </a:defRPr>
            </a:lvl3pPr>
            <a:lvl4pPr marL="1600200" indent="-228600">
              <a:defRPr sz="1200">
                <a:solidFill>
                  <a:schemeClr val="tx1"/>
                </a:solidFill>
                <a:latin typeface="Lucida Sans" pitchFamily="34" charset="0"/>
                <a:ea typeface="MS PGothic" pitchFamily="34" charset="-128"/>
              </a:defRPr>
            </a:lvl4pPr>
            <a:lvl5pPr marL="2057400" indent="-228600">
              <a:defRPr sz="1200">
                <a:solidFill>
                  <a:schemeClr val="tx1"/>
                </a:solidFill>
                <a:latin typeface="Lucida Sans" pitchFamily="34"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9pPr>
          </a:lstStyle>
          <a:p>
            <a:pPr algn="ctr">
              <a:defRPr/>
            </a:pPr>
            <a:endParaRPr lang="en-US" altLang="en-US" smtClean="0"/>
          </a:p>
        </p:txBody>
      </p:sp>
      <p:sp>
        <p:nvSpPr>
          <p:cNvPr id="5" name="Rectangle 1032"/>
          <p:cNvSpPr>
            <a:spLocks noChangeArrowheads="1"/>
          </p:cNvSpPr>
          <p:nvPr/>
        </p:nvSpPr>
        <p:spPr bwMode="auto">
          <a:xfrm>
            <a:off x="-90488" y="0"/>
            <a:ext cx="9234488" cy="3276600"/>
          </a:xfrm>
          <a:prstGeom prst="rect">
            <a:avLst/>
          </a:prstGeom>
          <a:solidFill>
            <a:srgbClr val="00727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itchFamily="34" charset="0"/>
                <a:ea typeface="MS PGothic" pitchFamily="34" charset="-128"/>
              </a:defRPr>
            </a:lvl1pPr>
            <a:lvl2pPr marL="742950" indent="-285750">
              <a:defRPr sz="1200">
                <a:solidFill>
                  <a:schemeClr val="tx1"/>
                </a:solidFill>
                <a:latin typeface="Lucida Sans" pitchFamily="34" charset="0"/>
                <a:ea typeface="MS PGothic" pitchFamily="34" charset="-128"/>
              </a:defRPr>
            </a:lvl2pPr>
            <a:lvl3pPr marL="1143000" indent="-228600">
              <a:defRPr sz="1200">
                <a:solidFill>
                  <a:schemeClr val="tx1"/>
                </a:solidFill>
                <a:latin typeface="Lucida Sans" pitchFamily="34" charset="0"/>
                <a:ea typeface="MS PGothic" pitchFamily="34" charset="-128"/>
              </a:defRPr>
            </a:lvl3pPr>
            <a:lvl4pPr marL="1600200" indent="-228600">
              <a:defRPr sz="1200">
                <a:solidFill>
                  <a:schemeClr val="tx1"/>
                </a:solidFill>
                <a:latin typeface="Lucida Sans" pitchFamily="34" charset="0"/>
                <a:ea typeface="MS PGothic" pitchFamily="34" charset="-128"/>
              </a:defRPr>
            </a:lvl4pPr>
            <a:lvl5pPr marL="2057400" indent="-228600">
              <a:defRPr sz="1200">
                <a:solidFill>
                  <a:schemeClr val="tx1"/>
                </a:solidFill>
                <a:latin typeface="Lucida Sans" pitchFamily="34"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9pPr>
          </a:lstStyle>
          <a:p>
            <a:pPr algn="ctr">
              <a:defRPr/>
            </a:pPr>
            <a:endParaRPr lang="en-US" altLang="en-US" sz="2400" smtClean="0">
              <a:latin typeface="Arial" charset="0"/>
            </a:endParaRPr>
          </a:p>
        </p:txBody>
      </p:sp>
      <p:pic>
        <p:nvPicPr>
          <p:cNvPr id="6" name="Picture 1033" descr="white_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026"/>
          <p:cNvSpPr>
            <a:spLocks noGrp="1" noChangeArrowheads="1"/>
          </p:cNvSpPr>
          <p:nvPr>
            <p:ph type="ctrTitle"/>
          </p:nvPr>
        </p:nvSpPr>
        <p:spPr>
          <a:xfrm>
            <a:off x="323850" y="1700213"/>
            <a:ext cx="8496300" cy="4105275"/>
          </a:xfrm>
        </p:spPr>
        <p:txBody>
          <a:bodyPr lIns="91440"/>
          <a:lstStyle>
            <a:lvl1pPr algn="r">
              <a:defRPr sz="7500">
                <a:solidFill>
                  <a:schemeClr val="bg1"/>
                </a:solidFill>
              </a:defRPr>
            </a:lvl1pPr>
          </a:lstStyle>
          <a:p>
            <a:pPr lvl="0"/>
            <a:r>
              <a:rPr lang="en-GB" noProof="0" smtClean="0"/>
              <a:t>Click to edit Master title style</a:t>
            </a:r>
          </a:p>
        </p:txBody>
      </p:sp>
      <p:sp>
        <p:nvSpPr>
          <p:cNvPr id="12291" name="Rectangle 1027"/>
          <p:cNvSpPr>
            <a:spLocks noGrp="1" noChangeArrowheads="1"/>
          </p:cNvSpPr>
          <p:nvPr>
            <p:ph type="subTitle" idx="1"/>
          </p:nvPr>
        </p:nvSpPr>
        <p:spPr>
          <a:xfrm>
            <a:off x="-69850" y="7461250"/>
            <a:ext cx="69850" cy="69850"/>
          </a:xfrm>
        </p:spPr>
        <p:txBody>
          <a:bodyPr lIns="91440"/>
          <a:lstStyle>
            <a:lvl1pPr marL="0" indent="0" algn="ctr">
              <a:buFontTx/>
              <a:buNone/>
              <a:defRPr/>
            </a:lvl1pPr>
          </a:lstStyle>
          <a:p>
            <a:pPr lvl="0"/>
            <a:r>
              <a:rPr lang="en-GB" noProof="0" smtClean="0"/>
              <a:t>Click to edit Master subtitle style</a:t>
            </a:r>
          </a:p>
        </p:txBody>
      </p:sp>
    </p:spTree>
    <p:extLst>
      <p:ext uri="{BB962C8B-B14F-4D97-AF65-F5344CB8AC3E}">
        <p14:creationId xmlns:p14="http://schemas.microsoft.com/office/powerpoint/2010/main" val="3516912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F8DCAE6-3FBA-4B75-B25F-788D22FC4601}" type="slidenum">
              <a:rPr lang="en-GB" altLang="en-US"/>
              <a:pPr>
                <a:defRPr/>
              </a:pPr>
              <a:t>‹#›</a:t>
            </a:fld>
            <a:endParaRPr lang="en-GB" altLang="en-US"/>
          </a:p>
        </p:txBody>
      </p:sp>
    </p:spTree>
    <p:extLst>
      <p:ext uri="{BB962C8B-B14F-4D97-AF65-F5344CB8AC3E}">
        <p14:creationId xmlns:p14="http://schemas.microsoft.com/office/powerpoint/2010/main" val="3786911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10173FA-D2FF-490F-8E67-637153DCC281}" type="slidenum">
              <a:rPr lang="en-GB" altLang="en-US"/>
              <a:pPr>
                <a:defRPr/>
              </a:pPr>
              <a:t>‹#›</a:t>
            </a:fld>
            <a:endParaRPr lang="en-GB" altLang="en-US"/>
          </a:p>
        </p:txBody>
      </p:sp>
    </p:spTree>
    <p:extLst>
      <p:ext uri="{BB962C8B-B14F-4D97-AF65-F5344CB8AC3E}">
        <p14:creationId xmlns:p14="http://schemas.microsoft.com/office/powerpoint/2010/main" val="314248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C63BF6E-8DAE-4A55-80B7-3E0C13F84A6B}" type="slidenum">
              <a:rPr lang="en-GB" altLang="en-US"/>
              <a:pPr>
                <a:defRPr/>
              </a:pPr>
              <a:t>‹#›</a:t>
            </a:fld>
            <a:endParaRPr lang="en-GB" altLang="en-US"/>
          </a:p>
        </p:txBody>
      </p:sp>
    </p:spTree>
    <p:extLst>
      <p:ext uri="{BB962C8B-B14F-4D97-AF65-F5344CB8AC3E}">
        <p14:creationId xmlns:p14="http://schemas.microsoft.com/office/powerpoint/2010/main" val="375248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4F50FDA-5EAC-437D-8E00-E65ED8A1F897}" type="slidenum">
              <a:rPr lang="en-GB" altLang="en-US"/>
              <a:pPr>
                <a:defRPr/>
              </a:pPr>
              <a:t>‹#›</a:t>
            </a:fld>
            <a:endParaRPr lang="en-GB" altLang="en-US"/>
          </a:p>
        </p:txBody>
      </p:sp>
    </p:spTree>
    <p:extLst>
      <p:ext uri="{BB962C8B-B14F-4D97-AF65-F5344CB8AC3E}">
        <p14:creationId xmlns:p14="http://schemas.microsoft.com/office/powerpoint/2010/main" val="178997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0BEC491-B25A-45F3-82EB-6F9BDEEF91B2}" type="slidenum">
              <a:rPr lang="en-GB" altLang="en-US"/>
              <a:pPr>
                <a:defRPr/>
              </a:pPr>
              <a:t>‹#›</a:t>
            </a:fld>
            <a:endParaRPr lang="en-GB" altLang="en-US"/>
          </a:p>
        </p:txBody>
      </p:sp>
    </p:spTree>
    <p:extLst>
      <p:ext uri="{BB962C8B-B14F-4D97-AF65-F5344CB8AC3E}">
        <p14:creationId xmlns:p14="http://schemas.microsoft.com/office/powerpoint/2010/main" val="41922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8CB6E572-3C9C-42A4-AAFF-792AFA128B6B}" type="slidenum">
              <a:rPr lang="en-GB" altLang="en-US"/>
              <a:pPr>
                <a:defRPr/>
              </a:pPr>
              <a:t>‹#›</a:t>
            </a:fld>
            <a:endParaRPr lang="en-GB" altLang="en-US"/>
          </a:p>
        </p:txBody>
      </p:sp>
    </p:spTree>
    <p:extLst>
      <p:ext uri="{BB962C8B-B14F-4D97-AF65-F5344CB8AC3E}">
        <p14:creationId xmlns:p14="http://schemas.microsoft.com/office/powerpoint/2010/main" val="1417995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832C052-F02B-4F02-A953-C01A09E78349}" type="slidenum">
              <a:rPr lang="en-GB" altLang="en-US"/>
              <a:pPr>
                <a:defRPr/>
              </a:pPr>
              <a:t>‹#›</a:t>
            </a:fld>
            <a:endParaRPr lang="en-GB" altLang="en-US"/>
          </a:p>
        </p:txBody>
      </p:sp>
    </p:spTree>
    <p:extLst>
      <p:ext uri="{BB962C8B-B14F-4D97-AF65-F5344CB8AC3E}">
        <p14:creationId xmlns:p14="http://schemas.microsoft.com/office/powerpoint/2010/main" val="47581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06F1AD7-B00D-4154-AA6C-22425DF4264B}" type="slidenum">
              <a:rPr lang="en-GB" altLang="en-US"/>
              <a:pPr>
                <a:defRPr/>
              </a:pPr>
              <a:t>‹#›</a:t>
            </a:fld>
            <a:endParaRPr lang="en-GB" altLang="en-US"/>
          </a:p>
        </p:txBody>
      </p:sp>
    </p:spTree>
    <p:extLst>
      <p:ext uri="{BB962C8B-B14F-4D97-AF65-F5344CB8AC3E}">
        <p14:creationId xmlns:p14="http://schemas.microsoft.com/office/powerpoint/2010/main" val="1392220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EEAA09-D14F-4F88-BFBF-D39D2DF2F53F}" type="slidenum">
              <a:rPr lang="en-GB" altLang="en-US"/>
              <a:pPr>
                <a:defRPr/>
              </a:pPr>
              <a:t>‹#›</a:t>
            </a:fld>
            <a:endParaRPr lang="en-GB" altLang="en-US"/>
          </a:p>
        </p:txBody>
      </p:sp>
    </p:spTree>
    <p:extLst>
      <p:ext uri="{BB962C8B-B14F-4D97-AF65-F5344CB8AC3E}">
        <p14:creationId xmlns:p14="http://schemas.microsoft.com/office/powerpoint/2010/main" val="3573514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53F59AD-F623-48E2-A28A-FAD3A9FEA8D2}" type="slidenum">
              <a:rPr lang="en-GB" altLang="en-US"/>
              <a:pPr>
                <a:defRPr/>
              </a:pPr>
              <a:t>‹#›</a:t>
            </a:fld>
            <a:endParaRPr lang="en-GB" altLang="en-US"/>
          </a:p>
        </p:txBody>
      </p:sp>
    </p:spTree>
    <p:extLst>
      <p:ext uri="{BB962C8B-B14F-4D97-AF65-F5344CB8AC3E}">
        <p14:creationId xmlns:p14="http://schemas.microsoft.com/office/powerpoint/2010/main" val="2145252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6D3A57-3757-4DCE-81A3-328FB6EAD8F0}" type="slidenum">
              <a:rPr lang="en-GB" altLang="en-US"/>
              <a:pPr>
                <a:defRPr/>
              </a:pPr>
              <a:t>‹#›</a:t>
            </a:fld>
            <a:endParaRPr lang="en-GB" altLang="en-US"/>
          </a:p>
        </p:txBody>
      </p:sp>
    </p:spTree>
    <p:extLst>
      <p:ext uri="{BB962C8B-B14F-4D97-AF65-F5344CB8AC3E}">
        <p14:creationId xmlns:p14="http://schemas.microsoft.com/office/powerpoint/2010/main" val="641298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35822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19917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61236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67196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1676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D1513978-49EB-4309-A6B7-C3643AF1DBE3}" type="slidenum">
              <a:rPr lang="en-GB" altLang="en-US"/>
              <a:pPr>
                <a:defRPr/>
              </a:pPr>
              <a:t>‹#›</a:t>
            </a:fld>
            <a:endParaRPr lang="en-GB" altLang="en-US"/>
          </a:p>
        </p:txBody>
      </p:sp>
    </p:spTree>
    <p:extLst>
      <p:ext uri="{BB962C8B-B14F-4D97-AF65-F5344CB8AC3E}">
        <p14:creationId xmlns:p14="http://schemas.microsoft.com/office/powerpoint/2010/main" val="3728661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32648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500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9388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77474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36985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9575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7" name="Slide Number Placeholder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E101A5E4-AC4E-4487-BCEA-FFC768E190E3}" type="slidenum">
              <a:rPr lang="en-GB" altLang="en-US"/>
              <a:pPr>
                <a:defRPr/>
              </a:pPr>
              <a:t>‹#›</a:t>
            </a:fld>
            <a:endParaRPr lang="en-GB" altLang="en-US"/>
          </a:p>
        </p:txBody>
      </p:sp>
    </p:spTree>
    <p:extLst>
      <p:ext uri="{BB962C8B-B14F-4D97-AF65-F5344CB8AC3E}">
        <p14:creationId xmlns:p14="http://schemas.microsoft.com/office/powerpoint/2010/main" val="260943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9"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AFB999F3-1232-45AB-8641-FFAC6FFF5107}" type="slidenum">
              <a:rPr lang="en-GB" altLang="en-US"/>
              <a:pPr>
                <a:defRPr/>
              </a:pPr>
              <a:t>‹#›</a:t>
            </a:fld>
            <a:endParaRPr lang="en-GB" altLang="en-US"/>
          </a:p>
        </p:txBody>
      </p:sp>
    </p:spTree>
    <p:extLst>
      <p:ext uri="{BB962C8B-B14F-4D97-AF65-F5344CB8AC3E}">
        <p14:creationId xmlns:p14="http://schemas.microsoft.com/office/powerpoint/2010/main" val="236686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5"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1609F4D4-9729-4FD7-A1C6-E993E60C4A2E}" type="slidenum">
              <a:rPr lang="en-GB" altLang="en-US"/>
              <a:pPr>
                <a:defRPr/>
              </a:pPr>
              <a:t>‹#›</a:t>
            </a:fld>
            <a:endParaRPr lang="en-GB" altLang="en-US"/>
          </a:p>
        </p:txBody>
      </p:sp>
    </p:spTree>
    <p:extLst>
      <p:ext uri="{BB962C8B-B14F-4D97-AF65-F5344CB8AC3E}">
        <p14:creationId xmlns:p14="http://schemas.microsoft.com/office/powerpoint/2010/main" val="47134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4" name="Rectangle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8AEF4C4F-1857-47C2-9672-57E1F6D46B19}" type="slidenum">
              <a:rPr lang="en-GB" altLang="en-US"/>
              <a:pPr>
                <a:defRPr/>
              </a:pPr>
              <a:t>‹#›</a:t>
            </a:fld>
            <a:endParaRPr lang="en-GB" altLang="en-US"/>
          </a:p>
        </p:txBody>
      </p:sp>
    </p:spTree>
    <p:extLst>
      <p:ext uri="{BB962C8B-B14F-4D97-AF65-F5344CB8AC3E}">
        <p14:creationId xmlns:p14="http://schemas.microsoft.com/office/powerpoint/2010/main" val="385649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7" name="Slide Number Placeholder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8443FFEF-9919-4A37-BC79-0C9B9B17B2B7}" type="slidenum">
              <a:rPr lang="en-GB" altLang="en-US"/>
              <a:pPr>
                <a:defRPr/>
              </a:pPr>
              <a:t>‹#›</a:t>
            </a:fld>
            <a:endParaRPr lang="en-GB" altLang="en-US"/>
          </a:p>
        </p:txBody>
      </p:sp>
    </p:spTree>
    <p:extLst>
      <p:ext uri="{BB962C8B-B14F-4D97-AF65-F5344CB8AC3E}">
        <p14:creationId xmlns:p14="http://schemas.microsoft.com/office/powerpoint/2010/main" val="223153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en-US"/>
          </a:p>
        </p:txBody>
      </p:sp>
      <p:sp>
        <p:nvSpPr>
          <p:cNvPr id="7" name="Slide Number Placeholder 6"/>
          <p:cNvSpPr>
            <a:spLocks noGrp="1" noChangeArrowheads="1"/>
          </p:cNvSpPr>
          <p:nvPr>
            <p:ph type="sldNum" sz="quarter" idx="12"/>
          </p:nvPr>
        </p:nvSpPr>
        <p:spPr>
          <a:xfrm>
            <a:off x="6877050" y="6308725"/>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pPr>
              <a:defRPr/>
            </a:pPr>
            <a:fld id="{9AD9978A-803E-4829-9CEB-98F79610B7EF}" type="slidenum">
              <a:rPr lang="en-GB" altLang="en-US"/>
              <a:pPr>
                <a:defRPr/>
              </a:pPr>
              <a:t>‹#›</a:t>
            </a:fld>
            <a:endParaRPr lang="en-GB" altLang="en-US"/>
          </a:p>
        </p:txBody>
      </p:sp>
    </p:spTree>
    <p:extLst>
      <p:ext uri="{BB962C8B-B14F-4D97-AF65-F5344CB8AC3E}">
        <p14:creationId xmlns:p14="http://schemas.microsoft.com/office/powerpoint/2010/main" val="134938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itchFamily="34" charset="0"/>
                <a:ea typeface="MS PGothic" pitchFamily="34" charset="-128"/>
              </a:defRPr>
            </a:lvl1pPr>
            <a:lvl2pPr marL="742950" indent="-285750">
              <a:defRPr sz="1200">
                <a:solidFill>
                  <a:schemeClr val="tx1"/>
                </a:solidFill>
                <a:latin typeface="Lucida Sans" pitchFamily="34" charset="0"/>
                <a:ea typeface="MS PGothic" pitchFamily="34" charset="-128"/>
              </a:defRPr>
            </a:lvl2pPr>
            <a:lvl3pPr marL="1143000" indent="-228600">
              <a:defRPr sz="1200">
                <a:solidFill>
                  <a:schemeClr val="tx1"/>
                </a:solidFill>
                <a:latin typeface="Lucida Sans" pitchFamily="34" charset="0"/>
                <a:ea typeface="MS PGothic" pitchFamily="34" charset="-128"/>
              </a:defRPr>
            </a:lvl3pPr>
            <a:lvl4pPr marL="1600200" indent="-228600">
              <a:defRPr sz="1200">
                <a:solidFill>
                  <a:schemeClr val="tx1"/>
                </a:solidFill>
                <a:latin typeface="Lucida Sans" pitchFamily="34" charset="0"/>
                <a:ea typeface="MS PGothic" pitchFamily="34" charset="-128"/>
              </a:defRPr>
            </a:lvl4pPr>
            <a:lvl5pPr marL="2057400" indent="-228600">
              <a:defRPr sz="1200">
                <a:solidFill>
                  <a:schemeClr val="tx1"/>
                </a:solidFill>
                <a:latin typeface="Lucida Sans" pitchFamily="34"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9pPr>
          </a:lstStyle>
          <a:p>
            <a:pPr algn="ctr">
              <a:defRPr/>
            </a:pPr>
            <a:endParaRPr lang="en-US" altLang="en-US" sz="2400" smtClean="0">
              <a:latin typeface="Arial"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a:solidFill>
                  <a:schemeClr val="tx1"/>
                </a:solidFill>
                <a:latin typeface="Lucida Sans" pitchFamily="34" charset="0"/>
                <a:ea typeface="MS PGothic" pitchFamily="34" charset="-128"/>
              </a:defRPr>
            </a:lvl1pPr>
            <a:lvl2pPr marL="742950" indent="-285750">
              <a:defRPr sz="1200">
                <a:solidFill>
                  <a:schemeClr val="tx1"/>
                </a:solidFill>
                <a:latin typeface="Lucida Sans" pitchFamily="34" charset="0"/>
                <a:ea typeface="MS PGothic" pitchFamily="34" charset="-128"/>
              </a:defRPr>
            </a:lvl2pPr>
            <a:lvl3pPr marL="1143000" indent="-228600">
              <a:defRPr sz="1200">
                <a:solidFill>
                  <a:schemeClr val="tx1"/>
                </a:solidFill>
                <a:latin typeface="Lucida Sans" pitchFamily="34" charset="0"/>
                <a:ea typeface="MS PGothic" pitchFamily="34" charset="-128"/>
              </a:defRPr>
            </a:lvl3pPr>
            <a:lvl4pPr marL="1600200" indent="-228600">
              <a:defRPr sz="1200">
                <a:solidFill>
                  <a:schemeClr val="tx1"/>
                </a:solidFill>
                <a:latin typeface="Lucida Sans" pitchFamily="34" charset="0"/>
                <a:ea typeface="MS PGothic" pitchFamily="34" charset="-128"/>
              </a:defRPr>
            </a:lvl4pPr>
            <a:lvl5pPr marL="2057400" indent="-228600">
              <a:defRPr sz="1200">
                <a:solidFill>
                  <a:schemeClr val="tx1"/>
                </a:solidFill>
                <a:latin typeface="Lucida Sans" pitchFamily="34"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Lucida Sans" pitchFamily="34" charset="0"/>
                <a:ea typeface="MS PGothic" pitchFamily="34" charset="-128"/>
              </a:defRPr>
            </a:lvl9pPr>
          </a:lstStyle>
          <a:p>
            <a:pPr algn="ctr">
              <a:defRPr/>
            </a:pPr>
            <a:endParaRPr lang="en-US" altLang="en-US" smtClean="0"/>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Click to edit Master title style</a:t>
            </a:r>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pic>
        <p:nvPicPr>
          <p:cNvPr id="1030" name="Picture 7" descr="marine_blue _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N:\FASTlab\CLEO 2012\presentation\figures\ORC Light logo_black.jp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94613" y="965200"/>
            <a:ext cx="749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 id="2147486882" r:id="rId12"/>
    <p:sldLayoutId id="2147486883"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500">
          <a:solidFill>
            <a:schemeClr val="tx2"/>
          </a:solidFill>
          <a:latin typeface="+mj-lt"/>
          <a:ea typeface="MS PGothic" pitchFamily="34" charset="-128"/>
          <a:cs typeface="+mj-cs"/>
        </a:defRPr>
      </a:lvl1pPr>
      <a:lvl2pPr algn="l" rtl="0" eaLnBrk="0" fontAlgn="base" hangingPunct="0">
        <a:spcBef>
          <a:spcPct val="0"/>
        </a:spcBef>
        <a:spcAft>
          <a:spcPct val="0"/>
        </a:spcAft>
        <a:defRPr sz="3500">
          <a:solidFill>
            <a:schemeClr val="tx2"/>
          </a:solidFill>
          <a:latin typeface="Georgia" pitchFamily="16" charset="0"/>
          <a:ea typeface="MS PGothic" pitchFamily="34" charset="-128"/>
        </a:defRPr>
      </a:lvl2pPr>
      <a:lvl3pPr algn="l" rtl="0" eaLnBrk="0" fontAlgn="base" hangingPunct="0">
        <a:spcBef>
          <a:spcPct val="0"/>
        </a:spcBef>
        <a:spcAft>
          <a:spcPct val="0"/>
        </a:spcAft>
        <a:defRPr sz="3500">
          <a:solidFill>
            <a:schemeClr val="tx2"/>
          </a:solidFill>
          <a:latin typeface="Georgia" pitchFamily="16" charset="0"/>
          <a:ea typeface="MS PGothic" pitchFamily="34" charset="-128"/>
        </a:defRPr>
      </a:lvl3pPr>
      <a:lvl4pPr algn="l" rtl="0" eaLnBrk="0" fontAlgn="base" hangingPunct="0">
        <a:spcBef>
          <a:spcPct val="0"/>
        </a:spcBef>
        <a:spcAft>
          <a:spcPct val="0"/>
        </a:spcAft>
        <a:defRPr sz="3500">
          <a:solidFill>
            <a:schemeClr val="tx2"/>
          </a:solidFill>
          <a:latin typeface="Georgia" pitchFamily="16" charset="0"/>
          <a:ea typeface="MS PGothic" pitchFamily="34" charset="-128"/>
        </a:defRPr>
      </a:lvl4pPr>
      <a:lvl5pPr algn="l" rtl="0" eaLnBrk="0" fontAlgn="base" hangingPunct="0">
        <a:spcBef>
          <a:spcPct val="0"/>
        </a:spcBef>
        <a:spcAft>
          <a:spcPct val="0"/>
        </a:spcAft>
        <a:defRPr sz="3500">
          <a:solidFill>
            <a:schemeClr val="tx2"/>
          </a:solidFill>
          <a:latin typeface="Georgia" pitchFamily="16" charset="0"/>
          <a:ea typeface="MS PGothic" pitchFamily="34"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S PGothic" pitchFamily="34" charset="-128"/>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323850" y="1700213"/>
            <a:ext cx="84963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lt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en-US"/>
          </a:p>
        </p:txBody>
      </p:sp>
      <p:sp>
        <p:nvSpPr>
          <p:cNvPr id="11270" name="Rectangle 6"/>
          <p:cNvSpPr>
            <a:spLocks noGrp="1" noChangeArrowheads="1"/>
          </p:cNvSpPr>
          <p:nvPr>
            <p:ph type="sldNum" sz="quarter" idx="4"/>
          </p:nvPr>
        </p:nvSpPr>
        <p:spPr bwMode="auto">
          <a:xfrm>
            <a:off x="6642100" y="6308725"/>
            <a:ext cx="2133600" cy="476250"/>
          </a:xfrm>
          <a:prstGeom prst="rect">
            <a:avLst/>
          </a:prstGeom>
          <a:noFill/>
          <a:ln>
            <a:noFill/>
          </a:ln>
          <a:effectLst/>
          <a:extLst/>
        </p:spPr>
        <p:txBody>
          <a:bodyPr vert="horz" wrap="square" lIns="91440" tIns="45720" rIns="0" bIns="45720" numCol="1" anchor="t" anchorCtr="0" compatLnSpc="1">
            <a:prstTxWarp prst="textNoShape">
              <a:avLst/>
            </a:prstTxWarp>
          </a:bodyPr>
          <a:lstStyle>
            <a:lvl1pPr algn="r">
              <a:defRPr sz="1400">
                <a:latin typeface="Georgia" panose="02040502050405020303" pitchFamily="18" charset="0"/>
              </a:defRPr>
            </a:lvl1pPr>
          </a:lstStyle>
          <a:p>
            <a:pPr>
              <a:defRPr/>
            </a:pPr>
            <a:fld id="{7D713B0A-CD16-4D94-8469-618114225A23}" type="slidenum">
              <a:rPr lang="en-GB" altLang="en-US"/>
              <a:pPr>
                <a:defRPr/>
              </a:pPr>
              <a:t>‹#›</a:t>
            </a:fld>
            <a:endParaRPr lang="en-GB" altLang="en-US"/>
          </a:p>
        </p:txBody>
      </p:sp>
      <p:pic>
        <p:nvPicPr>
          <p:cNvPr id="2055" name="Picture 7" descr="marine_blue 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84" r:id="rId1"/>
    <p:sldLayoutId id="2147486850" r:id="rId2"/>
    <p:sldLayoutId id="2147486851" r:id="rId3"/>
    <p:sldLayoutId id="2147486852" r:id="rId4"/>
    <p:sldLayoutId id="2147486853" r:id="rId5"/>
    <p:sldLayoutId id="2147486854" r:id="rId6"/>
    <p:sldLayoutId id="2147486855" r:id="rId7"/>
    <p:sldLayoutId id="2147486856" r:id="rId8"/>
    <p:sldLayoutId id="2147486857" r:id="rId9"/>
    <p:sldLayoutId id="2147486858" r:id="rId10"/>
    <p:sldLayoutId id="2147486859" r:id="rId11"/>
  </p:sldLayoutIdLst>
  <p:hf hdr="0" ftr="0" dt="0"/>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defRPr>
      </a:lvl2pPr>
      <a:lvl3pPr algn="l" rtl="0" eaLnBrk="0" fontAlgn="base" hangingPunct="0">
        <a:spcBef>
          <a:spcPct val="0"/>
        </a:spcBef>
        <a:spcAft>
          <a:spcPct val="0"/>
        </a:spcAft>
        <a:defRPr sz="3500">
          <a:solidFill>
            <a:schemeClr val="tx2"/>
          </a:solidFill>
          <a:latin typeface="Georgia" pitchFamily="16" charset="0"/>
        </a:defRPr>
      </a:lvl3pPr>
      <a:lvl4pPr algn="l" rtl="0" eaLnBrk="0" fontAlgn="base" hangingPunct="0">
        <a:spcBef>
          <a:spcPct val="0"/>
        </a:spcBef>
        <a:spcAft>
          <a:spcPct val="0"/>
        </a:spcAft>
        <a:defRPr sz="3500">
          <a:solidFill>
            <a:schemeClr val="tx2"/>
          </a:solidFill>
          <a:latin typeface="Georgia" pitchFamily="16" charset="0"/>
        </a:defRPr>
      </a:lvl4pPr>
      <a:lvl5pPr algn="l" rtl="0" eaLnBrk="0" fontAlgn="base" hangingPunct="0">
        <a:spcBef>
          <a:spcPct val="0"/>
        </a:spcBef>
        <a:spcAft>
          <a:spcPct val="0"/>
        </a:spcAft>
        <a:defRPr sz="3500">
          <a:solidFill>
            <a:schemeClr val="tx2"/>
          </a:solidFill>
          <a:latin typeface="Georgia" pitchFamily="16"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ltLang="en-US" smtClean="0"/>
              <a:t>Click to edit Master title style</a:t>
            </a:r>
          </a:p>
        </p:txBody>
      </p:sp>
      <p:sp>
        <p:nvSpPr>
          <p:cNvPr id="3075" name="Rectangle 3"/>
          <p:cNvSpPr>
            <a:spLocks noGrp="1" noChangeArrowheads="1"/>
          </p:cNvSpPr>
          <p:nvPr>
            <p:ph type="body" idx="1"/>
          </p:nvPr>
        </p:nvSpPr>
        <p:spPr bwMode="auto">
          <a:xfrm>
            <a:off x="323850" y="1700213"/>
            <a:ext cx="84963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952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ltLang="en-US"/>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6860" r:id="rId1"/>
    <p:sldLayoutId id="2147486861" r:id="rId2"/>
    <p:sldLayoutId id="2147486862" r:id="rId3"/>
    <p:sldLayoutId id="2147486863" r:id="rId4"/>
    <p:sldLayoutId id="2147486864" r:id="rId5"/>
    <p:sldLayoutId id="2147486865" r:id="rId6"/>
    <p:sldLayoutId id="2147486866" r:id="rId7"/>
    <p:sldLayoutId id="2147486867" r:id="rId8"/>
    <p:sldLayoutId id="2147486868" r:id="rId9"/>
    <p:sldLayoutId id="2147486869" r:id="rId10"/>
    <p:sldLayoutId id="2147486870" r:id="rId11"/>
  </p:sldLayoutIdLst>
  <p:txStyles>
    <p:titleStyle>
      <a:lvl1pPr algn="l" rtl="0" eaLnBrk="0" fontAlgn="base" hangingPunct="0">
        <a:spcBef>
          <a:spcPct val="0"/>
        </a:spcBef>
        <a:spcAft>
          <a:spcPct val="0"/>
        </a:spcAft>
        <a:defRPr sz="3500">
          <a:solidFill>
            <a:schemeClr val="tx2"/>
          </a:solidFill>
          <a:latin typeface="+mj-lt"/>
          <a:ea typeface="+mj-ea"/>
          <a:cs typeface="+mj-cs"/>
        </a:defRPr>
      </a:lvl1pPr>
      <a:lvl2pPr algn="l" rtl="0" eaLnBrk="0" fontAlgn="base" hangingPunct="0">
        <a:spcBef>
          <a:spcPct val="0"/>
        </a:spcBef>
        <a:spcAft>
          <a:spcPct val="0"/>
        </a:spcAft>
        <a:defRPr sz="3500">
          <a:solidFill>
            <a:schemeClr val="tx2"/>
          </a:solidFill>
          <a:latin typeface="Georgia" pitchFamily="16" charset="0"/>
        </a:defRPr>
      </a:lvl2pPr>
      <a:lvl3pPr algn="l" rtl="0" eaLnBrk="0" fontAlgn="base" hangingPunct="0">
        <a:spcBef>
          <a:spcPct val="0"/>
        </a:spcBef>
        <a:spcAft>
          <a:spcPct val="0"/>
        </a:spcAft>
        <a:defRPr sz="3500">
          <a:solidFill>
            <a:schemeClr val="tx2"/>
          </a:solidFill>
          <a:latin typeface="Georgia" pitchFamily="16" charset="0"/>
        </a:defRPr>
      </a:lvl3pPr>
      <a:lvl4pPr algn="l" rtl="0" eaLnBrk="0" fontAlgn="base" hangingPunct="0">
        <a:spcBef>
          <a:spcPct val="0"/>
        </a:spcBef>
        <a:spcAft>
          <a:spcPct val="0"/>
        </a:spcAft>
        <a:defRPr sz="3500">
          <a:solidFill>
            <a:schemeClr val="tx2"/>
          </a:solidFill>
          <a:latin typeface="Georgia" pitchFamily="16" charset="0"/>
        </a:defRPr>
      </a:lvl4pPr>
      <a:lvl5pPr algn="l" rtl="0" eaLnBrk="0" fontAlgn="base" hangingPunct="0">
        <a:spcBef>
          <a:spcPct val="0"/>
        </a:spcBef>
        <a:spcAft>
          <a:spcPct val="0"/>
        </a:spcAft>
        <a:defRPr sz="3500">
          <a:solidFill>
            <a:schemeClr val="tx2"/>
          </a:solidFill>
          <a:latin typeface="Georgia" pitchFamily="16"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mn-ea"/>
          <a:cs typeface="+mn-cs"/>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defRPr>
      </a:lvl2pPr>
      <a:lvl3pPr marL="1143000" indent="-228600" algn="l" rtl="0" eaLnBrk="0" fontAlgn="base" hangingPunct="0">
        <a:spcBef>
          <a:spcPct val="20000"/>
        </a:spcBef>
        <a:spcAft>
          <a:spcPct val="50000"/>
        </a:spcAft>
        <a:buChar char="•"/>
        <a:defRPr sz="2400">
          <a:solidFill>
            <a:schemeClr val="tx1"/>
          </a:solidFill>
          <a:latin typeface="+mn-lt"/>
        </a:defRPr>
      </a:lvl3pPr>
      <a:lvl4pPr marL="1600200" indent="-228600" algn="l" rtl="0" eaLnBrk="0" fontAlgn="base" hangingPunct="0">
        <a:spcBef>
          <a:spcPct val="20000"/>
        </a:spcBef>
        <a:spcAft>
          <a:spcPct val="50000"/>
        </a:spcAft>
        <a:buChar char="–"/>
        <a:defRPr sz="2400">
          <a:solidFill>
            <a:schemeClr val="tx1"/>
          </a:solidFill>
          <a:latin typeface="+mn-lt"/>
        </a:defRPr>
      </a:lvl4pPr>
      <a:lvl5pPr marL="2057400" indent="-228600" algn="l" rtl="0" eaLnBrk="0" fontAlgn="base" hangingPunct="0">
        <a:spcBef>
          <a:spcPct val="20000"/>
        </a:spcBef>
        <a:spcAft>
          <a:spcPct val="50000"/>
        </a:spcAft>
        <a:buChar char="»"/>
        <a:defRPr sz="2400">
          <a:solidFill>
            <a:schemeClr val="tx1"/>
          </a:solidFill>
          <a:latin typeface="+mn-lt"/>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oleObject" Target="../embeddings/oleObject1.bin"/><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3"/>
          <p:cNvSpPr>
            <a:spLocks noGrp="1" noChangeArrowheads="1"/>
          </p:cNvSpPr>
          <p:nvPr>
            <p:ph type="ctrTitle"/>
          </p:nvPr>
        </p:nvSpPr>
        <p:spPr>
          <a:xfrm>
            <a:off x="385763" y="1341438"/>
            <a:ext cx="8496300" cy="2160587"/>
          </a:xfrm>
        </p:spPr>
        <p:txBody>
          <a:bodyPr/>
          <a:lstStyle/>
          <a:p>
            <a:pPr eaLnBrk="1" hangingPunct="1"/>
            <a:r>
              <a:rPr lang="en-GB" altLang="en-US" sz="4000" dirty="0" smtClean="0"/>
              <a:t>Digital </a:t>
            </a:r>
            <a:r>
              <a:rPr lang="en-GB" altLang="en-US" sz="4000" dirty="0" err="1" smtClean="0"/>
              <a:t>micromirror</a:t>
            </a:r>
            <a:r>
              <a:rPr lang="en-GB" altLang="en-US" sz="4000" dirty="0" smtClean="0"/>
              <a:t> device-based adaptive optics approach for enhanced micro-machining fidelity</a:t>
            </a:r>
          </a:p>
        </p:txBody>
      </p:sp>
      <p:sp>
        <p:nvSpPr>
          <p:cNvPr id="20483" name="Text Box 25"/>
          <p:cNvSpPr txBox="1">
            <a:spLocks noChangeArrowheads="1"/>
          </p:cNvSpPr>
          <p:nvPr/>
        </p:nvSpPr>
        <p:spPr bwMode="auto">
          <a:xfrm>
            <a:off x="755650" y="5949950"/>
            <a:ext cx="75326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lnSpc>
                <a:spcPts val="2400"/>
              </a:lnSpc>
              <a:spcAft>
                <a:spcPct val="0"/>
              </a:spcAft>
              <a:buFontTx/>
              <a:buNone/>
            </a:pPr>
            <a:r>
              <a:rPr lang="en-GB" altLang="en-US" sz="1800" b="1" u="sng" dirty="0">
                <a:solidFill>
                  <a:srgbClr val="B2D5D5"/>
                </a:solidFill>
              </a:rPr>
              <a:t>D. J. Heath</a:t>
            </a:r>
            <a:r>
              <a:rPr lang="en-GB" altLang="en-US" sz="1800" b="1" u="sng" baseline="30000" dirty="0">
                <a:solidFill>
                  <a:srgbClr val="B2D5D5"/>
                </a:solidFill>
              </a:rPr>
              <a:t>1</a:t>
            </a:r>
            <a:r>
              <a:rPr lang="en-GB" altLang="en-US" sz="1800" dirty="0">
                <a:solidFill>
                  <a:srgbClr val="B2D5D5"/>
                </a:solidFill>
              </a:rPr>
              <a:t>, B. Mills</a:t>
            </a:r>
            <a:r>
              <a:rPr lang="en-GB" altLang="en-US" sz="1800" baseline="30000" dirty="0">
                <a:solidFill>
                  <a:srgbClr val="B2D5D5"/>
                </a:solidFill>
              </a:rPr>
              <a:t>1</a:t>
            </a:r>
            <a:r>
              <a:rPr lang="en-GB" altLang="en-US" sz="1800" dirty="0">
                <a:solidFill>
                  <a:srgbClr val="B2D5D5"/>
                </a:solidFill>
              </a:rPr>
              <a:t>, J. A. Grant-Jacob</a:t>
            </a:r>
            <a:r>
              <a:rPr lang="en-GB" altLang="en-US" sz="1800" baseline="30000" dirty="0">
                <a:solidFill>
                  <a:srgbClr val="B2D5D5"/>
                </a:solidFill>
              </a:rPr>
              <a:t>1</a:t>
            </a:r>
            <a:r>
              <a:rPr lang="en-GB" altLang="en-US" sz="1800" dirty="0">
                <a:solidFill>
                  <a:srgbClr val="B2D5D5"/>
                </a:solidFill>
              </a:rPr>
              <a:t>, M. </a:t>
            </a:r>
            <a:r>
              <a:rPr lang="en-GB" altLang="en-US" sz="1800" dirty="0" smtClean="0">
                <a:solidFill>
                  <a:srgbClr val="B2D5D5"/>
                </a:solidFill>
              </a:rPr>
              <a:t>Feinaeugle</a:t>
            </a:r>
            <a:r>
              <a:rPr lang="en-GB" altLang="en-US" sz="1800" baseline="30000" dirty="0" smtClean="0">
                <a:solidFill>
                  <a:srgbClr val="B2D5D5"/>
                </a:solidFill>
              </a:rPr>
              <a:t>3</a:t>
            </a:r>
            <a:r>
              <a:rPr lang="en-GB" altLang="en-US" sz="1800" dirty="0" smtClean="0">
                <a:solidFill>
                  <a:srgbClr val="B2D5D5"/>
                </a:solidFill>
              </a:rPr>
              <a:t>, </a:t>
            </a:r>
            <a:r>
              <a:rPr lang="en-GB" altLang="en-US" sz="1800" dirty="0">
                <a:solidFill>
                  <a:srgbClr val="B2D5D5"/>
                </a:solidFill>
              </a:rPr>
              <a:t>V. Goriainov</a:t>
            </a:r>
            <a:r>
              <a:rPr lang="en-GB" altLang="en-US" sz="1800" baseline="30000" dirty="0">
                <a:solidFill>
                  <a:srgbClr val="B2D5D5"/>
                </a:solidFill>
              </a:rPr>
              <a:t>2</a:t>
            </a:r>
            <a:r>
              <a:rPr lang="en-GB" altLang="en-US" sz="1800" dirty="0">
                <a:solidFill>
                  <a:srgbClr val="B2D5D5"/>
                </a:solidFill>
              </a:rPr>
              <a:t>, R. Oreffo</a:t>
            </a:r>
            <a:r>
              <a:rPr lang="en-GB" altLang="en-US" sz="1800" baseline="30000" dirty="0">
                <a:solidFill>
                  <a:srgbClr val="B2D5D5"/>
                </a:solidFill>
              </a:rPr>
              <a:t>2</a:t>
            </a:r>
            <a:r>
              <a:rPr lang="en-GB" altLang="en-US" sz="1800" dirty="0">
                <a:solidFill>
                  <a:srgbClr val="B2D5D5"/>
                </a:solidFill>
              </a:rPr>
              <a:t>, R. W. Eason</a:t>
            </a:r>
            <a:r>
              <a:rPr lang="en-GB" altLang="en-US" sz="2000" baseline="30000" dirty="0">
                <a:solidFill>
                  <a:srgbClr val="B2D5D5"/>
                </a:solidFill>
              </a:rPr>
              <a:t>1</a:t>
            </a:r>
            <a:endParaRPr lang="en-GB" altLang="en-US" sz="2000" dirty="0">
              <a:solidFill>
                <a:srgbClr val="B2D5D5"/>
              </a:solidFill>
            </a:endParaRPr>
          </a:p>
          <a:p>
            <a:pPr algn="ctr">
              <a:lnSpc>
                <a:spcPts val="2400"/>
              </a:lnSpc>
              <a:spcAft>
                <a:spcPct val="0"/>
              </a:spcAft>
              <a:buFontTx/>
              <a:buNone/>
            </a:pPr>
            <a:endParaRPr lang="en-GB" altLang="en-US" sz="2000" dirty="0">
              <a:solidFill>
                <a:srgbClr val="B2D5D5"/>
              </a:solidFill>
            </a:endParaRPr>
          </a:p>
          <a:p>
            <a:pPr algn="ctr">
              <a:lnSpc>
                <a:spcPts val="2400"/>
              </a:lnSpc>
              <a:spcAft>
                <a:spcPct val="0"/>
              </a:spcAft>
              <a:buFontTx/>
              <a:buNone/>
            </a:pPr>
            <a:endParaRPr lang="en-GB" altLang="en-US" sz="2000" dirty="0">
              <a:solidFill>
                <a:srgbClr val="B2D5D5"/>
              </a:solidFill>
            </a:endParaRPr>
          </a:p>
          <a:p>
            <a:pPr algn="ctr">
              <a:lnSpc>
                <a:spcPts val="2400"/>
              </a:lnSpc>
              <a:spcAft>
                <a:spcPct val="0"/>
              </a:spcAft>
              <a:buFontTx/>
              <a:buNone/>
            </a:pPr>
            <a:r>
              <a:rPr lang="en-GB" altLang="en-US" sz="1600" baseline="30000" dirty="0">
                <a:solidFill>
                  <a:srgbClr val="B2D5D5"/>
                </a:solidFill>
              </a:rPr>
              <a:t>1</a:t>
            </a:r>
            <a:r>
              <a:rPr lang="en-GB" altLang="en-US" sz="1600" dirty="0">
                <a:solidFill>
                  <a:srgbClr val="B2D5D5"/>
                </a:solidFill>
              </a:rPr>
              <a:t>Optoelectronics Research Centre, University of Southampton, UK</a:t>
            </a:r>
          </a:p>
          <a:p>
            <a:pPr algn="ctr">
              <a:lnSpc>
                <a:spcPts val="2400"/>
              </a:lnSpc>
              <a:spcAft>
                <a:spcPct val="0"/>
              </a:spcAft>
              <a:buFontTx/>
              <a:buNone/>
            </a:pPr>
            <a:r>
              <a:rPr lang="en-GB" altLang="en-US" sz="1600" baseline="30000" dirty="0">
                <a:solidFill>
                  <a:srgbClr val="B2D5D5"/>
                </a:solidFill>
              </a:rPr>
              <a:t>2</a:t>
            </a:r>
            <a:r>
              <a:rPr lang="en-GB" altLang="en-US" sz="1600" dirty="0">
                <a:solidFill>
                  <a:srgbClr val="B2D5D5"/>
                </a:solidFill>
              </a:rPr>
              <a:t>Institute of Developmental Sciences, University of Southampton, UK</a:t>
            </a:r>
          </a:p>
          <a:p>
            <a:pPr algn="ctr">
              <a:lnSpc>
                <a:spcPts val="2400"/>
              </a:lnSpc>
              <a:spcAft>
                <a:spcPct val="0"/>
              </a:spcAft>
              <a:buNone/>
            </a:pPr>
            <a:r>
              <a:rPr lang="en-GB" altLang="en-US" sz="1600" baseline="30000" dirty="0" smtClean="0">
                <a:solidFill>
                  <a:srgbClr val="B2D5D5"/>
                </a:solidFill>
              </a:rPr>
              <a:t>3</a:t>
            </a:r>
            <a:r>
              <a:rPr lang="en-GB" altLang="en-US" sz="1600" dirty="0">
                <a:solidFill>
                  <a:srgbClr val="B2D5D5"/>
                </a:solidFill>
              </a:rPr>
              <a:t>Department of Mechanical Engineering, University of </a:t>
            </a:r>
            <a:r>
              <a:rPr lang="en-GB" altLang="en-US" sz="1600" dirty="0" err="1" smtClean="0">
                <a:solidFill>
                  <a:srgbClr val="B2D5D5"/>
                </a:solidFill>
              </a:rPr>
              <a:t>Twente</a:t>
            </a:r>
            <a:r>
              <a:rPr lang="en-GB" altLang="en-US" sz="1600" dirty="0" smtClean="0">
                <a:solidFill>
                  <a:srgbClr val="B2D5D5"/>
                </a:solidFill>
              </a:rPr>
              <a:t>, The Netherlands</a:t>
            </a:r>
            <a:endParaRPr lang="en-GB" altLang="en-US" sz="1600" dirty="0">
              <a:solidFill>
                <a:srgbClr val="B2D5D5"/>
              </a:solidFill>
            </a:endParaRPr>
          </a:p>
          <a:p>
            <a:pPr algn="ctr">
              <a:lnSpc>
                <a:spcPts val="2400"/>
              </a:lnSpc>
              <a:spcAft>
                <a:spcPct val="0"/>
              </a:spcAft>
              <a:buFontTx/>
              <a:buNone/>
            </a:pPr>
            <a:endParaRPr lang="en-GB" altLang="en-US" sz="1600" dirty="0">
              <a:solidFill>
                <a:srgbClr val="B2D5D5"/>
              </a:solidFill>
            </a:endParaRPr>
          </a:p>
          <a:p>
            <a:pPr algn="ctr">
              <a:lnSpc>
                <a:spcPts val="2400"/>
              </a:lnSpc>
              <a:spcAft>
                <a:spcPct val="0"/>
              </a:spcAft>
              <a:buFontTx/>
              <a:buNone/>
            </a:pPr>
            <a:r>
              <a:rPr lang="en-GB" altLang="en-US" sz="1800" dirty="0">
                <a:solidFill>
                  <a:srgbClr val="B2D5D5"/>
                </a:solidFill>
              </a:rPr>
              <a:t/>
            </a:r>
            <a:br>
              <a:rPr lang="en-GB" altLang="en-US" sz="1800" dirty="0">
                <a:solidFill>
                  <a:srgbClr val="B2D5D5"/>
                </a:solidFill>
              </a:rPr>
            </a:br>
            <a:endParaRPr lang="en-GB" altLang="en-US" sz="1800" dirty="0">
              <a:solidFill>
                <a:srgbClr val="B2D5D5"/>
              </a:solidFill>
            </a:endParaRPr>
          </a:p>
        </p:txBody>
      </p:sp>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25438"/>
            <a:ext cx="9810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285750" y="1268413"/>
            <a:ext cx="8496300" cy="3359150"/>
          </a:xfrm>
        </p:spPr>
        <p:txBody>
          <a:bodyPr/>
          <a:lstStyle/>
          <a:p>
            <a:r>
              <a:rPr lang="en-GB" altLang="en-US" dirty="0" smtClean="0"/>
              <a:t>We can move the mask on the DMD</a:t>
            </a:r>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46060716-9A51-450F-A601-84348ED2C617}" type="slidenum">
              <a:rPr lang="en-GB" altLang="en-US" sz="1200" smtClean="0">
                <a:latin typeface="Lucida Sans" panose="020B0602030504020204" pitchFamily="34" charset="0"/>
              </a:rPr>
              <a:pPr>
                <a:spcAft>
                  <a:spcPct val="0"/>
                </a:spcAft>
                <a:buFontTx/>
                <a:buNone/>
              </a:pPr>
              <a:t>10</a:t>
            </a:fld>
            <a:endParaRPr lang="en-GB" altLang="en-US" sz="1200" smtClean="0">
              <a:latin typeface="Lucida Sans" panose="020B0602030504020204" pitchFamily="34" charset="0"/>
            </a:endParaRPr>
          </a:p>
        </p:txBody>
      </p:sp>
      <p:sp>
        <p:nvSpPr>
          <p:cNvPr id="34821" name="Title 1"/>
          <p:cNvSpPr>
            <a:spLocks noGrp="1"/>
          </p:cNvSpPr>
          <p:nvPr>
            <p:ph type="title"/>
          </p:nvPr>
        </p:nvSpPr>
        <p:spPr>
          <a:xfrm>
            <a:off x="323850" y="452438"/>
            <a:ext cx="8496300" cy="649287"/>
          </a:xfrm>
        </p:spPr>
        <p:txBody>
          <a:bodyPr/>
          <a:lstStyle/>
          <a:p>
            <a:r>
              <a:rPr lang="en-GB" altLang="en-US" smtClean="0"/>
              <a:t>Positional correction</a:t>
            </a:r>
          </a:p>
        </p:txBody>
      </p:sp>
      <p:sp>
        <p:nvSpPr>
          <p:cNvPr id="10" name="Content Placeholder 2"/>
          <p:cNvSpPr txBox="1">
            <a:spLocks/>
          </p:cNvSpPr>
          <p:nvPr/>
        </p:nvSpPr>
        <p:spPr bwMode="auto">
          <a:xfrm>
            <a:off x="3707905" y="2420888"/>
            <a:ext cx="5256584"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algn="l" rtl="0" eaLnBrk="0" fontAlgn="base" hangingPunct="0">
              <a:spcBef>
                <a:spcPct val="0"/>
              </a:spcBef>
              <a:spcAft>
                <a:spcPct val="70000"/>
              </a:spcAft>
              <a:buChar char="•"/>
              <a:defRPr sz="2400">
                <a:solidFill>
                  <a:schemeClr val="tx1"/>
                </a:solidFill>
                <a:latin typeface="+mn-lt"/>
                <a:ea typeface="MS PGothic" pitchFamily="34" charset="-128"/>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pPr>
              <a:defRPr/>
            </a:pPr>
            <a:r>
              <a:rPr lang="en-GB" altLang="en-US" kern="0" dirty="0" smtClean="0"/>
              <a:t>Top-hat incident illumination</a:t>
            </a:r>
          </a:p>
          <a:p>
            <a:pPr lvl="1">
              <a:defRPr/>
            </a:pPr>
            <a:r>
              <a:rPr lang="en-GB" altLang="en-US" kern="0" dirty="0" smtClean="0"/>
              <a:t>Translational symmetry of mask</a:t>
            </a:r>
          </a:p>
          <a:p>
            <a:pPr>
              <a:defRPr/>
            </a:pPr>
            <a:r>
              <a:rPr lang="en-GB" altLang="en-US" kern="0" dirty="0" smtClean="0"/>
              <a:t>Translation at sample depends on optics</a:t>
            </a:r>
          </a:p>
          <a:p>
            <a:pPr lvl="1">
              <a:defRPr/>
            </a:pPr>
            <a:r>
              <a:rPr lang="en-GB" altLang="en-US" u="sng" kern="0" dirty="0" smtClean="0"/>
              <a:t>1 DMD pixel (10µm)</a:t>
            </a:r>
            <a:r>
              <a:rPr lang="en-GB" altLang="en-US" u="sng" kern="0" dirty="0" smtClean="0">
                <a:latin typeface="Times New Roman" panose="02020603050405020304" pitchFamily="18" charset="0"/>
                <a:cs typeface="Times New Roman" panose="02020603050405020304" pitchFamily="18" charset="0"/>
              </a:rPr>
              <a:t>→</a:t>
            </a:r>
            <a:br>
              <a:rPr lang="en-GB" altLang="en-US" u="sng" kern="0" dirty="0" smtClean="0">
                <a:latin typeface="Times New Roman" panose="02020603050405020304" pitchFamily="18" charset="0"/>
                <a:cs typeface="Times New Roman" panose="02020603050405020304" pitchFamily="18" charset="0"/>
              </a:rPr>
            </a:br>
            <a:r>
              <a:rPr lang="en-GB" altLang="en-US" u="sng" kern="0" dirty="0" smtClean="0">
                <a:latin typeface="Times New Roman" panose="02020603050405020304" pitchFamily="18" charset="0"/>
                <a:cs typeface="Times New Roman" panose="02020603050405020304" pitchFamily="18" charset="0"/>
              </a:rPr>
              <a:t>100nm (at sample)</a:t>
            </a:r>
            <a:endParaRPr lang="en-GB" altLang="en-US" u="sng" kern="0" dirty="0" smtClean="0"/>
          </a:p>
          <a:p>
            <a:pPr>
              <a:defRPr/>
            </a:pPr>
            <a:endParaRPr lang="en-GB" altLang="en-US" kern="0" dirty="0" smtClean="0"/>
          </a:p>
          <a:p>
            <a:pPr lvl="1">
              <a:defRPr/>
            </a:pPr>
            <a:endParaRPr lang="en-GB" altLang="en-US" kern="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20888"/>
            <a:ext cx="2794061" cy="28699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2420888"/>
            <a:ext cx="2794061" cy="286991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2420888"/>
            <a:ext cx="2794061" cy="286991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2420888"/>
            <a:ext cx="2794061" cy="286991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2420888"/>
            <a:ext cx="2794061" cy="2869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5463" y="2041525"/>
            <a:ext cx="537051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itle 1"/>
          <p:cNvSpPr>
            <a:spLocks noGrp="1"/>
          </p:cNvSpPr>
          <p:nvPr>
            <p:ph type="title"/>
          </p:nvPr>
        </p:nvSpPr>
        <p:spPr>
          <a:xfrm>
            <a:off x="323850" y="452438"/>
            <a:ext cx="8496300" cy="649287"/>
          </a:xfrm>
        </p:spPr>
        <p:txBody>
          <a:bodyPr/>
          <a:lstStyle/>
          <a:p>
            <a:r>
              <a:rPr lang="en-GB" altLang="en-US" smtClean="0"/>
              <a:t>Positional correction</a:t>
            </a:r>
          </a:p>
        </p:txBody>
      </p:sp>
      <p:sp>
        <p:nvSpPr>
          <p:cNvPr id="36867" name="Content Placeholder 2"/>
          <p:cNvSpPr>
            <a:spLocks noGrp="1"/>
          </p:cNvSpPr>
          <p:nvPr>
            <p:ph idx="1"/>
          </p:nvPr>
        </p:nvSpPr>
        <p:spPr>
          <a:xfrm>
            <a:off x="323850" y="1700213"/>
            <a:ext cx="2665413" cy="4608512"/>
          </a:xfrm>
        </p:spPr>
        <p:txBody>
          <a:bodyPr/>
          <a:lstStyle/>
          <a:p>
            <a:r>
              <a:rPr lang="en-GB" altLang="en-US" dirty="0" smtClean="0"/>
              <a:t>DMD, 100nm repositioning</a:t>
            </a:r>
          </a:p>
          <a:p>
            <a:r>
              <a:rPr lang="en-GB" altLang="en-US" dirty="0" smtClean="0"/>
              <a:t>Camera, 500nm resolution view</a:t>
            </a:r>
          </a:p>
          <a:p>
            <a:r>
              <a:rPr lang="en-GB" altLang="en-US" dirty="0" smtClean="0"/>
              <a:t>Translation stages, few micron error repositioning</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F9DEE826-0815-497C-84D1-A6B7F652B649}" type="slidenum">
              <a:rPr lang="en-GB" altLang="en-US" sz="1200" smtClean="0">
                <a:latin typeface="Lucida Sans" panose="020B0602030504020204" pitchFamily="34" charset="0"/>
              </a:rPr>
              <a:pPr>
                <a:spcAft>
                  <a:spcPct val="0"/>
                </a:spcAft>
                <a:buFontTx/>
                <a:buNone/>
              </a:pPr>
              <a:t>11</a:t>
            </a:fld>
            <a:endParaRPr lang="en-GB" altLang="en-US" sz="1200" smtClean="0">
              <a:latin typeface="Lucida Sans" panose="020B0602030504020204" pitchFamily="34" charset="0"/>
            </a:endParaRPr>
          </a:p>
        </p:txBody>
      </p:sp>
      <p:grpSp>
        <p:nvGrpSpPr>
          <p:cNvPr id="6" name="Group 5"/>
          <p:cNvGrpSpPr/>
          <p:nvPr/>
        </p:nvGrpSpPr>
        <p:grpSpPr>
          <a:xfrm>
            <a:off x="7236296" y="1724774"/>
            <a:ext cx="1583854" cy="354057"/>
            <a:chOff x="7236296" y="1724774"/>
            <a:chExt cx="1583854" cy="354057"/>
          </a:xfrm>
        </p:grpSpPr>
        <p:cxnSp>
          <p:nvCxnSpPr>
            <p:cNvPr id="36869" name="Straight Arrow Connector 6"/>
            <p:cNvCxnSpPr>
              <a:cxnSpLocks noChangeShapeType="1"/>
            </p:cNvCxnSpPr>
            <p:nvPr/>
          </p:nvCxnSpPr>
          <p:spPr bwMode="auto">
            <a:xfrm flipH="1">
              <a:off x="7236296" y="1956991"/>
              <a:ext cx="359892" cy="121840"/>
            </a:xfrm>
            <a:prstGeom prst="straightConnector1">
              <a:avLst/>
            </a:prstGeom>
            <a:noFill/>
            <a:ln w="12700" algn="ctr">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70" name="TextBox 7"/>
            <p:cNvSpPr txBox="1">
              <a:spLocks noChangeArrowheads="1"/>
            </p:cNvSpPr>
            <p:nvPr/>
          </p:nvSpPr>
          <p:spPr bwMode="auto">
            <a:xfrm>
              <a:off x="7426325" y="1724774"/>
              <a:ext cx="139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r>
                <a:rPr lang="en-GB" altLang="en-US" sz="1200" dirty="0">
                  <a:latin typeface="Lucida Sans" panose="020B0602030504020204" pitchFamily="34" charset="0"/>
                </a:rPr>
                <a:t>100nm accurate</a:t>
              </a:r>
            </a:p>
          </p:txBody>
        </p:sp>
      </p:grpSp>
      <p:grpSp>
        <p:nvGrpSpPr>
          <p:cNvPr id="7" name="Group 6"/>
          <p:cNvGrpSpPr/>
          <p:nvPr/>
        </p:nvGrpSpPr>
        <p:grpSpPr>
          <a:xfrm>
            <a:off x="7424737" y="2836862"/>
            <a:ext cx="1395413" cy="580232"/>
            <a:chOff x="7424737" y="2836862"/>
            <a:chExt cx="1395413" cy="580232"/>
          </a:xfrm>
        </p:grpSpPr>
        <p:cxnSp>
          <p:nvCxnSpPr>
            <p:cNvPr id="36871" name="Straight Arrow Connector 10"/>
            <p:cNvCxnSpPr>
              <a:cxnSpLocks noChangeShapeType="1"/>
            </p:cNvCxnSpPr>
            <p:nvPr/>
          </p:nvCxnSpPr>
          <p:spPr bwMode="auto">
            <a:xfrm flipH="1">
              <a:off x="7829550" y="3129756"/>
              <a:ext cx="174625" cy="287338"/>
            </a:xfrm>
            <a:prstGeom prst="straightConnector1">
              <a:avLst/>
            </a:prstGeom>
            <a:noFill/>
            <a:ln w="12700" algn="ctr">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72" name="TextBox 11"/>
            <p:cNvSpPr txBox="1">
              <a:spLocks noChangeArrowheads="1"/>
            </p:cNvSpPr>
            <p:nvPr/>
          </p:nvSpPr>
          <p:spPr bwMode="auto">
            <a:xfrm>
              <a:off x="7424737" y="2836862"/>
              <a:ext cx="1395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r>
                <a:rPr lang="en-GB" altLang="en-US" sz="1200" dirty="0">
                  <a:latin typeface="Lucida Sans" panose="020B0602030504020204" pitchFamily="34" charset="0"/>
                </a:rPr>
                <a:t>500nm accurate</a:t>
              </a:r>
            </a:p>
          </p:txBody>
        </p:sp>
      </p:grpSp>
      <p:grpSp>
        <p:nvGrpSpPr>
          <p:cNvPr id="8" name="Group 7"/>
          <p:cNvGrpSpPr/>
          <p:nvPr/>
        </p:nvGrpSpPr>
        <p:grpSpPr>
          <a:xfrm>
            <a:off x="3791954" y="5126145"/>
            <a:ext cx="2436230" cy="469793"/>
            <a:chOff x="3791954" y="5126145"/>
            <a:chExt cx="2436230" cy="469793"/>
          </a:xfrm>
        </p:grpSpPr>
        <p:cxnSp>
          <p:nvCxnSpPr>
            <p:cNvPr id="36873" name="Straight Arrow Connector 13"/>
            <p:cNvCxnSpPr>
              <a:cxnSpLocks noChangeShapeType="1"/>
            </p:cNvCxnSpPr>
            <p:nvPr/>
          </p:nvCxnSpPr>
          <p:spPr bwMode="auto">
            <a:xfrm>
              <a:off x="4787900" y="5445125"/>
              <a:ext cx="1440284" cy="150813"/>
            </a:xfrm>
            <a:prstGeom prst="straightConnector1">
              <a:avLst/>
            </a:prstGeom>
            <a:noFill/>
            <a:ln w="12700" algn="ctr">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74" name="TextBox 14"/>
            <p:cNvSpPr txBox="1">
              <a:spLocks noChangeArrowheads="1"/>
            </p:cNvSpPr>
            <p:nvPr/>
          </p:nvSpPr>
          <p:spPr bwMode="auto">
            <a:xfrm>
              <a:off x="3791954" y="5126145"/>
              <a:ext cx="1716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r>
                <a:rPr lang="en-GB" altLang="en-US" sz="1200" dirty="0">
                  <a:latin typeface="Lucida Sans" panose="020B0602030504020204" pitchFamily="34" charset="0"/>
                </a:rPr>
                <a:t>Few micron accurate</a:t>
              </a:r>
            </a:p>
            <a:p>
              <a:pPr>
                <a:spcAft>
                  <a:spcPct val="0"/>
                </a:spcAft>
                <a:buFontTx/>
                <a:buNone/>
              </a:pPr>
              <a:r>
                <a:rPr lang="en-GB" altLang="en-US" sz="1200" dirty="0">
                  <a:latin typeface="Lucida Sans" panose="020B0602030504020204" pitchFamily="34" charset="0"/>
                </a:rPr>
                <a:t>Weak link!</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23850" y="541604"/>
            <a:ext cx="8496300" cy="649288"/>
          </a:xfrm>
        </p:spPr>
        <p:txBody>
          <a:bodyPr/>
          <a:lstStyle/>
          <a:p>
            <a:r>
              <a:rPr lang="en-GB" altLang="en-US" dirty="0" smtClean="0"/>
              <a:t>Positional correction</a:t>
            </a:r>
          </a:p>
        </p:txBody>
      </p:sp>
      <p:sp>
        <p:nvSpPr>
          <p:cNvPr id="37891" name="Content Placeholder 2"/>
          <p:cNvSpPr>
            <a:spLocks noGrp="1"/>
          </p:cNvSpPr>
          <p:nvPr>
            <p:ph idx="1"/>
          </p:nvPr>
        </p:nvSpPr>
        <p:spPr>
          <a:xfrm>
            <a:off x="323850" y="1190892"/>
            <a:ext cx="8496300" cy="792162"/>
          </a:xfrm>
        </p:spPr>
        <p:txBody>
          <a:bodyPr/>
          <a:lstStyle/>
          <a:p>
            <a:r>
              <a:rPr lang="en-GB" altLang="en-US" dirty="0" smtClean="0"/>
              <a:t>Pair DMD mask realignment with image recognition</a:t>
            </a:r>
          </a:p>
          <a:p>
            <a:pPr lvl="1"/>
            <a:r>
              <a:rPr lang="en-GB" altLang="en-US" dirty="0" smtClean="0"/>
              <a:t>Test: Regular 2D array of 5 by 5 X’s</a:t>
            </a:r>
          </a:p>
        </p:txBody>
      </p:sp>
      <p:sp>
        <p:nvSpPr>
          <p:cNvPr id="378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29697684-C2C7-4025-8625-FC07772BD475}" type="slidenum">
              <a:rPr lang="en-GB" altLang="en-US" sz="1200" smtClean="0">
                <a:latin typeface="Lucida Sans" panose="020B0602030504020204" pitchFamily="34" charset="0"/>
              </a:rPr>
              <a:pPr>
                <a:spcAft>
                  <a:spcPct val="0"/>
                </a:spcAft>
                <a:buFontTx/>
                <a:buNone/>
              </a:pPr>
              <a:t>12</a:t>
            </a:fld>
            <a:endParaRPr lang="en-GB" altLang="en-US" sz="1200" smtClean="0">
              <a:latin typeface="Lucida Sans" panose="020B0602030504020204" pitchFamily="34" charset="0"/>
            </a:endParaRPr>
          </a:p>
        </p:txBody>
      </p:sp>
      <p:sp>
        <p:nvSpPr>
          <p:cNvPr id="37893" name="TextBox 4"/>
          <p:cNvSpPr txBox="1">
            <a:spLocks noChangeArrowheads="1"/>
          </p:cNvSpPr>
          <p:nvPr/>
        </p:nvSpPr>
        <p:spPr bwMode="auto">
          <a:xfrm>
            <a:off x="463550" y="2292350"/>
            <a:ext cx="4103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marL="342900" indent="-342900">
              <a:defRPr/>
            </a:pPr>
            <a:r>
              <a:rPr lang="en-GB" altLang="en-US" kern="0" dirty="0" smtClean="0">
                <a:solidFill>
                  <a:srgbClr val="323D43"/>
                </a:solidFill>
                <a:latin typeface="Georgia"/>
              </a:rPr>
              <a:t>No correction</a:t>
            </a:r>
          </a:p>
        </p:txBody>
      </p:sp>
      <p:cxnSp>
        <p:nvCxnSpPr>
          <p:cNvPr id="37894" name="Straight Connector 7"/>
          <p:cNvCxnSpPr>
            <a:cxnSpLocks noChangeShapeType="1"/>
          </p:cNvCxnSpPr>
          <p:nvPr/>
        </p:nvCxnSpPr>
        <p:spPr bwMode="auto">
          <a:xfrm>
            <a:off x="4349750" y="2492375"/>
            <a:ext cx="6350" cy="4044950"/>
          </a:xfrm>
          <a:prstGeom prst="line">
            <a:avLst/>
          </a:prstGeom>
          <a:noFill/>
          <a:ln w="127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4"/>
          <p:cNvSpPr txBox="1">
            <a:spLocks noChangeArrowheads="1"/>
          </p:cNvSpPr>
          <p:nvPr/>
        </p:nvSpPr>
        <p:spPr bwMode="auto">
          <a:xfrm>
            <a:off x="4567238" y="2292350"/>
            <a:ext cx="4103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marL="342900" indent="-342900">
              <a:defRPr/>
            </a:pPr>
            <a:r>
              <a:rPr lang="en-GB" altLang="en-US" kern="0" dirty="0" smtClean="0">
                <a:solidFill>
                  <a:srgbClr val="323D43"/>
                </a:solidFill>
                <a:latin typeface="Georgia"/>
              </a:rPr>
              <a:t>With correction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162" y="2841798"/>
            <a:ext cx="3088388" cy="34669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50" y="2841798"/>
            <a:ext cx="3088388" cy="34669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8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P spid="3789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altLang="en-US" smtClean="0"/>
              <a:t>Multiple exposures</a:t>
            </a:r>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D63DBABD-2E9E-4855-BF07-BA14A90F3707}" type="slidenum">
              <a:rPr lang="en-GB" altLang="en-US" sz="1200" smtClean="0">
                <a:latin typeface="Lucida Sans" panose="020B0602030504020204" pitchFamily="34" charset="0"/>
              </a:rPr>
              <a:pPr>
                <a:spcAft>
                  <a:spcPct val="0"/>
                </a:spcAft>
                <a:buFontTx/>
                <a:buNone/>
              </a:pPr>
              <a:t>13</a:t>
            </a:fld>
            <a:endParaRPr lang="en-GB" altLang="en-US" sz="1200" smtClean="0">
              <a:latin typeface="Lucida Sans" panose="020B0602030504020204" pitchFamily="34" charset="0"/>
            </a:endParaRPr>
          </a:p>
        </p:txBody>
      </p:sp>
      <p:pic>
        <p:nvPicPr>
          <p:cNvPr id="4" name="Picture 10" descr="K:\ORC\Private\bm602\FASTlab\Presentations\Cranfield talk\figures\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3763963"/>
            <a:ext cx="476726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K:\ORC\Private\bm602\FASTlab\Presentations\Cranfield talk\figures\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75" y="3763963"/>
            <a:ext cx="553878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K:\ORC\Private\bm602\FASTlab\Presentations\Cranfield talk\figures\d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675" y="3763963"/>
            <a:ext cx="55387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K:\ORC\Private\bm602\FASTlab\Presentations\Cranfield talk\figures\d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675" y="3763963"/>
            <a:ext cx="59197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Content Placeholder 2"/>
          <p:cNvSpPr>
            <a:spLocks noGrp="1"/>
          </p:cNvSpPr>
          <p:nvPr>
            <p:ph idx="1"/>
          </p:nvPr>
        </p:nvSpPr>
        <p:spPr>
          <a:xfrm>
            <a:off x="323850" y="1773238"/>
            <a:ext cx="8712200" cy="2376487"/>
          </a:xfrm>
        </p:spPr>
        <p:txBody>
          <a:bodyPr/>
          <a:lstStyle/>
          <a:p>
            <a:r>
              <a:rPr lang="en-GB" altLang="en-US" dirty="0" smtClean="0"/>
              <a:t>Feature size: </a:t>
            </a:r>
            <a:r>
              <a:rPr lang="en-GB" altLang="en-US" u="sng" dirty="0" smtClean="0"/>
              <a:t>not limited</a:t>
            </a:r>
            <a:r>
              <a:rPr lang="en-GB" altLang="en-US" dirty="0" smtClean="0"/>
              <a:t> by wavelength</a:t>
            </a:r>
          </a:p>
          <a:p>
            <a:r>
              <a:rPr lang="en-GB" altLang="en-US" dirty="0" smtClean="0"/>
              <a:t>Spacing between features (resolution): </a:t>
            </a:r>
            <a:r>
              <a:rPr lang="en-GB" altLang="en-US" u="sng" dirty="0" smtClean="0"/>
              <a:t>limited</a:t>
            </a:r>
            <a:r>
              <a:rPr lang="en-GB" altLang="en-US" dirty="0" smtClean="0"/>
              <a:t> by wavelength</a:t>
            </a:r>
          </a:p>
          <a:p>
            <a:r>
              <a:rPr lang="en-GB" altLang="en-US" dirty="0" smtClean="0"/>
              <a:t>We can ‘beat’ the diffraction limit, using multiple laser pulses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GB" altLang="en-US" smtClean="0"/>
              <a:t>Multiple exposures</a:t>
            </a:r>
          </a:p>
        </p:txBody>
      </p:sp>
      <p:sp>
        <p:nvSpPr>
          <p:cNvPr id="40963" name="Content Placeholder 2"/>
          <p:cNvSpPr>
            <a:spLocks noGrp="1"/>
          </p:cNvSpPr>
          <p:nvPr>
            <p:ph idx="1"/>
          </p:nvPr>
        </p:nvSpPr>
        <p:spPr>
          <a:xfrm>
            <a:off x="323850" y="1700213"/>
            <a:ext cx="2303463" cy="3961035"/>
          </a:xfrm>
        </p:spPr>
        <p:txBody>
          <a:bodyPr/>
          <a:lstStyle/>
          <a:p>
            <a:r>
              <a:rPr lang="en-GB" altLang="en-US" sz="2200" dirty="0" smtClean="0"/>
              <a:t>Sequentially rotated Archimedean spirals</a:t>
            </a:r>
          </a:p>
          <a:p>
            <a:r>
              <a:rPr lang="en-GB" altLang="en-US" sz="2200" dirty="0" smtClean="0"/>
              <a:t>370nm period on 1µm limited system – 2.5x below limit</a:t>
            </a:r>
          </a:p>
        </p:txBody>
      </p:sp>
      <p:sp>
        <p:nvSpPr>
          <p:cNvPr id="40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79B4AF83-A880-419C-8EEB-AE4824436B46}" type="slidenum">
              <a:rPr lang="en-GB" altLang="en-US" sz="1200" smtClean="0">
                <a:latin typeface="Lucida Sans" panose="020B0602030504020204" pitchFamily="34" charset="0"/>
              </a:rPr>
              <a:pPr>
                <a:spcAft>
                  <a:spcPct val="0"/>
                </a:spcAft>
                <a:buFontTx/>
                <a:buNone/>
              </a:pPr>
              <a:t>14</a:t>
            </a:fld>
            <a:endParaRPr lang="en-GB" altLang="en-US" sz="1200" dirty="0" smtClean="0">
              <a:latin typeface="Lucida Sans" panose="020B0602030504020204" pitchFamily="34" charset="0"/>
            </a:endParaRPr>
          </a:p>
        </p:txBody>
      </p:sp>
      <p:pic>
        <p:nvPicPr>
          <p:cNvPr id="409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696785"/>
            <a:ext cx="212883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696785"/>
            <a:ext cx="212725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5725" y="1696784"/>
            <a:ext cx="212725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28901" y="1696783"/>
            <a:ext cx="212725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0664" y="1695196"/>
            <a:ext cx="1998663"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8638" y="1666968"/>
            <a:ext cx="3996129" cy="399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323850" y="5005554"/>
            <a:ext cx="460811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342900" indent="-342900" algn="l" rtl="0" eaLnBrk="0" fontAlgn="base" hangingPunct="0">
              <a:spcBef>
                <a:spcPct val="0"/>
              </a:spcBef>
              <a:spcAft>
                <a:spcPct val="70000"/>
              </a:spcAft>
              <a:buChar char="•"/>
              <a:defRPr sz="2400">
                <a:solidFill>
                  <a:schemeClr val="tx1"/>
                </a:solidFill>
                <a:latin typeface="+mn-lt"/>
                <a:ea typeface="MS PGothic" pitchFamily="34" charset="-128"/>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r>
              <a:rPr lang="en-GB" altLang="en-US" sz="2200" kern="0" dirty="0" smtClean="0"/>
              <a:t>Applications in metamaterials and microfluidics</a:t>
            </a:r>
          </a:p>
          <a:p>
            <a:r>
              <a:rPr lang="en-GB" altLang="en-US" sz="2200" kern="0" dirty="0" smtClean="0"/>
              <a:t>Limit becomes a function of optical and material effects</a:t>
            </a:r>
            <a:endParaRPr lang="en-GB" altLang="en-US" sz="2200" kern="0" dirty="0" smtClean="0">
              <a:solidFill>
                <a:srgbClr val="FF0000"/>
              </a:solidFill>
            </a:endParaRPr>
          </a:p>
        </p:txBody>
      </p:sp>
      <p:cxnSp>
        <p:nvCxnSpPr>
          <p:cNvPr id="3" name="Straight Arrow Connector 2"/>
          <p:cNvCxnSpPr/>
          <p:nvPr/>
        </p:nvCxnSpPr>
        <p:spPr bwMode="auto">
          <a:xfrm>
            <a:off x="2915816" y="3789040"/>
            <a:ext cx="216024" cy="216024"/>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096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09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096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09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096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09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096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09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9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GB" altLang="en-US" smtClean="0"/>
              <a:t>Greyscale intensity control</a:t>
            </a:r>
          </a:p>
        </p:txBody>
      </p:sp>
      <p:sp>
        <p:nvSpPr>
          <p:cNvPr id="41987" name="Content Placeholder 2"/>
          <p:cNvSpPr>
            <a:spLocks noGrp="1"/>
          </p:cNvSpPr>
          <p:nvPr>
            <p:ph idx="1"/>
          </p:nvPr>
        </p:nvSpPr>
        <p:spPr>
          <a:xfrm>
            <a:off x="323850" y="1601135"/>
            <a:ext cx="8712646" cy="2043766"/>
          </a:xfrm>
        </p:spPr>
        <p:txBody>
          <a:bodyPr/>
          <a:lstStyle/>
          <a:p>
            <a:r>
              <a:rPr lang="en-GB" altLang="en-US" dirty="0" smtClean="0"/>
              <a:t>Point spread function </a:t>
            </a:r>
            <a:r>
              <a:rPr lang="en-GB" altLang="en-US" dirty="0" smtClean="0">
                <a:latin typeface="Times New Roman" panose="02020603050405020304" pitchFamily="18" charset="0"/>
                <a:cs typeface="Times New Roman" panose="02020603050405020304" pitchFamily="18" charset="0"/>
              </a:rPr>
              <a:t>→ </a:t>
            </a:r>
            <a:r>
              <a:rPr lang="en-GB" altLang="en-US" dirty="0" smtClean="0"/>
              <a:t>each point at sample is an average of many DMD pixels</a:t>
            </a:r>
          </a:p>
        </p:txBody>
      </p:sp>
      <p:sp>
        <p:nvSpPr>
          <p:cNvPr id="419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2B6AC1A1-C3AD-41C2-A9EE-F018884FB575}" type="slidenum">
              <a:rPr lang="en-GB" altLang="en-US" sz="1200" smtClean="0">
                <a:latin typeface="Lucida Sans" panose="020B0602030504020204" pitchFamily="34" charset="0"/>
              </a:rPr>
              <a:pPr>
                <a:spcAft>
                  <a:spcPct val="0"/>
                </a:spcAft>
                <a:buFontTx/>
                <a:buNone/>
              </a:pPr>
              <a:t>15</a:t>
            </a:fld>
            <a:endParaRPr lang="en-GB" altLang="en-US" sz="1200" smtClean="0">
              <a:latin typeface="Lucida Sans" panose="020B0602030504020204" pitchFamily="34" charset="0"/>
            </a:endParaRPr>
          </a:p>
        </p:txBody>
      </p:sp>
      <p:pic>
        <p:nvPicPr>
          <p:cNvPr id="419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2735" y="2702689"/>
            <a:ext cx="230663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28" y="2996952"/>
            <a:ext cx="2368575" cy="23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8898" y="2436658"/>
            <a:ext cx="5151252" cy="386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bwMode="auto">
          <a:xfrm>
            <a:off x="2546454" y="3891107"/>
            <a:ext cx="1045977" cy="585609"/>
          </a:xfrm>
          <a:prstGeom prst="rightArrow">
            <a:avLst/>
          </a:prstGeom>
          <a:solidFill>
            <a:srgbClr val="F00F2C"/>
          </a:solidFill>
          <a:ln w="12700" cap="flat" cmpd="sng" algn="ctr">
            <a:solidFill>
              <a:srgbClr val="C00000"/>
            </a:solidFill>
            <a:prstDash val="solid"/>
            <a:round/>
            <a:headEnd type="none" w="med" len="med"/>
            <a:tailEnd type="none" w="med" len="med"/>
          </a:ln>
          <a:effectLst/>
          <a:ex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sp>
        <p:nvSpPr>
          <p:cNvPr id="2" name="TextBox 1"/>
          <p:cNvSpPr txBox="1"/>
          <p:nvPr/>
        </p:nvSpPr>
        <p:spPr>
          <a:xfrm>
            <a:off x="-52869" y="5415946"/>
            <a:ext cx="2622464" cy="1077218"/>
          </a:xfrm>
          <a:prstGeom prst="rect">
            <a:avLst/>
          </a:prstGeom>
          <a:noFill/>
        </p:spPr>
        <p:txBody>
          <a:bodyPr wrap="square" rtlCol="0">
            <a:spAutoFit/>
          </a:bodyPr>
          <a:lstStyle/>
          <a:p>
            <a:pPr algn="ctr"/>
            <a:r>
              <a:rPr lang="en-GB" sz="3200" dirty="0" smtClean="0">
                <a:latin typeface="+mn-lt"/>
              </a:rPr>
              <a:t>Displayed on DMD</a:t>
            </a:r>
            <a:endParaRPr lang="en-GB" sz="3200" dirty="0">
              <a:latin typeface="+mn-lt"/>
            </a:endParaRPr>
          </a:p>
        </p:txBody>
      </p:sp>
      <p:pic>
        <p:nvPicPr>
          <p:cNvPr id="4199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696407"/>
            <a:ext cx="23082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9722" y="3777636"/>
            <a:ext cx="1800200" cy="400110"/>
          </a:xfrm>
          <a:prstGeom prst="rect">
            <a:avLst/>
          </a:prstGeom>
          <a:noFill/>
        </p:spPr>
        <p:txBody>
          <a:bodyPr wrap="square" rtlCol="0">
            <a:spAutoFit/>
          </a:bodyPr>
          <a:lstStyle/>
          <a:p>
            <a:r>
              <a:rPr lang="en-GB" sz="2000" dirty="0" smtClean="0">
                <a:latin typeface="+mn-lt"/>
                <a:ea typeface="Kozuka Mincho Pr6N EL" pitchFamily="18" charset="-128"/>
              </a:rPr>
              <a:t>25% on</a:t>
            </a:r>
            <a:endParaRPr lang="en-GB" sz="2000" dirty="0">
              <a:latin typeface="+mn-lt"/>
              <a:ea typeface="Kozuka Mincho Pr6N EL" pitchFamily="18" charset="-128"/>
            </a:endParaRPr>
          </a:p>
        </p:txBody>
      </p:sp>
      <p:sp>
        <p:nvSpPr>
          <p:cNvPr id="13" name="TextBox 12"/>
          <p:cNvSpPr txBox="1"/>
          <p:nvPr/>
        </p:nvSpPr>
        <p:spPr>
          <a:xfrm>
            <a:off x="2692331" y="3797619"/>
            <a:ext cx="1800200" cy="400110"/>
          </a:xfrm>
          <a:prstGeom prst="rect">
            <a:avLst/>
          </a:prstGeom>
          <a:noFill/>
        </p:spPr>
        <p:txBody>
          <a:bodyPr wrap="square" rtlCol="0">
            <a:spAutoFit/>
          </a:bodyPr>
          <a:lstStyle/>
          <a:p>
            <a:r>
              <a:rPr lang="en-GB" sz="2000" dirty="0" smtClean="0">
                <a:latin typeface="+mn-lt"/>
                <a:ea typeface="Kozuka Mincho Pr6N EL" pitchFamily="18" charset="-128"/>
              </a:rPr>
              <a:t>50% on</a:t>
            </a:r>
            <a:endParaRPr lang="en-GB" sz="2000" dirty="0">
              <a:latin typeface="+mn-lt"/>
              <a:ea typeface="Kozuka Mincho Pr6N EL" pitchFamily="18" charset="-128"/>
            </a:endParaRPr>
          </a:p>
        </p:txBody>
      </p:sp>
      <p:pic>
        <p:nvPicPr>
          <p:cNvPr id="4199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8333" y="2700600"/>
            <a:ext cx="2306638"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344424" y="3812910"/>
            <a:ext cx="1800200" cy="400110"/>
          </a:xfrm>
          <a:prstGeom prst="rect">
            <a:avLst/>
          </a:prstGeom>
          <a:noFill/>
        </p:spPr>
        <p:txBody>
          <a:bodyPr wrap="square" rtlCol="0">
            <a:spAutoFit/>
          </a:bodyPr>
          <a:lstStyle/>
          <a:p>
            <a:r>
              <a:rPr lang="en-GB" sz="2000" dirty="0" smtClean="0">
                <a:latin typeface="+mn-lt"/>
                <a:ea typeface="Kozuka Mincho Pr6N EL" pitchFamily="18" charset="-128"/>
              </a:rPr>
              <a:t>75% on</a:t>
            </a:r>
            <a:endParaRPr lang="en-GB" sz="2000" dirty="0">
              <a:latin typeface="+mn-lt"/>
              <a:ea typeface="Kozuka Mincho Pr6N EL"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9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199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199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199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19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P spid="4" grpId="0" animBg="1"/>
      <p:bldP spid="2" grpId="0"/>
      <p:bldP spid="3" grpId="0"/>
      <p:bldP spid="3" grpId="1"/>
      <p:bldP spid="13" grpId="0"/>
      <p:bldP spid="13"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6698CA22-A5F4-4BD6-BF93-63EC0BBF2159}" type="slidenum">
              <a:rPr lang="en-GB" altLang="en-US" smtClean="0"/>
              <a:pPr/>
              <a:t>16</a:t>
            </a:fld>
            <a:endParaRPr lang="en-GB" altLang="en-US" smtClean="0"/>
          </a:p>
        </p:txBody>
      </p:sp>
      <p:sp>
        <p:nvSpPr>
          <p:cNvPr id="44036" name="Title 1"/>
          <p:cNvSpPr>
            <a:spLocks noGrp="1"/>
          </p:cNvSpPr>
          <p:nvPr>
            <p:ph type="title"/>
          </p:nvPr>
        </p:nvSpPr>
        <p:spPr/>
        <p:txBody>
          <a:bodyPr/>
          <a:lstStyle/>
          <a:p>
            <a:r>
              <a:rPr lang="en-GB" altLang="en-US" dirty="0" smtClean="0"/>
              <a:t>Greyscale intensity control</a:t>
            </a:r>
          </a:p>
        </p:txBody>
      </p:sp>
      <p:pic>
        <p:nvPicPr>
          <p:cNvPr id="440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509905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728912"/>
            <a:ext cx="5099050"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95536" y="1651001"/>
            <a:ext cx="4991100" cy="4114800"/>
          </a:xfrm>
        </p:spPr>
      </p:pic>
      <p:grpSp>
        <p:nvGrpSpPr>
          <p:cNvPr id="6" name="Group 5"/>
          <p:cNvGrpSpPr/>
          <p:nvPr/>
        </p:nvGrpSpPr>
        <p:grpSpPr>
          <a:xfrm>
            <a:off x="3378469" y="1651001"/>
            <a:ext cx="4001843" cy="1941911"/>
            <a:chOff x="3378469" y="1651001"/>
            <a:chExt cx="4001843" cy="1941911"/>
          </a:xfrm>
        </p:grpSpPr>
        <p:sp>
          <p:nvSpPr>
            <p:cNvPr id="2" name="Rectangle 1"/>
            <p:cNvSpPr/>
            <p:nvPr/>
          </p:nvSpPr>
          <p:spPr bwMode="auto">
            <a:xfrm>
              <a:off x="3378469" y="2728912"/>
              <a:ext cx="864000" cy="864000"/>
            </a:xfrm>
            <a:prstGeom prst="rect">
              <a:avLst/>
            </a:prstGeom>
            <a:noFill/>
            <a:ln>
              <a:solidFill>
                <a:srgbClr val="FF0000"/>
              </a:solidFill>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tx1"/>
                </a:solidFill>
                <a:effectLst/>
                <a:latin typeface="Lucida Sans" pitchFamily="16" charset="0"/>
                <a:ea typeface="ＭＳ Ｐゴシック" pitchFamily="16" charset="-128"/>
              </a:endParaRPr>
            </a:p>
          </p:txBody>
        </p:sp>
        <p:cxnSp>
          <p:nvCxnSpPr>
            <p:cNvPr id="4" name="Straight Arrow Connector 3"/>
            <p:cNvCxnSpPr/>
            <p:nvPr/>
          </p:nvCxnSpPr>
          <p:spPr bwMode="auto">
            <a:xfrm flipH="1">
              <a:off x="4355976" y="2174746"/>
              <a:ext cx="1265635" cy="524048"/>
            </a:xfrm>
            <a:prstGeom prst="straightConnector1">
              <a:avLst/>
            </a:prstGeom>
            <a:ln>
              <a:solidFill>
                <a:srgbClr val="FF0000"/>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sp>
          <p:nvSpPr>
            <p:cNvPr id="5" name="TextBox 4"/>
            <p:cNvSpPr txBox="1"/>
            <p:nvPr/>
          </p:nvSpPr>
          <p:spPr>
            <a:xfrm>
              <a:off x="5621611" y="1651001"/>
              <a:ext cx="1758701" cy="1015663"/>
            </a:xfrm>
            <a:prstGeom prst="rect">
              <a:avLst/>
            </a:prstGeom>
            <a:noFill/>
          </p:spPr>
          <p:txBody>
            <a:bodyPr wrap="square" rtlCol="0">
              <a:spAutoFit/>
            </a:bodyPr>
            <a:lstStyle/>
            <a:p>
              <a:r>
                <a:rPr lang="en-GB" sz="2000" dirty="0" smtClean="0">
                  <a:latin typeface="+mn-lt"/>
                </a:rPr>
                <a:t>Single mask on DMD, single pulse</a:t>
              </a:r>
              <a:endParaRPr lang="en-GB" sz="2000" dirty="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403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GB" altLang="en-US" smtClean="0"/>
              <a:t>Optical Proximity Corrections</a:t>
            </a:r>
          </a:p>
        </p:txBody>
      </p:sp>
      <p:sp>
        <p:nvSpPr>
          <p:cNvPr id="45059" name="Content Placeholder 2"/>
          <p:cNvSpPr>
            <a:spLocks noGrp="1"/>
          </p:cNvSpPr>
          <p:nvPr>
            <p:ph idx="1"/>
          </p:nvPr>
        </p:nvSpPr>
        <p:spPr>
          <a:xfrm>
            <a:off x="323850" y="1700213"/>
            <a:ext cx="8496300" cy="894398"/>
          </a:xfrm>
        </p:spPr>
        <p:txBody>
          <a:bodyPr/>
          <a:lstStyle/>
          <a:p>
            <a:r>
              <a:rPr lang="en-GB" altLang="en-US" dirty="0" smtClean="0"/>
              <a:t>Limited bandwidth of spatial frequencies </a:t>
            </a:r>
            <a:r>
              <a:rPr lang="en-GB" altLang="en-US" dirty="0" smtClean="0">
                <a:cs typeface="Times New Roman" panose="02020603050405020304" pitchFamily="18" charset="0"/>
              </a:rPr>
              <a:t>→ distortions such as ‘rounded corners’ will still occur</a:t>
            </a:r>
            <a:endParaRPr lang="en-GB" altLang="en-US" dirty="0" smtClean="0"/>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25F40478-F831-4F30-8AC7-AF20E1AC2A0C}" type="slidenum">
              <a:rPr lang="en-GB" altLang="en-US" sz="1200" smtClean="0">
                <a:latin typeface="Lucida Sans" panose="020B0602030504020204" pitchFamily="34" charset="0"/>
              </a:rPr>
              <a:pPr>
                <a:spcAft>
                  <a:spcPct val="0"/>
                </a:spcAft>
                <a:buFontTx/>
                <a:buNone/>
              </a:pPr>
              <a:t>17</a:t>
            </a:fld>
            <a:endParaRPr lang="en-GB" altLang="en-US" sz="1200" smtClean="0">
              <a:latin typeface="Lucida Sans" panose="020B0602030504020204" pitchFamily="34" charset="0"/>
            </a:endParaRPr>
          </a:p>
        </p:txBody>
      </p:sp>
      <p:pic>
        <p:nvPicPr>
          <p:cNvPr id="4506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594611"/>
            <a:ext cx="23066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583" y="3933056"/>
            <a:ext cx="264001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9053" y="2731013"/>
            <a:ext cx="25050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24128" y="2695577"/>
            <a:ext cx="3384376" cy="830997"/>
          </a:xfrm>
          <a:prstGeom prst="rect">
            <a:avLst/>
          </a:prstGeom>
        </p:spPr>
        <p:txBody>
          <a:bodyPr wrap="square">
            <a:spAutoFit/>
          </a:bodyPr>
          <a:lstStyle/>
          <a:p>
            <a:pPr marL="342900" lvl="0" indent="-342900">
              <a:spcAft>
                <a:spcPct val="70000"/>
              </a:spcAft>
              <a:buFontTx/>
              <a:buChar char="•"/>
            </a:pPr>
            <a:r>
              <a:rPr lang="en-GB" altLang="en-US" sz="2400" kern="0" dirty="0" smtClean="0">
                <a:solidFill>
                  <a:srgbClr val="323D43"/>
                </a:solidFill>
                <a:latin typeface="Georgia"/>
              </a:rPr>
              <a:t>‘Dog bone’ additions a common solution</a:t>
            </a:r>
            <a:endParaRPr lang="en-GB" altLang="en-US" sz="2400" kern="0" dirty="0">
              <a:solidFill>
                <a:srgbClr val="323D43"/>
              </a:solidFill>
              <a:latin typeface="Georgia"/>
            </a:endParaRPr>
          </a:p>
        </p:txBody>
      </p:sp>
      <p:sp>
        <p:nvSpPr>
          <p:cNvPr id="11" name="Rectangle 10"/>
          <p:cNvSpPr/>
          <p:nvPr/>
        </p:nvSpPr>
        <p:spPr>
          <a:xfrm>
            <a:off x="5732924" y="3933056"/>
            <a:ext cx="3384376" cy="1200329"/>
          </a:xfrm>
          <a:prstGeom prst="rect">
            <a:avLst/>
          </a:prstGeom>
        </p:spPr>
        <p:txBody>
          <a:bodyPr wrap="square">
            <a:spAutoFit/>
          </a:bodyPr>
          <a:lstStyle/>
          <a:p>
            <a:pPr marL="342900" lvl="0" indent="-342900">
              <a:spcAft>
                <a:spcPct val="70000"/>
              </a:spcAft>
              <a:buFontTx/>
              <a:buChar char="•"/>
            </a:pPr>
            <a:r>
              <a:rPr lang="en-GB" altLang="en-US" sz="2400" kern="0" dirty="0" smtClean="0">
                <a:solidFill>
                  <a:srgbClr val="323D43"/>
                </a:solidFill>
                <a:latin typeface="Georgia"/>
              </a:rPr>
              <a:t>Helps, but what about complex shapes?</a:t>
            </a:r>
            <a:endParaRPr lang="en-GB" altLang="en-US" sz="2400" kern="0" dirty="0">
              <a:solidFill>
                <a:srgbClr val="323D43"/>
              </a:solidFill>
              <a:latin typeface="Georgia"/>
            </a:endParaRPr>
          </a:p>
        </p:txBody>
      </p:sp>
      <p:sp>
        <p:nvSpPr>
          <p:cNvPr id="12" name="Rectangle 11"/>
          <p:cNvSpPr/>
          <p:nvPr/>
        </p:nvSpPr>
        <p:spPr>
          <a:xfrm>
            <a:off x="3062214" y="5393638"/>
            <a:ext cx="5902274" cy="830997"/>
          </a:xfrm>
          <a:prstGeom prst="rect">
            <a:avLst/>
          </a:prstGeom>
        </p:spPr>
        <p:txBody>
          <a:bodyPr wrap="square">
            <a:spAutoFit/>
          </a:bodyPr>
          <a:lstStyle/>
          <a:p>
            <a:pPr marL="342900" lvl="0" indent="-342900">
              <a:spcAft>
                <a:spcPct val="70000"/>
              </a:spcAft>
              <a:buFontTx/>
              <a:buChar char="•"/>
            </a:pPr>
            <a:r>
              <a:rPr lang="en-GB" altLang="en-US" sz="2400" kern="0" dirty="0" smtClean="0">
                <a:solidFill>
                  <a:srgbClr val="323D43"/>
                </a:solidFill>
                <a:latin typeface="Georgia"/>
              </a:rPr>
              <a:t>Simulate your beam line and material </a:t>
            </a:r>
            <a:r>
              <a:rPr lang="en-GB" altLang="en-US" sz="2400" kern="0" dirty="0" smtClean="0">
                <a:solidFill>
                  <a:srgbClr val="323D43"/>
                </a:solidFill>
                <a:latin typeface="Times New Roman" panose="02020603050405020304" pitchFamily="18" charset="0"/>
                <a:cs typeface="Times New Roman" panose="02020603050405020304" pitchFamily="18" charset="0"/>
              </a:rPr>
              <a:t>→ automate optical proximity correction</a:t>
            </a:r>
            <a:endParaRPr lang="en-GB" altLang="en-US" sz="2400" kern="0" dirty="0">
              <a:solidFill>
                <a:srgbClr val="323D43"/>
              </a:solidFill>
              <a:latin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0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4"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rcRect l="21126" t="27795" r="20255" b="36334"/>
          <a:stretch>
            <a:fillRect/>
          </a:stretch>
        </p:blipFill>
        <p:spPr>
          <a:xfrm>
            <a:off x="314325" y="2090738"/>
            <a:ext cx="2413000" cy="1474787"/>
          </a:xfrm>
        </p:spPr>
      </p:pic>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Lucida Sans" panose="020B0602030504020204" pitchFamily="34" charset="0"/>
                <a:ea typeface="MS PGothic" panose="020B0600070205080204" pitchFamily="34" charset="-128"/>
              </a:defRPr>
            </a:lvl1pPr>
            <a:lvl2pPr marL="742950" indent="-285750">
              <a:defRPr sz="1200">
                <a:solidFill>
                  <a:schemeClr val="tx1"/>
                </a:solidFill>
                <a:latin typeface="Lucida Sans" panose="020B0602030504020204" pitchFamily="34" charset="0"/>
                <a:ea typeface="MS PGothic" panose="020B0600070205080204" pitchFamily="34" charset="-128"/>
              </a:defRPr>
            </a:lvl2pPr>
            <a:lvl3pPr marL="1143000" indent="-228600">
              <a:defRPr sz="1200">
                <a:solidFill>
                  <a:schemeClr val="tx1"/>
                </a:solidFill>
                <a:latin typeface="Lucida Sans" panose="020B0602030504020204" pitchFamily="34" charset="0"/>
                <a:ea typeface="MS PGothic" panose="020B0600070205080204" pitchFamily="34" charset="-128"/>
              </a:defRPr>
            </a:lvl3pPr>
            <a:lvl4pPr marL="1600200" indent="-228600">
              <a:defRPr sz="1200">
                <a:solidFill>
                  <a:schemeClr val="tx1"/>
                </a:solidFill>
                <a:latin typeface="Lucida Sans" panose="020B0602030504020204" pitchFamily="34" charset="0"/>
                <a:ea typeface="MS PGothic" panose="020B0600070205080204" pitchFamily="34" charset="-128"/>
              </a:defRPr>
            </a:lvl4pPr>
            <a:lvl5pPr marL="2057400" indent="-228600">
              <a:defRPr sz="12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Lucida Sans" panose="020B0602030504020204" pitchFamily="34" charset="0"/>
                <a:ea typeface="MS PGothic" panose="020B0600070205080204" pitchFamily="34" charset="-128"/>
              </a:defRPr>
            </a:lvl9pPr>
          </a:lstStyle>
          <a:p>
            <a:fld id="{482756B3-571B-44D3-B233-D7FDDC2211CA}" type="slidenum">
              <a:rPr lang="en-GB" altLang="en-US" smtClean="0"/>
              <a:pPr/>
              <a:t>18</a:t>
            </a:fld>
            <a:endParaRPr lang="en-GB" altLang="en-US" smtClean="0"/>
          </a:p>
        </p:txBody>
      </p:sp>
      <p:sp>
        <p:nvSpPr>
          <p:cNvPr id="46084" name="Title 1"/>
          <p:cNvSpPr>
            <a:spLocks noGrp="1"/>
          </p:cNvSpPr>
          <p:nvPr>
            <p:ph type="title"/>
          </p:nvPr>
        </p:nvSpPr>
        <p:spPr>
          <a:xfrm>
            <a:off x="285750" y="404813"/>
            <a:ext cx="8496300" cy="649287"/>
          </a:xfrm>
        </p:spPr>
        <p:txBody>
          <a:bodyPr/>
          <a:lstStyle/>
          <a:p>
            <a:r>
              <a:rPr lang="en-GB" altLang="en-US" dirty="0" smtClean="0"/>
              <a:t>Optical Proximity Corrections</a:t>
            </a:r>
          </a:p>
        </p:txBody>
      </p:sp>
      <p:pic>
        <p:nvPicPr>
          <p:cNvPr id="7" name="Picture 6"/>
          <p:cNvPicPr>
            <a:picLocks noChangeAspect="1"/>
          </p:cNvPicPr>
          <p:nvPr/>
        </p:nvPicPr>
        <p:blipFill rotWithShape="1">
          <a:blip r:embed="rId4"/>
          <a:srcRect l="14692" t="3721" r="14853" b="5701"/>
          <a:stretch/>
        </p:blipFill>
        <p:spPr>
          <a:xfrm>
            <a:off x="314325" y="3943350"/>
            <a:ext cx="2413000" cy="241141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46086" name="Picture 7"/>
          <p:cNvPicPr>
            <a:picLocks noChangeAspect="1"/>
          </p:cNvPicPr>
          <p:nvPr/>
        </p:nvPicPr>
        <p:blipFill>
          <a:blip r:embed="rId5">
            <a:extLst>
              <a:ext uri="{28A0092B-C50C-407E-A947-70E740481C1C}">
                <a14:useLocalDpi xmlns:a14="http://schemas.microsoft.com/office/drawing/2010/main" val="0"/>
              </a:ext>
            </a:extLst>
          </a:blip>
          <a:srcRect l="31625" t="29324" r="8009" b="45062"/>
          <a:stretch>
            <a:fillRect/>
          </a:stretch>
        </p:blipFill>
        <p:spPr bwMode="auto">
          <a:xfrm>
            <a:off x="4211638" y="1730375"/>
            <a:ext cx="41402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p:cNvPicPr>
            <a:picLocks noChangeAspect="1"/>
          </p:cNvPicPr>
          <p:nvPr/>
        </p:nvPicPr>
        <p:blipFill>
          <a:blip r:embed="rId6">
            <a:extLst>
              <a:ext uri="{28A0092B-C50C-407E-A947-70E740481C1C}">
                <a14:useLocalDpi xmlns:a14="http://schemas.microsoft.com/office/drawing/2010/main" val="0"/>
              </a:ext>
            </a:extLst>
          </a:blip>
          <a:srcRect l="32707" t="29294" r="6931" b="45094"/>
          <a:stretch>
            <a:fillRect/>
          </a:stretch>
        </p:blipFill>
        <p:spPr bwMode="auto">
          <a:xfrm>
            <a:off x="4195763" y="4051300"/>
            <a:ext cx="41402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05113" y="2176463"/>
            <a:ext cx="13287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09875" y="4498975"/>
            <a:ext cx="13287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285750" y="140970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lgn="l" rtl="0" eaLnBrk="0" fontAlgn="base" hangingPunct="0">
              <a:spcBef>
                <a:spcPct val="0"/>
              </a:spcBef>
              <a:spcAft>
                <a:spcPct val="0"/>
              </a:spcAft>
              <a:defRPr sz="3500">
                <a:solidFill>
                  <a:schemeClr val="tx2"/>
                </a:solidFill>
                <a:latin typeface="+mj-lt"/>
                <a:ea typeface="MS PGothic" pitchFamily="34" charset="-128"/>
                <a:cs typeface="+mj-cs"/>
              </a:defRPr>
            </a:lvl1pPr>
            <a:lvl2pPr algn="l" rtl="0" eaLnBrk="0" fontAlgn="base" hangingPunct="0">
              <a:spcBef>
                <a:spcPct val="0"/>
              </a:spcBef>
              <a:spcAft>
                <a:spcPct val="0"/>
              </a:spcAft>
              <a:defRPr sz="3500">
                <a:solidFill>
                  <a:schemeClr val="tx2"/>
                </a:solidFill>
                <a:latin typeface="Georgia" pitchFamily="16" charset="0"/>
                <a:ea typeface="MS PGothic" pitchFamily="34" charset="-128"/>
              </a:defRPr>
            </a:lvl2pPr>
            <a:lvl3pPr algn="l" rtl="0" eaLnBrk="0" fontAlgn="base" hangingPunct="0">
              <a:spcBef>
                <a:spcPct val="0"/>
              </a:spcBef>
              <a:spcAft>
                <a:spcPct val="0"/>
              </a:spcAft>
              <a:defRPr sz="3500">
                <a:solidFill>
                  <a:schemeClr val="tx2"/>
                </a:solidFill>
                <a:latin typeface="Georgia" pitchFamily="16" charset="0"/>
                <a:ea typeface="MS PGothic" pitchFamily="34" charset="-128"/>
              </a:defRPr>
            </a:lvl3pPr>
            <a:lvl4pPr algn="l" rtl="0" eaLnBrk="0" fontAlgn="base" hangingPunct="0">
              <a:spcBef>
                <a:spcPct val="0"/>
              </a:spcBef>
              <a:spcAft>
                <a:spcPct val="0"/>
              </a:spcAft>
              <a:defRPr sz="3500">
                <a:solidFill>
                  <a:schemeClr val="tx2"/>
                </a:solidFill>
                <a:latin typeface="Georgia" pitchFamily="16" charset="0"/>
                <a:ea typeface="MS PGothic" pitchFamily="34" charset="-128"/>
              </a:defRPr>
            </a:lvl4pPr>
            <a:lvl5pPr algn="l" rtl="0" eaLnBrk="0" fontAlgn="base" hangingPunct="0">
              <a:spcBef>
                <a:spcPct val="0"/>
              </a:spcBef>
              <a:spcAft>
                <a:spcPct val="0"/>
              </a:spcAft>
              <a:defRPr sz="3500">
                <a:solidFill>
                  <a:schemeClr val="tx2"/>
                </a:solidFill>
                <a:latin typeface="Georgia" pitchFamily="16" charset="0"/>
                <a:ea typeface="MS PGothic" pitchFamily="34"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a:lstStyle>
          <a:p>
            <a:pPr>
              <a:defRPr/>
            </a:pPr>
            <a:r>
              <a:rPr lang="en-GB" altLang="en-US" kern="0" dirty="0" smtClean="0"/>
              <a:t>DMD mask</a:t>
            </a:r>
          </a:p>
        </p:txBody>
      </p:sp>
      <p:sp>
        <p:nvSpPr>
          <p:cNvPr id="13" name="Title 1"/>
          <p:cNvSpPr txBox="1">
            <a:spLocks/>
          </p:cNvSpPr>
          <p:nvPr/>
        </p:nvSpPr>
        <p:spPr bwMode="auto">
          <a:xfrm>
            <a:off x="4210050" y="1054100"/>
            <a:ext cx="44656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lgn="l" rtl="0" eaLnBrk="0" fontAlgn="base" hangingPunct="0">
              <a:spcBef>
                <a:spcPct val="0"/>
              </a:spcBef>
              <a:spcAft>
                <a:spcPct val="0"/>
              </a:spcAft>
              <a:defRPr sz="3500">
                <a:solidFill>
                  <a:schemeClr val="tx2"/>
                </a:solidFill>
                <a:latin typeface="+mj-lt"/>
                <a:ea typeface="MS PGothic" pitchFamily="34" charset="-128"/>
                <a:cs typeface="+mj-cs"/>
              </a:defRPr>
            </a:lvl1pPr>
            <a:lvl2pPr algn="l" rtl="0" eaLnBrk="0" fontAlgn="base" hangingPunct="0">
              <a:spcBef>
                <a:spcPct val="0"/>
              </a:spcBef>
              <a:spcAft>
                <a:spcPct val="0"/>
              </a:spcAft>
              <a:defRPr sz="3500">
                <a:solidFill>
                  <a:schemeClr val="tx2"/>
                </a:solidFill>
                <a:latin typeface="Georgia" pitchFamily="16" charset="0"/>
                <a:ea typeface="MS PGothic" pitchFamily="34" charset="-128"/>
              </a:defRPr>
            </a:lvl2pPr>
            <a:lvl3pPr algn="l" rtl="0" eaLnBrk="0" fontAlgn="base" hangingPunct="0">
              <a:spcBef>
                <a:spcPct val="0"/>
              </a:spcBef>
              <a:spcAft>
                <a:spcPct val="0"/>
              </a:spcAft>
              <a:defRPr sz="3500">
                <a:solidFill>
                  <a:schemeClr val="tx2"/>
                </a:solidFill>
                <a:latin typeface="Georgia" pitchFamily="16" charset="0"/>
                <a:ea typeface="MS PGothic" pitchFamily="34" charset="-128"/>
              </a:defRPr>
            </a:lvl3pPr>
            <a:lvl4pPr algn="l" rtl="0" eaLnBrk="0" fontAlgn="base" hangingPunct="0">
              <a:spcBef>
                <a:spcPct val="0"/>
              </a:spcBef>
              <a:spcAft>
                <a:spcPct val="0"/>
              </a:spcAft>
              <a:defRPr sz="3500">
                <a:solidFill>
                  <a:schemeClr val="tx2"/>
                </a:solidFill>
                <a:latin typeface="Georgia" pitchFamily="16" charset="0"/>
                <a:ea typeface="MS PGothic" pitchFamily="34" charset="-128"/>
              </a:defRPr>
            </a:lvl4pPr>
            <a:lvl5pPr algn="l" rtl="0" eaLnBrk="0" fontAlgn="base" hangingPunct="0">
              <a:spcBef>
                <a:spcPct val="0"/>
              </a:spcBef>
              <a:spcAft>
                <a:spcPct val="0"/>
              </a:spcAft>
              <a:defRPr sz="3500">
                <a:solidFill>
                  <a:schemeClr val="tx2"/>
                </a:solidFill>
                <a:latin typeface="Georgia" pitchFamily="16" charset="0"/>
                <a:ea typeface="MS PGothic" pitchFamily="34"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a:lstStyle>
          <a:p>
            <a:pPr>
              <a:defRPr/>
            </a:pPr>
            <a:r>
              <a:rPr lang="en-GB" altLang="en-US" kern="0" dirty="0" smtClean="0"/>
              <a:t>Camera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0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0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060850"/>
            <a:ext cx="1859284" cy="1850140"/>
          </a:xfrm>
          <a:prstGeom prst="rect">
            <a:avLst/>
          </a:prstGeom>
        </p:spPr>
      </p:pic>
      <p:sp>
        <p:nvSpPr>
          <p:cNvPr id="47106" name="Title 1"/>
          <p:cNvSpPr>
            <a:spLocks noGrp="1"/>
          </p:cNvSpPr>
          <p:nvPr>
            <p:ph type="title"/>
          </p:nvPr>
        </p:nvSpPr>
        <p:spPr>
          <a:xfrm>
            <a:off x="307155" y="497076"/>
            <a:ext cx="8496300" cy="649288"/>
          </a:xfrm>
        </p:spPr>
        <p:txBody>
          <a:bodyPr/>
          <a:lstStyle/>
          <a:p>
            <a:r>
              <a:rPr lang="en-GB" altLang="en-US" dirty="0" smtClean="0"/>
              <a:t>Cell growth assays</a:t>
            </a:r>
            <a:endParaRPr lang="en-GB" altLang="en-US" dirty="0" smtClean="0">
              <a:solidFill>
                <a:srgbClr val="FF0000"/>
              </a:solidFill>
            </a:endParaRPr>
          </a:p>
        </p:txBody>
      </p:sp>
      <p:sp>
        <p:nvSpPr>
          <p:cNvPr id="47107" name="Content Placeholder 2"/>
          <p:cNvSpPr>
            <a:spLocks noGrp="1"/>
          </p:cNvSpPr>
          <p:nvPr>
            <p:ph idx="1"/>
          </p:nvPr>
        </p:nvSpPr>
        <p:spPr>
          <a:xfrm>
            <a:off x="307155" y="1268760"/>
            <a:ext cx="7289181" cy="1131712"/>
          </a:xfrm>
        </p:spPr>
        <p:txBody>
          <a:bodyPr/>
          <a:lstStyle/>
          <a:p>
            <a:r>
              <a:rPr lang="en-US" altLang="en-US" dirty="0" smtClean="0"/>
              <a:t>Different surface topographies desirable for different cell types</a:t>
            </a:r>
          </a:p>
          <a:p>
            <a:endParaRPr lang="en-US" altLang="en-US" dirty="0"/>
          </a:p>
          <a:p>
            <a:endParaRPr lang="en-US" altLang="en-US" dirty="0" smtClean="0"/>
          </a:p>
          <a:p>
            <a:endParaRPr lang="en-US" altLang="en-US" dirty="0"/>
          </a:p>
          <a:p>
            <a:r>
              <a:rPr lang="en-US" altLang="en-US" dirty="0" smtClean="0"/>
              <a:t>Want &lt;100 copies of each highly custom assay?</a:t>
            </a:r>
          </a:p>
        </p:txBody>
      </p:sp>
      <p:sp>
        <p:nvSpPr>
          <p:cNvPr id="471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9ECA1F4A-8966-4A1B-808A-814FA2CEA98A}" type="slidenum">
              <a:rPr lang="en-GB" altLang="en-US" sz="1200" smtClean="0">
                <a:latin typeface="Lucida Sans" panose="020B0602030504020204" pitchFamily="34" charset="0"/>
              </a:rPr>
              <a:pPr>
                <a:spcAft>
                  <a:spcPct val="0"/>
                </a:spcAft>
                <a:buFontTx/>
                <a:buNone/>
              </a:pPr>
              <a:t>19</a:t>
            </a:fld>
            <a:endParaRPr lang="en-GB" altLang="en-US" sz="1200" smtClean="0">
              <a:latin typeface="Lucida Sans" panose="020B0602030504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58" y="2367175"/>
            <a:ext cx="1898908" cy="123749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2060848"/>
            <a:ext cx="1859284" cy="185014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4610" y="2060848"/>
            <a:ext cx="1859284" cy="185014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3888" y="2060848"/>
            <a:ext cx="1859284" cy="185014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4610" y="2060848"/>
            <a:ext cx="1859284" cy="185014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4610" y="2058047"/>
            <a:ext cx="1859284" cy="185014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58" y="2361676"/>
            <a:ext cx="1898908" cy="1237491"/>
          </a:xfrm>
          <a:prstGeom prst="rect">
            <a:avLst/>
          </a:prstGeom>
        </p:spPr>
      </p:pic>
      <p:grpSp>
        <p:nvGrpSpPr>
          <p:cNvPr id="7" name="Group 6"/>
          <p:cNvGrpSpPr/>
          <p:nvPr/>
        </p:nvGrpSpPr>
        <p:grpSpPr>
          <a:xfrm>
            <a:off x="575793" y="5021965"/>
            <a:ext cx="2316170" cy="1015302"/>
            <a:chOff x="575793" y="5021965"/>
            <a:chExt cx="2316170" cy="1015302"/>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245" y="5021965"/>
              <a:ext cx="2314718" cy="373611"/>
            </a:xfrm>
            <a:prstGeom prst="rect">
              <a:avLst/>
            </a:prstGeom>
          </p:spPr>
        </p:pic>
        <p:sp>
          <p:nvSpPr>
            <p:cNvPr id="6" name="TextBox 5"/>
            <p:cNvSpPr txBox="1"/>
            <p:nvPr/>
          </p:nvSpPr>
          <p:spPr>
            <a:xfrm>
              <a:off x="575793" y="5390936"/>
              <a:ext cx="2314718" cy="646331"/>
            </a:xfrm>
            <a:prstGeom prst="rect">
              <a:avLst/>
            </a:prstGeom>
            <a:noFill/>
          </p:spPr>
          <p:txBody>
            <a:bodyPr wrap="square" rtlCol="0">
              <a:spAutoFit/>
            </a:bodyPr>
            <a:lstStyle/>
            <a:p>
              <a:pPr algn="ctr"/>
              <a:r>
                <a:rPr lang="en-GB" sz="1800" dirty="0" smtClean="0">
                  <a:latin typeface="+mn-lt"/>
                </a:rPr>
                <a:t>Laser-machine custom master</a:t>
              </a:r>
              <a:endParaRPr lang="en-GB" sz="1800" dirty="0">
                <a:latin typeface="+mn-lt"/>
              </a:endParaRPr>
            </a:p>
          </p:txBody>
        </p:sp>
      </p:grpSp>
      <p:grpSp>
        <p:nvGrpSpPr>
          <p:cNvPr id="8" name="Group 7"/>
          <p:cNvGrpSpPr/>
          <p:nvPr/>
        </p:nvGrpSpPr>
        <p:grpSpPr>
          <a:xfrm>
            <a:off x="3275856" y="4839912"/>
            <a:ext cx="2375033" cy="920356"/>
            <a:chOff x="3275856" y="4839912"/>
            <a:chExt cx="2375033" cy="920356"/>
          </a:xfrm>
        </p:grpSpPr>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5856" y="4839912"/>
              <a:ext cx="2320980" cy="551024"/>
            </a:xfrm>
            <a:prstGeom prst="rect">
              <a:avLst/>
            </a:prstGeom>
          </p:spPr>
        </p:pic>
        <p:sp>
          <p:nvSpPr>
            <p:cNvPr id="17" name="TextBox 16"/>
            <p:cNvSpPr txBox="1"/>
            <p:nvPr/>
          </p:nvSpPr>
          <p:spPr>
            <a:xfrm>
              <a:off x="3336171" y="5390936"/>
              <a:ext cx="2314718" cy="369332"/>
            </a:xfrm>
            <a:prstGeom prst="rect">
              <a:avLst/>
            </a:prstGeom>
            <a:noFill/>
          </p:spPr>
          <p:txBody>
            <a:bodyPr wrap="square" rtlCol="0">
              <a:spAutoFit/>
            </a:bodyPr>
            <a:lstStyle/>
            <a:p>
              <a:pPr algn="ctr"/>
              <a:r>
                <a:rPr lang="en-GB" sz="1800" dirty="0" smtClean="0">
                  <a:latin typeface="+mn-lt"/>
                </a:rPr>
                <a:t>Drop-cast PDMS</a:t>
              </a:r>
              <a:endParaRPr lang="en-GB" sz="1800" dirty="0">
                <a:latin typeface="+mn-lt"/>
              </a:endParaRPr>
            </a:p>
          </p:txBody>
        </p:sp>
      </p:grpSp>
      <p:grpSp>
        <p:nvGrpSpPr>
          <p:cNvPr id="15" name="Group 14"/>
          <p:cNvGrpSpPr/>
          <p:nvPr/>
        </p:nvGrpSpPr>
        <p:grpSpPr>
          <a:xfrm>
            <a:off x="6138234" y="4839912"/>
            <a:ext cx="2321534" cy="1197354"/>
            <a:chOff x="6138234" y="4839912"/>
            <a:chExt cx="2321534" cy="1197354"/>
          </a:xfrm>
        </p:grpSpPr>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38234" y="4839912"/>
              <a:ext cx="2320980" cy="317256"/>
            </a:xfrm>
            <a:prstGeom prst="rect">
              <a:avLst/>
            </a:prstGeom>
          </p:spPr>
        </p:pic>
        <p:sp>
          <p:nvSpPr>
            <p:cNvPr id="18" name="TextBox 17"/>
            <p:cNvSpPr txBox="1"/>
            <p:nvPr/>
          </p:nvSpPr>
          <p:spPr>
            <a:xfrm>
              <a:off x="6145050" y="5390935"/>
              <a:ext cx="2314718" cy="646331"/>
            </a:xfrm>
            <a:prstGeom prst="rect">
              <a:avLst/>
            </a:prstGeom>
            <a:noFill/>
          </p:spPr>
          <p:txBody>
            <a:bodyPr wrap="square" rtlCol="0">
              <a:spAutoFit/>
            </a:bodyPr>
            <a:lstStyle/>
            <a:p>
              <a:pPr algn="ctr"/>
              <a:r>
                <a:rPr lang="en-GB" sz="1800" dirty="0" smtClean="0">
                  <a:latin typeface="+mn-lt"/>
                </a:rPr>
                <a:t>Peel away casted assay</a:t>
              </a:r>
              <a:endParaRPr lang="en-GB" sz="1800" dirty="0">
                <a:latin typeface="+mn-lt"/>
              </a:endParaRPr>
            </a:p>
          </p:txBody>
        </p:sp>
      </p:gr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8918" y="4753596"/>
            <a:ext cx="1921008" cy="1921008"/>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8385" y="4753596"/>
            <a:ext cx="1918685" cy="1921008"/>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75530" y="4755919"/>
            <a:ext cx="1918685" cy="1918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61111E-6 3.33333E-6 L 0.26875 0.00416 " pathEditMode="relative" rAng="0" ptsTypes="AA">
                                      <p:cBhvr>
                                        <p:cTn id="20" dur="2000" fill="hold"/>
                                        <p:tgtEl>
                                          <p:spTgt spid="2"/>
                                        </p:tgtEl>
                                        <p:attrNameLst>
                                          <p:attrName>ppt_x</p:attrName>
                                          <p:attrName>ppt_y</p:attrName>
                                        </p:attrNameLst>
                                      </p:cBhvr>
                                      <p:rCtr x="13438" y="208"/>
                                    </p:animMotion>
                                  </p:childTnLst>
                                </p:cTn>
                              </p:par>
                            </p:childTnLst>
                          </p:cTn>
                        </p:par>
                        <p:par>
                          <p:cTn id="21" fill="hold">
                            <p:stCondLst>
                              <p:cond delay="2000"/>
                            </p:stCondLst>
                            <p:childTnLst>
                              <p:par>
                                <p:cTn id="22" presetID="53" presetClass="exit" presetSubtype="32" fill="hold" nodeType="afterEffect">
                                  <p:stCondLst>
                                    <p:cond delay="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2500"/>
                            </p:stCondLst>
                            <p:childTnLst>
                              <p:par>
                                <p:cTn id="28" presetID="1" presetClass="exit" presetSubtype="0" fill="hold" nodeType="after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par>
                          <p:cTn id="30" fill="hold">
                            <p:stCondLst>
                              <p:cond delay="2500"/>
                            </p:stCondLst>
                            <p:childTnLst>
                              <p:par>
                                <p:cTn id="31" presetID="1"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61111E-6 -7.40741E-7 L 0.52864 -0.00532 " pathEditMode="relative" rAng="0" ptsTypes="AA">
                                      <p:cBhvr>
                                        <p:cTn id="46" dur="2000" fill="hold"/>
                                        <p:tgtEl>
                                          <p:spTgt spid="19"/>
                                        </p:tgtEl>
                                        <p:attrNameLst>
                                          <p:attrName>ppt_x</p:attrName>
                                          <p:attrName>ppt_y</p:attrName>
                                        </p:attrNameLst>
                                      </p:cBhvr>
                                      <p:rCtr x="26424" y="-278"/>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19"/>
                                        </p:tgtEl>
                                        <p:attrNameLst>
                                          <p:attrName>ppt_w</p:attrName>
                                        </p:attrNameLst>
                                      </p:cBhvr>
                                      <p:tavLst>
                                        <p:tav tm="0">
                                          <p:val>
                                            <p:strVal val="ppt_w"/>
                                          </p:val>
                                        </p:tav>
                                        <p:tav tm="100000">
                                          <p:val>
                                            <p:fltVal val="0"/>
                                          </p:val>
                                        </p:tav>
                                      </p:tavLst>
                                    </p:anim>
                                    <p:anim calcmode="lin" valueType="num">
                                      <p:cBhvr>
                                        <p:cTn id="50" dur="500"/>
                                        <p:tgtEl>
                                          <p:spTgt spid="19"/>
                                        </p:tgtEl>
                                        <p:attrNameLst>
                                          <p:attrName>ppt_h</p:attrName>
                                        </p:attrNameLst>
                                      </p:cBhvr>
                                      <p:tavLst>
                                        <p:tav tm="0">
                                          <p:val>
                                            <p:strVal val="ppt_h"/>
                                          </p:val>
                                        </p:tav>
                                        <p:tav tm="100000">
                                          <p:val>
                                            <p:fltVal val="0"/>
                                          </p:val>
                                        </p:tav>
                                      </p:tavLst>
                                    </p:anim>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par>
                          <p:cTn id="53" fill="hold">
                            <p:stCondLst>
                              <p:cond delay="2500"/>
                            </p:stCondLst>
                            <p:childTnLst>
                              <p:par>
                                <p:cTn id="54" presetID="1" presetClass="exit" presetSubtype="0" fill="hold" nodeType="afterEffect">
                                  <p:stCondLst>
                                    <p:cond delay="0"/>
                                  </p:stCondLst>
                                  <p:childTnLst>
                                    <p:set>
                                      <p:cBhvr>
                                        <p:cTn id="55" dur="1" fill="hold">
                                          <p:stCondLst>
                                            <p:cond delay="0"/>
                                          </p:stCondLst>
                                        </p:cTn>
                                        <p:tgtEl>
                                          <p:spTgt spid="13"/>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9"/>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7"/>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8"/>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D8555FF2-7E50-4F38-A96D-FC3D0F7BAB98}" type="slidenum">
              <a:rPr lang="en-GB" altLang="en-US" sz="1200" smtClean="0">
                <a:latin typeface="Lucida Sans" panose="020B0602030504020204" pitchFamily="34" charset="0"/>
              </a:rPr>
              <a:pPr>
                <a:spcAft>
                  <a:spcPct val="0"/>
                </a:spcAft>
                <a:buFontTx/>
                <a:buNone/>
              </a:pPr>
              <a:t>2</a:t>
            </a:fld>
            <a:endParaRPr lang="en-GB" altLang="en-US" sz="1200" smtClean="0">
              <a:latin typeface="Lucida Sans" panose="020B0602030504020204" pitchFamily="34" charset="0"/>
            </a:endParaRPr>
          </a:p>
        </p:txBody>
      </p:sp>
      <p:sp>
        <p:nvSpPr>
          <p:cNvPr id="22531" name="Text Box 7"/>
          <p:cNvSpPr txBox="1">
            <a:spLocks noChangeArrowheads="1"/>
          </p:cNvSpPr>
          <p:nvPr/>
        </p:nvSpPr>
        <p:spPr bwMode="auto">
          <a:xfrm>
            <a:off x="361950" y="1752600"/>
            <a:ext cx="8020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nSpc>
                <a:spcPts val="2800"/>
              </a:lnSpc>
              <a:spcAft>
                <a:spcPct val="0"/>
              </a:spcAft>
              <a:buFont typeface="Times" panose="02020603050405020304" pitchFamily="18" charset="0"/>
              <a:buChar char="•"/>
            </a:pPr>
            <a:endParaRPr lang="en-US" altLang="en-US">
              <a:solidFill>
                <a:srgbClr val="2D3F49"/>
              </a:solidFill>
            </a:endParaRPr>
          </a:p>
        </p:txBody>
      </p:sp>
      <p:sp>
        <p:nvSpPr>
          <p:cNvPr id="22532" name="Rectangle 14"/>
          <p:cNvSpPr>
            <a:spLocks noGrp="1" noChangeArrowheads="1"/>
          </p:cNvSpPr>
          <p:nvPr>
            <p:ph type="title"/>
          </p:nvPr>
        </p:nvSpPr>
        <p:spPr/>
        <p:txBody>
          <a:bodyPr/>
          <a:lstStyle/>
          <a:p>
            <a:pPr eaLnBrk="1" hangingPunct="1"/>
            <a:r>
              <a:rPr lang="en-GB" altLang="en-US" dirty="0" smtClean="0"/>
              <a:t>Outline</a:t>
            </a:r>
          </a:p>
        </p:txBody>
      </p:sp>
      <p:sp>
        <p:nvSpPr>
          <p:cNvPr id="22533" name="Rectangle 15"/>
          <p:cNvSpPr>
            <a:spLocks noGrp="1" noChangeArrowheads="1"/>
          </p:cNvSpPr>
          <p:nvPr>
            <p:ph type="body" idx="1"/>
          </p:nvPr>
        </p:nvSpPr>
        <p:spPr/>
        <p:txBody>
          <a:bodyPr/>
          <a:lstStyle/>
          <a:p>
            <a:pPr eaLnBrk="1" hangingPunct="1"/>
            <a:r>
              <a:rPr lang="en-GB" altLang="en-US" sz="2800" dirty="0" smtClean="0"/>
              <a:t>Past work and challenges in DMD projection-based laser manufacturing</a:t>
            </a:r>
          </a:p>
          <a:p>
            <a:pPr eaLnBrk="1" hangingPunct="1"/>
            <a:r>
              <a:rPr lang="en-GB" altLang="en-US" sz="2800" dirty="0" smtClean="0"/>
              <a:t>DMD mask shifting</a:t>
            </a:r>
          </a:p>
          <a:p>
            <a:pPr eaLnBrk="1" hangingPunct="1"/>
            <a:r>
              <a:rPr lang="en-GB" altLang="en-US" sz="2800" dirty="0" smtClean="0"/>
              <a:t>Taking advantage of limited bandwidth</a:t>
            </a:r>
          </a:p>
          <a:p>
            <a:pPr eaLnBrk="1" hangingPunct="1"/>
            <a:r>
              <a:rPr lang="en-GB" altLang="en-US" sz="2800" dirty="0" smtClean="0"/>
              <a:t>Custom substrates, including cell growth assays</a:t>
            </a:r>
          </a:p>
          <a:p>
            <a:pPr eaLnBrk="1" hangingPunct="1"/>
            <a:r>
              <a:rPr lang="en-GB" altLang="en-US" sz="2800" dirty="0" smtClean="0"/>
              <a:t>Conclusions</a:t>
            </a:r>
          </a:p>
          <a:p>
            <a:pPr eaLnBrk="1" hangingPunct="1"/>
            <a:endParaRPr lang="en-GB"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Effect transition="in" filter="fade">
                                      <p:cBhvr>
                                        <p:cTn id="7" dur="500"/>
                                        <p:tgtEl>
                                          <p:spTgt spid="225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3">
                                            <p:txEl>
                                              <p:pRg st="1" end="1"/>
                                            </p:txEl>
                                          </p:spTgt>
                                        </p:tgtEl>
                                        <p:attrNameLst>
                                          <p:attrName>style.visibility</p:attrName>
                                        </p:attrNameLst>
                                      </p:cBhvr>
                                      <p:to>
                                        <p:strVal val="visible"/>
                                      </p:to>
                                    </p:set>
                                    <p:animEffect transition="in" filter="fade">
                                      <p:cBhvr>
                                        <p:cTn id="12" dur="500"/>
                                        <p:tgtEl>
                                          <p:spTgt spid="22533">
                                            <p:txEl>
                                              <p:pRg st="1" end="1"/>
                                            </p:txEl>
                                          </p:spTgt>
                                        </p:tgtEl>
                                      </p:cBhvr>
                                    </p:animEffect>
                                  </p:childTnLst>
                                </p:cTn>
                              </p:par>
                              <p:par>
                                <p:cTn id="13" presetID="9" presetClass="emph" presetSubtype="0" grpId="1" nodeType="withEffect">
                                  <p:stCondLst>
                                    <p:cond delay="0"/>
                                  </p:stCondLst>
                                  <p:childTnLst>
                                    <p:set>
                                      <p:cBhvr rctx="PPT">
                                        <p:cTn id="14" dur="indefinite"/>
                                        <p:tgtEl>
                                          <p:spTgt spid="22533">
                                            <p:txEl>
                                              <p:pRg st="0" end="0"/>
                                            </p:txEl>
                                          </p:spTgt>
                                        </p:tgtEl>
                                        <p:attrNameLst>
                                          <p:attrName>style.opacity</p:attrName>
                                        </p:attrNameLst>
                                      </p:cBhvr>
                                      <p:to>
                                        <p:strVal val="0.5"/>
                                      </p:to>
                                    </p:set>
                                    <p:animEffect filter="image" prLst="opacity: 0.5">
                                      <p:cBhvr rctx="IE">
                                        <p:cTn id="15" dur="indefinite"/>
                                        <p:tgtEl>
                                          <p:spTgt spid="2253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533">
                                            <p:txEl>
                                              <p:pRg st="2" end="2"/>
                                            </p:txEl>
                                          </p:spTgt>
                                        </p:tgtEl>
                                        <p:attrNameLst>
                                          <p:attrName>style.visibility</p:attrName>
                                        </p:attrNameLst>
                                      </p:cBhvr>
                                      <p:to>
                                        <p:strVal val="visible"/>
                                      </p:to>
                                    </p:set>
                                    <p:animEffect transition="in" filter="fade">
                                      <p:cBhvr>
                                        <p:cTn id="20" dur="500"/>
                                        <p:tgtEl>
                                          <p:spTgt spid="22533">
                                            <p:txEl>
                                              <p:pRg st="2" end="2"/>
                                            </p:txEl>
                                          </p:spTgt>
                                        </p:tgtEl>
                                      </p:cBhvr>
                                    </p:animEffect>
                                  </p:childTnLst>
                                </p:cTn>
                              </p:par>
                              <p:par>
                                <p:cTn id="21" presetID="9" presetClass="emph" presetSubtype="0" grpId="1" nodeType="withEffect">
                                  <p:stCondLst>
                                    <p:cond delay="0"/>
                                  </p:stCondLst>
                                  <p:childTnLst>
                                    <p:set>
                                      <p:cBhvr rctx="PPT">
                                        <p:cTn id="22" dur="indefinite"/>
                                        <p:tgtEl>
                                          <p:spTgt spid="22533">
                                            <p:txEl>
                                              <p:pRg st="1" end="1"/>
                                            </p:txEl>
                                          </p:spTgt>
                                        </p:tgtEl>
                                        <p:attrNameLst>
                                          <p:attrName>style.opacity</p:attrName>
                                        </p:attrNameLst>
                                      </p:cBhvr>
                                      <p:to>
                                        <p:strVal val="0.5"/>
                                      </p:to>
                                    </p:set>
                                    <p:animEffect filter="image" prLst="opacity: 0.5">
                                      <p:cBhvr rctx="IE">
                                        <p:cTn id="23" dur="indefinite"/>
                                        <p:tgtEl>
                                          <p:spTgt spid="2253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533">
                                            <p:txEl>
                                              <p:pRg st="3" end="3"/>
                                            </p:txEl>
                                          </p:spTgt>
                                        </p:tgtEl>
                                        <p:attrNameLst>
                                          <p:attrName>style.visibility</p:attrName>
                                        </p:attrNameLst>
                                      </p:cBhvr>
                                      <p:to>
                                        <p:strVal val="visible"/>
                                      </p:to>
                                    </p:set>
                                    <p:animEffect transition="in" filter="fade">
                                      <p:cBhvr>
                                        <p:cTn id="28" dur="500"/>
                                        <p:tgtEl>
                                          <p:spTgt spid="22533">
                                            <p:txEl>
                                              <p:pRg st="3" end="3"/>
                                            </p:txEl>
                                          </p:spTgt>
                                        </p:tgtEl>
                                      </p:cBhvr>
                                    </p:animEffect>
                                  </p:childTnLst>
                                </p:cTn>
                              </p:par>
                              <p:par>
                                <p:cTn id="29" presetID="9" presetClass="emph" presetSubtype="0" grpId="1" nodeType="withEffect">
                                  <p:stCondLst>
                                    <p:cond delay="0"/>
                                  </p:stCondLst>
                                  <p:childTnLst>
                                    <p:set>
                                      <p:cBhvr rctx="PPT">
                                        <p:cTn id="30" dur="indefinite"/>
                                        <p:tgtEl>
                                          <p:spTgt spid="22533">
                                            <p:txEl>
                                              <p:pRg st="2" end="2"/>
                                            </p:txEl>
                                          </p:spTgt>
                                        </p:tgtEl>
                                        <p:attrNameLst>
                                          <p:attrName>style.opacity</p:attrName>
                                        </p:attrNameLst>
                                      </p:cBhvr>
                                      <p:to>
                                        <p:strVal val="0.5"/>
                                      </p:to>
                                    </p:set>
                                    <p:animEffect filter="image" prLst="opacity: 0.5">
                                      <p:cBhvr rctx="IE">
                                        <p:cTn id="31" dur="indefinite"/>
                                        <p:tgtEl>
                                          <p:spTgt spid="2253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533">
                                            <p:txEl>
                                              <p:pRg st="4" end="4"/>
                                            </p:txEl>
                                          </p:spTgt>
                                        </p:tgtEl>
                                        <p:attrNameLst>
                                          <p:attrName>style.visibility</p:attrName>
                                        </p:attrNameLst>
                                      </p:cBhvr>
                                      <p:to>
                                        <p:strVal val="visible"/>
                                      </p:to>
                                    </p:set>
                                    <p:animEffect transition="in" filter="fade">
                                      <p:cBhvr>
                                        <p:cTn id="36" dur="500"/>
                                        <p:tgtEl>
                                          <p:spTgt spid="22533">
                                            <p:txEl>
                                              <p:pRg st="4" end="4"/>
                                            </p:txEl>
                                          </p:spTgt>
                                        </p:tgtEl>
                                      </p:cBhvr>
                                    </p:animEffect>
                                  </p:childTnLst>
                                </p:cTn>
                              </p:par>
                              <p:par>
                                <p:cTn id="37" presetID="9" presetClass="emph" presetSubtype="0" grpId="1" nodeType="withEffect">
                                  <p:stCondLst>
                                    <p:cond delay="0"/>
                                  </p:stCondLst>
                                  <p:childTnLst>
                                    <p:set>
                                      <p:cBhvr rctx="PPT">
                                        <p:cTn id="38" dur="indefinite"/>
                                        <p:tgtEl>
                                          <p:spTgt spid="22533">
                                            <p:txEl>
                                              <p:pRg st="3" end="3"/>
                                            </p:txEl>
                                          </p:spTgt>
                                        </p:tgtEl>
                                        <p:attrNameLst>
                                          <p:attrName>style.opacity</p:attrName>
                                        </p:attrNameLst>
                                      </p:cBhvr>
                                      <p:to>
                                        <p:strVal val="0.5"/>
                                      </p:to>
                                    </p:set>
                                    <p:animEffect filter="image" prLst="opacity: 0.5">
                                      <p:cBhvr rctx="IE">
                                        <p:cTn id="39" dur="indefinite"/>
                                        <p:tgtEl>
                                          <p:spTgt spid="225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uiExpand="1" build="p"/>
      <p:bldP spid="22533" grpId="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23850" y="279249"/>
            <a:ext cx="8496300" cy="649288"/>
          </a:xfrm>
        </p:spPr>
        <p:txBody>
          <a:bodyPr/>
          <a:lstStyle/>
          <a:p>
            <a:r>
              <a:rPr lang="en-GB" altLang="en-US" dirty="0" smtClean="0"/>
              <a:t>Conclusions</a:t>
            </a:r>
          </a:p>
        </p:txBody>
      </p:sp>
      <p:sp>
        <p:nvSpPr>
          <p:cNvPr id="48131" name="Content Placeholder 2"/>
          <p:cNvSpPr>
            <a:spLocks noGrp="1"/>
          </p:cNvSpPr>
          <p:nvPr>
            <p:ph idx="1"/>
          </p:nvPr>
        </p:nvSpPr>
        <p:spPr>
          <a:xfrm>
            <a:off x="323850" y="1484784"/>
            <a:ext cx="8496300" cy="4896544"/>
          </a:xfrm>
        </p:spPr>
        <p:txBody>
          <a:bodyPr/>
          <a:lstStyle/>
          <a:p>
            <a:pPr>
              <a:spcBef>
                <a:spcPts val="1200"/>
              </a:spcBef>
            </a:pPr>
            <a:r>
              <a:rPr lang="en-GB" altLang="en-US" b="1" dirty="0" smtClean="0"/>
              <a:t>DMD mask translation </a:t>
            </a:r>
            <a:r>
              <a:rPr lang="en-GB" dirty="0"/>
              <a:t>→</a:t>
            </a:r>
            <a:r>
              <a:rPr lang="en-GB" altLang="en-US" dirty="0" smtClean="0"/>
              <a:t> positional correction and sub-diffraction limit features</a:t>
            </a:r>
            <a:endParaRPr lang="en-GB" altLang="en-US" dirty="0" smtClean="0">
              <a:solidFill>
                <a:srgbClr val="FF0000"/>
              </a:solidFill>
            </a:endParaRPr>
          </a:p>
          <a:p>
            <a:pPr>
              <a:spcBef>
                <a:spcPts val="1200"/>
              </a:spcBef>
            </a:pPr>
            <a:r>
              <a:rPr lang="en-GB" altLang="en-US" b="1" dirty="0" smtClean="0"/>
              <a:t>Averaged pixel contributions </a:t>
            </a:r>
            <a:r>
              <a:rPr lang="en-GB" dirty="0" smtClean="0"/>
              <a:t>→ short pulse</a:t>
            </a:r>
            <a:r>
              <a:rPr lang="en-GB" altLang="en-US" dirty="0" smtClean="0"/>
              <a:t> greyscale intensity</a:t>
            </a:r>
          </a:p>
          <a:p>
            <a:pPr>
              <a:spcBef>
                <a:spcPts val="1200"/>
              </a:spcBef>
            </a:pPr>
            <a:r>
              <a:rPr lang="en-GB" altLang="en-US" b="1" dirty="0" smtClean="0"/>
              <a:t>Single-pixel control </a:t>
            </a:r>
            <a:r>
              <a:rPr lang="en-GB" dirty="0" smtClean="0"/>
              <a:t>→ DMD optical proximity corrections</a:t>
            </a:r>
            <a:endParaRPr lang="en-GB" altLang="en-US" dirty="0" smtClean="0">
              <a:solidFill>
                <a:srgbClr val="FF0000"/>
              </a:solidFill>
            </a:endParaRPr>
          </a:p>
          <a:p>
            <a:pPr>
              <a:spcBef>
                <a:spcPts val="1200"/>
              </a:spcBef>
            </a:pPr>
            <a:r>
              <a:rPr lang="en-GB" altLang="en-US" b="1" dirty="0" smtClean="0">
                <a:solidFill>
                  <a:schemeClr val="tx2"/>
                </a:solidFill>
              </a:rPr>
              <a:t>DMD adaptive mask techniques </a:t>
            </a:r>
            <a:r>
              <a:rPr lang="en-GB" dirty="0" smtClean="0">
                <a:solidFill>
                  <a:schemeClr val="tx2"/>
                </a:solidFill>
              </a:rPr>
              <a:t>→ solving common laser machining problems</a:t>
            </a:r>
            <a:endParaRPr lang="en-GB" altLang="en-US" dirty="0">
              <a:solidFill>
                <a:schemeClr val="tx2"/>
              </a:solidFill>
            </a:endParaRPr>
          </a:p>
          <a:p>
            <a:endParaRPr lang="en-GB" altLang="en-US" dirty="0" smtClean="0">
              <a:solidFill>
                <a:srgbClr val="FF0000"/>
              </a:solidFill>
            </a:endParaRPr>
          </a:p>
          <a:p>
            <a:pPr marL="0" indent="0" algn="ctr">
              <a:buNone/>
            </a:pPr>
            <a:r>
              <a:rPr lang="en-GB" altLang="en-US" sz="1800" dirty="0" smtClean="0"/>
              <a:t>This work was supported under EPSRC (grant number EP/L022230/1)</a:t>
            </a:r>
          </a:p>
        </p:txBody>
      </p:sp>
      <p:sp>
        <p:nvSpPr>
          <p:cNvPr id="481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37C0A528-34EF-472C-B02F-3218F6D26B57}" type="slidenum">
              <a:rPr lang="en-GB" altLang="en-US" sz="1200" smtClean="0">
                <a:latin typeface="Lucida Sans" panose="020B0602030504020204" pitchFamily="34" charset="0"/>
              </a:rPr>
              <a:pPr>
                <a:spcAft>
                  <a:spcPct val="0"/>
                </a:spcAft>
                <a:buFontTx/>
                <a:buNone/>
              </a:pPr>
              <a:t>20</a:t>
            </a:fld>
            <a:endParaRPr lang="en-GB" altLang="en-US" sz="1200" smtClean="0">
              <a:latin typeface="Lucida Sans" panose="020B0602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dirty="0" smtClean="0"/>
              <a:t>DMD-based laser manufacturing</a:t>
            </a:r>
          </a:p>
        </p:txBody>
      </p:sp>
      <p:sp>
        <p:nvSpPr>
          <p:cNvPr id="24579" name="Content Placeholder 2"/>
          <p:cNvSpPr>
            <a:spLocks noGrp="1"/>
          </p:cNvSpPr>
          <p:nvPr>
            <p:ph idx="1"/>
          </p:nvPr>
        </p:nvSpPr>
        <p:spPr>
          <a:xfrm>
            <a:off x="323850" y="1700213"/>
            <a:ext cx="8208963" cy="2376487"/>
          </a:xfrm>
        </p:spPr>
        <p:txBody>
          <a:bodyPr/>
          <a:lstStyle/>
          <a:p>
            <a:r>
              <a:rPr lang="en-GB" altLang="en-US" dirty="0" smtClean="0"/>
              <a:t>Using 800nm wavelength, 150 femtosecond laser pulses</a:t>
            </a:r>
          </a:p>
          <a:p>
            <a:r>
              <a:rPr lang="en-GB" altLang="en-US" dirty="0" smtClean="0"/>
              <a:t>Spatial intensity profile of </a:t>
            </a:r>
            <a:r>
              <a:rPr lang="en-GB" altLang="en-US" i="1" dirty="0" smtClean="0"/>
              <a:t>each laser pulse </a:t>
            </a:r>
            <a:r>
              <a:rPr lang="en-GB" altLang="en-US" dirty="0" smtClean="0"/>
              <a:t>is modified by the DMD, and then imaged on to the sample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dirty="0" smtClean="0"/>
              <a:t>DMD-based laser manufacturing</a:t>
            </a:r>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582EABF2-BDA5-40D2-81EA-DB002075369B}" type="slidenum">
              <a:rPr lang="en-GB" altLang="en-US" sz="1200" smtClean="0">
                <a:latin typeface="Lucida Sans" panose="020B0602030504020204" pitchFamily="34" charset="0"/>
              </a:rPr>
              <a:pPr>
                <a:spcAft>
                  <a:spcPct val="0"/>
                </a:spcAft>
                <a:buFontTx/>
                <a:buNone/>
              </a:pPr>
              <a:t>4</a:t>
            </a:fld>
            <a:endParaRPr lang="en-GB" altLang="en-US" sz="1200" smtClean="0">
              <a:latin typeface="Lucida Sans" panose="020B0602030504020204" pitchFamily="34" charset="0"/>
            </a:endParaRPr>
          </a:p>
        </p:txBody>
      </p:sp>
      <p:pic>
        <p:nvPicPr>
          <p:cNvPr id="25604" name="Picture 2" descr="S:\private\bm602\FASTlab\Presentations\photon14\DMD_animation_1\DMD_500m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71825"/>
            <a:ext cx="8732837"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Content Placeholder 2"/>
          <p:cNvSpPr>
            <a:spLocks noGrp="1"/>
          </p:cNvSpPr>
          <p:nvPr>
            <p:ph idx="1"/>
          </p:nvPr>
        </p:nvSpPr>
        <p:spPr>
          <a:xfrm>
            <a:off x="323850" y="1700213"/>
            <a:ext cx="8208963" cy="2376487"/>
          </a:xfrm>
        </p:spPr>
        <p:txBody>
          <a:bodyPr/>
          <a:lstStyle/>
          <a:p>
            <a:r>
              <a:rPr lang="en-GB" altLang="en-US" dirty="0" smtClean="0"/>
              <a:t>Using 800nm wavelength, 150 femtosecond laser pulses</a:t>
            </a:r>
          </a:p>
          <a:p>
            <a:r>
              <a:rPr lang="en-GB" altLang="en-US" dirty="0" smtClean="0"/>
              <a:t>Spatial intensity profile of </a:t>
            </a:r>
            <a:r>
              <a:rPr lang="en-GB" altLang="en-US" i="1" dirty="0" smtClean="0"/>
              <a:t>each laser pulse </a:t>
            </a:r>
            <a:r>
              <a:rPr lang="en-GB" altLang="en-US" dirty="0" smtClean="0"/>
              <a:t>is modified by the DMD, and then imaged on to the sample</a:t>
            </a:r>
          </a:p>
        </p:txBody>
      </p:sp>
      <p:pic>
        <p:nvPicPr>
          <p:cNvPr id="256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0675" y="6524625"/>
            <a:ext cx="9525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Rectangle 1"/>
          <p:cNvSpPr>
            <a:spLocks noChangeArrowheads="1"/>
          </p:cNvSpPr>
          <p:nvPr/>
        </p:nvSpPr>
        <p:spPr bwMode="auto">
          <a:xfrm rot="-1437974">
            <a:off x="57150" y="4251325"/>
            <a:ext cx="1446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dirty="0">
                <a:latin typeface="Lucida Sans" panose="020B0602030504020204" pitchFamily="34" charset="0"/>
              </a:rPr>
              <a:t>input</a:t>
            </a:r>
          </a:p>
          <a:p>
            <a:pPr algn="ctr">
              <a:spcAft>
                <a:spcPct val="0"/>
              </a:spcAft>
              <a:buFontTx/>
              <a:buNone/>
            </a:pPr>
            <a:r>
              <a:rPr lang="en-GB" altLang="en-US" sz="1400" dirty="0">
                <a:latin typeface="Lucida Sans" panose="020B0602030504020204" pitchFamily="34" charset="0"/>
              </a:rPr>
              <a:t>laser pulses </a:t>
            </a:r>
            <a:r>
              <a:rPr lang="en-GB" altLang="en-US" sz="1400" dirty="0">
                <a:latin typeface="Lucida Sans" panose="020B0602030504020204" pitchFamily="34" charset="0"/>
                <a:sym typeface="Wingdings" panose="05000000000000000000" pitchFamily="2" charset="2"/>
              </a:rPr>
              <a:t></a:t>
            </a:r>
            <a:endParaRPr lang="en-GB" altLang="en-US" sz="1400" dirty="0">
              <a:latin typeface="Lucida Sans" panose="020B0602030504020204" pitchFamily="34" charset="0"/>
            </a:endParaRPr>
          </a:p>
        </p:txBody>
      </p:sp>
      <p:sp>
        <p:nvSpPr>
          <p:cNvPr id="25608" name="Rectangle 2"/>
          <p:cNvSpPr>
            <a:spLocks noChangeArrowheads="1"/>
          </p:cNvSpPr>
          <p:nvPr/>
        </p:nvSpPr>
        <p:spPr bwMode="auto">
          <a:xfrm>
            <a:off x="4935538" y="3222625"/>
            <a:ext cx="19351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latin typeface="Lucida Sans" panose="020B0602030504020204" pitchFamily="34" charset="0"/>
              </a:rPr>
              <a:t>array of mirrors,</a:t>
            </a:r>
          </a:p>
          <a:p>
            <a:pPr algn="ctr">
              <a:spcAft>
                <a:spcPct val="0"/>
              </a:spcAft>
              <a:buFontTx/>
              <a:buNone/>
            </a:pPr>
            <a:r>
              <a:rPr lang="en-GB" altLang="en-US" sz="1400">
                <a:latin typeface="Lucida Sans" panose="020B0602030504020204" pitchFamily="34" charset="0"/>
              </a:rPr>
              <a:t>showing the pattern</a:t>
            </a:r>
          </a:p>
          <a:p>
            <a:pPr algn="ctr">
              <a:spcAft>
                <a:spcPct val="0"/>
              </a:spcAft>
              <a:buFontTx/>
              <a:buNone/>
            </a:pPr>
            <a:r>
              <a:rPr lang="en-GB" altLang="en-US" sz="1400">
                <a:latin typeface="Lucida Sans" panose="020B0602030504020204" pitchFamily="34" charset="0"/>
              </a:rPr>
              <a:t>(the DMD)</a:t>
            </a:r>
          </a:p>
        </p:txBody>
      </p:sp>
      <p:sp>
        <p:nvSpPr>
          <p:cNvPr id="25609" name="Rectangle 8"/>
          <p:cNvSpPr>
            <a:spLocks noChangeArrowheads="1"/>
          </p:cNvSpPr>
          <p:nvPr/>
        </p:nvSpPr>
        <p:spPr bwMode="auto">
          <a:xfrm rot="1687688">
            <a:off x="6465888" y="4467225"/>
            <a:ext cx="1022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latin typeface="Lucida Sans" panose="020B0602030504020204" pitchFamily="34" charset="0"/>
              </a:rPr>
              <a:t>focussing</a:t>
            </a:r>
          </a:p>
          <a:p>
            <a:pPr algn="ctr">
              <a:spcAft>
                <a:spcPct val="0"/>
              </a:spcAft>
              <a:buFontTx/>
              <a:buNone/>
            </a:pPr>
            <a:r>
              <a:rPr lang="en-GB" altLang="en-US" sz="1400">
                <a:latin typeface="Lucida Sans" panose="020B0602030504020204" pitchFamily="34" charset="0"/>
              </a:rPr>
              <a:t>objective</a:t>
            </a:r>
          </a:p>
        </p:txBody>
      </p:sp>
      <p:sp>
        <p:nvSpPr>
          <p:cNvPr id="25610" name="Rectangle 9"/>
          <p:cNvSpPr>
            <a:spLocks noChangeArrowheads="1"/>
          </p:cNvSpPr>
          <p:nvPr/>
        </p:nvSpPr>
        <p:spPr bwMode="auto">
          <a:xfrm rot="1737831">
            <a:off x="4143375" y="5310188"/>
            <a:ext cx="1585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latin typeface="Lucida Sans" panose="020B0602030504020204" pitchFamily="34" charset="0"/>
              </a:rPr>
              <a:t>spatially-shaped</a:t>
            </a:r>
          </a:p>
          <a:p>
            <a:pPr algn="ctr">
              <a:spcAft>
                <a:spcPct val="0"/>
              </a:spcAft>
              <a:buFontTx/>
              <a:buNone/>
            </a:pPr>
            <a:r>
              <a:rPr lang="en-GB" altLang="en-US" sz="1400">
                <a:latin typeface="Lucida Sans" panose="020B0602030504020204" pitchFamily="34" charset="0"/>
              </a:rPr>
              <a:t>laser pulses </a:t>
            </a:r>
            <a:r>
              <a:rPr lang="en-GB" altLang="en-US" sz="1400">
                <a:latin typeface="Lucida Sans" panose="020B0602030504020204" pitchFamily="34" charset="0"/>
                <a:sym typeface="Wingdings" panose="05000000000000000000" pitchFamily="2" charset="2"/>
              </a:rPr>
              <a:t></a:t>
            </a:r>
            <a:endParaRPr lang="en-GB" altLang="en-US" sz="1400">
              <a:latin typeface="Lucida Sans" panose="020B0602030504020204" pitchFamily="34" charset="0"/>
            </a:endParaRPr>
          </a:p>
        </p:txBody>
      </p:sp>
      <p:sp>
        <p:nvSpPr>
          <p:cNvPr id="25611" name="Rectangle 10"/>
          <p:cNvSpPr>
            <a:spLocks noChangeArrowheads="1"/>
          </p:cNvSpPr>
          <p:nvPr/>
        </p:nvSpPr>
        <p:spPr bwMode="auto">
          <a:xfrm>
            <a:off x="7723188" y="3336925"/>
            <a:ext cx="1058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latin typeface="Lucida Sans" panose="020B0602030504020204" pitchFamily="34" charset="0"/>
              </a:rPr>
              <a:t>sample is</a:t>
            </a:r>
          </a:p>
          <a:p>
            <a:pPr algn="ctr">
              <a:spcAft>
                <a:spcPct val="0"/>
              </a:spcAft>
              <a:buFontTx/>
              <a:buNone/>
            </a:pPr>
            <a:r>
              <a:rPr lang="en-GB" altLang="en-US" sz="1400">
                <a:latin typeface="Lucida Sans" panose="020B0602030504020204" pitchFamily="34" charset="0"/>
              </a:rPr>
              <a:t>translated</a:t>
            </a:r>
          </a:p>
        </p:txBody>
      </p:sp>
      <p:cxnSp>
        <p:nvCxnSpPr>
          <p:cNvPr id="25612" name="Straight Connector 14"/>
          <p:cNvCxnSpPr>
            <a:cxnSpLocks noChangeShapeType="1"/>
          </p:cNvCxnSpPr>
          <p:nvPr/>
        </p:nvCxnSpPr>
        <p:spPr bwMode="auto">
          <a:xfrm>
            <a:off x="7956550" y="4076700"/>
            <a:ext cx="0" cy="2603500"/>
          </a:xfrm>
          <a:prstGeom prst="line">
            <a:avLst/>
          </a:prstGeom>
          <a:noFill/>
          <a:ln w="127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3" name="Straight Connector 15"/>
          <p:cNvCxnSpPr>
            <a:cxnSpLocks noChangeShapeType="1"/>
          </p:cNvCxnSpPr>
          <p:nvPr/>
        </p:nvCxnSpPr>
        <p:spPr bwMode="auto">
          <a:xfrm>
            <a:off x="8604250" y="4076700"/>
            <a:ext cx="0" cy="2603500"/>
          </a:xfrm>
          <a:prstGeom prst="line">
            <a:avLst/>
          </a:prstGeom>
          <a:noFill/>
          <a:ln w="127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14" name="Rectangle 1"/>
          <p:cNvSpPr>
            <a:spLocks noChangeArrowheads="1"/>
          </p:cNvSpPr>
          <p:nvPr/>
        </p:nvSpPr>
        <p:spPr bwMode="auto">
          <a:xfrm rot="-5400000">
            <a:off x="7338219" y="5182394"/>
            <a:ext cx="2843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dirty="0">
                <a:latin typeface="Lucida Sans" panose="020B0602030504020204" pitchFamily="34" charset="0"/>
              </a:rPr>
              <a:t>sample movement direction </a:t>
            </a:r>
            <a:r>
              <a:rPr lang="en-GB" altLang="en-US" sz="1400" dirty="0">
                <a:latin typeface="Lucida Sans" panose="020B0602030504020204" pitchFamily="34" charset="0"/>
                <a:sym typeface="Wingdings" panose="05000000000000000000" pitchFamily="2" charset="2"/>
              </a:rPr>
              <a:t></a:t>
            </a:r>
            <a:endParaRPr lang="en-GB" altLang="en-US" sz="1400" dirty="0">
              <a:latin typeface="Lucida Sans" panose="020B0602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fade">
                                      <p:cBhvr>
                                        <p:cTn id="7" dur="500"/>
                                        <p:tgtEl>
                                          <p:spTgt spid="25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5">
                                            <p:txEl>
                                              <p:pRg st="1" end="1"/>
                                            </p:txEl>
                                          </p:spTgt>
                                        </p:tgtEl>
                                        <p:attrNameLst>
                                          <p:attrName>style.visibility</p:attrName>
                                        </p:attrNameLst>
                                      </p:cBhvr>
                                      <p:to>
                                        <p:strVal val="visible"/>
                                      </p:to>
                                    </p:set>
                                    <p:animEffect transition="in" filter="fade">
                                      <p:cBhvr>
                                        <p:cTn id="12" dur="500"/>
                                        <p:tgtEl>
                                          <p:spTgt spid="25605">
                                            <p:txEl>
                                              <p:pRg st="1" end="1"/>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56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6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6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6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6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614"/>
                                        </p:tgtEl>
                                        <p:attrNameLst>
                                          <p:attrName>style.visibility</p:attrName>
                                        </p:attrNameLst>
                                      </p:cBhvr>
                                      <p:to>
                                        <p:strVal val="visible"/>
                                      </p:to>
                                    </p:set>
                                  </p:childTnLst>
                                </p:cTn>
                              </p:par>
                              <p:par>
                                <p:cTn id="35" presetID="9" presetClass="emph" presetSubtype="0" grpId="1" nodeType="withEffect">
                                  <p:stCondLst>
                                    <p:cond delay="0"/>
                                  </p:stCondLst>
                                  <p:childTnLst>
                                    <p:set>
                                      <p:cBhvr rctx="PPT">
                                        <p:cTn id="36" dur="indefinite"/>
                                        <p:tgtEl>
                                          <p:spTgt spid="25605">
                                            <p:txEl>
                                              <p:pRg st="0" end="0"/>
                                            </p:txEl>
                                          </p:spTgt>
                                        </p:tgtEl>
                                        <p:attrNameLst>
                                          <p:attrName>style.opacity</p:attrName>
                                        </p:attrNameLst>
                                      </p:cBhvr>
                                      <p:to>
                                        <p:strVal val="0.5"/>
                                      </p:to>
                                    </p:set>
                                    <p:animEffect filter="image" prLst="opacity: 0.5">
                                      <p:cBhvr rctx="IE">
                                        <p:cTn id="37" dur="indefinite"/>
                                        <p:tgtEl>
                                          <p:spTgt spid="25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5" grpId="0" uiExpand="1" build="p"/>
      <p:bldP spid="25605" grpId="1" uiExpand="1" build="p"/>
      <p:bldP spid="25607" grpId="0"/>
      <p:bldP spid="25608" grpId="0"/>
      <p:bldP spid="25609" grpId="0"/>
      <p:bldP spid="25610" grpId="0"/>
      <p:bldP spid="25611" grpId="0"/>
      <p:bldP spid="256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6A0B19B0-0DD6-4B75-A92D-A5EACDCA17CE}" type="slidenum">
              <a:rPr lang="en-GB" altLang="en-US" sz="1200" smtClean="0">
                <a:latin typeface="Lucida Sans" panose="020B0602030504020204" pitchFamily="34" charset="0"/>
              </a:rPr>
              <a:pPr>
                <a:spcAft>
                  <a:spcPct val="0"/>
                </a:spcAft>
                <a:buFontTx/>
                <a:buNone/>
              </a:pPr>
              <a:t>5</a:t>
            </a:fld>
            <a:endParaRPr lang="en-GB" altLang="en-US" sz="1200" smtClean="0">
              <a:latin typeface="Lucida Sans" panose="020B0602030504020204" pitchFamily="34" charset="0"/>
            </a:endParaRPr>
          </a:p>
        </p:txBody>
      </p:sp>
      <p:sp>
        <p:nvSpPr>
          <p:cNvPr id="26627" name="Text Box 7"/>
          <p:cNvSpPr txBox="1">
            <a:spLocks noChangeArrowheads="1"/>
          </p:cNvSpPr>
          <p:nvPr/>
        </p:nvSpPr>
        <p:spPr bwMode="auto">
          <a:xfrm>
            <a:off x="588963" y="1811338"/>
            <a:ext cx="8020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nSpc>
                <a:spcPts val="2800"/>
              </a:lnSpc>
              <a:spcAft>
                <a:spcPct val="0"/>
              </a:spcAft>
              <a:buFont typeface="Times" panose="02020603050405020304" pitchFamily="18" charset="0"/>
              <a:buChar char="•"/>
            </a:pPr>
            <a:endParaRPr lang="en-US" altLang="en-US">
              <a:solidFill>
                <a:srgbClr val="2D3F49"/>
              </a:solidFill>
            </a:endParaRPr>
          </a:p>
        </p:txBody>
      </p:sp>
      <p:sp>
        <p:nvSpPr>
          <p:cNvPr id="26629" name="Rectangle 14"/>
          <p:cNvSpPr>
            <a:spLocks noGrp="1" noChangeArrowheads="1"/>
          </p:cNvSpPr>
          <p:nvPr>
            <p:ph type="title"/>
          </p:nvPr>
        </p:nvSpPr>
        <p:spPr/>
        <p:txBody>
          <a:bodyPr/>
          <a:lstStyle/>
          <a:p>
            <a:pPr eaLnBrk="1" hangingPunct="1"/>
            <a:r>
              <a:rPr lang="en-GB" altLang="en-US" smtClean="0"/>
              <a:t>Experimental schematic</a:t>
            </a:r>
          </a:p>
        </p:txBody>
      </p:sp>
      <p:pic>
        <p:nvPicPr>
          <p:cNvPr id="266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2020888"/>
            <a:ext cx="537051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179512" y="1628800"/>
            <a:ext cx="3024014" cy="4968552"/>
          </a:xfrm>
        </p:spPr>
        <p:txBody>
          <a:bodyPr/>
          <a:lstStyle/>
          <a:p>
            <a:r>
              <a:rPr lang="en-GB" altLang="en-US" dirty="0" smtClean="0"/>
              <a:t>Homogenise input pulse</a:t>
            </a:r>
          </a:p>
          <a:p>
            <a:r>
              <a:rPr lang="en-GB" altLang="en-US" dirty="0"/>
              <a:t>Energy density on DMD is ~</a:t>
            </a:r>
            <a:r>
              <a:rPr lang="en-GB" altLang="en-US" dirty="0" smtClean="0"/>
              <a:t>1mJ/cm</a:t>
            </a:r>
            <a:r>
              <a:rPr lang="en-GB" altLang="en-US" baseline="30000" dirty="0" smtClean="0"/>
              <a:t>2</a:t>
            </a:r>
            <a:endParaRPr lang="en-GB" altLang="en-US" dirty="0" smtClean="0"/>
          </a:p>
          <a:p>
            <a:pPr eaLnBrk="1" hangingPunct="1"/>
            <a:r>
              <a:rPr lang="en-GB" altLang="en-US" dirty="0"/>
              <a:t>Energy density on sample is ~0.01‑10J/cm</a:t>
            </a:r>
            <a:r>
              <a:rPr lang="en-GB" altLang="en-US" baseline="30000" dirty="0"/>
              <a:t>2</a:t>
            </a:r>
          </a:p>
          <a:p>
            <a:pPr eaLnBrk="1" hangingPunct="1"/>
            <a:r>
              <a:rPr lang="en-GB" altLang="en-US" dirty="0" smtClean="0"/>
              <a:t>Well </a:t>
            </a:r>
            <a:r>
              <a:rPr lang="en-GB" altLang="en-US" dirty="0"/>
              <a:t>below damage threshold of DMD due to magnification</a:t>
            </a:r>
          </a:p>
          <a:p>
            <a:endParaRPr lang="en-GB"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9" presetClass="emph" presetSubtype="0" grpId="1" nodeType="withEffect">
                                  <p:stCondLst>
                                    <p:cond delay="0"/>
                                  </p:stCondLst>
                                  <p:childTnLst>
                                    <p:set>
                                      <p:cBhvr rctx="PPT">
                                        <p:cTn id="14" dur="indefinite"/>
                                        <p:tgtEl>
                                          <p:spTgt spid="7">
                                            <p:txEl>
                                              <p:pRg st="0" end="0"/>
                                            </p:txEl>
                                          </p:spTgt>
                                        </p:tgtEl>
                                        <p:attrNameLst>
                                          <p:attrName>style.opacity</p:attrName>
                                        </p:attrNameLst>
                                      </p:cBhvr>
                                      <p:to>
                                        <p:strVal val="0.5"/>
                                      </p:to>
                                    </p:set>
                                    <p:animEffect filter="image" prLst="opacity: 0.5">
                                      <p:cBhvr rctx="IE">
                                        <p:cTn id="15" dur="indefinite"/>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9" presetClass="emph" presetSubtype="0" grpId="1" nodeType="withEffect">
                                  <p:stCondLst>
                                    <p:cond delay="0"/>
                                  </p:stCondLst>
                                  <p:childTnLst>
                                    <p:set>
                                      <p:cBhvr rctx="PPT">
                                        <p:cTn id="22" dur="indefinite"/>
                                        <p:tgtEl>
                                          <p:spTgt spid="7">
                                            <p:txEl>
                                              <p:pRg st="1" end="1"/>
                                            </p:txEl>
                                          </p:spTgt>
                                        </p:tgtEl>
                                        <p:attrNameLst>
                                          <p:attrName>style.opacity</p:attrName>
                                        </p:attrNameLst>
                                      </p:cBhvr>
                                      <p:to>
                                        <p:strVal val="0.5"/>
                                      </p:to>
                                    </p:set>
                                    <p:animEffect filter="image" prLst="opacity: 0.5">
                                      <p:cBhvr rctx="IE">
                                        <p:cTn id="23" dur="indefinite"/>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par>
                                <p:cTn id="29" presetID="9" presetClass="emph" presetSubtype="0" grpId="1" nodeType="withEffect">
                                  <p:stCondLst>
                                    <p:cond delay="0"/>
                                  </p:stCondLst>
                                  <p:childTnLst>
                                    <p:set>
                                      <p:cBhvr rctx="PPT">
                                        <p:cTn id="30" dur="indefinite"/>
                                        <p:tgtEl>
                                          <p:spTgt spid="7">
                                            <p:txEl>
                                              <p:pRg st="2" end="2"/>
                                            </p:txEl>
                                          </p:spTgt>
                                        </p:tgtEl>
                                        <p:attrNameLst>
                                          <p:attrName>style.opacity</p:attrName>
                                        </p:attrNameLst>
                                      </p:cBhvr>
                                      <p:to>
                                        <p:strVal val="0.5"/>
                                      </p:to>
                                    </p:set>
                                    <p:animEffect filter="image" prLst="opacity: 0.5">
                                      <p:cBhvr rctx="IE">
                                        <p:cTn id="31" dur="indefinite"/>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7" grpId="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11078" y="3267075"/>
            <a:ext cx="4259262" cy="3063875"/>
            <a:chOff x="265113" y="3260725"/>
            <a:chExt cx="4259262" cy="3063875"/>
          </a:xfrm>
        </p:grpSpPr>
        <p:pic>
          <p:nvPicPr>
            <p:cNvPr id="30725" name="Picture 3" descr="S:\private\bm602\FASTlab\Presentations\photon14\results\20140716 abcdef\abcdef02.tif"/>
            <p:cNvPicPr>
              <a:picLocks noChangeAspect="1" noChangeArrowheads="1"/>
            </p:cNvPicPr>
            <p:nvPr/>
          </p:nvPicPr>
          <p:blipFill>
            <a:blip r:embed="rId3">
              <a:extLst>
                <a:ext uri="{28A0092B-C50C-407E-A947-70E740481C1C}">
                  <a14:useLocalDpi xmlns:a14="http://schemas.microsoft.com/office/drawing/2010/main" val="0"/>
                </a:ext>
              </a:extLst>
            </a:blip>
            <a:srcRect r="5836" b="9686"/>
            <a:stretch>
              <a:fillRect/>
            </a:stretch>
          </p:blipFill>
          <p:spPr bwMode="auto">
            <a:xfrm>
              <a:off x="265113" y="3260725"/>
              <a:ext cx="4259262"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30" name="Straight Connector 2"/>
            <p:cNvCxnSpPr>
              <a:cxnSpLocks noChangeShapeType="1"/>
            </p:cNvCxnSpPr>
            <p:nvPr/>
          </p:nvCxnSpPr>
          <p:spPr bwMode="auto">
            <a:xfrm>
              <a:off x="3563938" y="6237288"/>
              <a:ext cx="863600" cy="0"/>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1" name="Rectangle 3"/>
            <p:cNvSpPr>
              <a:spLocks noChangeArrowheads="1"/>
            </p:cNvSpPr>
            <p:nvPr/>
          </p:nvSpPr>
          <p:spPr bwMode="auto">
            <a:xfrm>
              <a:off x="3663950" y="5949950"/>
              <a:ext cx="6921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solidFill>
                    <a:schemeClr val="bg1"/>
                  </a:solidFill>
                  <a:latin typeface="Lucida Sans" panose="020B0602030504020204" pitchFamily="34" charset="0"/>
                </a:rPr>
                <a:t>50µm</a:t>
              </a:r>
            </a:p>
          </p:txBody>
        </p:sp>
      </p:grpSp>
      <p:grpSp>
        <p:nvGrpSpPr>
          <p:cNvPr id="2" name="Group 1"/>
          <p:cNvGrpSpPr/>
          <p:nvPr/>
        </p:nvGrpSpPr>
        <p:grpSpPr>
          <a:xfrm>
            <a:off x="265113" y="3267075"/>
            <a:ext cx="3983038" cy="3057525"/>
            <a:chOff x="4787900" y="3267075"/>
            <a:chExt cx="3983038" cy="3057525"/>
          </a:xfrm>
        </p:grpSpPr>
        <p:pic>
          <p:nvPicPr>
            <p:cNvPr id="30726" name="Picture 4" descr="S:\private\bm602\FASTlab\Presentations\photon14\results\20140716 abcdef\abcdef03.tif"/>
            <p:cNvPicPr>
              <a:picLocks noChangeAspect="1" noChangeArrowheads="1"/>
            </p:cNvPicPr>
            <p:nvPr/>
          </p:nvPicPr>
          <p:blipFill>
            <a:blip r:embed="rId4">
              <a:extLst>
                <a:ext uri="{28A0092B-C50C-407E-A947-70E740481C1C}">
                  <a14:useLocalDpi xmlns:a14="http://schemas.microsoft.com/office/drawing/2010/main" val="0"/>
                </a:ext>
              </a:extLst>
            </a:blip>
            <a:srcRect l="3799" r="7933" b="9650"/>
            <a:stretch>
              <a:fillRect/>
            </a:stretch>
          </p:blipFill>
          <p:spPr bwMode="auto">
            <a:xfrm>
              <a:off x="4787900" y="3267075"/>
              <a:ext cx="3983038"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32" name="Straight Connector 12"/>
            <p:cNvCxnSpPr>
              <a:cxnSpLocks noChangeShapeType="1"/>
            </p:cNvCxnSpPr>
            <p:nvPr/>
          </p:nvCxnSpPr>
          <p:spPr bwMode="auto">
            <a:xfrm>
              <a:off x="7794625" y="6237288"/>
              <a:ext cx="865188" cy="0"/>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3" name="Rectangle 13"/>
            <p:cNvSpPr>
              <a:spLocks noChangeArrowheads="1"/>
            </p:cNvSpPr>
            <p:nvPr/>
          </p:nvSpPr>
          <p:spPr bwMode="auto">
            <a:xfrm>
              <a:off x="7867650" y="5929313"/>
              <a:ext cx="692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solidFill>
                    <a:schemeClr val="bg1"/>
                  </a:solidFill>
                  <a:latin typeface="Lucida Sans" panose="020B0602030504020204" pitchFamily="34" charset="0"/>
                </a:rPr>
                <a:t>10µm</a:t>
              </a:r>
            </a:p>
          </p:txBody>
        </p:sp>
      </p:grpSp>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B033D11B-F043-4785-BFC9-01B8545CDCEE}" type="slidenum">
              <a:rPr lang="en-GB" altLang="en-US" sz="1200" smtClean="0">
                <a:latin typeface="Lucida Sans" panose="020B0602030504020204" pitchFamily="34" charset="0"/>
              </a:rPr>
              <a:pPr>
                <a:spcAft>
                  <a:spcPct val="0"/>
                </a:spcAft>
                <a:buFontTx/>
                <a:buNone/>
              </a:pPr>
              <a:t>6</a:t>
            </a:fld>
            <a:endParaRPr lang="en-GB" altLang="en-US" sz="1200" smtClean="0">
              <a:latin typeface="Lucida Sans" panose="020B0602030504020204" pitchFamily="34" charset="0"/>
            </a:endParaRPr>
          </a:p>
        </p:txBody>
      </p:sp>
      <p:pic>
        <p:nvPicPr>
          <p:cNvPr id="30724" name="Picture 2" descr="S:\private\bm602\FASTlab\Presentations\photon14\DMD_animation_1\DMD_500ms.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0902" y="1680611"/>
            <a:ext cx="31194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Content Placeholder 2"/>
          <p:cNvSpPr>
            <a:spLocks noGrp="1"/>
          </p:cNvSpPr>
          <p:nvPr>
            <p:ph idx="1"/>
          </p:nvPr>
        </p:nvSpPr>
        <p:spPr>
          <a:xfrm>
            <a:off x="315913" y="1549950"/>
            <a:ext cx="5543550" cy="2376487"/>
          </a:xfrm>
        </p:spPr>
        <p:txBody>
          <a:bodyPr/>
          <a:lstStyle/>
          <a:p>
            <a:r>
              <a:rPr lang="en-GB" altLang="en-US" dirty="0" smtClean="0"/>
              <a:t>Almost any material</a:t>
            </a:r>
          </a:p>
          <a:p>
            <a:r>
              <a:rPr lang="en-GB" altLang="en-US" dirty="0" smtClean="0"/>
              <a:t>Routinely produce ~1cm</a:t>
            </a:r>
            <a:r>
              <a:rPr lang="en-GB" altLang="en-US" baseline="30000" dirty="0" smtClean="0"/>
              <a:t>2</a:t>
            </a:r>
            <a:r>
              <a:rPr lang="en-GB" altLang="en-US" dirty="0" smtClean="0"/>
              <a:t> samples</a:t>
            </a:r>
          </a:p>
          <a:p>
            <a:r>
              <a:rPr lang="en-GB" altLang="en-US" dirty="0" smtClean="0"/>
              <a:t>~2µm resolution each exposure</a:t>
            </a:r>
          </a:p>
        </p:txBody>
      </p:sp>
      <p:pic>
        <p:nvPicPr>
          <p:cNvPr id="307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813" y="2806700"/>
            <a:ext cx="431800" cy="11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bwMode="auto">
          <a:xfrm>
            <a:off x="468313" y="966237"/>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3500">
                <a:solidFill>
                  <a:schemeClr val="tx2"/>
                </a:solidFill>
                <a:latin typeface="+mj-lt"/>
                <a:ea typeface="MS PGothic" pitchFamily="34" charset="-128"/>
                <a:cs typeface="+mj-cs"/>
              </a:defRPr>
            </a:lvl1pPr>
            <a:lvl2pPr algn="l" rtl="0" eaLnBrk="0" fontAlgn="base" hangingPunct="0">
              <a:spcBef>
                <a:spcPct val="0"/>
              </a:spcBef>
              <a:spcAft>
                <a:spcPct val="0"/>
              </a:spcAft>
              <a:defRPr sz="3500">
                <a:solidFill>
                  <a:schemeClr val="tx2"/>
                </a:solidFill>
                <a:latin typeface="Georgia" pitchFamily="16" charset="0"/>
                <a:ea typeface="MS PGothic" pitchFamily="34" charset="-128"/>
              </a:defRPr>
            </a:lvl2pPr>
            <a:lvl3pPr algn="l" rtl="0" eaLnBrk="0" fontAlgn="base" hangingPunct="0">
              <a:spcBef>
                <a:spcPct val="0"/>
              </a:spcBef>
              <a:spcAft>
                <a:spcPct val="0"/>
              </a:spcAft>
              <a:defRPr sz="3500">
                <a:solidFill>
                  <a:schemeClr val="tx2"/>
                </a:solidFill>
                <a:latin typeface="Georgia" pitchFamily="16" charset="0"/>
                <a:ea typeface="MS PGothic" pitchFamily="34" charset="-128"/>
              </a:defRPr>
            </a:lvl3pPr>
            <a:lvl4pPr algn="l" rtl="0" eaLnBrk="0" fontAlgn="base" hangingPunct="0">
              <a:spcBef>
                <a:spcPct val="0"/>
              </a:spcBef>
              <a:spcAft>
                <a:spcPct val="0"/>
              </a:spcAft>
              <a:defRPr sz="3500">
                <a:solidFill>
                  <a:schemeClr val="tx2"/>
                </a:solidFill>
                <a:latin typeface="Georgia" pitchFamily="16" charset="0"/>
                <a:ea typeface="MS PGothic" pitchFamily="34" charset="-128"/>
              </a:defRPr>
            </a:lvl4pPr>
            <a:lvl5pPr algn="l" rtl="0" eaLnBrk="0" fontAlgn="base" hangingPunct="0">
              <a:spcBef>
                <a:spcPct val="0"/>
              </a:spcBef>
              <a:spcAft>
                <a:spcPct val="0"/>
              </a:spcAft>
              <a:defRPr sz="3500">
                <a:solidFill>
                  <a:schemeClr val="tx2"/>
                </a:solidFill>
                <a:latin typeface="Georgia" pitchFamily="16" charset="0"/>
                <a:ea typeface="MS PGothic" pitchFamily="34"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a:lstStyle>
          <a:p>
            <a:r>
              <a:rPr lang="en-GB" altLang="en-US" kern="0" dirty="0" smtClean="0"/>
              <a:t>DMD-based laser manufacturing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50" name="Group 28"/>
          <p:cNvGrpSpPr>
            <a:grpSpLocks/>
          </p:cNvGrpSpPr>
          <p:nvPr/>
        </p:nvGrpSpPr>
        <p:grpSpPr bwMode="auto">
          <a:xfrm>
            <a:off x="22224" y="2074863"/>
            <a:ext cx="4259263" cy="3063875"/>
            <a:chOff x="7957588" y="611187"/>
            <a:chExt cx="4259262" cy="3063875"/>
          </a:xfrm>
        </p:grpSpPr>
        <p:grpSp>
          <p:nvGrpSpPr>
            <p:cNvPr id="31758" name="Group 1"/>
            <p:cNvGrpSpPr>
              <a:grpSpLocks/>
            </p:cNvGrpSpPr>
            <p:nvPr/>
          </p:nvGrpSpPr>
          <p:grpSpPr bwMode="auto">
            <a:xfrm>
              <a:off x="7957588" y="611187"/>
              <a:ext cx="4259262" cy="3063875"/>
              <a:chOff x="265113" y="3260725"/>
              <a:chExt cx="4259262" cy="3063875"/>
            </a:xfrm>
          </p:grpSpPr>
          <p:pic>
            <p:nvPicPr>
              <p:cNvPr id="31760" name="Picture 3" descr="S:\private\bm602\FASTlab\Presentations\photon14\results\20140716 abcdef\abcdef02.tif"/>
              <p:cNvPicPr>
                <a:picLocks noChangeAspect="1" noChangeArrowheads="1"/>
              </p:cNvPicPr>
              <p:nvPr/>
            </p:nvPicPr>
            <p:blipFill>
              <a:blip r:embed="rId4">
                <a:extLst>
                  <a:ext uri="{28A0092B-C50C-407E-A947-70E740481C1C}">
                    <a14:useLocalDpi xmlns:a14="http://schemas.microsoft.com/office/drawing/2010/main" val="0"/>
                  </a:ext>
                </a:extLst>
              </a:blip>
              <a:srcRect r="5836" b="9686"/>
              <a:stretch>
                <a:fillRect/>
              </a:stretch>
            </p:blipFill>
            <p:spPr bwMode="auto">
              <a:xfrm>
                <a:off x="265113" y="3260725"/>
                <a:ext cx="4259262"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761" name="Straight Connector 2"/>
              <p:cNvCxnSpPr>
                <a:cxnSpLocks noChangeShapeType="1"/>
              </p:cNvCxnSpPr>
              <p:nvPr/>
            </p:nvCxnSpPr>
            <p:spPr bwMode="auto">
              <a:xfrm>
                <a:off x="3563938" y="6237288"/>
                <a:ext cx="863600" cy="0"/>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62" name="Rectangle 3"/>
              <p:cNvSpPr>
                <a:spLocks noChangeArrowheads="1"/>
              </p:cNvSpPr>
              <p:nvPr/>
            </p:nvSpPr>
            <p:spPr bwMode="auto">
              <a:xfrm>
                <a:off x="3663950" y="5949950"/>
                <a:ext cx="6921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solidFill>
                      <a:schemeClr val="bg1"/>
                    </a:solidFill>
                    <a:latin typeface="Lucida Sans" panose="020B0602030504020204" pitchFamily="34" charset="0"/>
                  </a:rPr>
                  <a:t>50µm</a:t>
                </a:r>
              </a:p>
            </p:txBody>
          </p:sp>
        </p:grpSp>
        <p:graphicFrame>
          <p:nvGraphicFramePr>
            <p:cNvPr id="31759" name="Object 26"/>
            <p:cNvGraphicFramePr>
              <a:graphicFrameLocks noChangeAspect="1"/>
            </p:cNvGraphicFramePr>
            <p:nvPr/>
          </p:nvGraphicFramePr>
          <p:xfrm>
            <a:off x="8236611" y="1953562"/>
            <a:ext cx="3036668" cy="502953"/>
          </p:xfrm>
          <a:graphic>
            <a:graphicData uri="http://schemas.openxmlformats.org/presentationml/2006/ole">
              <mc:AlternateContent xmlns:mc="http://schemas.openxmlformats.org/markup-compatibility/2006">
                <mc:Choice xmlns:v="urn:schemas-microsoft-com:vml" Requires="v">
                  <p:oleObj spid="_x0000_s31813" name="CorelDRAW" r:id="rId5" imgW="2902660" imgH="482354" progId="CorelDraw.Graphic.17">
                    <p:embed/>
                  </p:oleObj>
                </mc:Choice>
                <mc:Fallback>
                  <p:oleObj name="CorelDRAW" r:id="rId5" imgW="2902660" imgH="482354" progId="CorelDraw.Graphic.17">
                    <p:embed/>
                    <p:pic>
                      <p:nvPicPr>
                        <p:cNvPr id="0" name="Object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6611" y="1953562"/>
                          <a:ext cx="3036668" cy="5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175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3420" y="2087007"/>
            <a:ext cx="229235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3622" y="2088595"/>
            <a:ext cx="229235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title"/>
          </p:nvPr>
        </p:nvSpPr>
        <p:spPr>
          <a:xfrm>
            <a:off x="37096" y="352040"/>
            <a:ext cx="8496300" cy="649288"/>
          </a:xfrm>
        </p:spPr>
        <p:txBody>
          <a:bodyPr/>
          <a:lstStyle/>
          <a:p>
            <a:r>
              <a:rPr lang="en-GB" altLang="en-US" dirty="0" smtClean="0"/>
              <a:t>Laser-manufacturing challenges</a:t>
            </a:r>
            <a:br>
              <a:rPr lang="en-GB" altLang="en-US" dirty="0" smtClean="0"/>
            </a:br>
            <a:r>
              <a:rPr lang="en-GB" altLang="en-US" dirty="0" smtClean="0"/>
              <a:t>-</a:t>
            </a:r>
            <a:r>
              <a:rPr lang="en-GB" altLang="en-US" sz="2800" dirty="0" smtClean="0"/>
              <a:t>Hardware</a:t>
            </a:r>
          </a:p>
        </p:txBody>
      </p:sp>
      <p:sp>
        <p:nvSpPr>
          <p:cNvPr id="31747" name="Content Placeholder 2"/>
          <p:cNvSpPr>
            <a:spLocks noGrp="1"/>
          </p:cNvSpPr>
          <p:nvPr>
            <p:ph idx="1"/>
          </p:nvPr>
        </p:nvSpPr>
        <p:spPr>
          <a:xfrm>
            <a:off x="319088" y="1425575"/>
            <a:ext cx="3887787" cy="1800225"/>
          </a:xfrm>
        </p:spPr>
        <p:txBody>
          <a:bodyPr/>
          <a:lstStyle/>
          <a:p>
            <a:r>
              <a:rPr lang="en-GB" altLang="en-US" dirty="0" smtClean="0"/>
              <a:t>Positional accuracy</a:t>
            </a:r>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D9CB337F-97ED-45B9-A8D1-E0132BC85FD7}" type="slidenum">
              <a:rPr lang="en-GB" altLang="en-US" sz="1200" smtClean="0">
                <a:latin typeface="Lucida Sans" panose="020B0602030504020204" pitchFamily="34" charset="0"/>
              </a:rPr>
              <a:pPr>
                <a:spcAft>
                  <a:spcPct val="0"/>
                </a:spcAft>
                <a:buFontTx/>
                <a:buNone/>
              </a:pPr>
              <a:t>7</a:t>
            </a:fld>
            <a:endParaRPr lang="en-GB" altLang="en-US" sz="1200" smtClean="0">
              <a:latin typeface="Lucida Sans" panose="020B0602030504020204" pitchFamily="34" charset="0"/>
            </a:endParaRPr>
          </a:p>
        </p:txBody>
      </p:sp>
      <p:cxnSp>
        <p:nvCxnSpPr>
          <p:cNvPr id="31749" name="Straight Connector 5"/>
          <p:cNvCxnSpPr>
            <a:cxnSpLocks noChangeShapeType="1"/>
          </p:cNvCxnSpPr>
          <p:nvPr/>
        </p:nvCxnSpPr>
        <p:spPr bwMode="auto">
          <a:xfrm>
            <a:off x="4405173" y="1425575"/>
            <a:ext cx="15875" cy="4248150"/>
          </a:xfrm>
          <a:prstGeom prst="line">
            <a:avLst/>
          </a:prstGeom>
          <a:noFill/>
          <a:ln w="127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Content Placeholder 2"/>
          <p:cNvSpPr txBox="1">
            <a:spLocks/>
          </p:cNvSpPr>
          <p:nvPr/>
        </p:nvSpPr>
        <p:spPr bwMode="auto">
          <a:xfrm>
            <a:off x="4948238" y="1427163"/>
            <a:ext cx="3887787" cy="58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algn="l" rtl="0" eaLnBrk="0" fontAlgn="base" hangingPunct="0">
              <a:spcBef>
                <a:spcPct val="0"/>
              </a:spcBef>
              <a:spcAft>
                <a:spcPct val="70000"/>
              </a:spcAft>
              <a:buChar char="•"/>
              <a:defRPr sz="2400">
                <a:solidFill>
                  <a:schemeClr val="tx1"/>
                </a:solidFill>
                <a:latin typeface="+mn-lt"/>
                <a:ea typeface="MS PGothic" pitchFamily="34" charset="-128"/>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pPr>
              <a:defRPr/>
            </a:pPr>
            <a:r>
              <a:rPr lang="en-GB" kern="0" dirty="0" smtClean="0"/>
              <a:t>Binary intensity</a:t>
            </a:r>
          </a:p>
        </p:txBody>
      </p:sp>
      <p:pic>
        <p:nvPicPr>
          <p:cNvPr id="31752"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8165" y="2095117"/>
            <a:ext cx="22923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07714" y="2095116"/>
            <a:ext cx="216376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7488" y="2086770"/>
            <a:ext cx="229235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19455" y="2086532"/>
            <a:ext cx="2163763"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82947" y="4149080"/>
            <a:ext cx="1031051" cy="1107996"/>
          </a:xfrm>
          <a:prstGeom prst="rect">
            <a:avLst/>
          </a:prstGeom>
        </p:spPr>
        <p:txBody>
          <a:bodyPr wrap="none">
            <a:spAutoFit/>
          </a:bodyPr>
          <a:lstStyle/>
          <a:p>
            <a:r>
              <a:rPr lang="en-GB" sz="6600" dirty="0" smtClean="0">
                <a:solidFill>
                  <a:srgbClr val="00B050"/>
                </a:solidFill>
              </a:rPr>
              <a:t>✔</a:t>
            </a:r>
            <a:endParaRPr lang="en-GB" sz="6600" dirty="0">
              <a:solidFill>
                <a:srgbClr val="00B050"/>
              </a:solidFill>
            </a:endParaRPr>
          </a:p>
        </p:txBody>
      </p:sp>
      <p:sp>
        <p:nvSpPr>
          <p:cNvPr id="3" name="Rectangle 2"/>
          <p:cNvSpPr/>
          <p:nvPr/>
        </p:nvSpPr>
        <p:spPr>
          <a:xfrm>
            <a:off x="8232414" y="4149080"/>
            <a:ext cx="1031051" cy="1107996"/>
          </a:xfrm>
          <a:prstGeom prst="rect">
            <a:avLst/>
          </a:prstGeom>
        </p:spPr>
        <p:txBody>
          <a:bodyPr wrap="none">
            <a:spAutoFit/>
          </a:bodyPr>
          <a:lstStyle/>
          <a:p>
            <a:r>
              <a:rPr lang="en-GB" sz="6600" dirty="0" smtClean="0">
                <a:solidFill>
                  <a:srgbClr val="FF0000"/>
                </a:solidFill>
              </a:rPr>
              <a:t>✘</a:t>
            </a:r>
            <a:endParaRPr lang="en-GB" sz="6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7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175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17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175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17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7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175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17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1756"/>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17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43"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spcAft>
                <a:spcPct val="0"/>
              </a:spcAft>
              <a:buFontTx/>
              <a:buNone/>
            </a:pPr>
            <a:fld id="{E8C04AB3-420C-4CCB-9B5E-8B6C7A9CCD35}" type="slidenum">
              <a:rPr lang="en-GB" altLang="en-US" sz="1200" smtClean="0">
                <a:latin typeface="Lucida Sans" panose="020B0602030504020204" pitchFamily="34" charset="0"/>
              </a:rPr>
              <a:pPr>
                <a:spcAft>
                  <a:spcPct val="0"/>
                </a:spcAft>
                <a:buFontTx/>
                <a:buNone/>
              </a:pPr>
              <a:t>8</a:t>
            </a:fld>
            <a:endParaRPr lang="en-GB" altLang="en-US" sz="1200" smtClean="0">
              <a:latin typeface="Lucida Sans" panose="020B0602030504020204" pitchFamily="34" charset="0"/>
            </a:endParaRPr>
          </a:p>
        </p:txBody>
      </p:sp>
      <p:sp>
        <p:nvSpPr>
          <p:cNvPr id="5" name="Title 1"/>
          <p:cNvSpPr txBox="1">
            <a:spLocks/>
          </p:cNvSpPr>
          <p:nvPr/>
        </p:nvSpPr>
        <p:spPr bwMode="auto">
          <a:xfrm>
            <a:off x="22225" y="207106"/>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lgn="l" rtl="0" eaLnBrk="0" fontAlgn="base" hangingPunct="0">
              <a:spcBef>
                <a:spcPct val="0"/>
              </a:spcBef>
              <a:spcAft>
                <a:spcPct val="0"/>
              </a:spcAft>
              <a:defRPr sz="3500">
                <a:solidFill>
                  <a:schemeClr val="tx2"/>
                </a:solidFill>
                <a:latin typeface="+mj-lt"/>
                <a:ea typeface="MS PGothic" pitchFamily="34" charset="-128"/>
                <a:cs typeface="+mj-cs"/>
              </a:defRPr>
            </a:lvl1pPr>
            <a:lvl2pPr algn="l" rtl="0" eaLnBrk="0" fontAlgn="base" hangingPunct="0">
              <a:spcBef>
                <a:spcPct val="0"/>
              </a:spcBef>
              <a:spcAft>
                <a:spcPct val="0"/>
              </a:spcAft>
              <a:defRPr sz="3500">
                <a:solidFill>
                  <a:schemeClr val="tx2"/>
                </a:solidFill>
                <a:latin typeface="Georgia" pitchFamily="16" charset="0"/>
                <a:ea typeface="MS PGothic" pitchFamily="34" charset="-128"/>
              </a:defRPr>
            </a:lvl2pPr>
            <a:lvl3pPr algn="l" rtl="0" eaLnBrk="0" fontAlgn="base" hangingPunct="0">
              <a:spcBef>
                <a:spcPct val="0"/>
              </a:spcBef>
              <a:spcAft>
                <a:spcPct val="0"/>
              </a:spcAft>
              <a:defRPr sz="3500">
                <a:solidFill>
                  <a:schemeClr val="tx2"/>
                </a:solidFill>
                <a:latin typeface="Georgia" pitchFamily="16" charset="0"/>
                <a:ea typeface="MS PGothic" pitchFamily="34" charset="-128"/>
              </a:defRPr>
            </a:lvl3pPr>
            <a:lvl4pPr algn="l" rtl="0" eaLnBrk="0" fontAlgn="base" hangingPunct="0">
              <a:spcBef>
                <a:spcPct val="0"/>
              </a:spcBef>
              <a:spcAft>
                <a:spcPct val="0"/>
              </a:spcAft>
              <a:defRPr sz="3500">
                <a:solidFill>
                  <a:schemeClr val="tx2"/>
                </a:solidFill>
                <a:latin typeface="Georgia" pitchFamily="16" charset="0"/>
                <a:ea typeface="MS PGothic" pitchFamily="34" charset="-128"/>
              </a:defRPr>
            </a:lvl4pPr>
            <a:lvl5pPr algn="l" rtl="0" eaLnBrk="0" fontAlgn="base" hangingPunct="0">
              <a:spcBef>
                <a:spcPct val="0"/>
              </a:spcBef>
              <a:spcAft>
                <a:spcPct val="0"/>
              </a:spcAft>
              <a:defRPr sz="3500">
                <a:solidFill>
                  <a:schemeClr val="tx2"/>
                </a:solidFill>
                <a:latin typeface="Georgia" pitchFamily="16" charset="0"/>
                <a:ea typeface="MS PGothic" pitchFamily="34"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a:lstStyle>
          <a:p>
            <a:pPr>
              <a:defRPr/>
            </a:pPr>
            <a:r>
              <a:rPr lang="en-GB" altLang="en-US" kern="0" dirty="0" smtClean="0"/>
              <a:t>Laser manufacturing challenges</a:t>
            </a:r>
          </a:p>
          <a:p>
            <a:pPr>
              <a:defRPr/>
            </a:pPr>
            <a:r>
              <a:rPr lang="en-GB" altLang="en-US" kern="0" dirty="0" smtClean="0"/>
              <a:t>-</a:t>
            </a:r>
            <a:r>
              <a:rPr lang="en-GB" altLang="en-US" sz="2800" kern="0" dirty="0" smtClean="0"/>
              <a:t>Optical</a:t>
            </a:r>
          </a:p>
        </p:txBody>
      </p:sp>
      <p:cxnSp>
        <p:nvCxnSpPr>
          <p:cNvPr id="33796" name="Straight Connector 5"/>
          <p:cNvCxnSpPr>
            <a:cxnSpLocks noChangeShapeType="1"/>
          </p:cNvCxnSpPr>
          <p:nvPr/>
        </p:nvCxnSpPr>
        <p:spPr bwMode="auto">
          <a:xfrm>
            <a:off x="4352925" y="1483549"/>
            <a:ext cx="15875" cy="3889375"/>
          </a:xfrm>
          <a:prstGeom prst="line">
            <a:avLst/>
          </a:prstGeom>
          <a:noFill/>
          <a:ln w="127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ontent Placeholder 2"/>
          <p:cNvSpPr txBox="1">
            <a:spLocks/>
          </p:cNvSpPr>
          <p:nvPr/>
        </p:nvSpPr>
        <p:spPr bwMode="auto">
          <a:xfrm>
            <a:off x="4889500" y="1423988"/>
            <a:ext cx="38877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algn="l" rtl="0" eaLnBrk="0" fontAlgn="base" hangingPunct="0">
              <a:spcBef>
                <a:spcPct val="0"/>
              </a:spcBef>
              <a:spcAft>
                <a:spcPct val="70000"/>
              </a:spcAft>
              <a:buChar char="•"/>
              <a:defRPr sz="2400">
                <a:solidFill>
                  <a:schemeClr val="tx1"/>
                </a:solidFill>
                <a:latin typeface="+mn-lt"/>
                <a:ea typeface="MS PGothic" pitchFamily="34" charset="-128"/>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pPr>
              <a:defRPr/>
            </a:pPr>
            <a:r>
              <a:rPr lang="en-GB" kern="0" dirty="0" smtClean="0"/>
              <a:t>Diffractive/clipping losses</a:t>
            </a:r>
            <a:endParaRPr lang="en-GB" kern="0" dirty="0"/>
          </a:p>
        </p:txBody>
      </p:sp>
      <p:grpSp>
        <p:nvGrpSpPr>
          <p:cNvPr id="33798" name="Group 9"/>
          <p:cNvGrpSpPr>
            <a:grpSpLocks/>
          </p:cNvGrpSpPr>
          <p:nvPr/>
        </p:nvGrpSpPr>
        <p:grpSpPr bwMode="auto">
          <a:xfrm>
            <a:off x="179388" y="2132856"/>
            <a:ext cx="4090987" cy="2750031"/>
            <a:chOff x="947738" y="1023938"/>
            <a:chExt cx="3336925" cy="2243137"/>
          </a:xfrm>
        </p:grpSpPr>
        <p:pic>
          <p:nvPicPr>
            <p:cNvPr id="33802" name="Picture 2" descr="S:\private\bm602\FASTlab\Presentations\photon14\results\20140702 gratings\DMD8.tif"/>
            <p:cNvPicPr>
              <a:picLocks noChangeAspect="1" noChangeArrowheads="1"/>
            </p:cNvPicPr>
            <p:nvPr/>
          </p:nvPicPr>
          <p:blipFill>
            <a:blip r:embed="rId3" cstate="print">
              <a:extLst>
                <a:ext uri="{28A0092B-C50C-407E-A947-70E740481C1C}">
                  <a14:useLocalDpi xmlns:a14="http://schemas.microsoft.com/office/drawing/2010/main" val="0"/>
                </a:ext>
              </a:extLst>
            </a:blip>
            <a:srcRect b="10342"/>
            <a:stretch>
              <a:fillRect/>
            </a:stretch>
          </p:blipFill>
          <p:spPr bwMode="auto">
            <a:xfrm>
              <a:off x="947738" y="1023938"/>
              <a:ext cx="33369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803" name="Straight Connector 6"/>
            <p:cNvCxnSpPr>
              <a:cxnSpLocks noChangeShapeType="1"/>
            </p:cNvCxnSpPr>
            <p:nvPr/>
          </p:nvCxnSpPr>
          <p:spPr bwMode="auto">
            <a:xfrm>
              <a:off x="1176338" y="3098800"/>
              <a:ext cx="635000" cy="0"/>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804" name="Rectangle 7"/>
            <p:cNvSpPr>
              <a:spLocks noChangeArrowheads="1"/>
            </p:cNvSpPr>
            <p:nvPr/>
          </p:nvSpPr>
          <p:spPr bwMode="auto">
            <a:xfrm>
              <a:off x="1119188" y="2795588"/>
              <a:ext cx="692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70000"/>
                </a:spcAft>
                <a:buChar char="•"/>
                <a:defRPr sz="2400">
                  <a:solidFill>
                    <a:schemeClr val="tx1"/>
                  </a:solidFill>
                  <a:latin typeface="Georgia" panose="02040502050405020303" pitchFamily="18" charset="0"/>
                  <a:ea typeface="MS PGothic" panose="020B0600070205080204" pitchFamily="34" charset="-128"/>
                </a:defRPr>
              </a:lvl1pPr>
              <a:lvl2pPr marL="742950" indent="-285750">
                <a:lnSpc>
                  <a:spcPct val="90000"/>
                </a:lnSpc>
                <a:spcAft>
                  <a:spcPct val="50000"/>
                </a:spcAft>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ct val="20000"/>
                </a:spcBef>
                <a:buChar char="»"/>
                <a:defRPr sz="2400">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ct val="20000"/>
                </a:spcBef>
                <a:spcAft>
                  <a:spcPct val="0"/>
                </a:spcAft>
                <a:buChar char="»"/>
                <a:defRPr sz="2400">
                  <a:solidFill>
                    <a:schemeClr val="tx1"/>
                  </a:solidFill>
                  <a:latin typeface="Georgia" panose="02040502050405020303" pitchFamily="18" charset="0"/>
                  <a:ea typeface="MS PGothic" panose="020B0600070205080204" pitchFamily="34" charset="-128"/>
                </a:defRPr>
              </a:lvl9pPr>
            </a:lstStyle>
            <a:p>
              <a:pPr algn="ctr">
                <a:spcAft>
                  <a:spcPct val="0"/>
                </a:spcAft>
                <a:buFontTx/>
                <a:buNone/>
              </a:pPr>
              <a:r>
                <a:rPr lang="en-GB" altLang="en-US" sz="1400">
                  <a:solidFill>
                    <a:schemeClr val="bg1"/>
                  </a:solidFill>
                  <a:latin typeface="Lucida Sans" panose="020B0602030504020204" pitchFamily="34" charset="0"/>
                </a:rPr>
                <a:t>10µm</a:t>
              </a:r>
            </a:p>
          </p:txBody>
        </p:sp>
      </p:grpSp>
      <p:sp>
        <p:nvSpPr>
          <p:cNvPr id="14" name="Content Placeholder 2"/>
          <p:cNvSpPr txBox="1">
            <a:spLocks/>
          </p:cNvSpPr>
          <p:nvPr/>
        </p:nvSpPr>
        <p:spPr bwMode="auto">
          <a:xfrm>
            <a:off x="179388" y="1484313"/>
            <a:ext cx="38877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algn="l" rtl="0" eaLnBrk="0" fontAlgn="base" hangingPunct="0">
              <a:spcBef>
                <a:spcPct val="0"/>
              </a:spcBef>
              <a:spcAft>
                <a:spcPct val="70000"/>
              </a:spcAft>
              <a:buChar char="•"/>
              <a:defRPr sz="2400">
                <a:solidFill>
                  <a:schemeClr val="tx1"/>
                </a:solidFill>
                <a:latin typeface="+mn-lt"/>
                <a:ea typeface="MS PGothic" pitchFamily="34" charset="-128"/>
                <a:cs typeface="+mn-cs"/>
              </a:defRPr>
            </a:lvl1pPr>
            <a:lvl2pPr marL="811213" indent="-288925" algn="l" rtl="0" eaLnBrk="0" fontAlgn="base" hangingPunct="0">
              <a:lnSpc>
                <a:spcPct val="90000"/>
              </a:lnSpc>
              <a:spcBef>
                <a:spcPct val="0"/>
              </a:spcBef>
              <a:spcAft>
                <a:spcPct val="50000"/>
              </a:spcAft>
              <a:buChar char="–"/>
              <a:defRPr sz="2400">
                <a:solidFill>
                  <a:schemeClr val="tx1"/>
                </a:solidFill>
                <a:latin typeface="+mn-lt"/>
                <a:ea typeface="MS PGothic" pitchFamily="34" charset="-128"/>
              </a:defRPr>
            </a:lvl2pPr>
            <a:lvl3pPr marL="12192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3pPr>
            <a:lvl4pPr marL="1627188"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har char="»"/>
              <a:defRPr sz="24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har char="»"/>
              <a:defRPr sz="2400">
                <a:solidFill>
                  <a:schemeClr val="tx1"/>
                </a:solidFill>
                <a:latin typeface="+mn-lt"/>
                <a:ea typeface="+mn-ea"/>
              </a:defRPr>
            </a:lvl6pPr>
            <a:lvl7pPr marL="2971800" indent="-228600" algn="l" rtl="0" fontAlgn="base">
              <a:lnSpc>
                <a:spcPct val="90000"/>
              </a:lnSpc>
              <a:spcBef>
                <a:spcPct val="20000"/>
              </a:spcBef>
              <a:spcAft>
                <a:spcPct val="0"/>
              </a:spcAft>
              <a:buChar char="»"/>
              <a:defRPr sz="2400">
                <a:solidFill>
                  <a:schemeClr val="tx1"/>
                </a:solidFill>
                <a:latin typeface="+mn-lt"/>
                <a:ea typeface="+mn-ea"/>
              </a:defRPr>
            </a:lvl7pPr>
            <a:lvl8pPr marL="3429000" indent="-228600" algn="l" rtl="0" fontAlgn="base">
              <a:lnSpc>
                <a:spcPct val="90000"/>
              </a:lnSpc>
              <a:spcBef>
                <a:spcPct val="20000"/>
              </a:spcBef>
              <a:spcAft>
                <a:spcPct val="0"/>
              </a:spcAft>
              <a:buChar char="»"/>
              <a:defRPr sz="2400">
                <a:solidFill>
                  <a:schemeClr val="tx1"/>
                </a:solidFill>
                <a:latin typeface="+mn-lt"/>
                <a:ea typeface="+mn-ea"/>
              </a:defRPr>
            </a:lvl8pPr>
            <a:lvl9pPr marL="3886200" indent="-228600" algn="l" rtl="0" fontAlgn="base">
              <a:lnSpc>
                <a:spcPct val="90000"/>
              </a:lnSpc>
              <a:spcBef>
                <a:spcPct val="20000"/>
              </a:spcBef>
              <a:spcAft>
                <a:spcPct val="0"/>
              </a:spcAft>
              <a:buChar char="»"/>
              <a:defRPr sz="2400">
                <a:solidFill>
                  <a:schemeClr val="tx1"/>
                </a:solidFill>
                <a:latin typeface="+mn-lt"/>
                <a:ea typeface="+mn-ea"/>
              </a:defRPr>
            </a:lvl9pPr>
          </a:lstStyle>
          <a:p>
            <a:pPr>
              <a:defRPr/>
            </a:pPr>
            <a:r>
              <a:rPr lang="en-GB" kern="0" dirty="0" smtClean="0"/>
              <a:t>Resolution</a:t>
            </a:r>
            <a:endParaRPr lang="en-GB" kern="0" dirty="0"/>
          </a:p>
        </p:txBody>
      </p:sp>
      <p:pic>
        <p:nvPicPr>
          <p:cNvPr id="3380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040" y="2272061"/>
            <a:ext cx="212725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290" y="2273649"/>
            <a:ext cx="2306637"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8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CB6E572-3C9C-42A4-AAFF-792AFA128B6B}" type="slidenum">
              <a:rPr lang="en-GB" altLang="en-US" smtClean="0"/>
              <a:pPr>
                <a:defRPr/>
              </a:pPr>
              <a:t>9</a:t>
            </a:fld>
            <a:endParaRPr lang="en-GB" altLang="en-US"/>
          </a:p>
        </p:txBody>
      </p:sp>
      <p:sp>
        <p:nvSpPr>
          <p:cNvPr id="5" name="Title 1"/>
          <p:cNvSpPr txBox="1">
            <a:spLocks noGrp="1"/>
          </p:cNvSpPr>
          <p:nvPr>
            <p:ph type="title"/>
          </p:nvPr>
        </p:nvSpPr>
        <p:spPr bwMode="auto">
          <a:xfrm>
            <a:off x="107504" y="404664"/>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lgn="l" rtl="0" eaLnBrk="0" fontAlgn="base" hangingPunct="0">
              <a:spcBef>
                <a:spcPct val="0"/>
              </a:spcBef>
              <a:spcAft>
                <a:spcPct val="0"/>
              </a:spcAft>
              <a:defRPr sz="3500">
                <a:solidFill>
                  <a:schemeClr val="tx2"/>
                </a:solidFill>
                <a:latin typeface="+mj-lt"/>
                <a:ea typeface="MS PGothic" pitchFamily="34" charset="-128"/>
                <a:cs typeface="+mj-cs"/>
              </a:defRPr>
            </a:lvl1pPr>
            <a:lvl2pPr algn="l" rtl="0" eaLnBrk="0" fontAlgn="base" hangingPunct="0">
              <a:spcBef>
                <a:spcPct val="0"/>
              </a:spcBef>
              <a:spcAft>
                <a:spcPct val="0"/>
              </a:spcAft>
              <a:defRPr sz="3500">
                <a:solidFill>
                  <a:schemeClr val="tx2"/>
                </a:solidFill>
                <a:latin typeface="Georgia" pitchFamily="16" charset="0"/>
                <a:ea typeface="MS PGothic" pitchFamily="34" charset="-128"/>
              </a:defRPr>
            </a:lvl2pPr>
            <a:lvl3pPr algn="l" rtl="0" eaLnBrk="0" fontAlgn="base" hangingPunct="0">
              <a:spcBef>
                <a:spcPct val="0"/>
              </a:spcBef>
              <a:spcAft>
                <a:spcPct val="0"/>
              </a:spcAft>
              <a:defRPr sz="3500">
                <a:solidFill>
                  <a:schemeClr val="tx2"/>
                </a:solidFill>
                <a:latin typeface="Georgia" pitchFamily="16" charset="0"/>
                <a:ea typeface="MS PGothic" pitchFamily="34" charset="-128"/>
              </a:defRPr>
            </a:lvl3pPr>
            <a:lvl4pPr algn="l" rtl="0" eaLnBrk="0" fontAlgn="base" hangingPunct="0">
              <a:spcBef>
                <a:spcPct val="0"/>
              </a:spcBef>
              <a:spcAft>
                <a:spcPct val="0"/>
              </a:spcAft>
              <a:defRPr sz="3500">
                <a:solidFill>
                  <a:schemeClr val="tx2"/>
                </a:solidFill>
                <a:latin typeface="Georgia" pitchFamily="16" charset="0"/>
                <a:ea typeface="MS PGothic" pitchFamily="34" charset="-128"/>
              </a:defRPr>
            </a:lvl4pPr>
            <a:lvl5pPr algn="l" rtl="0" eaLnBrk="0" fontAlgn="base" hangingPunct="0">
              <a:spcBef>
                <a:spcPct val="0"/>
              </a:spcBef>
              <a:spcAft>
                <a:spcPct val="0"/>
              </a:spcAft>
              <a:defRPr sz="3500">
                <a:solidFill>
                  <a:schemeClr val="tx2"/>
                </a:solidFill>
                <a:latin typeface="Georgia" pitchFamily="16" charset="0"/>
                <a:ea typeface="MS PGothic" pitchFamily="34" charset="-128"/>
              </a:defRPr>
            </a:lvl5pPr>
            <a:lvl6pPr marL="457200" algn="l" rtl="0" fontAlgn="base">
              <a:spcBef>
                <a:spcPct val="0"/>
              </a:spcBef>
              <a:spcAft>
                <a:spcPct val="0"/>
              </a:spcAft>
              <a:defRPr sz="3500">
                <a:solidFill>
                  <a:schemeClr val="tx2"/>
                </a:solidFill>
                <a:latin typeface="Georgia" pitchFamily="16" charset="0"/>
                <a:ea typeface="ＭＳ Ｐゴシック" pitchFamily="16" charset="-128"/>
              </a:defRPr>
            </a:lvl6pPr>
            <a:lvl7pPr marL="914400" algn="l" rtl="0" fontAlgn="base">
              <a:spcBef>
                <a:spcPct val="0"/>
              </a:spcBef>
              <a:spcAft>
                <a:spcPct val="0"/>
              </a:spcAft>
              <a:defRPr sz="3500">
                <a:solidFill>
                  <a:schemeClr val="tx2"/>
                </a:solidFill>
                <a:latin typeface="Georgia" pitchFamily="16" charset="0"/>
                <a:ea typeface="ＭＳ Ｐゴシック" pitchFamily="16" charset="-128"/>
              </a:defRPr>
            </a:lvl7pPr>
            <a:lvl8pPr marL="1371600" algn="l" rtl="0" fontAlgn="base">
              <a:spcBef>
                <a:spcPct val="0"/>
              </a:spcBef>
              <a:spcAft>
                <a:spcPct val="0"/>
              </a:spcAft>
              <a:defRPr sz="3500">
                <a:solidFill>
                  <a:schemeClr val="tx2"/>
                </a:solidFill>
                <a:latin typeface="Georgia" pitchFamily="16" charset="0"/>
                <a:ea typeface="ＭＳ Ｐゴシック" pitchFamily="16" charset="-128"/>
              </a:defRPr>
            </a:lvl8pPr>
            <a:lvl9pPr marL="1828800" algn="l" rtl="0" fontAlgn="base">
              <a:spcBef>
                <a:spcPct val="0"/>
              </a:spcBef>
              <a:spcAft>
                <a:spcPct val="0"/>
              </a:spcAft>
              <a:defRPr sz="3500">
                <a:solidFill>
                  <a:schemeClr val="tx2"/>
                </a:solidFill>
                <a:latin typeface="Georgia" pitchFamily="16" charset="0"/>
                <a:ea typeface="ＭＳ Ｐゴシック" pitchFamily="16" charset="-128"/>
              </a:defRPr>
            </a:lvl9pPr>
          </a:lstStyle>
          <a:p>
            <a:pPr>
              <a:defRPr/>
            </a:pPr>
            <a:r>
              <a:rPr lang="en-GB" altLang="en-US" kern="0" dirty="0" smtClean="0"/>
              <a:t>Laser manufacturing challenges</a:t>
            </a:r>
          </a:p>
          <a:p>
            <a:pPr>
              <a:defRPr/>
            </a:pPr>
            <a:r>
              <a:rPr lang="en-GB" altLang="en-US" kern="0" dirty="0" smtClean="0"/>
              <a:t>-</a:t>
            </a:r>
            <a:r>
              <a:rPr lang="en-GB" altLang="en-US" sz="2800" kern="0" dirty="0" smtClean="0"/>
              <a:t>Solutions</a:t>
            </a:r>
          </a:p>
        </p:txBody>
      </p:sp>
      <p:sp>
        <p:nvSpPr>
          <p:cNvPr id="6" name="Rectangle 5"/>
          <p:cNvSpPr/>
          <p:nvPr/>
        </p:nvSpPr>
        <p:spPr bwMode="auto">
          <a:xfrm>
            <a:off x="323528" y="1844824"/>
            <a:ext cx="2165978" cy="661720"/>
          </a:xfrm>
          <a:prstGeom prst="rect">
            <a:avLst/>
          </a:prstGeom>
          <a:solidFill>
            <a:srgbClr val="FFC0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Higher positional</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ea typeface="ＭＳ Ｐゴシック" pitchFamily="16" charset="-128"/>
              </a:rPr>
              <a:t>accuracy</a:t>
            </a:r>
          </a:p>
        </p:txBody>
      </p:sp>
      <p:cxnSp>
        <p:nvCxnSpPr>
          <p:cNvPr id="8" name="Straight Arrow Connector 7"/>
          <p:cNvCxnSpPr/>
          <p:nvPr/>
        </p:nvCxnSpPr>
        <p:spPr bwMode="auto">
          <a:xfrm>
            <a:off x="1408855" y="2509049"/>
            <a:ext cx="426841" cy="510569"/>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sp>
        <p:nvSpPr>
          <p:cNvPr id="10" name="Rectangle 9"/>
          <p:cNvSpPr/>
          <p:nvPr/>
        </p:nvSpPr>
        <p:spPr bwMode="auto">
          <a:xfrm>
            <a:off x="1691680" y="3019618"/>
            <a:ext cx="2254143" cy="661720"/>
          </a:xfrm>
          <a:prstGeom prst="rect">
            <a:avLst/>
          </a:prstGeom>
          <a:solidFill>
            <a:schemeClr val="accent2">
              <a:lumMod val="40000"/>
              <a:lumOff val="60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Install better</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ea typeface="ＭＳ Ｐゴシック" pitchFamily="16" charset="-128"/>
              </a:rPr>
              <a:t>Translation</a:t>
            </a:r>
            <a:r>
              <a:rPr kumimoji="0" lang="en-GB" sz="2000" b="0" i="0" u="none" strike="noStrike" cap="none" normalizeH="0" dirty="0" smtClean="0">
                <a:ln>
                  <a:noFill/>
                </a:ln>
                <a:solidFill>
                  <a:schemeClr val="tx1"/>
                </a:solidFill>
                <a:effectLst/>
                <a:ea typeface="ＭＳ Ｐゴシック" pitchFamily="16" charset="-128"/>
              </a:rPr>
              <a:t> stages</a:t>
            </a:r>
            <a:endParaRPr kumimoji="0" lang="en-GB" sz="2000" b="0" i="0" u="none" strike="noStrike" cap="none" normalizeH="0" baseline="0" dirty="0" smtClean="0">
              <a:ln>
                <a:noFill/>
              </a:ln>
              <a:solidFill>
                <a:schemeClr val="tx1"/>
              </a:solidFill>
              <a:effectLst/>
              <a:ea typeface="ＭＳ Ｐゴシック" pitchFamily="16" charset="-128"/>
            </a:endParaRPr>
          </a:p>
        </p:txBody>
      </p:sp>
      <p:sp>
        <p:nvSpPr>
          <p:cNvPr id="12" name="Rectangle 11"/>
          <p:cNvSpPr/>
          <p:nvPr/>
        </p:nvSpPr>
        <p:spPr bwMode="auto">
          <a:xfrm>
            <a:off x="179595" y="5647005"/>
            <a:ext cx="2191626" cy="661720"/>
          </a:xfrm>
          <a:prstGeom prst="rect">
            <a:avLst/>
          </a:prstGeom>
          <a:solidFill>
            <a:srgbClr val="FFC0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Higher resolution</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ea typeface="ＭＳ Ｐゴシック" pitchFamily="16" charset="-128"/>
              </a:rPr>
              <a:t>patterning</a:t>
            </a:r>
          </a:p>
        </p:txBody>
      </p:sp>
      <p:cxnSp>
        <p:nvCxnSpPr>
          <p:cNvPr id="13" name="Straight Arrow Connector 12"/>
          <p:cNvCxnSpPr/>
          <p:nvPr/>
        </p:nvCxnSpPr>
        <p:spPr bwMode="auto">
          <a:xfrm flipV="1">
            <a:off x="2051720" y="5155238"/>
            <a:ext cx="457779" cy="491766"/>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sp>
        <p:nvSpPr>
          <p:cNvPr id="14" name="Rectangle 13"/>
          <p:cNvSpPr/>
          <p:nvPr/>
        </p:nvSpPr>
        <p:spPr bwMode="auto">
          <a:xfrm>
            <a:off x="2051720" y="4493517"/>
            <a:ext cx="2119491" cy="661720"/>
          </a:xfrm>
          <a:prstGeom prst="rect">
            <a:avLst/>
          </a:prstGeom>
          <a:solidFill>
            <a:srgbClr val="CCDA86"/>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Switch to shorter</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ea typeface="ＭＳ Ｐゴシック" pitchFamily="16" charset="-128"/>
              </a:rPr>
              <a:t>wavelength</a:t>
            </a:r>
          </a:p>
        </p:txBody>
      </p:sp>
      <p:sp>
        <p:nvSpPr>
          <p:cNvPr id="15" name="Rectangle 14"/>
          <p:cNvSpPr/>
          <p:nvPr/>
        </p:nvSpPr>
        <p:spPr bwMode="auto">
          <a:xfrm>
            <a:off x="5437737" y="1842560"/>
            <a:ext cx="1669048" cy="661720"/>
          </a:xfrm>
          <a:prstGeom prst="rect">
            <a:avLst/>
          </a:prstGeom>
          <a:solidFill>
            <a:srgbClr val="FFC0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Crisp image</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ea typeface="ＭＳ Ｐゴシック" pitchFamily="16" charset="-128"/>
              </a:rPr>
              <a:t>reproduction</a:t>
            </a:r>
          </a:p>
        </p:txBody>
      </p:sp>
      <p:cxnSp>
        <p:nvCxnSpPr>
          <p:cNvPr id="16" name="Straight Arrow Connector 15"/>
          <p:cNvCxnSpPr/>
          <p:nvPr/>
        </p:nvCxnSpPr>
        <p:spPr bwMode="auto">
          <a:xfrm flipH="1">
            <a:off x="5868144" y="2509049"/>
            <a:ext cx="265839" cy="492653"/>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sp>
        <p:nvSpPr>
          <p:cNvPr id="17" name="Rectangle 16"/>
          <p:cNvSpPr/>
          <p:nvPr/>
        </p:nvSpPr>
        <p:spPr bwMode="auto">
          <a:xfrm>
            <a:off x="4699895" y="3019618"/>
            <a:ext cx="1707519" cy="661720"/>
          </a:xfrm>
          <a:prstGeom prst="rect">
            <a:avLst/>
          </a:prstGeom>
          <a:solidFill>
            <a:srgbClr val="CCDA86"/>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Install higher</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ea typeface="ＭＳ Ｐゴシック" pitchFamily="16" charset="-128"/>
              </a:rPr>
              <a:t>NA optics</a:t>
            </a:r>
          </a:p>
        </p:txBody>
      </p:sp>
      <p:sp>
        <p:nvSpPr>
          <p:cNvPr id="18" name="Rectangle 17"/>
          <p:cNvSpPr/>
          <p:nvPr/>
        </p:nvSpPr>
        <p:spPr bwMode="auto">
          <a:xfrm>
            <a:off x="5709101" y="5800893"/>
            <a:ext cx="2335897" cy="353943"/>
          </a:xfrm>
          <a:prstGeom prst="rect">
            <a:avLst/>
          </a:prstGeom>
          <a:solidFill>
            <a:srgbClr val="FFB3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Greyscale intensity</a:t>
            </a:r>
            <a:endParaRPr kumimoji="0" lang="en-GB" sz="2000" b="0" i="0" u="none" strike="noStrike" cap="none" normalizeH="0" baseline="0" dirty="0" smtClean="0">
              <a:ln>
                <a:noFill/>
              </a:ln>
              <a:solidFill>
                <a:schemeClr val="tx1"/>
              </a:solidFill>
              <a:effectLst/>
              <a:ea typeface="ＭＳ Ｐゴシック" pitchFamily="16" charset="-128"/>
            </a:endParaRPr>
          </a:p>
        </p:txBody>
      </p:sp>
      <p:cxnSp>
        <p:nvCxnSpPr>
          <p:cNvPr id="19" name="Straight Arrow Connector 18"/>
          <p:cNvCxnSpPr/>
          <p:nvPr/>
        </p:nvCxnSpPr>
        <p:spPr bwMode="auto">
          <a:xfrm flipH="1" flipV="1">
            <a:off x="6133984" y="5122649"/>
            <a:ext cx="382232" cy="678244"/>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sp>
        <p:nvSpPr>
          <p:cNvPr id="20" name="Rectangle 19"/>
          <p:cNvSpPr/>
          <p:nvPr/>
        </p:nvSpPr>
        <p:spPr bwMode="auto">
          <a:xfrm>
            <a:off x="4671287" y="4460928"/>
            <a:ext cx="1744388" cy="661720"/>
          </a:xfrm>
          <a:prstGeom prst="rect">
            <a:avLst/>
          </a:prstGeom>
          <a:solidFill>
            <a:srgbClr val="CCDA86"/>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Liquid crystal</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smtClean="0">
                <a:solidFill>
                  <a:schemeClr val="tx1"/>
                </a:solidFill>
                <a:ea typeface="ＭＳ Ｐゴシック" pitchFamily="16" charset="-128"/>
              </a:rPr>
              <a:t>SLM</a:t>
            </a:r>
            <a:endParaRPr kumimoji="0" lang="en-GB" sz="2000" b="0" i="0" u="none" strike="noStrike" cap="none" normalizeH="0" baseline="0" dirty="0" smtClean="0">
              <a:ln>
                <a:noFill/>
              </a:ln>
              <a:solidFill>
                <a:schemeClr val="tx1"/>
              </a:solidFill>
              <a:effectLst/>
              <a:ea typeface="ＭＳ Ｐゴシック" pitchFamily="16" charset="-128"/>
            </a:endParaRPr>
          </a:p>
        </p:txBody>
      </p:sp>
      <p:sp>
        <p:nvSpPr>
          <p:cNvPr id="29" name="Rectangle 28"/>
          <p:cNvSpPr/>
          <p:nvPr/>
        </p:nvSpPr>
        <p:spPr bwMode="auto">
          <a:xfrm>
            <a:off x="2707092" y="3504935"/>
            <a:ext cx="2928238" cy="1031051"/>
          </a:xfrm>
          <a:prstGeom prst="rect">
            <a:avLst/>
          </a:prstGeom>
          <a:solidFill>
            <a:schemeClr val="accent2">
              <a:lumMod val="60000"/>
              <a:lumOff val="40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3200" dirty="0" smtClean="0">
                <a:solidFill>
                  <a:schemeClr val="tx1"/>
                </a:solidFill>
                <a:ea typeface="ＭＳ Ｐゴシック" pitchFamily="16" charset="-128"/>
              </a:rPr>
              <a:t>Adaptive DMD</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chemeClr val="tx1"/>
                </a:solidFill>
                <a:effectLst/>
                <a:ea typeface="ＭＳ Ｐゴシック" pitchFamily="16" charset="-128"/>
              </a:rPr>
              <a:t>Mask</a:t>
            </a:r>
          </a:p>
        </p:txBody>
      </p:sp>
      <p:cxnSp>
        <p:nvCxnSpPr>
          <p:cNvPr id="30" name="Straight Arrow Connector 29"/>
          <p:cNvCxnSpPr/>
          <p:nvPr/>
        </p:nvCxnSpPr>
        <p:spPr bwMode="auto">
          <a:xfrm>
            <a:off x="1406517" y="2527187"/>
            <a:ext cx="1270822" cy="974096"/>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bwMode="auto">
          <a:xfrm flipV="1">
            <a:off x="2051720" y="4535986"/>
            <a:ext cx="655372" cy="1122417"/>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cxnSp>
        <p:nvCxnSpPr>
          <p:cNvPr id="34" name="Straight Arrow Connector 33"/>
          <p:cNvCxnSpPr/>
          <p:nvPr/>
        </p:nvCxnSpPr>
        <p:spPr bwMode="auto">
          <a:xfrm flipH="1" flipV="1">
            <a:off x="5635330" y="4535986"/>
            <a:ext cx="880886" cy="1250086"/>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cxnSp>
        <p:nvCxnSpPr>
          <p:cNvPr id="36" name="Straight Arrow Connector 35"/>
          <p:cNvCxnSpPr/>
          <p:nvPr/>
        </p:nvCxnSpPr>
        <p:spPr bwMode="auto">
          <a:xfrm flipH="1">
            <a:off x="5635330" y="2505926"/>
            <a:ext cx="498653" cy="995357"/>
          </a:xfrm>
          <a:prstGeom prst="straightConnector1">
            <a:avLst/>
          </a:prstGeom>
          <a:ln>
            <a:solidFill>
              <a:schemeClr val="tx1"/>
            </a:solidFill>
            <a:headEnd type="none" w="med" len="med"/>
            <a:tailEnd type="triangle"/>
          </a:ln>
          <a:ex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276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9"/>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0" grpId="1" animBg="1"/>
      <p:bldP spid="12" grpId="0" animBg="1"/>
      <p:bldP spid="14" grpId="0" animBg="1"/>
      <p:bldP spid="14" grpId="1" animBg="1"/>
      <p:bldP spid="15" grpId="0" animBg="1"/>
      <p:bldP spid="17" grpId="0" animBg="1"/>
      <p:bldP spid="17" grpId="1" animBg="1"/>
      <p:bldP spid="18" grpId="0" animBg="1"/>
      <p:bldP spid="20" grpId="0" animBg="1"/>
      <p:bldP spid="20" grpId="1" animBg="1"/>
      <p:bldP spid="29" grpId="0" animBg="1"/>
    </p:bldLst>
  </p:timing>
</p:sld>
</file>

<file path=ppt/theme/theme1.xml><?xml version="1.0" encoding="utf-8"?>
<a:theme xmlns:a="http://schemas.openxmlformats.org/drawingml/2006/main" name="uos_ppt__template_v7">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S divider slide design">
  <a:themeElements>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divider slide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OS full bleed image">
  <a:themeElements>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full bleed imag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5882</TotalTime>
  <Words>2665</Words>
  <Application>Microsoft Office PowerPoint</Application>
  <PresentationFormat>On-screen Show (4:3)</PresentationFormat>
  <Paragraphs>189</Paragraphs>
  <Slides>20</Slides>
  <Notes>18</Notes>
  <HiddenSlides>1</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3" baseType="lpstr">
      <vt:lpstr>Kozuka Mincho Pr6N EL</vt:lpstr>
      <vt:lpstr>ＭＳ Ｐゴシック</vt:lpstr>
      <vt:lpstr>ＭＳ Ｐゴシック</vt:lpstr>
      <vt:lpstr>Arial</vt:lpstr>
      <vt:lpstr>Georgia</vt:lpstr>
      <vt:lpstr>Lucida Sans</vt:lpstr>
      <vt:lpstr>Times</vt:lpstr>
      <vt:lpstr>Times New Roman</vt:lpstr>
      <vt:lpstr>Wingdings</vt:lpstr>
      <vt:lpstr>uos_ppt__template_v7</vt:lpstr>
      <vt:lpstr>UOS divider slide design</vt:lpstr>
      <vt:lpstr>UOS full bleed image</vt:lpstr>
      <vt:lpstr>CorelDRAW</vt:lpstr>
      <vt:lpstr>Digital micromirror device-based adaptive optics approach for enhanced micro-machining fidelity</vt:lpstr>
      <vt:lpstr>Outline</vt:lpstr>
      <vt:lpstr>DMD-based laser manufacturing</vt:lpstr>
      <vt:lpstr>DMD-based laser manufacturing</vt:lpstr>
      <vt:lpstr>Experimental schematic</vt:lpstr>
      <vt:lpstr>PowerPoint Presentation</vt:lpstr>
      <vt:lpstr>Laser-manufacturing challenges -Hardware</vt:lpstr>
      <vt:lpstr>PowerPoint Presentation</vt:lpstr>
      <vt:lpstr>Laser manufacturing challenges -Solutions</vt:lpstr>
      <vt:lpstr>Positional correction</vt:lpstr>
      <vt:lpstr>Positional correction</vt:lpstr>
      <vt:lpstr>Positional correction</vt:lpstr>
      <vt:lpstr>Multiple exposures</vt:lpstr>
      <vt:lpstr>Multiple exposures</vt:lpstr>
      <vt:lpstr>Greyscale intensity control</vt:lpstr>
      <vt:lpstr>Greyscale intensity control</vt:lpstr>
      <vt:lpstr>Optical Proximity Corrections</vt:lpstr>
      <vt:lpstr>Optical Proximity Corrections</vt:lpstr>
      <vt:lpstr>Cell growth assays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presentation title goes here.</dc:title>
  <dc:creator>Christoph Lutz</dc:creator>
  <cp:lastModifiedBy>Dan</cp:lastModifiedBy>
  <cp:revision>402</cp:revision>
  <cp:lastPrinted>2013-05-02T10:44:52Z</cp:lastPrinted>
  <dcterms:created xsi:type="dcterms:W3CDTF">2008-01-18T13:45:32Z</dcterms:created>
  <dcterms:modified xsi:type="dcterms:W3CDTF">2017-01-26T14:58:24Z</dcterms:modified>
</cp:coreProperties>
</file>