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49687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601200" cy="12801600" type="A3"/>
  <p:notesSz cx="9926638" cy="6797675"/>
  <p:defaultTextStyle>
    <a:defPPr>
      <a:defRPr lang="en-US"/>
    </a:defPPr>
    <a:lvl1pPr algn="l" defTabSz="1134678" rtl="0" fontAlgn="base">
      <a:spcBef>
        <a:spcPct val="0"/>
      </a:spcBef>
      <a:spcAft>
        <a:spcPct val="0"/>
      </a:spcAft>
      <a:defRPr sz="2237" kern="1200">
        <a:solidFill>
          <a:schemeClr val="tx1"/>
        </a:solidFill>
        <a:latin typeface="Arial" charset="0"/>
        <a:ea typeface="+mn-ea"/>
        <a:cs typeface="Arial" charset="0"/>
      </a:defRPr>
    </a:lvl1pPr>
    <a:lvl2pPr marL="566853" indent="-391201" algn="l" defTabSz="1134678" rtl="0" fontAlgn="base">
      <a:spcBef>
        <a:spcPct val="0"/>
      </a:spcBef>
      <a:spcAft>
        <a:spcPct val="0"/>
      </a:spcAft>
      <a:defRPr sz="2237" kern="1200">
        <a:solidFill>
          <a:schemeClr val="tx1"/>
        </a:solidFill>
        <a:latin typeface="Arial" charset="0"/>
        <a:ea typeface="+mn-ea"/>
        <a:cs typeface="Arial" charset="0"/>
      </a:defRPr>
    </a:lvl2pPr>
    <a:lvl3pPr marL="1134678" indent="-782889" algn="l" defTabSz="1134678" rtl="0" fontAlgn="base">
      <a:spcBef>
        <a:spcPct val="0"/>
      </a:spcBef>
      <a:spcAft>
        <a:spcPct val="0"/>
      </a:spcAft>
      <a:defRPr sz="2237" kern="1200">
        <a:solidFill>
          <a:schemeClr val="tx1"/>
        </a:solidFill>
        <a:latin typeface="Arial" charset="0"/>
        <a:ea typeface="+mn-ea"/>
        <a:cs typeface="Arial" charset="0"/>
      </a:defRPr>
    </a:lvl3pPr>
    <a:lvl4pPr marL="1702504" indent="-1175064" algn="l" defTabSz="1134678" rtl="0" fontAlgn="base">
      <a:spcBef>
        <a:spcPct val="0"/>
      </a:spcBef>
      <a:spcAft>
        <a:spcPct val="0"/>
      </a:spcAft>
      <a:defRPr sz="2237" kern="1200">
        <a:solidFill>
          <a:schemeClr val="tx1"/>
        </a:solidFill>
        <a:latin typeface="Arial" charset="0"/>
        <a:ea typeface="+mn-ea"/>
        <a:cs typeface="Arial" charset="0"/>
      </a:defRPr>
    </a:lvl4pPr>
    <a:lvl5pPr marL="2270330" indent="-1567238" algn="l" defTabSz="1134678" rtl="0" fontAlgn="base">
      <a:spcBef>
        <a:spcPct val="0"/>
      </a:spcBef>
      <a:spcAft>
        <a:spcPct val="0"/>
      </a:spcAft>
      <a:defRPr sz="2237" kern="1200">
        <a:solidFill>
          <a:schemeClr val="tx1"/>
        </a:solidFill>
        <a:latin typeface="Arial" charset="0"/>
        <a:ea typeface="+mn-ea"/>
        <a:cs typeface="Arial" charset="0"/>
      </a:defRPr>
    </a:lvl5pPr>
    <a:lvl6pPr marL="700659" algn="l" defTabSz="280264" rtl="0" eaLnBrk="1" latinLnBrk="0" hangingPunct="1">
      <a:defRPr sz="2237" kern="1200">
        <a:solidFill>
          <a:schemeClr val="tx1"/>
        </a:solidFill>
        <a:latin typeface="Arial" charset="0"/>
        <a:ea typeface="+mn-ea"/>
        <a:cs typeface="Arial" charset="0"/>
      </a:defRPr>
    </a:lvl6pPr>
    <a:lvl7pPr marL="840791" algn="l" defTabSz="280264" rtl="0" eaLnBrk="1" latinLnBrk="0" hangingPunct="1">
      <a:defRPr sz="2237" kern="1200">
        <a:solidFill>
          <a:schemeClr val="tx1"/>
        </a:solidFill>
        <a:latin typeface="Arial" charset="0"/>
        <a:ea typeface="+mn-ea"/>
        <a:cs typeface="Arial" charset="0"/>
      </a:defRPr>
    </a:lvl7pPr>
    <a:lvl8pPr marL="980923" algn="l" defTabSz="280264" rtl="0" eaLnBrk="1" latinLnBrk="0" hangingPunct="1">
      <a:defRPr sz="2237" kern="1200">
        <a:solidFill>
          <a:schemeClr val="tx1"/>
        </a:solidFill>
        <a:latin typeface="Arial" charset="0"/>
        <a:ea typeface="+mn-ea"/>
        <a:cs typeface="Arial" charset="0"/>
      </a:defRPr>
    </a:lvl8pPr>
    <a:lvl9pPr marL="1121054" algn="l" defTabSz="280264" rtl="0" eaLnBrk="1" latinLnBrk="0" hangingPunct="1">
      <a:defRPr sz="2237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CC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21" autoAdjust="0"/>
    <p:restoredTop sz="94434" autoAdjust="0"/>
  </p:normalViewPr>
  <p:slideViewPr>
    <p:cSldViewPr>
      <p:cViewPr varScale="1">
        <p:scale>
          <a:sx n="41" d="100"/>
          <a:sy n="41" d="100"/>
        </p:scale>
        <p:origin x="-1661" y="-110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3703119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3372" y="0"/>
            <a:ext cx="4301543" cy="3398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3703119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C5B2915-9ED6-41B9-B925-821188086D72}" type="datetimeFigureOut">
              <a:rPr lang="en-SG"/>
              <a:pPr>
                <a:defRPr/>
              </a:pPr>
              <a:t>23/3/2017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218"/>
            <a:ext cx="4301543" cy="3398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3703119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3372" y="6456218"/>
            <a:ext cx="4301543" cy="3398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3703119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4A6A8FCC-1B4D-4748-8FB9-5E6E2DCE4678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94661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3703119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398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3703119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84FEDADA-3337-48A5-9325-6650F393ECA6}" type="datetimeFigureOut">
              <a:rPr lang="en-SG"/>
              <a:pPr>
                <a:defRPr/>
              </a:pPr>
              <a:t>23/3/2017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06850" y="509588"/>
            <a:ext cx="19129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SG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SG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218"/>
            <a:ext cx="4301543" cy="3398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3703119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372" y="6456218"/>
            <a:ext cx="4301543" cy="3398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3703119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92366E4-9C6B-4E75-9202-5AF03E16B1C8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144194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134678" rtl="0" eaLnBrk="0" fontAlgn="base" hangingPunct="0">
      <a:spcBef>
        <a:spcPct val="30000"/>
      </a:spcBef>
      <a:spcAft>
        <a:spcPct val="0"/>
      </a:spcAft>
      <a:defRPr sz="1502" kern="1200">
        <a:solidFill>
          <a:schemeClr val="tx1"/>
        </a:solidFill>
        <a:latin typeface="+mn-lt"/>
        <a:ea typeface="+mn-ea"/>
        <a:cs typeface="+mn-cs"/>
      </a:defRPr>
    </a:lvl1pPr>
    <a:lvl2pPr marL="566853" algn="l" defTabSz="1134678" rtl="0" eaLnBrk="0" fontAlgn="base" hangingPunct="0">
      <a:spcBef>
        <a:spcPct val="30000"/>
      </a:spcBef>
      <a:spcAft>
        <a:spcPct val="0"/>
      </a:spcAft>
      <a:defRPr sz="1502" kern="1200">
        <a:solidFill>
          <a:schemeClr val="tx1"/>
        </a:solidFill>
        <a:latin typeface="+mn-lt"/>
        <a:ea typeface="+mn-ea"/>
        <a:cs typeface="+mn-cs"/>
      </a:defRPr>
    </a:lvl2pPr>
    <a:lvl3pPr marL="1134678" algn="l" defTabSz="1134678" rtl="0" eaLnBrk="0" fontAlgn="base" hangingPunct="0">
      <a:spcBef>
        <a:spcPct val="30000"/>
      </a:spcBef>
      <a:spcAft>
        <a:spcPct val="0"/>
      </a:spcAft>
      <a:defRPr sz="1502" kern="1200">
        <a:solidFill>
          <a:schemeClr val="tx1"/>
        </a:solidFill>
        <a:latin typeface="+mn-lt"/>
        <a:ea typeface="+mn-ea"/>
        <a:cs typeface="+mn-cs"/>
      </a:defRPr>
    </a:lvl3pPr>
    <a:lvl4pPr marL="1702504" algn="l" defTabSz="1134678" rtl="0" eaLnBrk="0" fontAlgn="base" hangingPunct="0">
      <a:spcBef>
        <a:spcPct val="30000"/>
      </a:spcBef>
      <a:spcAft>
        <a:spcPct val="0"/>
      </a:spcAft>
      <a:defRPr sz="1502" kern="1200">
        <a:solidFill>
          <a:schemeClr val="tx1"/>
        </a:solidFill>
        <a:latin typeface="+mn-lt"/>
        <a:ea typeface="+mn-ea"/>
        <a:cs typeface="+mn-cs"/>
      </a:defRPr>
    </a:lvl4pPr>
    <a:lvl5pPr marL="2270330" algn="l" defTabSz="1134678" rtl="0" eaLnBrk="0" fontAlgn="base" hangingPunct="0">
      <a:spcBef>
        <a:spcPct val="30000"/>
      </a:spcBef>
      <a:spcAft>
        <a:spcPct val="0"/>
      </a:spcAft>
      <a:defRPr sz="1502" kern="1200">
        <a:solidFill>
          <a:schemeClr val="tx1"/>
        </a:solidFill>
        <a:latin typeface="+mn-lt"/>
        <a:ea typeface="+mn-ea"/>
        <a:cs typeface="+mn-cs"/>
      </a:defRPr>
    </a:lvl5pPr>
    <a:lvl6pPr marL="2838631" algn="l" defTabSz="1135452" rtl="0" eaLnBrk="1" latinLnBrk="0" hangingPunct="1">
      <a:defRPr sz="1502" kern="1200">
        <a:solidFill>
          <a:schemeClr val="tx1"/>
        </a:solidFill>
        <a:latin typeface="+mn-lt"/>
        <a:ea typeface="+mn-ea"/>
        <a:cs typeface="+mn-cs"/>
      </a:defRPr>
    </a:lvl6pPr>
    <a:lvl7pPr marL="3406357" algn="l" defTabSz="1135452" rtl="0" eaLnBrk="1" latinLnBrk="0" hangingPunct="1">
      <a:defRPr sz="1502" kern="1200">
        <a:solidFill>
          <a:schemeClr val="tx1"/>
        </a:solidFill>
        <a:latin typeface="+mn-lt"/>
        <a:ea typeface="+mn-ea"/>
        <a:cs typeface="+mn-cs"/>
      </a:defRPr>
    </a:lvl7pPr>
    <a:lvl8pPr marL="3974083" algn="l" defTabSz="1135452" rtl="0" eaLnBrk="1" latinLnBrk="0" hangingPunct="1">
      <a:defRPr sz="1502" kern="1200">
        <a:solidFill>
          <a:schemeClr val="tx1"/>
        </a:solidFill>
        <a:latin typeface="+mn-lt"/>
        <a:ea typeface="+mn-ea"/>
        <a:cs typeface="+mn-cs"/>
      </a:defRPr>
    </a:lvl8pPr>
    <a:lvl9pPr marL="4541809" algn="l" defTabSz="1135452" rtl="0" eaLnBrk="1" latinLnBrk="0" hangingPunct="1">
      <a:defRPr sz="15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06850" y="509588"/>
            <a:ext cx="1912938" cy="25495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SG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73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73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73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73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73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3702050" eaLnBrk="1" hangingPunct="1"/>
            <a:fld id="{5FABE5D7-8E42-44AA-BE01-010D25565828}" type="slidenum">
              <a:rPr lang="en-SG" sz="1200" smtClean="0">
                <a:latin typeface="Calibri" pitchFamily="34" charset="0"/>
              </a:rPr>
              <a:pPr defTabSz="3702050" eaLnBrk="1" hangingPunct="1"/>
              <a:t>1</a:t>
            </a:fld>
            <a:endParaRPr lang="en-SG" sz="120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047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7"/>
            <a:ext cx="8161020" cy="27440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53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07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61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15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6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23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76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30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ED437-FFCC-4311-A13E-20A2C48E678D}" type="datetimeFigureOut">
              <a:rPr lang="en-SG"/>
              <a:pPr>
                <a:defRPr/>
              </a:pPr>
              <a:t>23/3/2017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89208-C66A-4A11-B759-935831708C70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36645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73FFB-BFC0-4A9C-BC3B-A0B4C5A17F10}" type="datetimeFigureOut">
              <a:rPr lang="en-SG"/>
              <a:pPr>
                <a:defRPr/>
              </a:pPr>
              <a:t>23/3/2017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F9424-2422-4BC2-A99F-2C371B807C3A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4584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280369" y="2263988"/>
            <a:ext cx="5052298" cy="4822825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3476" y="2263988"/>
            <a:ext cx="14996875" cy="482282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454BC-872C-4A34-A65D-F8BE31F3561D}" type="datetimeFigureOut">
              <a:rPr lang="en-SG"/>
              <a:pPr>
                <a:defRPr/>
              </a:pPr>
              <a:t>23/3/2017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025A5-1626-4E3F-8E06-425BE084DED8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8980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23289-A6B4-451A-A514-300F5C09312B}" type="datetimeFigureOut">
              <a:rPr lang="en-SG"/>
              <a:pPr>
                <a:defRPr/>
              </a:pPr>
              <a:t>23/3/2017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BE8A7-DDDE-4121-8AB6-9360C57E9913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91746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5"/>
            <a:ext cx="8161020" cy="2542540"/>
          </a:xfrm>
        </p:spPr>
        <p:txBody>
          <a:bodyPr anchor="t"/>
          <a:lstStyle>
            <a:lvl1pPr algn="l">
              <a:defRPr sz="4844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452">
                <a:solidFill>
                  <a:schemeClr val="tx1">
                    <a:tint val="75000"/>
                  </a:schemeClr>
                </a:solidFill>
              </a:defRPr>
            </a:lvl1pPr>
            <a:lvl2pPr marL="55383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2pPr>
            <a:lvl3pPr marL="1107668" indent="0">
              <a:buNone/>
              <a:defRPr sz="1943">
                <a:solidFill>
                  <a:schemeClr val="tx1">
                    <a:tint val="75000"/>
                  </a:schemeClr>
                </a:solidFill>
              </a:defRPr>
            </a:lvl3pPr>
            <a:lvl4pPr marL="1661502" indent="0">
              <a:buNone/>
              <a:defRPr sz="1674">
                <a:solidFill>
                  <a:schemeClr val="tx1">
                    <a:tint val="75000"/>
                  </a:schemeClr>
                </a:solidFill>
              </a:defRPr>
            </a:lvl4pPr>
            <a:lvl5pPr marL="2215336" indent="0">
              <a:buNone/>
              <a:defRPr sz="1674">
                <a:solidFill>
                  <a:schemeClr val="tx1">
                    <a:tint val="75000"/>
                  </a:schemeClr>
                </a:solidFill>
              </a:defRPr>
            </a:lvl5pPr>
            <a:lvl6pPr marL="2769170" indent="0">
              <a:buNone/>
              <a:defRPr sz="1674">
                <a:solidFill>
                  <a:schemeClr val="tx1">
                    <a:tint val="75000"/>
                  </a:schemeClr>
                </a:solidFill>
              </a:defRPr>
            </a:lvl6pPr>
            <a:lvl7pPr marL="3323004" indent="0">
              <a:buNone/>
              <a:defRPr sz="1674">
                <a:solidFill>
                  <a:schemeClr val="tx1">
                    <a:tint val="75000"/>
                  </a:schemeClr>
                </a:solidFill>
              </a:defRPr>
            </a:lvl7pPr>
            <a:lvl8pPr marL="3876838" indent="0">
              <a:buNone/>
              <a:defRPr sz="1674">
                <a:solidFill>
                  <a:schemeClr val="tx1">
                    <a:tint val="75000"/>
                  </a:schemeClr>
                </a:solidFill>
              </a:defRPr>
            </a:lvl8pPr>
            <a:lvl9pPr marL="4430672" indent="0">
              <a:buNone/>
              <a:defRPr sz="16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653D0-99A2-4161-B4AF-345CBBB1607A}" type="datetimeFigureOut">
              <a:rPr lang="en-SG"/>
              <a:pPr>
                <a:defRPr/>
              </a:pPr>
              <a:t>23/3/2017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45F7C-0A98-4572-8D77-9E50F344FC09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2688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3475" y="13189797"/>
            <a:ext cx="10024586" cy="37302440"/>
          </a:xfrm>
        </p:spPr>
        <p:txBody>
          <a:bodyPr/>
          <a:lstStyle>
            <a:lvl1pPr>
              <a:defRPr sz="3379"/>
            </a:lvl1pPr>
            <a:lvl2pPr>
              <a:defRPr sz="2900"/>
            </a:lvl2pPr>
            <a:lvl3pPr>
              <a:defRPr sz="2452"/>
            </a:lvl3pPr>
            <a:lvl4pPr>
              <a:defRPr sz="2183"/>
            </a:lvl4pPr>
            <a:lvl5pPr>
              <a:defRPr sz="2183"/>
            </a:lvl5pPr>
            <a:lvl6pPr>
              <a:defRPr sz="2183"/>
            </a:lvl6pPr>
            <a:lvl7pPr>
              <a:defRPr sz="2183"/>
            </a:lvl7pPr>
            <a:lvl8pPr>
              <a:defRPr sz="2183"/>
            </a:lvl8pPr>
            <a:lvl9pPr>
              <a:defRPr sz="218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08081" y="13189797"/>
            <a:ext cx="10024586" cy="37302440"/>
          </a:xfrm>
        </p:spPr>
        <p:txBody>
          <a:bodyPr/>
          <a:lstStyle>
            <a:lvl1pPr>
              <a:defRPr sz="3379"/>
            </a:lvl1pPr>
            <a:lvl2pPr>
              <a:defRPr sz="2900"/>
            </a:lvl2pPr>
            <a:lvl3pPr>
              <a:defRPr sz="2452"/>
            </a:lvl3pPr>
            <a:lvl4pPr>
              <a:defRPr sz="2183"/>
            </a:lvl4pPr>
            <a:lvl5pPr>
              <a:defRPr sz="2183"/>
            </a:lvl5pPr>
            <a:lvl6pPr>
              <a:defRPr sz="2183"/>
            </a:lvl6pPr>
            <a:lvl7pPr>
              <a:defRPr sz="2183"/>
            </a:lvl7pPr>
            <a:lvl8pPr>
              <a:defRPr sz="2183"/>
            </a:lvl8pPr>
            <a:lvl9pPr>
              <a:defRPr sz="218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F3095-2C1F-4056-94D4-DC6B6CAE1883}" type="datetimeFigureOut">
              <a:rPr lang="en-SG"/>
              <a:pPr>
                <a:defRPr/>
              </a:pPr>
              <a:t>23/3/2017</a:t>
            </a:fld>
            <a:endParaRPr lang="en-S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48D2D-536B-4ACD-AA5E-693147D5965A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6848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865546"/>
            <a:ext cx="4242197" cy="119422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3834" indent="0">
              <a:buNone/>
              <a:defRPr sz="2452" b="1"/>
            </a:lvl2pPr>
            <a:lvl3pPr marL="1107668" indent="0">
              <a:buNone/>
              <a:defRPr sz="2183" b="1"/>
            </a:lvl3pPr>
            <a:lvl4pPr marL="1661502" indent="0">
              <a:buNone/>
              <a:defRPr sz="1943" b="1"/>
            </a:lvl4pPr>
            <a:lvl5pPr marL="2215336" indent="0">
              <a:buNone/>
              <a:defRPr sz="1943" b="1"/>
            </a:lvl5pPr>
            <a:lvl6pPr marL="2769170" indent="0">
              <a:buNone/>
              <a:defRPr sz="1943" b="1"/>
            </a:lvl6pPr>
            <a:lvl7pPr marL="3323004" indent="0">
              <a:buNone/>
              <a:defRPr sz="1943" b="1"/>
            </a:lvl7pPr>
            <a:lvl8pPr marL="3876838" indent="0">
              <a:buNone/>
              <a:defRPr sz="1943" b="1"/>
            </a:lvl8pPr>
            <a:lvl9pPr marL="4430672" indent="0">
              <a:buNone/>
              <a:defRPr sz="194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4059767"/>
            <a:ext cx="4242197" cy="7375738"/>
          </a:xfrm>
        </p:spPr>
        <p:txBody>
          <a:bodyPr/>
          <a:lstStyle>
            <a:lvl1pPr>
              <a:defRPr sz="2900"/>
            </a:lvl1pPr>
            <a:lvl2pPr>
              <a:defRPr sz="2452"/>
            </a:lvl2pPr>
            <a:lvl3pPr>
              <a:defRPr sz="2183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2865546"/>
            <a:ext cx="4243864" cy="119422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3834" indent="0">
              <a:buNone/>
              <a:defRPr sz="2452" b="1"/>
            </a:lvl2pPr>
            <a:lvl3pPr marL="1107668" indent="0">
              <a:buNone/>
              <a:defRPr sz="2183" b="1"/>
            </a:lvl3pPr>
            <a:lvl4pPr marL="1661502" indent="0">
              <a:buNone/>
              <a:defRPr sz="1943" b="1"/>
            </a:lvl4pPr>
            <a:lvl5pPr marL="2215336" indent="0">
              <a:buNone/>
              <a:defRPr sz="1943" b="1"/>
            </a:lvl5pPr>
            <a:lvl6pPr marL="2769170" indent="0">
              <a:buNone/>
              <a:defRPr sz="1943" b="1"/>
            </a:lvl6pPr>
            <a:lvl7pPr marL="3323004" indent="0">
              <a:buNone/>
              <a:defRPr sz="1943" b="1"/>
            </a:lvl7pPr>
            <a:lvl8pPr marL="3876838" indent="0">
              <a:buNone/>
              <a:defRPr sz="1943" b="1"/>
            </a:lvl8pPr>
            <a:lvl9pPr marL="4430672" indent="0">
              <a:buNone/>
              <a:defRPr sz="194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4059767"/>
            <a:ext cx="4243864" cy="7375738"/>
          </a:xfrm>
        </p:spPr>
        <p:txBody>
          <a:bodyPr/>
          <a:lstStyle>
            <a:lvl1pPr>
              <a:defRPr sz="2900"/>
            </a:lvl1pPr>
            <a:lvl2pPr>
              <a:defRPr sz="2452"/>
            </a:lvl2pPr>
            <a:lvl3pPr>
              <a:defRPr sz="2183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98DA3-C2B4-4E10-AB6A-7A551C172CC2}" type="datetimeFigureOut">
              <a:rPr lang="en-SG"/>
              <a:pPr>
                <a:defRPr/>
              </a:pPr>
              <a:t>23/3/2017</a:t>
            </a:fld>
            <a:endParaRPr lang="en-SG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AB1A5-E21E-4F6A-9908-34561F4922A0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47885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18CD5-F623-4391-8AFD-2500E42A81AC}" type="datetimeFigureOut">
              <a:rPr lang="en-SG"/>
              <a:pPr>
                <a:defRPr/>
              </a:pPr>
              <a:t>23/3/2017</a:t>
            </a:fld>
            <a:endParaRPr lang="en-SG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ADACB-3E21-4781-8ED6-E43D6B0C1C2B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41402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01204-5A2B-45D1-B7D9-78C21A9E8C42}" type="datetimeFigureOut">
              <a:rPr lang="en-SG"/>
              <a:pPr>
                <a:defRPr/>
              </a:pPr>
              <a:t>23/3/2017</a:t>
            </a:fld>
            <a:endParaRPr lang="en-SG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05B79-D535-4307-B239-B1DD094BC8F9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37912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9" cy="2169160"/>
          </a:xfrm>
        </p:spPr>
        <p:txBody>
          <a:bodyPr anchor="b"/>
          <a:lstStyle>
            <a:lvl1pPr algn="l">
              <a:defRPr sz="2452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4" y="509697"/>
            <a:ext cx="5367337" cy="10925811"/>
          </a:xfrm>
        </p:spPr>
        <p:txBody>
          <a:bodyPr/>
          <a:lstStyle>
            <a:lvl1pPr>
              <a:defRPr sz="3857"/>
            </a:lvl1pPr>
            <a:lvl2pPr>
              <a:defRPr sz="3379"/>
            </a:lvl2pPr>
            <a:lvl3pPr>
              <a:defRPr sz="2900"/>
            </a:lvl3pPr>
            <a:lvl4pPr>
              <a:defRPr sz="2452"/>
            </a:lvl4pPr>
            <a:lvl5pPr>
              <a:defRPr sz="2452"/>
            </a:lvl5pPr>
            <a:lvl6pPr>
              <a:defRPr sz="2452"/>
            </a:lvl6pPr>
            <a:lvl7pPr>
              <a:defRPr sz="2452"/>
            </a:lvl7pPr>
            <a:lvl8pPr>
              <a:defRPr sz="2452"/>
            </a:lvl8pPr>
            <a:lvl9pPr>
              <a:defRPr sz="245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6"/>
            <a:ext cx="3158729" cy="8756651"/>
          </a:xfrm>
        </p:spPr>
        <p:txBody>
          <a:bodyPr/>
          <a:lstStyle>
            <a:lvl1pPr marL="0" indent="0">
              <a:buNone/>
              <a:defRPr sz="1674"/>
            </a:lvl1pPr>
            <a:lvl2pPr marL="553834" indent="0">
              <a:buNone/>
              <a:defRPr sz="1465"/>
            </a:lvl2pPr>
            <a:lvl3pPr marL="1107668" indent="0">
              <a:buNone/>
              <a:defRPr sz="1196"/>
            </a:lvl3pPr>
            <a:lvl4pPr marL="1661502" indent="0">
              <a:buNone/>
              <a:defRPr sz="1076"/>
            </a:lvl4pPr>
            <a:lvl5pPr marL="2215336" indent="0">
              <a:buNone/>
              <a:defRPr sz="1076"/>
            </a:lvl5pPr>
            <a:lvl6pPr marL="2769170" indent="0">
              <a:buNone/>
              <a:defRPr sz="1076"/>
            </a:lvl6pPr>
            <a:lvl7pPr marL="3323004" indent="0">
              <a:buNone/>
              <a:defRPr sz="1076"/>
            </a:lvl7pPr>
            <a:lvl8pPr marL="3876838" indent="0">
              <a:buNone/>
              <a:defRPr sz="1076"/>
            </a:lvl8pPr>
            <a:lvl9pPr marL="4430672" indent="0">
              <a:buNone/>
              <a:defRPr sz="107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2A642-3EAD-4374-806F-C93DA5612E51}" type="datetimeFigureOut">
              <a:rPr lang="en-SG"/>
              <a:pPr>
                <a:defRPr/>
              </a:pPr>
              <a:t>23/3/2017</a:t>
            </a:fld>
            <a:endParaRPr lang="en-S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0B8BF-301A-4397-8DE7-7FB94AD382A1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5850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2"/>
            <a:ext cx="5760720" cy="1057911"/>
          </a:xfrm>
        </p:spPr>
        <p:txBody>
          <a:bodyPr anchor="b"/>
          <a:lstStyle>
            <a:lvl1pPr algn="l">
              <a:defRPr sz="2452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 rtlCol="0">
            <a:normAutofit/>
          </a:bodyPr>
          <a:lstStyle>
            <a:lvl1pPr marL="0" indent="0">
              <a:buNone/>
              <a:defRPr sz="3857"/>
            </a:lvl1pPr>
            <a:lvl2pPr marL="553834" indent="0">
              <a:buNone/>
              <a:defRPr sz="3379"/>
            </a:lvl2pPr>
            <a:lvl3pPr marL="1107668" indent="0">
              <a:buNone/>
              <a:defRPr sz="2900"/>
            </a:lvl3pPr>
            <a:lvl4pPr marL="1661502" indent="0">
              <a:buNone/>
              <a:defRPr sz="2452"/>
            </a:lvl4pPr>
            <a:lvl5pPr marL="2215336" indent="0">
              <a:buNone/>
              <a:defRPr sz="2452"/>
            </a:lvl5pPr>
            <a:lvl6pPr marL="2769170" indent="0">
              <a:buNone/>
              <a:defRPr sz="2452"/>
            </a:lvl6pPr>
            <a:lvl7pPr marL="3323004" indent="0">
              <a:buNone/>
              <a:defRPr sz="2452"/>
            </a:lvl7pPr>
            <a:lvl8pPr marL="3876838" indent="0">
              <a:buNone/>
              <a:defRPr sz="2452"/>
            </a:lvl8pPr>
            <a:lvl9pPr marL="4430672" indent="0">
              <a:buNone/>
              <a:defRPr sz="2452"/>
            </a:lvl9pPr>
          </a:lstStyle>
          <a:p>
            <a:pPr lvl="0"/>
            <a:endParaRPr lang="en-SG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4"/>
            <a:ext cx="5760720" cy="1502409"/>
          </a:xfrm>
        </p:spPr>
        <p:txBody>
          <a:bodyPr/>
          <a:lstStyle>
            <a:lvl1pPr marL="0" indent="0">
              <a:buNone/>
              <a:defRPr sz="1674"/>
            </a:lvl1pPr>
            <a:lvl2pPr marL="553834" indent="0">
              <a:buNone/>
              <a:defRPr sz="1465"/>
            </a:lvl2pPr>
            <a:lvl3pPr marL="1107668" indent="0">
              <a:buNone/>
              <a:defRPr sz="1196"/>
            </a:lvl3pPr>
            <a:lvl4pPr marL="1661502" indent="0">
              <a:buNone/>
              <a:defRPr sz="1076"/>
            </a:lvl4pPr>
            <a:lvl5pPr marL="2215336" indent="0">
              <a:buNone/>
              <a:defRPr sz="1076"/>
            </a:lvl5pPr>
            <a:lvl6pPr marL="2769170" indent="0">
              <a:buNone/>
              <a:defRPr sz="1076"/>
            </a:lvl6pPr>
            <a:lvl7pPr marL="3323004" indent="0">
              <a:buNone/>
              <a:defRPr sz="1076"/>
            </a:lvl7pPr>
            <a:lvl8pPr marL="3876838" indent="0">
              <a:buNone/>
              <a:defRPr sz="1076"/>
            </a:lvl8pPr>
            <a:lvl9pPr marL="4430672" indent="0">
              <a:buNone/>
              <a:defRPr sz="107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CFBA0-89C4-45D8-926F-AB0E2A6493BA}" type="datetimeFigureOut">
              <a:rPr lang="en-SG"/>
              <a:pPr>
                <a:defRPr/>
              </a:pPr>
              <a:t>23/3/2017</a:t>
            </a:fld>
            <a:endParaRPr lang="en-S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2E66-5746-46CD-A35F-3B134C34B3EB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73023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80485" y="512234"/>
            <a:ext cx="8640233" cy="2134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70457" tIns="185229" rIns="370457" bIns="1852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SG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0485" y="2987323"/>
            <a:ext cx="8640233" cy="844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70457" tIns="185229" rIns="370457" bIns="1852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484" y="11865093"/>
            <a:ext cx="2240139" cy="681096"/>
          </a:xfrm>
          <a:prstGeom prst="rect">
            <a:avLst/>
          </a:prstGeom>
        </p:spPr>
        <p:txBody>
          <a:bodyPr vert="horz" wrap="square" lIns="370457" tIns="185229" rIns="370457" bIns="185229" numCol="1" anchor="ctr" anchorCtr="0" compatLnSpc="1">
            <a:prstTxWarp prst="textNoShape">
              <a:avLst/>
            </a:prstTxWarp>
          </a:bodyPr>
          <a:lstStyle>
            <a:lvl1pPr defTabSz="1107233">
              <a:defRPr sz="1465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B3AF151-3E02-40D2-800A-5258D9A4B843}" type="datetimeFigureOut">
              <a:rPr lang="en-SG"/>
              <a:pPr>
                <a:defRPr/>
              </a:pPr>
              <a:t>23/3/2017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129" y="11865093"/>
            <a:ext cx="3040944" cy="681096"/>
          </a:xfrm>
          <a:prstGeom prst="rect">
            <a:avLst/>
          </a:prstGeom>
        </p:spPr>
        <p:txBody>
          <a:bodyPr vert="horz" wrap="square" lIns="370457" tIns="185229" rIns="370457" bIns="185229" numCol="1" anchor="ctr" anchorCtr="0" compatLnSpc="1">
            <a:prstTxWarp prst="textNoShape">
              <a:avLst/>
            </a:prstTxWarp>
          </a:bodyPr>
          <a:lstStyle>
            <a:lvl1pPr algn="ctr" defTabSz="1107233">
              <a:defRPr sz="1465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579" y="11865093"/>
            <a:ext cx="2240139" cy="681096"/>
          </a:xfrm>
          <a:prstGeom prst="rect">
            <a:avLst/>
          </a:prstGeom>
        </p:spPr>
        <p:txBody>
          <a:bodyPr vert="horz" wrap="square" lIns="370457" tIns="185229" rIns="370457" bIns="185229" numCol="1" anchor="ctr" anchorCtr="0" compatLnSpc="1">
            <a:prstTxWarp prst="textNoShape">
              <a:avLst/>
            </a:prstTxWarp>
          </a:bodyPr>
          <a:lstStyle>
            <a:lvl1pPr algn="r" defTabSz="1107233">
              <a:defRPr sz="1465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FBEFEA6-9446-4AD6-8AAB-F9B89CDB5490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06913" rtl="0" eaLnBrk="0" fontAlgn="base" hangingPunct="0">
        <a:spcBef>
          <a:spcPct val="0"/>
        </a:spcBef>
        <a:spcAft>
          <a:spcPct val="0"/>
        </a:spcAft>
        <a:defRPr sz="5322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106913" rtl="0" eaLnBrk="0" fontAlgn="base" hangingPunct="0">
        <a:spcBef>
          <a:spcPct val="0"/>
        </a:spcBef>
        <a:spcAft>
          <a:spcPct val="0"/>
        </a:spcAft>
        <a:defRPr sz="5322">
          <a:solidFill>
            <a:schemeClr val="tx1"/>
          </a:solidFill>
          <a:latin typeface="Calibri" pitchFamily="34" charset="0"/>
        </a:defRPr>
      </a:lvl2pPr>
      <a:lvl3pPr algn="ctr" defTabSz="1106913" rtl="0" eaLnBrk="0" fontAlgn="base" hangingPunct="0">
        <a:spcBef>
          <a:spcPct val="0"/>
        </a:spcBef>
        <a:spcAft>
          <a:spcPct val="0"/>
        </a:spcAft>
        <a:defRPr sz="5322">
          <a:solidFill>
            <a:schemeClr val="tx1"/>
          </a:solidFill>
          <a:latin typeface="Calibri" pitchFamily="34" charset="0"/>
        </a:defRPr>
      </a:lvl3pPr>
      <a:lvl4pPr algn="ctr" defTabSz="1106913" rtl="0" eaLnBrk="0" fontAlgn="base" hangingPunct="0">
        <a:spcBef>
          <a:spcPct val="0"/>
        </a:spcBef>
        <a:spcAft>
          <a:spcPct val="0"/>
        </a:spcAft>
        <a:defRPr sz="5322">
          <a:solidFill>
            <a:schemeClr val="tx1"/>
          </a:solidFill>
          <a:latin typeface="Calibri" pitchFamily="34" charset="0"/>
        </a:defRPr>
      </a:lvl4pPr>
      <a:lvl5pPr algn="ctr" defTabSz="1106913" rtl="0" eaLnBrk="0" fontAlgn="base" hangingPunct="0">
        <a:spcBef>
          <a:spcPct val="0"/>
        </a:spcBef>
        <a:spcAft>
          <a:spcPct val="0"/>
        </a:spcAft>
        <a:defRPr sz="5322">
          <a:solidFill>
            <a:schemeClr val="tx1"/>
          </a:solidFill>
          <a:latin typeface="Calibri" pitchFamily="34" charset="0"/>
        </a:defRPr>
      </a:lvl5pPr>
      <a:lvl6pPr marL="171535" algn="ctr" defTabSz="1107233" rtl="0" fontAlgn="base">
        <a:spcBef>
          <a:spcPct val="0"/>
        </a:spcBef>
        <a:spcAft>
          <a:spcPct val="0"/>
        </a:spcAft>
        <a:defRPr sz="5322">
          <a:solidFill>
            <a:schemeClr val="tx1"/>
          </a:solidFill>
          <a:latin typeface="Calibri" pitchFamily="34" charset="0"/>
        </a:defRPr>
      </a:lvl6pPr>
      <a:lvl7pPr marL="343069" algn="ctr" defTabSz="1107233" rtl="0" fontAlgn="base">
        <a:spcBef>
          <a:spcPct val="0"/>
        </a:spcBef>
        <a:spcAft>
          <a:spcPct val="0"/>
        </a:spcAft>
        <a:defRPr sz="5322">
          <a:solidFill>
            <a:schemeClr val="tx1"/>
          </a:solidFill>
          <a:latin typeface="Calibri" pitchFamily="34" charset="0"/>
        </a:defRPr>
      </a:lvl7pPr>
      <a:lvl8pPr marL="514604" algn="ctr" defTabSz="1107233" rtl="0" fontAlgn="base">
        <a:spcBef>
          <a:spcPct val="0"/>
        </a:spcBef>
        <a:spcAft>
          <a:spcPct val="0"/>
        </a:spcAft>
        <a:defRPr sz="5322">
          <a:solidFill>
            <a:schemeClr val="tx1"/>
          </a:solidFill>
          <a:latin typeface="Calibri" pitchFamily="34" charset="0"/>
        </a:defRPr>
      </a:lvl8pPr>
      <a:lvl9pPr marL="686139" algn="ctr" defTabSz="1107233" rtl="0" fontAlgn="base">
        <a:spcBef>
          <a:spcPct val="0"/>
        </a:spcBef>
        <a:spcAft>
          <a:spcPct val="0"/>
        </a:spcAft>
        <a:defRPr sz="5322">
          <a:solidFill>
            <a:schemeClr val="tx1"/>
          </a:solidFill>
          <a:latin typeface="Calibri" pitchFamily="34" charset="0"/>
        </a:defRPr>
      </a:lvl9pPr>
    </p:titleStyle>
    <p:bodyStyle>
      <a:lvl1pPr marL="414855" indent="-414855" algn="l" defTabSz="11069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857" kern="1200">
          <a:solidFill>
            <a:schemeClr val="tx1"/>
          </a:solidFill>
          <a:latin typeface="+mn-lt"/>
          <a:ea typeface="+mn-ea"/>
          <a:cs typeface="+mn-cs"/>
        </a:defRPr>
      </a:lvl1pPr>
      <a:lvl2pPr marL="899960" indent="-346029" algn="l" defTabSz="11069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379" kern="1200">
          <a:solidFill>
            <a:schemeClr val="tx1"/>
          </a:solidFill>
          <a:latin typeface="+mn-lt"/>
          <a:ea typeface="+mn-ea"/>
          <a:cs typeface="+mn-cs"/>
        </a:defRPr>
      </a:lvl2pPr>
      <a:lvl3pPr marL="1384116" indent="-276254" algn="l" defTabSz="11069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38047" indent="-276254" algn="l" defTabSz="11069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52" kern="1200">
          <a:solidFill>
            <a:schemeClr val="tx1"/>
          </a:solidFill>
          <a:latin typeface="+mn-lt"/>
          <a:ea typeface="+mn-ea"/>
          <a:cs typeface="+mn-cs"/>
        </a:defRPr>
      </a:lvl4pPr>
      <a:lvl5pPr marL="2491978" indent="-276254" algn="l" defTabSz="11069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52" kern="1200">
          <a:solidFill>
            <a:schemeClr val="tx1"/>
          </a:solidFill>
          <a:latin typeface="+mn-lt"/>
          <a:ea typeface="+mn-ea"/>
          <a:cs typeface="+mn-cs"/>
        </a:defRPr>
      </a:lvl5pPr>
      <a:lvl6pPr marL="3046087" indent="-276917" algn="l" defTabSz="1107668" rtl="0" eaLnBrk="1" latinLnBrk="0" hangingPunct="1">
        <a:spcBef>
          <a:spcPct val="20000"/>
        </a:spcBef>
        <a:buFont typeface="Arial" pitchFamily="34" charset="0"/>
        <a:buChar char="•"/>
        <a:defRPr sz="2452" kern="1200">
          <a:solidFill>
            <a:schemeClr val="tx1"/>
          </a:solidFill>
          <a:latin typeface="+mn-lt"/>
          <a:ea typeface="+mn-ea"/>
          <a:cs typeface="+mn-cs"/>
        </a:defRPr>
      </a:lvl6pPr>
      <a:lvl7pPr marL="3599921" indent="-276917" algn="l" defTabSz="1107668" rtl="0" eaLnBrk="1" latinLnBrk="0" hangingPunct="1">
        <a:spcBef>
          <a:spcPct val="20000"/>
        </a:spcBef>
        <a:buFont typeface="Arial" pitchFamily="34" charset="0"/>
        <a:buChar char="•"/>
        <a:defRPr sz="2452" kern="1200">
          <a:solidFill>
            <a:schemeClr val="tx1"/>
          </a:solidFill>
          <a:latin typeface="+mn-lt"/>
          <a:ea typeface="+mn-ea"/>
          <a:cs typeface="+mn-cs"/>
        </a:defRPr>
      </a:lvl7pPr>
      <a:lvl8pPr marL="4153755" indent="-276917" algn="l" defTabSz="1107668" rtl="0" eaLnBrk="1" latinLnBrk="0" hangingPunct="1">
        <a:spcBef>
          <a:spcPct val="20000"/>
        </a:spcBef>
        <a:buFont typeface="Arial" pitchFamily="34" charset="0"/>
        <a:buChar char="•"/>
        <a:defRPr sz="2452" kern="1200">
          <a:solidFill>
            <a:schemeClr val="tx1"/>
          </a:solidFill>
          <a:latin typeface="+mn-lt"/>
          <a:ea typeface="+mn-ea"/>
          <a:cs typeface="+mn-cs"/>
        </a:defRPr>
      </a:lvl8pPr>
      <a:lvl9pPr marL="4707589" indent="-276917" algn="l" defTabSz="1107668" rtl="0" eaLnBrk="1" latinLnBrk="0" hangingPunct="1">
        <a:spcBef>
          <a:spcPct val="20000"/>
        </a:spcBef>
        <a:buFont typeface="Arial" pitchFamily="34" charset="0"/>
        <a:buChar char="•"/>
        <a:defRPr sz="24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07668" rtl="0" eaLnBrk="1" latinLnBrk="0" hangingPunct="1">
        <a:defRPr sz="2183" kern="1200">
          <a:solidFill>
            <a:schemeClr val="tx1"/>
          </a:solidFill>
          <a:latin typeface="+mn-lt"/>
          <a:ea typeface="+mn-ea"/>
          <a:cs typeface="+mn-cs"/>
        </a:defRPr>
      </a:lvl1pPr>
      <a:lvl2pPr marL="553834" algn="l" defTabSz="1107668" rtl="0" eaLnBrk="1" latinLnBrk="0" hangingPunct="1">
        <a:defRPr sz="2183" kern="1200">
          <a:solidFill>
            <a:schemeClr val="tx1"/>
          </a:solidFill>
          <a:latin typeface="+mn-lt"/>
          <a:ea typeface="+mn-ea"/>
          <a:cs typeface="+mn-cs"/>
        </a:defRPr>
      </a:lvl2pPr>
      <a:lvl3pPr marL="1107668" algn="l" defTabSz="1107668" rtl="0" eaLnBrk="1" latinLnBrk="0" hangingPunct="1">
        <a:defRPr sz="2183" kern="1200">
          <a:solidFill>
            <a:schemeClr val="tx1"/>
          </a:solidFill>
          <a:latin typeface="+mn-lt"/>
          <a:ea typeface="+mn-ea"/>
          <a:cs typeface="+mn-cs"/>
        </a:defRPr>
      </a:lvl3pPr>
      <a:lvl4pPr marL="1661502" algn="l" defTabSz="1107668" rtl="0" eaLnBrk="1" latinLnBrk="0" hangingPunct="1">
        <a:defRPr sz="2183" kern="1200">
          <a:solidFill>
            <a:schemeClr val="tx1"/>
          </a:solidFill>
          <a:latin typeface="+mn-lt"/>
          <a:ea typeface="+mn-ea"/>
          <a:cs typeface="+mn-cs"/>
        </a:defRPr>
      </a:lvl4pPr>
      <a:lvl5pPr marL="2215336" algn="l" defTabSz="1107668" rtl="0" eaLnBrk="1" latinLnBrk="0" hangingPunct="1">
        <a:defRPr sz="2183" kern="1200">
          <a:solidFill>
            <a:schemeClr val="tx1"/>
          </a:solidFill>
          <a:latin typeface="+mn-lt"/>
          <a:ea typeface="+mn-ea"/>
          <a:cs typeface="+mn-cs"/>
        </a:defRPr>
      </a:lvl5pPr>
      <a:lvl6pPr marL="2769170" algn="l" defTabSz="1107668" rtl="0" eaLnBrk="1" latinLnBrk="0" hangingPunct="1">
        <a:defRPr sz="2183" kern="1200">
          <a:solidFill>
            <a:schemeClr val="tx1"/>
          </a:solidFill>
          <a:latin typeface="+mn-lt"/>
          <a:ea typeface="+mn-ea"/>
          <a:cs typeface="+mn-cs"/>
        </a:defRPr>
      </a:lvl6pPr>
      <a:lvl7pPr marL="3323004" algn="l" defTabSz="1107668" rtl="0" eaLnBrk="1" latinLnBrk="0" hangingPunct="1">
        <a:defRPr sz="2183" kern="1200">
          <a:solidFill>
            <a:schemeClr val="tx1"/>
          </a:solidFill>
          <a:latin typeface="+mn-lt"/>
          <a:ea typeface="+mn-ea"/>
          <a:cs typeface="+mn-cs"/>
        </a:defRPr>
      </a:lvl7pPr>
      <a:lvl8pPr marL="3876838" algn="l" defTabSz="1107668" rtl="0" eaLnBrk="1" latinLnBrk="0" hangingPunct="1">
        <a:defRPr sz="2183" kern="1200">
          <a:solidFill>
            <a:schemeClr val="tx1"/>
          </a:solidFill>
          <a:latin typeface="+mn-lt"/>
          <a:ea typeface="+mn-ea"/>
          <a:cs typeface="+mn-cs"/>
        </a:defRPr>
      </a:lvl8pPr>
      <a:lvl9pPr marL="4430672" algn="l" defTabSz="1107668" rtl="0" eaLnBrk="1" latinLnBrk="0" hangingPunct="1">
        <a:defRPr sz="21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959127" y="64096"/>
            <a:ext cx="4993601" cy="31430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27345" tIns="13672" rIns="27345" bIns="13672" numCol="1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Self-referral of interested women who hear 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through </a:t>
            </a:r>
          </a:p>
          <a:p>
            <a:pPr algn="ctr" eaLnBrk="0" hangingPunct="0">
              <a:spcBef>
                <a:spcPts val="0"/>
              </a:spcBef>
              <a:spcAft>
                <a:spcPts val="0"/>
              </a:spcAft>
            </a:pP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public advertisement, social </a:t>
            </a: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media, 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hospitals and primary care</a:t>
            </a:r>
            <a:endParaRPr lang="en-US" sz="10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0080" y="64096"/>
            <a:ext cx="400110" cy="10762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en-US" sz="1400" b="1" dirty="0"/>
              <a:t>Recruitment</a:t>
            </a:r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957835" y="602242"/>
            <a:ext cx="4993601" cy="3111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algn="ctr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Identification </a:t>
            </a:r>
            <a:r>
              <a:rPr lang="en-US" sz="1000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of participants planning </a:t>
            </a:r>
            <a:r>
              <a:rPr lang="en-US" sz="1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conceive in </a:t>
            </a:r>
            <a:r>
              <a:rPr lang="en-US" sz="1000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next </a:t>
            </a:r>
            <a:r>
              <a:rPr lang="en-US" sz="1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6 months; 18 - 38 years old; </a:t>
            </a:r>
            <a:endParaRPr lang="en-US" sz="1000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marR="0" algn="ctr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000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living in Southampton</a:t>
            </a:r>
            <a:r>
              <a:rPr lang="en-US" sz="1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Singapore, </a:t>
            </a:r>
            <a:r>
              <a:rPr lang="en-US" sz="1000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Auckland</a:t>
            </a:r>
            <a:endParaRPr lang="en-US" sz="10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86" name="Text Box 2"/>
          <p:cNvSpPr txBox="1">
            <a:spLocks noChangeArrowheads="1"/>
          </p:cNvSpPr>
          <p:nvPr/>
        </p:nvSpPr>
        <p:spPr bwMode="auto">
          <a:xfrm>
            <a:off x="6240760" y="388132"/>
            <a:ext cx="2646410" cy="1224136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Exclusion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known DM (type 1 or 2), 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pregnant,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lactating, 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assisted conception 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1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cept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those </a:t>
            </a:r>
            <a:r>
              <a:rPr lang="en-GB" sz="1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requiring only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clomiphene or </a:t>
            </a:r>
            <a:r>
              <a:rPr lang="en-GB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letrozole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on oral or implanted 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contraceptive, metformin, systemic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steroids, 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anti-</a:t>
            </a:r>
            <a:r>
              <a:rPr lang="en-GB" sz="1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convulsant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medication or treatment for HIV, Hepatitis 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 or C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past month, known serious food allergy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9" name="Rectangle 88"/>
          <p:cNvSpPr>
            <a:spLocks noChangeArrowheads="1"/>
          </p:cNvSpPr>
          <p:nvPr/>
        </p:nvSpPr>
        <p:spPr bwMode="auto">
          <a:xfrm>
            <a:off x="912167" y="1140375"/>
            <a:ext cx="5110261" cy="36697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ts val="0"/>
              </a:spcBef>
              <a:spcAft>
                <a:spcPts val="0"/>
              </a:spcAft>
            </a:pPr>
            <a:r>
              <a:rPr lang="en-US" sz="10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PCV1</a:t>
            </a:r>
            <a:r>
              <a:rPr lang="en-US" sz="1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en-US" sz="10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 = 1800</a:t>
            </a:r>
            <a:r>
              <a:rPr lang="en-US" sz="1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; OGTT and metabolic phenotyping, questionnaires </a:t>
            </a:r>
            <a:r>
              <a:rPr lang="en-US" sz="1000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(N, L, OH, MH, FH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PA, M, S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), </a:t>
            </a:r>
            <a:r>
              <a:rPr lang="en-US" sz="1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anthropometry, BIA, BP, </a:t>
            </a:r>
            <a:r>
              <a:rPr lang="en-US" sz="1000" kern="12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biosampling</a:t>
            </a:r>
            <a:r>
              <a:rPr lang="en-US" sz="1000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(~,@,#,$)</a:t>
            </a:r>
            <a:endParaRPr lang="en-US" sz="10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20080" y="1140375"/>
            <a:ext cx="400110" cy="301472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en-US" sz="1400" b="1" dirty="0"/>
              <a:t>Preconception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20080" y="4155099"/>
            <a:ext cx="400110" cy="32263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en-US" sz="1400" b="1" dirty="0"/>
              <a:t>Pregnancy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120080" y="7381445"/>
            <a:ext cx="400110" cy="531690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en-GB" sz="1400" b="1" dirty="0" smtClean="0"/>
              <a:t>Post-delivery (up </a:t>
            </a:r>
            <a:r>
              <a:rPr lang="en-GB" sz="1400" b="1" dirty="0"/>
              <a:t>to 1 year from </a:t>
            </a:r>
            <a:r>
              <a:rPr lang="en-GB" sz="1400" b="1" dirty="0" smtClean="0"/>
              <a:t>birth)</a:t>
            </a:r>
            <a:endParaRPr lang="en-US" sz="1400" b="1" dirty="0"/>
          </a:p>
        </p:txBody>
      </p:sp>
      <p:sp>
        <p:nvSpPr>
          <p:cNvPr id="106" name="Rectangle 105"/>
          <p:cNvSpPr/>
          <p:nvPr/>
        </p:nvSpPr>
        <p:spPr>
          <a:xfrm>
            <a:off x="1946376" y="1719845"/>
            <a:ext cx="3030220" cy="1905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10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Randomisation </a:t>
            </a:r>
            <a:r>
              <a:rPr lang="en-GB" sz="1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(stratified by site and ethnicity)</a:t>
            </a:r>
            <a:endParaRPr lang="en-US" sz="20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110" name="Rounded Rectangle 109"/>
          <p:cNvSpPr/>
          <p:nvPr/>
        </p:nvSpPr>
        <p:spPr>
          <a:xfrm>
            <a:off x="1383404" y="2068634"/>
            <a:ext cx="1608619" cy="155702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1000" b="1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Control </a:t>
            </a:r>
            <a:r>
              <a:rPr lang="en-GB" sz="1000" b="1" dirty="0" smtClean="0">
                <a:latin typeface="Calibri" panose="020F0502020204030204" pitchFamily="34" charset="0"/>
              </a:rPr>
              <a:t>drink</a:t>
            </a:r>
            <a:r>
              <a:rPr lang="en-GB" sz="1000" b="1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GB" sz="10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 = 900</a:t>
            </a:r>
            <a:endParaRPr lang="en-US" sz="1000" b="1" dirty="0">
              <a:effectLst/>
              <a:latin typeface="Calibri" panose="020F0502020204030204" pitchFamily="34" charset="0"/>
              <a:ea typeface="SimSun" panose="02010600030101010101" pitchFamily="2" charset="-122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745186" y="2372584"/>
            <a:ext cx="5432589" cy="682563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000" b="1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Preconception OGTT results from PCV1 known</a:t>
            </a:r>
            <a:endParaRPr lang="en-US" sz="1000" b="1" dirty="0">
              <a:effectLst/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b="1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NGT</a:t>
            </a:r>
            <a:endParaRPr lang="en-US" sz="1000" dirty="0">
              <a:effectLst/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0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IFG (6.0-6.9 </a:t>
            </a:r>
            <a:r>
              <a:rPr lang="en-GB" sz="1000" b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mmol</a:t>
            </a:r>
            <a:r>
              <a:rPr lang="en-GB" sz="10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/L) or IGT (7.8-11.0 </a:t>
            </a:r>
            <a:r>
              <a:rPr lang="en-GB" sz="1000" b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mmol</a:t>
            </a:r>
            <a:r>
              <a:rPr lang="en-GB" sz="10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/L)</a:t>
            </a:r>
            <a:r>
              <a:rPr lang="en-GB" sz="1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given advice to maintain a healthy weight, eat well and be active. Antenatal care team will be informed of result when participant conceives.</a:t>
            </a:r>
            <a:endParaRPr lang="en-US" sz="1000" dirty="0">
              <a:effectLst/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SimSun" panose="02010600030101010101" pitchFamily="2" charset="-122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912061" y="2068635"/>
            <a:ext cx="1608619" cy="155701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Intervention </a:t>
            </a:r>
            <a:r>
              <a:rPr lang="en-GB" sz="1000" b="1" dirty="0" smtClean="0">
                <a:latin typeface="Calibri" panose="020F0502020204030204" pitchFamily="34" charset="0"/>
              </a:rPr>
              <a:t>drink</a:t>
            </a:r>
            <a:r>
              <a:rPr lang="en-GB" sz="1000" b="1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GB" sz="10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 = 900</a:t>
            </a:r>
            <a:endParaRPr lang="en-US" sz="1000" b="1" dirty="0">
              <a:effectLst/>
              <a:latin typeface="Calibri" panose="020F0502020204030204" pitchFamily="34" charset="0"/>
              <a:ea typeface="SimSun" panose="02010600030101010101" pitchFamily="2" charset="-122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979108" y="3282959"/>
            <a:ext cx="4993601" cy="21510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1000" b="1" dirty="0">
                <a:latin typeface="Calibri" panose="020F0502020204030204" pitchFamily="34" charset="0"/>
              </a:rPr>
              <a:t>PCV2</a:t>
            </a:r>
            <a:r>
              <a:rPr lang="en-US" sz="1000" dirty="0">
                <a:latin typeface="Calibri" panose="020F0502020204030204" pitchFamily="34" charset="0"/>
              </a:rPr>
              <a:t> (</a:t>
            </a:r>
            <a:r>
              <a:rPr lang="en-GB" sz="1000" b="1" dirty="0">
                <a:latin typeface="Calibri" panose="020F0502020204030204" pitchFamily="34" charset="0"/>
              </a:rPr>
              <a:t>21-42 days after </a:t>
            </a:r>
            <a:r>
              <a:rPr lang="en-GB" sz="1000" b="1" dirty="0" smtClean="0">
                <a:latin typeface="Calibri" panose="020F0502020204030204" pitchFamily="34" charset="0"/>
              </a:rPr>
              <a:t>PCV1</a:t>
            </a:r>
            <a:r>
              <a:rPr lang="en-US" sz="1000" dirty="0">
                <a:latin typeface="Calibri" panose="020F0502020204030204" pitchFamily="34" charset="0"/>
              </a:rPr>
              <a:t>): questionnaires </a:t>
            </a:r>
            <a:r>
              <a:rPr lang="en-US" sz="1000" dirty="0" smtClean="0">
                <a:latin typeface="Calibri" panose="020F0502020204030204" pitchFamily="34" charset="0"/>
              </a:rPr>
              <a:t>(MSH), </a:t>
            </a:r>
            <a:r>
              <a:rPr lang="en-US" sz="1000" dirty="0" err="1" smtClean="0"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latin typeface="Calibri" panose="020F0502020204030204" pitchFamily="34" charset="0"/>
              </a:rPr>
              <a:t> (~,@,#,$,^), </a:t>
            </a:r>
            <a:r>
              <a:rPr lang="en-US" sz="1000" dirty="0">
                <a:latin typeface="Calibri" panose="020F0502020204030204" pitchFamily="34" charset="0"/>
              </a:rPr>
              <a:t>DXA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2145588" y="3712978"/>
            <a:ext cx="2612887" cy="208149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0" hangingPunct="0">
              <a:spcBef>
                <a:spcPts val="0"/>
              </a:spcBef>
              <a:spcAft>
                <a:spcPts val="0"/>
              </a:spcAft>
            </a:pPr>
            <a:r>
              <a:rPr lang="en-US" sz="10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PC </a:t>
            </a:r>
            <a:r>
              <a:rPr lang="en-US" sz="1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Resupply visits</a:t>
            </a: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(for </a:t>
            </a:r>
            <a:r>
              <a:rPr lang="en-GB" sz="10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12 months </a:t>
            </a:r>
            <a:r>
              <a:rPr lang="en-GB" sz="100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from </a:t>
            </a:r>
            <a:r>
              <a:rPr lang="en-GB" sz="1000" smtClean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PCV2</a:t>
            </a:r>
            <a:r>
              <a:rPr lang="en-US" sz="100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US" sz="1000" dirty="0">
              <a:latin typeface="Calibri" panose="020F0502020204030204" pitchFamily="34" charset="0"/>
              <a:ea typeface="SimSun" panose="02010600030101010101" pitchFamily="2" charset="-122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980556" y="4155098"/>
            <a:ext cx="4990703" cy="33172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PGV1</a:t>
            </a: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(</a:t>
            </a:r>
            <a:r>
              <a:rPr lang="en-US" sz="1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7 weeks</a:t>
            </a: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): </a:t>
            </a:r>
            <a:r>
              <a:rPr lang="en-US" sz="1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 = 600</a:t>
            </a: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; USS, questionnaires 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(N, MSH, MTH,</a:t>
            </a: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PA</a:t>
            </a: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 M, S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), </a:t>
            </a:r>
          </a:p>
          <a:p>
            <a:pPr algn="ctr" eaLnBrk="0" hangingPunct="0">
              <a:spcBef>
                <a:spcPts val="0"/>
              </a:spcBef>
              <a:spcAft>
                <a:spcPts val="0"/>
              </a:spcAft>
            </a:pP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anthropometry</a:t>
            </a: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 BIA, BP, actigraphy, </a:t>
            </a:r>
            <a:r>
              <a:rPr lang="en-US" sz="1000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biosampling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(~,@,#,$)</a:t>
            </a:r>
            <a:endParaRPr lang="en-US" sz="20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cxnSp>
        <p:nvCxnSpPr>
          <p:cNvPr id="6" name="Straight Arrow Connector 5"/>
          <p:cNvCxnSpPr>
            <a:stCxn id="106" idx="2"/>
            <a:endCxn id="110" idx="0"/>
          </p:cNvCxnSpPr>
          <p:nvPr/>
        </p:nvCxnSpPr>
        <p:spPr>
          <a:xfrm flipH="1">
            <a:off x="2187714" y="1910345"/>
            <a:ext cx="1273772" cy="158289"/>
          </a:xfrm>
          <a:prstGeom prst="straightConnector1">
            <a:avLst/>
          </a:prstGeom>
          <a:ln w="1905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06" idx="2"/>
            <a:endCxn id="16" idx="0"/>
          </p:cNvCxnSpPr>
          <p:nvPr/>
        </p:nvCxnSpPr>
        <p:spPr>
          <a:xfrm>
            <a:off x="3461486" y="1910345"/>
            <a:ext cx="1254885" cy="158290"/>
          </a:xfrm>
          <a:prstGeom prst="straightConnector1">
            <a:avLst/>
          </a:prstGeom>
          <a:ln w="1905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0" name="Straight Connector 2049"/>
          <p:cNvCxnSpPr>
            <a:stCxn id="110" idx="3"/>
            <a:endCxn id="16" idx="1"/>
          </p:cNvCxnSpPr>
          <p:nvPr/>
        </p:nvCxnSpPr>
        <p:spPr>
          <a:xfrm>
            <a:off x="2992023" y="2146485"/>
            <a:ext cx="920038" cy="1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1" name="Straight Arrow Connector 2060"/>
          <p:cNvCxnSpPr>
            <a:stCxn id="80" idx="2"/>
          </p:cNvCxnSpPr>
          <p:nvPr/>
        </p:nvCxnSpPr>
        <p:spPr>
          <a:xfrm flipH="1">
            <a:off x="3455924" y="378403"/>
            <a:ext cx="4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>
            <a:off x="3576464" y="1000200"/>
            <a:ext cx="2624277" cy="0"/>
          </a:xfrm>
          <a:prstGeom prst="straightConnector1">
            <a:avLst/>
          </a:prstGeom>
          <a:ln w="19050">
            <a:solidFill>
              <a:srgbClr val="0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985816" y="4714532"/>
            <a:ext cx="4983159" cy="23857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PGV2 (12 weeks)</a:t>
            </a: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USS, biosample (@,#,$,^) collection</a:t>
            </a:r>
            <a:endParaRPr lang="en-US" sz="20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985817" y="5131086"/>
            <a:ext cx="4989168" cy="30336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000" b="1" dirty="0">
                <a:latin typeface="Calibri" panose="020F0502020204030204" pitchFamily="34" charset="0"/>
              </a:rPr>
              <a:t>PGV3 </a:t>
            </a:r>
            <a:r>
              <a:rPr lang="en-US" sz="1000" b="1" dirty="0" smtClean="0">
                <a:latin typeface="Calibri" panose="020F0502020204030204" pitchFamily="34" charset="0"/>
              </a:rPr>
              <a:t>(20 </a:t>
            </a:r>
            <a:r>
              <a:rPr lang="en-US" sz="1000" b="1" dirty="0">
                <a:latin typeface="Calibri" panose="020F0502020204030204" pitchFamily="34" charset="0"/>
              </a:rPr>
              <a:t>weeks</a:t>
            </a:r>
            <a:r>
              <a:rPr lang="en-US" sz="1000" dirty="0">
                <a:latin typeface="Calibri" panose="020F0502020204030204" pitchFamily="34" charset="0"/>
              </a:rPr>
              <a:t>): USS, questionnaires </a:t>
            </a:r>
            <a:r>
              <a:rPr lang="en-US" sz="1000" dirty="0" smtClean="0">
                <a:latin typeface="Calibri" panose="020F0502020204030204" pitchFamily="34" charset="0"/>
              </a:rPr>
              <a:t>(N, MTH, PA, S), </a:t>
            </a:r>
            <a:endParaRPr lang="en-US" sz="1000" dirty="0">
              <a:latin typeface="Calibri" panose="020F0502020204030204" pitchFamily="34" charset="0"/>
            </a:endParaRPr>
          </a:p>
          <a:p>
            <a:pPr algn="ctr" eaLnBrk="0" hangingPunct="0"/>
            <a:r>
              <a:rPr lang="en-US" sz="1000" dirty="0" smtClean="0">
                <a:latin typeface="Calibri" panose="020F0502020204030204" pitchFamily="34" charset="0"/>
              </a:rPr>
              <a:t>anthropometry</a:t>
            </a:r>
            <a:r>
              <a:rPr lang="en-US" sz="1000" dirty="0">
                <a:latin typeface="Calibri" panose="020F0502020204030204" pitchFamily="34" charset="0"/>
              </a:rPr>
              <a:t>, BIA, BP, </a:t>
            </a:r>
            <a:r>
              <a:rPr lang="en-US" sz="1000" dirty="0" err="1" smtClean="0"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latin typeface="Calibri" panose="020F0502020204030204" pitchFamily="34" charset="0"/>
              </a:rPr>
              <a:t> </a:t>
            </a:r>
            <a:r>
              <a:rPr lang="en-US" sz="1000" dirty="0">
                <a:latin typeface="Calibri" panose="020F0502020204030204" pitchFamily="34" charset="0"/>
              </a:rPr>
              <a:t>(@,#,$) 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971550" y="5689627"/>
            <a:ext cx="4997425" cy="15872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000" b="1" dirty="0">
                <a:latin typeface="Calibri" panose="020F0502020204030204" pitchFamily="34" charset="0"/>
              </a:rPr>
              <a:t>PGV4 (28 weeks</a:t>
            </a:r>
            <a:r>
              <a:rPr lang="en-US" sz="1000" dirty="0">
                <a:latin typeface="Calibri" panose="020F0502020204030204" pitchFamily="34" charset="0"/>
              </a:rPr>
              <a:t>): OGTT; questionnaires </a:t>
            </a:r>
            <a:r>
              <a:rPr lang="en-US" sz="1000" dirty="0" smtClean="0">
                <a:latin typeface="Calibri" panose="020F0502020204030204" pitchFamily="34" charset="0"/>
              </a:rPr>
              <a:t>(MTH, IIF, L, M, S), </a:t>
            </a:r>
            <a:r>
              <a:rPr lang="en-US" sz="1000" dirty="0" err="1" smtClean="0"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latin typeface="Calibri" panose="020F0502020204030204" pitchFamily="34" charset="0"/>
              </a:rPr>
              <a:t> (~,@,#,$)</a:t>
            </a:r>
            <a:endParaRPr lang="en-US" sz="1000" dirty="0">
              <a:latin typeface="Calibri" panose="020F0502020204030204" pitchFamily="34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1147774" y="6077931"/>
            <a:ext cx="4660937" cy="521915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000" b="1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Primary outcome: OGTT plasma </a:t>
            </a:r>
            <a:r>
              <a:rPr lang="en-GB" sz="1000" b="1" u="sng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glucose - </a:t>
            </a:r>
            <a:r>
              <a:rPr lang="en-GB" sz="1000" b="1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fasting, 1h and 2h post-glucose load</a:t>
            </a:r>
            <a:endParaRPr lang="en-US" sz="1000" dirty="0">
              <a:effectLst/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b="1" dirty="0" smtClean="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NGT</a:t>
            </a:r>
            <a:endParaRPr lang="en-US" sz="1000" dirty="0">
              <a:effectLst/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0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GDM </a:t>
            </a:r>
            <a:r>
              <a:rPr lang="en-GB" sz="1000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(treatment </a:t>
            </a:r>
            <a:r>
              <a:rPr lang="en-GB" sz="1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according to local guidelines)</a:t>
            </a:r>
            <a:endParaRPr lang="en-US" sz="1000" dirty="0">
              <a:effectLst/>
              <a:latin typeface="Calibri" panose="020F0502020204030204" pitchFamily="34" charset="0"/>
              <a:ea typeface="SimSun" panose="02010600030101010101" pitchFamily="2" charset="-122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988849" y="6822213"/>
            <a:ext cx="4986136" cy="33172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000" b="1" dirty="0">
                <a:latin typeface="Calibri" panose="020F0502020204030204" pitchFamily="34" charset="0"/>
              </a:rPr>
              <a:t>PGV5 (</a:t>
            </a:r>
            <a:r>
              <a:rPr lang="en-US" sz="1000" b="1" dirty="0" smtClean="0">
                <a:latin typeface="Calibri" panose="020F0502020204030204" pitchFamily="34" charset="0"/>
              </a:rPr>
              <a:t>34 </a:t>
            </a:r>
            <a:r>
              <a:rPr lang="en-US" sz="1000" b="1" dirty="0">
                <a:latin typeface="Calibri" panose="020F0502020204030204" pitchFamily="34" charset="0"/>
              </a:rPr>
              <a:t>weeks</a:t>
            </a:r>
            <a:r>
              <a:rPr lang="en-US" sz="1000" dirty="0">
                <a:latin typeface="Calibri" panose="020F0502020204030204" pitchFamily="34" charset="0"/>
              </a:rPr>
              <a:t>): USS, questionnaires </a:t>
            </a:r>
            <a:r>
              <a:rPr lang="en-US" sz="1000" dirty="0" smtClean="0">
                <a:latin typeface="Calibri" panose="020F0502020204030204" pitchFamily="34" charset="0"/>
              </a:rPr>
              <a:t>(N, MTH, PA, M, S), </a:t>
            </a:r>
            <a:r>
              <a:rPr lang="en-US" sz="1000" dirty="0">
                <a:latin typeface="Calibri" panose="020F0502020204030204" pitchFamily="34" charset="0"/>
              </a:rPr>
              <a:t>anthropometry, BIA, BP, </a:t>
            </a:r>
            <a:r>
              <a:rPr lang="en-US" sz="1000" dirty="0" err="1" smtClean="0"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latin typeface="Calibri" panose="020F0502020204030204" pitchFamily="34" charset="0"/>
              </a:rPr>
              <a:t> (@,#,$,^,*)</a:t>
            </a:r>
            <a:endParaRPr lang="en-US" sz="1000" dirty="0">
              <a:latin typeface="Calibri" panose="020F0502020204030204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985816" y="7381444"/>
            <a:ext cx="4992486" cy="809021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1000" b="1" dirty="0">
                <a:latin typeface="Calibri" panose="020F0502020204030204" pitchFamily="34" charset="0"/>
              </a:rPr>
              <a:t>BIRTH</a:t>
            </a:r>
            <a:r>
              <a:rPr lang="en-US" sz="1000" dirty="0">
                <a:latin typeface="Calibri" panose="020F0502020204030204" pitchFamily="34" charset="0"/>
              </a:rPr>
              <a:t>: </a:t>
            </a:r>
            <a:r>
              <a:rPr lang="en-US" sz="1000" b="1" dirty="0">
                <a:latin typeface="Calibri" panose="020F0502020204030204" pitchFamily="34" charset="0"/>
              </a:rPr>
              <a:t>n = 550</a:t>
            </a:r>
            <a:r>
              <a:rPr lang="en-US" sz="1000" dirty="0">
                <a:latin typeface="Calibri" panose="020F0502020204030204" pitchFamily="34" charset="0"/>
              </a:rPr>
              <a:t>; placenta, cord and cord blood sampling, subcutaneous fat (subset); </a:t>
            </a:r>
            <a:endParaRPr lang="en-US" sz="1000" dirty="0" smtClean="0">
              <a:latin typeface="Calibri" panose="020F0502020204030204" pitchFamily="34" charset="0"/>
            </a:endParaRPr>
          </a:p>
          <a:p>
            <a:pPr eaLnBrk="0" hangingPunct="0"/>
            <a:r>
              <a:rPr lang="en-US" sz="1000" dirty="0" smtClean="0">
                <a:latin typeface="Calibri" panose="020F0502020204030204" pitchFamily="34" charset="0"/>
              </a:rPr>
              <a:t>antenatal </a:t>
            </a:r>
            <a:r>
              <a:rPr lang="en-US" sz="1000" dirty="0">
                <a:latin typeface="Calibri" panose="020F0502020204030204" pitchFamily="34" charset="0"/>
              </a:rPr>
              <a:t>and delivery outcomes </a:t>
            </a:r>
            <a:endParaRPr lang="en-US" sz="1000" dirty="0" smtClean="0">
              <a:latin typeface="Calibri" panose="020F0502020204030204" pitchFamily="34" charset="0"/>
            </a:endParaRPr>
          </a:p>
          <a:p>
            <a:pPr algn="ctr" eaLnBrk="0" hangingPunct="0"/>
            <a:r>
              <a:rPr lang="en-US" sz="1000" b="1" dirty="0" smtClean="0">
                <a:latin typeface="Calibri" panose="020F0502020204030204" pitchFamily="34" charset="0"/>
              </a:rPr>
              <a:t>Stop nutritional supplement</a:t>
            </a:r>
          </a:p>
          <a:p>
            <a:pPr eaLnBrk="0" hangingPunct="0"/>
            <a:r>
              <a:rPr lang="en-GB" sz="1000" b="1" dirty="0" smtClean="0">
                <a:latin typeface="Calibri" panose="020F0502020204030204" pitchFamily="34" charset="0"/>
              </a:rPr>
              <a:t>Mother</a:t>
            </a:r>
            <a:r>
              <a:rPr lang="en-GB" sz="1000" dirty="0" smtClean="0">
                <a:latin typeface="Calibri" panose="020F0502020204030204" pitchFamily="34" charset="0"/>
              </a:rPr>
              <a:t>: </a:t>
            </a:r>
            <a:r>
              <a:rPr lang="en-GB" sz="1000" dirty="0">
                <a:latin typeface="Calibri" panose="020F0502020204030204" pitchFamily="34" charset="0"/>
              </a:rPr>
              <a:t>questionnaires </a:t>
            </a:r>
            <a:r>
              <a:rPr lang="en-GB" sz="1000" dirty="0" smtClean="0">
                <a:latin typeface="Calibri" panose="020F0502020204030204" pitchFamily="34" charset="0"/>
              </a:rPr>
              <a:t>(</a:t>
            </a:r>
            <a:r>
              <a:rPr lang="en-US" sz="1000" dirty="0" smtClean="0">
                <a:latin typeface="Calibri" panose="020F0502020204030204" pitchFamily="34" charset="0"/>
              </a:rPr>
              <a:t>MTH, N, MH</a:t>
            </a:r>
            <a:r>
              <a:rPr lang="en-GB" sz="1000" dirty="0" smtClean="0">
                <a:latin typeface="Calibri" panose="020F0502020204030204" pitchFamily="34" charset="0"/>
              </a:rPr>
              <a:t>)</a:t>
            </a:r>
          </a:p>
          <a:p>
            <a:pPr eaLnBrk="0" hangingPunct="0"/>
            <a:r>
              <a:rPr lang="en-GB" sz="1000" b="1" dirty="0" smtClean="0">
                <a:latin typeface="Calibri" panose="020F0502020204030204" pitchFamily="34" charset="0"/>
              </a:rPr>
              <a:t>Infant</a:t>
            </a:r>
            <a:r>
              <a:rPr lang="en-GB" sz="1000" dirty="0" smtClean="0">
                <a:latin typeface="Calibri" panose="020F0502020204030204" pitchFamily="34" charset="0"/>
              </a:rPr>
              <a:t>: </a:t>
            </a:r>
            <a:r>
              <a:rPr lang="en-US" sz="1000" dirty="0" smtClean="0">
                <a:latin typeface="Calibri" panose="020F0502020204030204" pitchFamily="34" charset="0"/>
              </a:rPr>
              <a:t>anthropometry, </a:t>
            </a:r>
            <a:r>
              <a:rPr lang="en-US" sz="1000" dirty="0" err="1" smtClean="0"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latin typeface="Calibri" panose="020F0502020204030204" pitchFamily="34" charset="0"/>
              </a:rPr>
              <a:t> (@,$,^)</a:t>
            </a:r>
            <a:endParaRPr lang="en-US" sz="1000" dirty="0">
              <a:latin typeface="Calibri" panose="020F0502020204030204" pitchFamily="34" charset="0"/>
            </a:endParaRPr>
          </a:p>
          <a:p>
            <a:pPr algn="ctr" eaLnBrk="0" hangingPunct="0"/>
            <a:endParaRPr lang="en-US" sz="1000" dirty="0">
              <a:latin typeface="Calibri" panose="020F0502020204030204" pitchFamily="34" charset="0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985816" y="8412998"/>
            <a:ext cx="4986359" cy="514261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1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PDV1 </a:t>
            </a:r>
            <a:r>
              <a:rPr lang="en-GB" sz="1000" b="1" dirty="0">
                <a:solidFill>
                  <a:srgbClr val="000000"/>
                </a:solidFill>
                <a:latin typeface="Calibri" panose="020F0502020204030204" pitchFamily="34" charset="0"/>
              </a:rPr>
              <a:t>(1 </a:t>
            </a:r>
            <a:r>
              <a:rPr lang="en-GB" sz="1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week)</a:t>
            </a:r>
            <a:endParaRPr lang="en-GB" sz="1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GB" sz="1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Mother</a:t>
            </a:r>
            <a:r>
              <a:rPr lang="en-GB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: questionnaires (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BM</a:t>
            </a:r>
            <a:r>
              <a:rPr lang="en-GB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), </a:t>
            </a:r>
            <a:r>
              <a:rPr lang="en-US" sz="1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</a:rPr>
              <a:t>(^,</a:t>
            </a: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</a:p>
          <a:p>
            <a:r>
              <a:rPr lang="en-US" sz="1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Infant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  <a:r>
              <a:rPr lang="en-GB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questionnaires </a:t>
            </a:r>
            <a:r>
              <a:rPr lang="en-GB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IFH), anthropometry, </a:t>
            </a:r>
            <a:r>
              <a:rPr lang="en-US" sz="1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PeaPod</a:t>
            </a: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</a:rPr>
              <a:t>, DXA (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subset), </a:t>
            </a:r>
            <a:r>
              <a:rPr lang="en-US" sz="1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($)</a:t>
            </a:r>
            <a:endParaRPr lang="en-US" sz="1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988850" y="9153647"/>
            <a:ext cx="4986136" cy="50405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1000" b="1" dirty="0" smtClean="0">
                <a:latin typeface="Calibri" panose="020F0502020204030204" pitchFamily="34" charset="0"/>
              </a:rPr>
              <a:t>PDV2 (3 weeks)</a:t>
            </a:r>
            <a:endParaRPr lang="en-GB" sz="1000" dirty="0">
              <a:latin typeface="Calibri" panose="020F0502020204030204" pitchFamily="34" charset="0"/>
            </a:endParaRPr>
          </a:p>
          <a:p>
            <a:r>
              <a:rPr lang="en-GB" sz="1000" b="1" dirty="0" smtClean="0">
                <a:latin typeface="Calibri" panose="020F0502020204030204" pitchFamily="34" charset="0"/>
              </a:rPr>
              <a:t>Mother</a:t>
            </a:r>
            <a:r>
              <a:rPr lang="en-GB" sz="1000" dirty="0" smtClean="0">
                <a:latin typeface="Calibri" panose="020F0502020204030204" pitchFamily="34" charset="0"/>
              </a:rPr>
              <a:t>: </a:t>
            </a:r>
            <a:r>
              <a:rPr lang="en-GB" sz="1000" dirty="0">
                <a:latin typeface="Calibri" panose="020F0502020204030204" pitchFamily="34" charset="0"/>
              </a:rPr>
              <a:t>questionnaires </a:t>
            </a:r>
            <a:r>
              <a:rPr lang="en-GB" sz="1000" dirty="0" smtClean="0">
                <a:latin typeface="Calibri" panose="020F0502020204030204" pitchFamily="34" charset="0"/>
              </a:rPr>
              <a:t>(</a:t>
            </a:r>
            <a:r>
              <a:rPr lang="en-US" sz="1000" dirty="0" smtClean="0">
                <a:latin typeface="Calibri" panose="020F0502020204030204" pitchFamily="34" charset="0"/>
              </a:rPr>
              <a:t>BM, N, M</a:t>
            </a:r>
            <a:r>
              <a:rPr lang="en-GB" sz="1000" dirty="0" smtClean="0">
                <a:latin typeface="Calibri" panose="020F0502020204030204" pitchFamily="34" charset="0"/>
              </a:rPr>
              <a:t>), </a:t>
            </a:r>
            <a:r>
              <a:rPr lang="en-US" sz="1000" dirty="0" err="1" smtClean="0"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latin typeface="Calibri" panose="020F0502020204030204" pitchFamily="34" charset="0"/>
              </a:rPr>
              <a:t> </a:t>
            </a:r>
            <a:r>
              <a:rPr lang="en-US" sz="1000" dirty="0">
                <a:latin typeface="Calibri" panose="020F0502020204030204" pitchFamily="34" charset="0"/>
              </a:rPr>
              <a:t>($,</a:t>
            </a:r>
            <a:r>
              <a:rPr lang="en-US" sz="1000" dirty="0"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en-US" sz="1000" dirty="0">
                <a:latin typeface="Calibri" panose="020F0502020204030204" pitchFamily="34" charset="0"/>
              </a:rPr>
              <a:t>) </a:t>
            </a:r>
            <a:endParaRPr lang="en-US" sz="1000" dirty="0" smtClean="0">
              <a:latin typeface="Calibri" panose="020F0502020204030204" pitchFamily="34" charset="0"/>
            </a:endParaRPr>
          </a:p>
          <a:p>
            <a:r>
              <a:rPr lang="en-US" sz="1000" b="1" dirty="0" smtClean="0">
                <a:latin typeface="Calibri" panose="020F0502020204030204" pitchFamily="34" charset="0"/>
              </a:rPr>
              <a:t>Infant</a:t>
            </a:r>
            <a:r>
              <a:rPr lang="en-US" sz="1000" dirty="0" smtClean="0">
                <a:latin typeface="Calibri" panose="020F0502020204030204" pitchFamily="34" charset="0"/>
              </a:rPr>
              <a:t>:</a:t>
            </a:r>
            <a:r>
              <a:rPr lang="en-GB" sz="1000" dirty="0" smtClean="0">
                <a:latin typeface="Calibri" panose="020F0502020204030204" pitchFamily="34" charset="0"/>
              </a:rPr>
              <a:t> </a:t>
            </a:r>
            <a:r>
              <a:rPr lang="en-GB" sz="1000" dirty="0">
                <a:latin typeface="Calibri" panose="020F0502020204030204" pitchFamily="34" charset="0"/>
              </a:rPr>
              <a:t>questionnaires </a:t>
            </a:r>
            <a:r>
              <a:rPr lang="en-GB" sz="1000" dirty="0" smtClean="0">
                <a:latin typeface="Calibri" panose="020F0502020204030204" pitchFamily="34" charset="0"/>
              </a:rPr>
              <a:t>(</a:t>
            </a:r>
            <a:r>
              <a:rPr lang="en-US" sz="1000" dirty="0" smtClean="0">
                <a:latin typeface="Calibri" panose="020F0502020204030204" pitchFamily="34" charset="0"/>
              </a:rPr>
              <a:t>IFH, S), anthropometry, </a:t>
            </a:r>
            <a:r>
              <a:rPr lang="en-US" sz="1000" dirty="0" err="1" smtClean="0"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latin typeface="Calibri" panose="020F0502020204030204" pitchFamily="34" charset="0"/>
              </a:rPr>
              <a:t> ($,^)</a:t>
            </a:r>
            <a:endParaRPr lang="en-US" sz="1000" dirty="0">
              <a:latin typeface="Calibri" panose="020F0502020204030204" pitchFamily="34" charset="0"/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988849" y="9899088"/>
            <a:ext cx="4989453" cy="504056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1000" b="1" dirty="0" smtClean="0">
                <a:latin typeface="Calibri" panose="020F0502020204030204" pitchFamily="34" charset="0"/>
              </a:rPr>
              <a:t>PDV3 (6 weeks)</a:t>
            </a:r>
            <a:endParaRPr lang="en-GB" sz="1000" dirty="0">
              <a:latin typeface="Calibri" panose="020F0502020204030204" pitchFamily="34" charset="0"/>
            </a:endParaRPr>
          </a:p>
          <a:p>
            <a:r>
              <a:rPr lang="en-GB" sz="1000" b="1" dirty="0" smtClean="0">
                <a:latin typeface="Calibri" panose="020F0502020204030204" pitchFamily="34" charset="0"/>
              </a:rPr>
              <a:t>Mother</a:t>
            </a:r>
            <a:r>
              <a:rPr lang="en-GB" sz="1000" dirty="0" smtClean="0">
                <a:latin typeface="Calibri" panose="020F0502020204030204" pitchFamily="34" charset="0"/>
              </a:rPr>
              <a:t>: </a:t>
            </a:r>
            <a:r>
              <a:rPr lang="en-GB" sz="1000" dirty="0">
                <a:latin typeface="Calibri" panose="020F0502020204030204" pitchFamily="34" charset="0"/>
              </a:rPr>
              <a:t>questionnaires </a:t>
            </a:r>
            <a:r>
              <a:rPr lang="en-GB" sz="1000" dirty="0" smtClean="0">
                <a:latin typeface="Calibri" panose="020F0502020204030204" pitchFamily="34" charset="0"/>
              </a:rPr>
              <a:t>(</a:t>
            </a:r>
            <a:r>
              <a:rPr lang="en-US" sz="1000" dirty="0" smtClean="0">
                <a:latin typeface="Calibri" panose="020F0502020204030204" pitchFamily="34" charset="0"/>
              </a:rPr>
              <a:t>BM, N, MH, S</a:t>
            </a:r>
            <a:r>
              <a:rPr lang="en-GB" sz="1000" dirty="0" smtClean="0">
                <a:latin typeface="Calibri" panose="020F0502020204030204" pitchFamily="34" charset="0"/>
              </a:rPr>
              <a:t>), BP, BIA, </a:t>
            </a:r>
            <a:r>
              <a:rPr lang="en-US" sz="1000" dirty="0" err="1" smtClean="0"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latin typeface="Calibri" panose="020F0502020204030204" pitchFamily="34" charset="0"/>
              </a:rPr>
              <a:t> </a:t>
            </a:r>
            <a:r>
              <a:rPr lang="en-US" sz="1000" dirty="0">
                <a:latin typeface="Calibri" panose="020F0502020204030204" pitchFamily="34" charset="0"/>
              </a:rPr>
              <a:t>($,</a:t>
            </a:r>
            <a:r>
              <a:rPr lang="en-US" sz="1000" dirty="0"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en-US" sz="1000" dirty="0" smtClean="0">
                <a:latin typeface="Calibri" panose="020F0502020204030204" pitchFamily="34" charset="0"/>
              </a:rPr>
              <a:t>)</a:t>
            </a:r>
          </a:p>
          <a:p>
            <a:r>
              <a:rPr lang="en-US" sz="1000" b="1" dirty="0" smtClean="0">
                <a:latin typeface="Calibri" panose="020F0502020204030204" pitchFamily="34" charset="0"/>
              </a:rPr>
              <a:t>Infant</a:t>
            </a:r>
            <a:r>
              <a:rPr lang="en-US" sz="1000" dirty="0" smtClean="0">
                <a:latin typeface="Calibri" panose="020F0502020204030204" pitchFamily="34" charset="0"/>
              </a:rPr>
              <a:t>:</a:t>
            </a:r>
            <a:r>
              <a:rPr lang="en-GB" sz="1000" dirty="0" smtClean="0">
                <a:latin typeface="Calibri" panose="020F0502020204030204" pitchFamily="34" charset="0"/>
              </a:rPr>
              <a:t> </a:t>
            </a:r>
            <a:r>
              <a:rPr lang="en-GB" sz="1000" dirty="0">
                <a:latin typeface="Calibri" panose="020F0502020204030204" pitchFamily="34" charset="0"/>
              </a:rPr>
              <a:t>questionnaires </a:t>
            </a:r>
            <a:r>
              <a:rPr lang="en-GB" sz="1000" dirty="0" smtClean="0">
                <a:latin typeface="Calibri" panose="020F0502020204030204" pitchFamily="34" charset="0"/>
              </a:rPr>
              <a:t>(</a:t>
            </a:r>
            <a:r>
              <a:rPr lang="en-US" sz="1000" dirty="0" smtClean="0">
                <a:latin typeface="Calibri" panose="020F0502020204030204" pitchFamily="34" charset="0"/>
              </a:rPr>
              <a:t>IFH, S), anthropometry, </a:t>
            </a:r>
            <a:r>
              <a:rPr lang="en-US" sz="1000" dirty="0" err="1" smtClean="0">
                <a:latin typeface="Calibri" panose="020F0502020204030204" pitchFamily="34" charset="0"/>
              </a:rPr>
              <a:t>PeaPod</a:t>
            </a:r>
            <a:r>
              <a:rPr lang="en-US" sz="1000" dirty="0">
                <a:latin typeface="Calibri" panose="020F0502020204030204" pitchFamily="34" charset="0"/>
              </a:rPr>
              <a:t>, </a:t>
            </a:r>
            <a:r>
              <a:rPr lang="en-US" sz="1000" dirty="0" smtClean="0">
                <a:latin typeface="Calibri" panose="020F0502020204030204" pitchFamily="34" charset="0"/>
              </a:rPr>
              <a:t>BIA, </a:t>
            </a:r>
            <a:r>
              <a:rPr lang="en-US" sz="1000" dirty="0" err="1" smtClean="0"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latin typeface="Calibri" panose="020F0502020204030204" pitchFamily="34" charset="0"/>
              </a:rPr>
              <a:t> (@,$)</a:t>
            </a:r>
            <a:endParaRPr lang="en-US" sz="1000" dirty="0">
              <a:latin typeface="Calibri" panose="020F0502020204030204" pitchFamily="34" charset="0"/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985817" y="10625727"/>
            <a:ext cx="5001065" cy="51320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1000" b="1" dirty="0">
                <a:solidFill>
                  <a:srgbClr val="000000"/>
                </a:solidFill>
                <a:latin typeface="Calibri" panose="020F0502020204030204" pitchFamily="34" charset="0"/>
              </a:rPr>
              <a:t>PDV4 (3 months)</a:t>
            </a:r>
            <a:endParaRPr lang="en-GB" sz="1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GB" sz="1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Mother</a:t>
            </a:r>
            <a:r>
              <a:rPr lang="en-GB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questionnaires </a:t>
            </a:r>
            <a:r>
              <a:rPr lang="en-GB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BM, N, MH, S</a:t>
            </a:r>
            <a:r>
              <a:rPr lang="en-GB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), </a:t>
            </a:r>
            <a:r>
              <a:rPr lang="en-US" sz="1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</a:rPr>
              <a:t>($,</a:t>
            </a: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  <a:endParaRPr lang="en-GB" sz="10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1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Infant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</a:rPr>
              <a:t>questionnaires </a:t>
            </a:r>
            <a:r>
              <a:rPr lang="en-GB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IFH</a:t>
            </a:r>
            <a:r>
              <a:rPr lang="en-US" sz="1000" smtClean="0">
                <a:solidFill>
                  <a:srgbClr val="000000"/>
                </a:solidFill>
                <a:latin typeface="Calibri" panose="020F0502020204030204" pitchFamily="34" charset="0"/>
              </a:rPr>
              <a:t>, BEBQ, 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</a:t>
            </a:r>
            <a:r>
              <a:rPr lang="en-GB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), 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anthropometry, </a:t>
            </a:r>
            <a:r>
              <a:rPr lang="en-US" sz="1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(@,$,^)</a:t>
            </a:r>
            <a:endParaRPr lang="en-US" sz="1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980556" y="11371511"/>
            <a:ext cx="5006326" cy="640266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1000" b="1" dirty="0" smtClean="0">
                <a:latin typeface="Calibri" panose="020F0502020204030204" pitchFamily="34" charset="0"/>
              </a:rPr>
              <a:t>PDV5 (6 </a:t>
            </a:r>
            <a:r>
              <a:rPr lang="en-GB" sz="1000" b="1" dirty="0">
                <a:latin typeface="Calibri" panose="020F0502020204030204" pitchFamily="34" charset="0"/>
              </a:rPr>
              <a:t>months</a:t>
            </a:r>
            <a:r>
              <a:rPr lang="en-GB" sz="1000" b="1" dirty="0" smtClean="0">
                <a:latin typeface="Calibri" panose="020F0502020204030204" pitchFamily="34" charset="0"/>
              </a:rPr>
              <a:t>)</a:t>
            </a:r>
            <a:endParaRPr lang="en-GB" sz="1000" dirty="0">
              <a:latin typeface="Calibri" panose="020F0502020204030204" pitchFamily="34" charset="0"/>
            </a:endParaRPr>
          </a:p>
          <a:p>
            <a:r>
              <a:rPr lang="en-GB" sz="1000" b="1" dirty="0" smtClean="0">
                <a:latin typeface="Calibri" panose="020F0502020204030204" pitchFamily="34" charset="0"/>
              </a:rPr>
              <a:t>Mother</a:t>
            </a:r>
            <a:r>
              <a:rPr lang="en-GB" sz="1000" dirty="0" smtClean="0">
                <a:latin typeface="Calibri" panose="020F0502020204030204" pitchFamily="34" charset="0"/>
              </a:rPr>
              <a:t>: </a:t>
            </a:r>
            <a:r>
              <a:rPr lang="en-GB" sz="1000" dirty="0">
                <a:latin typeface="Calibri" panose="020F0502020204030204" pitchFamily="34" charset="0"/>
              </a:rPr>
              <a:t>OGTT, questionnaires </a:t>
            </a:r>
            <a:r>
              <a:rPr lang="en-GB" sz="1000" dirty="0" smtClean="0">
                <a:latin typeface="Calibri" panose="020F0502020204030204" pitchFamily="34" charset="0"/>
              </a:rPr>
              <a:t>(</a:t>
            </a:r>
            <a:r>
              <a:rPr lang="en-US" sz="1000" dirty="0" smtClean="0">
                <a:latin typeface="Calibri" panose="020F0502020204030204" pitchFamily="34" charset="0"/>
              </a:rPr>
              <a:t>GH, N, M, S</a:t>
            </a:r>
            <a:r>
              <a:rPr lang="en-GB" sz="1000" dirty="0" smtClean="0">
                <a:latin typeface="Calibri" panose="020F0502020204030204" pitchFamily="34" charset="0"/>
              </a:rPr>
              <a:t>), </a:t>
            </a:r>
            <a:r>
              <a:rPr lang="en-US" sz="1000" dirty="0">
                <a:latin typeface="Calibri" panose="020F0502020204030204" pitchFamily="34" charset="0"/>
              </a:rPr>
              <a:t>anthropometry, BIA, BP, </a:t>
            </a:r>
            <a:r>
              <a:rPr lang="en-US" sz="1000" dirty="0" err="1" smtClean="0"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latin typeface="Calibri" panose="020F0502020204030204" pitchFamily="34" charset="0"/>
              </a:rPr>
              <a:t> (@,#,$), DXA, skin </a:t>
            </a:r>
            <a:r>
              <a:rPr lang="en-US" sz="1000" dirty="0">
                <a:latin typeface="Calibri" panose="020F0502020204030204" pitchFamily="34" charset="0"/>
              </a:rPr>
              <a:t>prick test</a:t>
            </a:r>
            <a:endParaRPr lang="en-GB" sz="1000" dirty="0" smtClean="0">
              <a:latin typeface="Calibri" panose="020F0502020204030204" pitchFamily="34" charset="0"/>
            </a:endParaRPr>
          </a:p>
          <a:p>
            <a:r>
              <a:rPr lang="en-US" sz="1000" b="1" dirty="0" smtClean="0">
                <a:latin typeface="Calibri" panose="020F0502020204030204" pitchFamily="34" charset="0"/>
              </a:rPr>
              <a:t>Infant</a:t>
            </a:r>
            <a:r>
              <a:rPr lang="en-US" sz="1000" dirty="0" smtClean="0">
                <a:latin typeface="Calibri" panose="020F0502020204030204" pitchFamily="34" charset="0"/>
              </a:rPr>
              <a:t>: </a:t>
            </a:r>
            <a:r>
              <a:rPr lang="en-GB" sz="1000" dirty="0">
                <a:latin typeface="Calibri" panose="020F0502020204030204" pitchFamily="34" charset="0"/>
              </a:rPr>
              <a:t>questionnaires </a:t>
            </a:r>
            <a:r>
              <a:rPr lang="en-GB" sz="1000" dirty="0" smtClean="0">
                <a:latin typeface="Calibri" panose="020F0502020204030204" pitchFamily="34" charset="0"/>
              </a:rPr>
              <a:t>(</a:t>
            </a:r>
            <a:r>
              <a:rPr lang="en-US" sz="1000" dirty="0" smtClean="0">
                <a:latin typeface="Calibri" panose="020F0502020204030204" pitchFamily="34" charset="0"/>
              </a:rPr>
              <a:t>IFH), anthropometry, </a:t>
            </a:r>
            <a:r>
              <a:rPr lang="en-US" sz="1000" dirty="0" err="1" smtClean="0">
                <a:latin typeface="Calibri" panose="020F0502020204030204" pitchFamily="34" charset="0"/>
              </a:rPr>
              <a:t>PeaPod</a:t>
            </a:r>
            <a:r>
              <a:rPr lang="en-US" sz="1000" dirty="0" smtClean="0">
                <a:latin typeface="Calibri" panose="020F0502020204030204" pitchFamily="34" charset="0"/>
              </a:rPr>
              <a:t>, BIA, </a:t>
            </a:r>
            <a:r>
              <a:rPr lang="en-US" sz="1000" dirty="0" err="1" smtClean="0"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latin typeface="Calibri" panose="020F0502020204030204" pitchFamily="34" charset="0"/>
              </a:rPr>
              <a:t> (@,$), </a:t>
            </a:r>
            <a:r>
              <a:rPr lang="en-US" sz="1000" dirty="0">
                <a:latin typeface="Calibri" panose="020F0502020204030204" pitchFamily="34" charset="0"/>
              </a:rPr>
              <a:t>skin prick test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3461486" y="920906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3461486" y="1510884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3461481" y="2155776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3461480" y="3061587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3454212" y="3498958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3460757" y="3929094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3465659" y="4498065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>
            <a:off x="3469059" y="4912894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3472964" y="5446712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3475907" y="5856263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>
            <a:off x="3472964" y="6598046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>
            <a:off x="3469256" y="7151222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3463387" y="8190465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3471308" y="8923425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3471303" y="9667816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>
            <a:off x="3456598" y="10401615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985817" y="12231205"/>
            <a:ext cx="5001065" cy="467141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1000" b="1" dirty="0" smtClean="0">
                <a:latin typeface="Calibri" panose="020F0502020204030204" pitchFamily="34" charset="0"/>
              </a:rPr>
              <a:t>PDV6 (12 </a:t>
            </a:r>
            <a:r>
              <a:rPr lang="en-GB" sz="1000" b="1" dirty="0">
                <a:latin typeface="Calibri" panose="020F0502020204030204" pitchFamily="34" charset="0"/>
              </a:rPr>
              <a:t>months</a:t>
            </a:r>
            <a:r>
              <a:rPr lang="en-GB" sz="1000" b="1" dirty="0" smtClean="0">
                <a:latin typeface="Calibri" panose="020F0502020204030204" pitchFamily="34" charset="0"/>
              </a:rPr>
              <a:t>)</a:t>
            </a:r>
            <a:endParaRPr lang="en-GB" sz="1000" dirty="0">
              <a:latin typeface="Calibri" panose="020F0502020204030204" pitchFamily="34" charset="0"/>
            </a:endParaRPr>
          </a:p>
          <a:p>
            <a:r>
              <a:rPr lang="en-GB" sz="1000" b="1" dirty="0" smtClean="0">
                <a:latin typeface="Calibri" panose="020F0502020204030204" pitchFamily="34" charset="0"/>
              </a:rPr>
              <a:t>Mother</a:t>
            </a:r>
            <a:r>
              <a:rPr lang="en-GB" sz="1000" dirty="0" smtClean="0">
                <a:latin typeface="Calibri" panose="020F0502020204030204" pitchFamily="34" charset="0"/>
              </a:rPr>
              <a:t>: </a:t>
            </a:r>
            <a:r>
              <a:rPr lang="en-US" sz="1000" dirty="0" err="1" smtClean="0"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latin typeface="Calibri" panose="020F0502020204030204" pitchFamily="34" charset="0"/>
              </a:rPr>
              <a:t> ($)</a:t>
            </a:r>
            <a:endParaRPr lang="en-GB" sz="1000" dirty="0" smtClean="0">
              <a:latin typeface="Calibri" panose="020F0502020204030204" pitchFamily="34" charset="0"/>
            </a:endParaRPr>
          </a:p>
          <a:p>
            <a:r>
              <a:rPr lang="en-US" sz="1000" b="1" dirty="0" smtClean="0">
                <a:latin typeface="Calibri" panose="020F0502020204030204" pitchFamily="34" charset="0"/>
              </a:rPr>
              <a:t>Infant</a:t>
            </a:r>
            <a:r>
              <a:rPr lang="en-US" sz="1000" dirty="0" smtClean="0">
                <a:latin typeface="Calibri" panose="020F0502020204030204" pitchFamily="34" charset="0"/>
              </a:rPr>
              <a:t>: </a:t>
            </a:r>
            <a:r>
              <a:rPr lang="en-GB" sz="1000" dirty="0">
                <a:latin typeface="Calibri" panose="020F0502020204030204" pitchFamily="34" charset="0"/>
              </a:rPr>
              <a:t>questionnaires </a:t>
            </a:r>
            <a:r>
              <a:rPr lang="en-GB" sz="1000" dirty="0" smtClean="0">
                <a:latin typeface="Calibri" panose="020F0502020204030204" pitchFamily="34" charset="0"/>
              </a:rPr>
              <a:t>(</a:t>
            </a:r>
            <a:r>
              <a:rPr lang="en-US" sz="1000" dirty="0" smtClean="0">
                <a:latin typeface="Calibri" panose="020F0502020204030204" pitchFamily="34" charset="0"/>
              </a:rPr>
              <a:t>IFH), anthropometry, BIA, </a:t>
            </a:r>
            <a:r>
              <a:rPr lang="en-US" sz="1000" dirty="0" err="1" smtClean="0">
                <a:latin typeface="Calibri" panose="020F0502020204030204" pitchFamily="34" charset="0"/>
              </a:rPr>
              <a:t>biosampling</a:t>
            </a:r>
            <a:r>
              <a:rPr lang="en-US" sz="1000" dirty="0" smtClean="0">
                <a:latin typeface="Calibri" panose="020F0502020204030204" pitchFamily="34" charset="0"/>
              </a:rPr>
              <a:t> </a:t>
            </a:r>
            <a:r>
              <a:rPr lang="en-US" sz="1000" dirty="0">
                <a:latin typeface="Calibri" panose="020F0502020204030204" pitchFamily="34" charset="0"/>
              </a:rPr>
              <a:t>(@,$), skin prick </a:t>
            </a:r>
            <a:r>
              <a:rPr lang="en-US" sz="1000" dirty="0" smtClean="0">
                <a:latin typeface="Calibri" panose="020F0502020204030204" pitchFamily="34" charset="0"/>
              </a:rPr>
              <a:t>test</a:t>
            </a:r>
            <a:endParaRPr lang="en-US" sz="1000" dirty="0">
              <a:latin typeface="Calibri" panose="020F0502020204030204" pitchFamily="34" charset="0"/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3457767" y="11147390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H="1">
            <a:off x="3469059" y="12007133"/>
            <a:ext cx="5" cy="2224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 Box 2"/>
          <p:cNvSpPr txBox="1">
            <a:spLocks noChangeArrowheads="1"/>
          </p:cNvSpPr>
          <p:nvPr/>
        </p:nvSpPr>
        <p:spPr bwMode="auto">
          <a:xfrm>
            <a:off x="6771048" y="2372584"/>
            <a:ext cx="2042456" cy="5718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Withdrawal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new type 2 DM (Fasting glucose </a:t>
            </a:r>
            <a:r>
              <a:rPr lang="en-GB" sz="10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7.0 </a:t>
            </a:r>
            <a:r>
              <a:rPr lang="en-GB" sz="1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mmol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/L or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2h post glucose </a:t>
            </a:r>
            <a:r>
              <a:rPr lang="en-GB" sz="10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11.1 </a:t>
            </a:r>
            <a:r>
              <a:rPr lang="en-GB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mmol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/L)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6240760" y="2713865"/>
            <a:ext cx="521265" cy="1"/>
          </a:xfrm>
          <a:prstGeom prst="straightConnector1">
            <a:avLst/>
          </a:prstGeom>
          <a:ln w="19050">
            <a:solidFill>
              <a:srgbClr val="0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2"/>
          <p:cNvSpPr txBox="1">
            <a:spLocks noChangeArrowheads="1"/>
          </p:cNvSpPr>
          <p:nvPr/>
        </p:nvSpPr>
        <p:spPr bwMode="auto">
          <a:xfrm>
            <a:off x="6431627" y="3070990"/>
            <a:ext cx="2381877" cy="203649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Withdrawal</a:t>
            </a:r>
            <a:r>
              <a:rPr lang="en-GB" sz="1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pregnancy before or at PCV2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4" name="Straight Arrow Connector 83"/>
          <p:cNvCxnSpPr/>
          <p:nvPr/>
        </p:nvCxnSpPr>
        <p:spPr>
          <a:xfrm flipV="1">
            <a:off x="3576463" y="3160440"/>
            <a:ext cx="2808313" cy="12374"/>
          </a:xfrm>
          <a:prstGeom prst="straightConnector1">
            <a:avLst/>
          </a:prstGeom>
          <a:ln w="19050">
            <a:solidFill>
              <a:srgbClr val="0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 Box 2"/>
          <p:cNvSpPr txBox="1">
            <a:spLocks noChangeArrowheads="1"/>
          </p:cNvSpPr>
          <p:nvPr/>
        </p:nvSpPr>
        <p:spPr bwMode="auto">
          <a:xfrm>
            <a:off x="6762025" y="3808512"/>
            <a:ext cx="2051479" cy="306331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Withdrawal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not pregnant after 12 months from 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PCV2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8" name="Straight Arrow Connector 87"/>
          <p:cNvCxnSpPr/>
          <p:nvPr/>
        </p:nvCxnSpPr>
        <p:spPr>
          <a:xfrm flipV="1">
            <a:off x="3569128" y="4019700"/>
            <a:ext cx="3159465" cy="7638"/>
          </a:xfrm>
          <a:prstGeom prst="straightConnector1">
            <a:avLst/>
          </a:prstGeom>
          <a:ln w="19050">
            <a:solidFill>
              <a:srgbClr val="0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 Box 2"/>
          <p:cNvSpPr txBox="1">
            <a:spLocks noChangeArrowheads="1"/>
          </p:cNvSpPr>
          <p:nvPr/>
        </p:nvSpPr>
        <p:spPr bwMode="auto">
          <a:xfrm>
            <a:off x="6762025" y="4191565"/>
            <a:ext cx="844215" cy="3998900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Withdrawal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pregnancy 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loss,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ectopic or multiple pregnancy, perinatal demise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3" name="Straight Arrow Connector 92"/>
          <p:cNvCxnSpPr/>
          <p:nvPr/>
        </p:nvCxnSpPr>
        <p:spPr>
          <a:xfrm flipV="1">
            <a:off x="6024736" y="4320958"/>
            <a:ext cx="706164" cy="1990"/>
          </a:xfrm>
          <a:prstGeom prst="straightConnector1">
            <a:avLst/>
          </a:prstGeom>
          <a:ln w="19050">
            <a:solidFill>
              <a:srgbClr val="0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flipV="1">
            <a:off x="6024736" y="4814884"/>
            <a:ext cx="706164" cy="1990"/>
          </a:xfrm>
          <a:prstGeom prst="straightConnector1">
            <a:avLst/>
          </a:prstGeom>
          <a:ln w="19050">
            <a:solidFill>
              <a:srgbClr val="0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6022429" y="5275436"/>
            <a:ext cx="706164" cy="1990"/>
          </a:xfrm>
          <a:prstGeom prst="straightConnector1">
            <a:avLst/>
          </a:prstGeom>
          <a:ln w="19050">
            <a:solidFill>
              <a:srgbClr val="0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flipV="1">
            <a:off x="6022429" y="5775149"/>
            <a:ext cx="706164" cy="1990"/>
          </a:xfrm>
          <a:prstGeom prst="straightConnector1">
            <a:avLst/>
          </a:prstGeom>
          <a:ln w="19050">
            <a:solidFill>
              <a:srgbClr val="0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 flipV="1">
            <a:off x="6022429" y="6988073"/>
            <a:ext cx="706164" cy="1990"/>
          </a:xfrm>
          <a:prstGeom prst="straightConnector1">
            <a:avLst/>
          </a:prstGeom>
          <a:ln w="19050">
            <a:solidFill>
              <a:srgbClr val="0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 Box 2"/>
          <p:cNvSpPr txBox="1">
            <a:spLocks noChangeArrowheads="1"/>
          </p:cNvSpPr>
          <p:nvPr/>
        </p:nvSpPr>
        <p:spPr bwMode="auto">
          <a:xfrm>
            <a:off x="7681907" y="4700194"/>
            <a:ext cx="1232537" cy="155658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Paternal visit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GB" sz="1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en-GB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en-GB" sz="1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600</a:t>
            </a:r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questionnaires 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(GH, MH, FH, </a:t>
            </a:r>
            <a:r>
              <a:rPr lang="en-US" sz="1000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M),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anthropometry, BP, </a:t>
            </a:r>
            <a:r>
              <a:rPr lang="en-GB" sz="1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biosampling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~,@,#,$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1" name="Straight Arrow Connector 100"/>
          <p:cNvCxnSpPr/>
          <p:nvPr/>
        </p:nvCxnSpPr>
        <p:spPr>
          <a:xfrm flipV="1">
            <a:off x="6022429" y="7783964"/>
            <a:ext cx="706164" cy="1990"/>
          </a:xfrm>
          <a:prstGeom prst="straightConnector1">
            <a:avLst/>
          </a:prstGeom>
          <a:ln w="19050">
            <a:solidFill>
              <a:srgbClr val="0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 Box 2"/>
          <p:cNvSpPr txBox="1">
            <a:spLocks noChangeArrowheads="1"/>
          </p:cNvSpPr>
          <p:nvPr/>
        </p:nvSpPr>
        <p:spPr bwMode="auto">
          <a:xfrm>
            <a:off x="9021647" y="1140375"/>
            <a:ext cx="424424" cy="3574157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vert270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Withdrawal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participant 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choice,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loss to follow-up, &lt;60% compliant, adverse reaction, medical reasons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3" name="Straight Arrow Connector 102"/>
          <p:cNvCxnSpPr>
            <a:stCxn id="102" idx="2"/>
          </p:cNvCxnSpPr>
          <p:nvPr/>
        </p:nvCxnSpPr>
        <p:spPr>
          <a:xfrm>
            <a:off x="9233859" y="4714532"/>
            <a:ext cx="31237" cy="7983814"/>
          </a:xfrm>
          <a:prstGeom prst="straightConnector1">
            <a:avLst/>
          </a:prstGeom>
          <a:ln w="19050">
            <a:solidFill>
              <a:srgbClr val="0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6279</TotalTime>
  <Words>724</Words>
  <Application>Microsoft Office PowerPoint</Application>
  <PresentationFormat>A3 Paper (297x420 mm)</PresentationFormat>
  <Paragraphs>59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adminNUS</dc:creator>
  <cp:lastModifiedBy>Karen Drake</cp:lastModifiedBy>
  <cp:revision>448</cp:revision>
  <cp:lastPrinted>2016-08-04T00:41:36Z</cp:lastPrinted>
  <dcterms:created xsi:type="dcterms:W3CDTF">2011-04-04T07:12:22Z</dcterms:created>
  <dcterms:modified xsi:type="dcterms:W3CDTF">2017-03-23T16:01:11Z</dcterms:modified>
</cp:coreProperties>
</file>