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  <p:sldMasterId id="2147483653" r:id="rId3"/>
  </p:sldMasterIdLst>
  <p:notesMasterIdLst>
    <p:notesMasterId r:id="rId20"/>
  </p:notesMasterIdLst>
  <p:handoutMasterIdLst>
    <p:handoutMasterId r:id="rId21"/>
  </p:handoutMasterIdLst>
  <p:sldIdLst>
    <p:sldId id="256" r:id="rId4"/>
    <p:sldId id="268" r:id="rId5"/>
    <p:sldId id="295" r:id="rId6"/>
    <p:sldId id="306" r:id="rId7"/>
    <p:sldId id="310" r:id="rId8"/>
    <p:sldId id="270" r:id="rId9"/>
    <p:sldId id="272" r:id="rId10"/>
    <p:sldId id="275" r:id="rId11"/>
    <p:sldId id="289" r:id="rId12"/>
    <p:sldId id="290" r:id="rId13"/>
    <p:sldId id="291" r:id="rId14"/>
    <p:sldId id="307" r:id="rId15"/>
    <p:sldId id="305" r:id="rId16"/>
    <p:sldId id="292" r:id="rId17"/>
    <p:sldId id="258" r:id="rId18"/>
    <p:sldId id="309" r:id="rId19"/>
  </p:sldIdLst>
  <p:sldSz cx="9144000" cy="6858000" type="screen4x3"/>
  <p:notesSz cx="6797675" cy="9926638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6D85F"/>
    <a:srgbClr val="615A20"/>
    <a:srgbClr val="FFB300"/>
    <a:srgbClr val="FE3E14"/>
    <a:srgbClr val="F00F2C"/>
    <a:srgbClr val="8A412B"/>
    <a:srgbClr val="CCDA86"/>
    <a:srgbClr val="531F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79402" autoAdjust="0"/>
  </p:normalViewPr>
  <p:slideViewPr>
    <p:cSldViewPr>
      <p:cViewPr varScale="1">
        <p:scale>
          <a:sx n="52" d="100"/>
          <a:sy n="52" d="100"/>
        </p:scale>
        <p:origin x="-17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7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EACA97CC-4A7F-4296-8ACB-AB1DFE97FA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44395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358FFD25-0AA2-41E2-B568-994DFDE0B9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42517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1F6B4-FC98-4FEE-82D7-C98869C09578}" type="slidenum">
              <a:rPr lang="en-GB"/>
              <a:pPr/>
              <a:t>1</a:t>
            </a:fld>
            <a:endParaRPr lang="en-GB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95323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2969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40614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57185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30003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39742-6F4A-4F90-9881-D721471810CB}" type="slidenum">
              <a:rPr lang="en-GB"/>
              <a:pPr/>
              <a:t>15</a:t>
            </a:fld>
            <a:endParaRPr lang="en-GB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4681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6391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69794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1931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30050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1265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33245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77705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FD25-0AA2-41E2-B568-994DFDE0B9A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501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CFB77531-4391-4CCE-AC5E-AFDC695A3DF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49" name="Picture 1033" descr="white_logo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BB0DE-9F59-400C-B11E-2E863F9148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4393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CDA84-167D-415B-9D99-FE41106E964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264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A371CE-6E66-46C8-AE2D-57CE4FED19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6514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BFB00F-85F6-4E11-9CFF-909AB994B7E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62962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6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12297" name="Picture 1033" descr="white_logo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E309F-4A3F-4195-8052-44CE0B30CEB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96725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2E569-F2CB-421F-8F9F-47645462B3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48109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57DF1-A3C4-4440-96C1-AF185C8F880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83389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4CD99-9F73-4162-9643-1F6DD0EFE0B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4026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18585-03AD-4DEE-ADA5-498CAAFD295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9247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21486-BC0F-48B2-95B6-D7BDD3ADE4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5975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FE343-CE6B-470E-9B6B-B44AF62278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75461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C7291-B3F5-4375-9C2F-223601EE38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7091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B96F8-D845-42C0-9686-123BA104F08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97325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DB545-F377-447A-AF95-281F239D616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42682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EBA9B-3ACA-4A15-9838-666C737D852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85559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6883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8703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16921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1359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0587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2C24-6328-43D6-88E2-0F63DA108C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4003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1004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40596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78253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81220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1727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9239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EECCE-7399-4772-A9CA-92DC135324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6963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B2CB9-960F-4D40-8033-6B8634F40A4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413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A34FE-49DA-4645-8EB1-DE11EA9A50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3082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19538-8312-46A3-9701-BADA4FBCEA9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9000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6FE0E-0EEA-4443-B6F2-7D139EA8B54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7947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FDC02-4508-4DEF-B813-466FE415202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9056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r>
              <a:rPr lang="en-GB" smtClean="0"/>
              <a:t>SMOSSTORM2016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C597375-40E4-4A0E-B054-1DC96818B06C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7" descr="marine_blue _logo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5" r:id="rId12"/>
    <p:sldLayoutId id="2147483686" r:id="rId1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0A76ABF-9EEF-48EB-AEA3-3DDF96B4EC3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1271" name="Picture 7" descr="marine_blue _logo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r>
              <a:rPr lang="en-US" smtClean="0"/>
              <a:t>17/11/2016</a:t>
            </a:r>
            <a:endParaRPr lang="en-GB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r>
              <a:rPr lang="en-GB" smtClean="0"/>
              <a:t>SMOSSTORM2016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323850" y="2132856"/>
            <a:ext cx="8496300" cy="2160587"/>
          </a:xfrm>
        </p:spPr>
        <p:txBody>
          <a:bodyPr/>
          <a:lstStyle/>
          <a:p>
            <a:pPr eaLnBrk="0" hangingPunct="0">
              <a:lnSpc>
                <a:spcPts val="4100"/>
              </a:lnSpc>
            </a:pPr>
            <a:r>
              <a:rPr lang="en-GB" sz="3000" dirty="0">
                <a:solidFill>
                  <a:srgbClr val="B2D5D5"/>
                </a:solidFill>
              </a:rPr>
              <a:t>A </a:t>
            </a:r>
            <a:r>
              <a:rPr lang="en-GB" sz="3000" dirty="0" smtClean="0">
                <a:solidFill>
                  <a:srgbClr val="B2D5D5"/>
                </a:solidFill>
              </a:rPr>
              <a:t>Mission Concept </a:t>
            </a:r>
            <a:r>
              <a:rPr lang="en-GB" sz="3000" dirty="0">
                <a:solidFill>
                  <a:srgbClr val="B2D5D5"/>
                </a:solidFill>
              </a:rPr>
              <a:t>for </a:t>
            </a:r>
            <a:r>
              <a:rPr lang="en-GB" sz="3000" dirty="0" smtClean="0">
                <a:solidFill>
                  <a:srgbClr val="B2D5D5"/>
                </a:solidFill>
              </a:rPr>
              <a:t>Geostationary Passive Microwave Interferometric Radiometry </a:t>
            </a:r>
            <a:r>
              <a:rPr lang="en-GB" sz="3000" dirty="0">
                <a:solidFill>
                  <a:srgbClr val="B2D5D5"/>
                </a:solidFill>
              </a:rPr>
              <a:t>using </a:t>
            </a:r>
            <a:r>
              <a:rPr lang="en-GB" sz="3000" dirty="0" smtClean="0">
                <a:solidFill>
                  <a:srgbClr val="B2D5D5"/>
                </a:solidFill>
              </a:rPr>
              <a:t>Formation Flight</a:t>
            </a:r>
            <a:br>
              <a:rPr lang="en-GB" sz="3000" dirty="0" smtClean="0">
                <a:solidFill>
                  <a:srgbClr val="B2D5D5"/>
                </a:solidFill>
              </a:rPr>
            </a:br>
            <a:r>
              <a:rPr lang="en-GB" sz="3000" dirty="0">
                <a:solidFill>
                  <a:srgbClr val="B2D5D5"/>
                </a:solidFill>
              </a:rPr>
              <a:t/>
            </a:r>
            <a:br>
              <a:rPr lang="en-GB" sz="3000" dirty="0">
                <a:solidFill>
                  <a:srgbClr val="B2D5D5"/>
                </a:solidFill>
              </a:rPr>
            </a:br>
            <a:r>
              <a:rPr lang="en-GB" sz="2000" dirty="0">
                <a:solidFill>
                  <a:srgbClr val="B2D5D5"/>
                </a:solidFill>
              </a:rPr>
              <a:t>International </a:t>
            </a:r>
            <a:r>
              <a:rPr lang="en-GB" sz="2000" dirty="0" smtClean="0">
                <a:solidFill>
                  <a:srgbClr val="B2D5D5"/>
                </a:solidFill>
              </a:rPr>
              <a:t>Workshop </a:t>
            </a:r>
            <a:r>
              <a:rPr lang="en-GB" sz="2000" dirty="0">
                <a:solidFill>
                  <a:srgbClr val="B2D5D5"/>
                </a:solidFill>
              </a:rPr>
              <a:t>on </a:t>
            </a:r>
            <a:r>
              <a:rPr lang="en-GB" sz="2000" dirty="0" smtClean="0">
                <a:solidFill>
                  <a:srgbClr val="B2D5D5"/>
                </a:solidFill>
              </a:rPr>
              <a:t>Measuring High-Wind Speeds </a:t>
            </a:r>
            <a:r>
              <a:rPr lang="en-GB" sz="2000" dirty="0">
                <a:solidFill>
                  <a:srgbClr val="B2D5D5"/>
                </a:solidFill>
              </a:rPr>
              <a:t>over the </a:t>
            </a:r>
            <a:r>
              <a:rPr lang="en-GB" sz="2000" dirty="0" smtClean="0">
                <a:solidFill>
                  <a:srgbClr val="B2D5D5"/>
                </a:solidFill>
              </a:rPr>
              <a:t>Ocean</a:t>
            </a:r>
            <a:endParaRPr lang="en-GB" sz="2000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381000" y="5949280"/>
            <a:ext cx="822344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ts val="2400"/>
              </a:lnSpc>
            </a:pPr>
            <a:r>
              <a:rPr lang="en-GB" sz="2200" u="sng" dirty="0" smtClean="0">
                <a:solidFill>
                  <a:srgbClr val="B2D5D5"/>
                </a:solidFill>
                <a:latin typeface="Georgia" pitchFamily="16" charset="0"/>
              </a:rPr>
              <a:t>Ahmed Kiyoshi Sugihara El Maghraby</a:t>
            </a:r>
            <a:r>
              <a:rPr lang="en-GB" sz="2200" dirty="0" smtClean="0">
                <a:solidFill>
                  <a:srgbClr val="B2D5D5"/>
                </a:solidFill>
                <a:latin typeface="Georgia" pitchFamily="16" charset="0"/>
              </a:rPr>
              <a:t>                    </a:t>
            </a: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17 November 2016</a:t>
            </a:r>
          </a:p>
          <a:p>
            <a:pPr algn="l">
              <a:lnSpc>
                <a:spcPts val="2400"/>
              </a:lnSpc>
            </a:pPr>
            <a:r>
              <a:rPr lang="en-US" sz="2000" dirty="0" smtClean="0">
                <a:solidFill>
                  <a:srgbClr val="B2D5D5"/>
                </a:solidFill>
                <a:latin typeface="Georgia" pitchFamily="16" charset="0"/>
              </a:rPr>
              <a:t>Astronautics Research Group, asem1g14@soton.ac.uk</a:t>
            </a:r>
            <a:endParaRPr lang="en-GB" sz="2000" dirty="0" smtClean="0">
              <a:solidFill>
                <a:srgbClr val="B2D5D5"/>
              </a:solidFill>
              <a:latin typeface="Georgia" pitchFamily="16" charset="0"/>
            </a:endParaRPr>
          </a:p>
          <a:p>
            <a:pPr algn="l">
              <a:lnSpc>
                <a:spcPts val="2400"/>
              </a:lnSpc>
            </a:pPr>
            <a:r>
              <a:rPr lang="en-US" sz="2000" dirty="0" err="1" smtClean="0">
                <a:solidFill>
                  <a:srgbClr val="B2D5D5"/>
                </a:solidFill>
                <a:latin typeface="Georgia" pitchFamily="16" charset="0"/>
              </a:rPr>
              <a:t>Dr</a:t>
            </a:r>
            <a:r>
              <a:rPr lang="en-US" sz="2000" dirty="0" smtClean="0">
                <a:solidFill>
                  <a:srgbClr val="B2D5D5"/>
                </a:solidFill>
                <a:latin typeface="Georgia" pitchFamily="16" charset="0"/>
              </a:rPr>
              <a:t> Angelo </a:t>
            </a:r>
            <a:r>
              <a:rPr lang="en-US" sz="2000" dirty="0" err="1" smtClean="0">
                <a:solidFill>
                  <a:srgbClr val="B2D5D5"/>
                </a:solidFill>
                <a:latin typeface="Georgia" pitchFamily="16" charset="0"/>
              </a:rPr>
              <a:t>Grubaišić</a:t>
            </a:r>
            <a:r>
              <a:rPr lang="en-US" sz="2000" dirty="0" smtClean="0">
                <a:solidFill>
                  <a:srgbClr val="B2D5D5"/>
                </a:solidFill>
                <a:latin typeface="Georgia" pitchFamily="16" charset="0"/>
              </a:rPr>
              <a:t>, </a:t>
            </a:r>
            <a:r>
              <a:rPr lang="en-US" sz="2000" dirty="0" err="1" smtClean="0">
                <a:solidFill>
                  <a:srgbClr val="B2D5D5"/>
                </a:solidFill>
                <a:latin typeface="Georgia" pitchFamily="16" charset="0"/>
              </a:rPr>
              <a:t>Dr</a:t>
            </a:r>
            <a:r>
              <a:rPr lang="en-US" sz="2000" dirty="0" smtClean="0">
                <a:solidFill>
                  <a:srgbClr val="B2D5D5"/>
                </a:solidFill>
                <a:latin typeface="Georgia" pitchFamily="16" charset="0"/>
              </a:rPr>
              <a:t> Camilla Colombo and </a:t>
            </a:r>
            <a:r>
              <a:rPr lang="en-US" sz="2000" dirty="0" err="1" smtClean="0">
                <a:solidFill>
                  <a:srgbClr val="B2D5D5"/>
                </a:solidFill>
                <a:latin typeface="Georgia" pitchFamily="16" charset="0"/>
              </a:rPr>
              <a:t>Dr</a:t>
            </a:r>
            <a:r>
              <a:rPr lang="en-US" sz="2000" dirty="0" smtClean="0">
                <a:solidFill>
                  <a:srgbClr val="B2D5D5"/>
                </a:solidFill>
                <a:latin typeface="Georgia" pitchFamily="16" charset="0"/>
              </a:rPr>
              <a:t> Adrian Tatnall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390" y="1196752"/>
            <a:ext cx="1428760" cy="762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303" y="1581801"/>
            <a:ext cx="5910643" cy="5040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Formation-Flying: Relative Orbit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 bright="-2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303" y="1581801"/>
            <a:ext cx="591064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98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Formation-keeping requirements (Annual)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47931756"/>
              </p:ext>
            </p:extLst>
          </p:nvPr>
        </p:nvGraphicFramePr>
        <p:xfrm>
          <a:off x="323850" y="2132856"/>
          <a:ext cx="8496300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838"/>
                <a:gridCol w="1800200"/>
                <a:gridCol w="1857742"/>
                <a:gridCol w="1699260"/>
                <a:gridCol w="169926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Single-Element Companions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Array Duplicates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Relative Orbit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Fixed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Relative Orbit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Fixed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Aspherical</a:t>
                      </a:r>
                      <a:r>
                        <a:rPr lang="en-US" baseline="0" dirty="0" smtClean="0"/>
                        <a:t> Gravity (up to C55)</a:t>
                      </a:r>
                      <a:endParaRPr lang="en-GB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4.10E-4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1.32E-4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4.10E-4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1.32E-4 m/s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SRP</a:t>
                      </a:r>
                      <a:endParaRPr lang="en-GB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5.53E-1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5.53E-1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2.69E-4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8.11E-7 m/s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3BP (Sun)</a:t>
                      </a:r>
                      <a:endParaRPr lang="en-GB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3.34E-4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5.27E-5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3.34E-4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5.27E-5 m/s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3BP (Moon)</a:t>
                      </a:r>
                      <a:endParaRPr lang="en-GB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3.62E-4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1.66E-4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3.62E-4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1.66E-4 m/s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Levitation</a:t>
                      </a:r>
                      <a:endParaRPr lang="en-GB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1.67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1.67 m/s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5.54E-1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2.23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1.38E-3 m/s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1.67 m/s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390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Formation Flight Deviation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Interferometer output dependent on antenna element positions</a:t>
            </a:r>
          </a:p>
          <a:p>
            <a:r>
              <a:rPr lang="en-GB" dirty="0" smtClean="0"/>
              <a:t>Any error in measuring relative position will lead to errors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848" y="2924944"/>
            <a:ext cx="3096067" cy="299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4915" y="2924944"/>
            <a:ext cx="3096067" cy="2999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5957598"/>
            <a:ext cx="2848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Single-Element Companion Concept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25719" y="5937786"/>
            <a:ext cx="1994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Array Duplicate Concept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974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Formation Flight Deviation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776" y="1582963"/>
            <a:ext cx="3118500" cy="252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9724" y="1582963"/>
            <a:ext cx="3118501" cy="25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4020" y="1582963"/>
            <a:ext cx="3118500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9454" y="4002370"/>
            <a:ext cx="3118500" cy="252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9653" y="3985829"/>
            <a:ext cx="31185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8847" y="4002370"/>
            <a:ext cx="31185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6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Identified novel architectures for Geostationary microwave interferometry</a:t>
            </a:r>
          </a:p>
          <a:p>
            <a:r>
              <a:rPr lang="en-US" dirty="0" smtClean="0"/>
              <a:t>Concept can be used for geostationary radiometry, unprecedented spatial resolution from medium-Earth orbits, or extend reach to very low frequencies</a:t>
            </a:r>
          </a:p>
          <a:p>
            <a:r>
              <a:rPr lang="en-US" dirty="0" smtClean="0"/>
              <a:t>Two viable mission concepts identified, key requirement performance figures </a:t>
            </a:r>
            <a:r>
              <a:rPr lang="en-US" dirty="0" err="1" smtClean="0"/>
              <a:t>characterised</a:t>
            </a:r>
            <a:endParaRPr lang="en-US" dirty="0" smtClean="0"/>
          </a:p>
          <a:p>
            <a:r>
              <a:rPr lang="en-US" dirty="0" smtClean="0"/>
              <a:t>Orbital characteristics of the formations </a:t>
            </a:r>
            <a:r>
              <a:rPr lang="en-US" dirty="0" err="1" smtClean="0"/>
              <a:t>characterised</a:t>
            </a:r>
            <a:endParaRPr lang="en-US" dirty="0"/>
          </a:p>
          <a:p>
            <a:r>
              <a:rPr lang="en-US" dirty="0" smtClean="0"/>
              <a:t>Micron-level inter-satellite ranging likely required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5416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1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600"/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381000" y="5949280"/>
            <a:ext cx="822344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ts val="2400"/>
              </a:lnSpc>
            </a:pPr>
            <a:r>
              <a:rPr lang="en-GB" sz="2200" u="sng" dirty="0" smtClean="0">
                <a:solidFill>
                  <a:srgbClr val="B2D5D5"/>
                </a:solidFill>
                <a:latin typeface="Georgia" pitchFamily="16" charset="0"/>
              </a:rPr>
              <a:t>Ahmed Kiyoshi Sugihara El Maghraby</a:t>
            </a:r>
            <a:r>
              <a:rPr lang="en-GB" sz="2200" dirty="0" smtClean="0">
                <a:solidFill>
                  <a:srgbClr val="B2D5D5"/>
                </a:solidFill>
                <a:latin typeface="Georgia" pitchFamily="16" charset="0"/>
              </a:rPr>
              <a:t>                    </a:t>
            </a: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17 November 2016</a:t>
            </a:r>
          </a:p>
          <a:p>
            <a:pPr algn="l">
              <a:lnSpc>
                <a:spcPts val="2400"/>
              </a:lnSpc>
            </a:pPr>
            <a:r>
              <a:rPr lang="en-US" sz="2000" dirty="0" smtClean="0">
                <a:solidFill>
                  <a:srgbClr val="B2D5D5"/>
                </a:solidFill>
                <a:latin typeface="Georgia" pitchFamily="16" charset="0"/>
              </a:rPr>
              <a:t>Astronautics Research Group, asem1g14@soton.ac.uk</a:t>
            </a:r>
            <a:endParaRPr lang="en-GB" sz="2000" dirty="0" smtClean="0">
              <a:solidFill>
                <a:srgbClr val="B2D5D5"/>
              </a:solidFill>
              <a:latin typeface="Georgia" pitchFamily="16" charset="0"/>
            </a:endParaRPr>
          </a:p>
          <a:p>
            <a:pPr algn="l">
              <a:lnSpc>
                <a:spcPts val="2400"/>
              </a:lnSpc>
            </a:pPr>
            <a:r>
              <a:rPr lang="en-US" sz="2000" dirty="0" err="1">
                <a:solidFill>
                  <a:srgbClr val="B2D5D5"/>
                </a:solidFill>
                <a:latin typeface="Georgia" pitchFamily="16" charset="0"/>
              </a:rPr>
              <a:t>Dr</a:t>
            </a:r>
            <a:r>
              <a:rPr lang="en-US" sz="2000" dirty="0">
                <a:solidFill>
                  <a:srgbClr val="B2D5D5"/>
                </a:solidFill>
                <a:latin typeface="Georgia" pitchFamily="16" charset="0"/>
              </a:rPr>
              <a:t> Angelo </a:t>
            </a:r>
            <a:r>
              <a:rPr lang="en-US" sz="2000" dirty="0" err="1">
                <a:solidFill>
                  <a:srgbClr val="B2D5D5"/>
                </a:solidFill>
                <a:latin typeface="Georgia" pitchFamily="16" charset="0"/>
              </a:rPr>
              <a:t>Grubaišić</a:t>
            </a:r>
            <a:r>
              <a:rPr lang="en-US" sz="2000" dirty="0">
                <a:solidFill>
                  <a:srgbClr val="B2D5D5"/>
                </a:solidFill>
                <a:latin typeface="Georgia" pitchFamily="16" charset="0"/>
              </a:rPr>
              <a:t>, </a:t>
            </a:r>
            <a:r>
              <a:rPr lang="en-US" sz="2000" dirty="0" err="1">
                <a:solidFill>
                  <a:srgbClr val="B2D5D5"/>
                </a:solidFill>
                <a:latin typeface="Georgia" pitchFamily="16" charset="0"/>
              </a:rPr>
              <a:t>Dr</a:t>
            </a:r>
            <a:r>
              <a:rPr lang="en-US" sz="2000" dirty="0">
                <a:solidFill>
                  <a:srgbClr val="B2D5D5"/>
                </a:solidFill>
                <a:latin typeface="Georgia" pitchFamily="16" charset="0"/>
              </a:rPr>
              <a:t> Camilla Colombo and </a:t>
            </a:r>
            <a:r>
              <a:rPr lang="en-US" sz="2000" dirty="0" err="1">
                <a:solidFill>
                  <a:srgbClr val="B2D5D5"/>
                </a:solidFill>
                <a:latin typeface="Georgia" pitchFamily="16" charset="0"/>
              </a:rPr>
              <a:t>Dr</a:t>
            </a:r>
            <a:r>
              <a:rPr lang="en-US" sz="2000" dirty="0">
                <a:solidFill>
                  <a:srgbClr val="B2D5D5"/>
                </a:solidFill>
                <a:latin typeface="Georgia" pitchFamily="16" charset="0"/>
              </a:rPr>
              <a:t> Adrian </a:t>
            </a:r>
            <a:r>
              <a:rPr lang="en-US" sz="2000" dirty="0" smtClean="0">
                <a:solidFill>
                  <a:srgbClr val="B2D5D5"/>
                </a:solidFill>
                <a:latin typeface="Georgia" pitchFamily="16" charset="0"/>
              </a:rPr>
              <a:t>Tatnall</a:t>
            </a:r>
            <a:endParaRPr lang="en-US" sz="2000" dirty="0">
              <a:solidFill>
                <a:srgbClr val="B2D5D5"/>
              </a:solidFill>
              <a:latin typeface="Georgia" pitchFamily="1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390" y="1196752"/>
            <a:ext cx="1428760" cy="762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Publications and Thank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400" dirty="0"/>
              <a:t>A.K. Sugihara El Maghraby, A.R. Tatnall, A.N. Grubisic, “A Constellation Concept for Microwave Interferometric Radiometry from Geostationary Orbit,” in </a:t>
            </a:r>
            <a:r>
              <a:rPr lang="en-GB" sz="1400" dirty="0" err="1"/>
              <a:t>RSPSoc</a:t>
            </a:r>
            <a:r>
              <a:rPr lang="en-GB" sz="1400" dirty="0"/>
              <a:t>, NCEO and CEOI-ST Joint Annual Conference 2015, Southampton, United Kingdom, </a:t>
            </a:r>
            <a:r>
              <a:rPr lang="en-GB" sz="1400" dirty="0" smtClean="0"/>
              <a:t>2015</a:t>
            </a:r>
          </a:p>
          <a:p>
            <a:r>
              <a:rPr lang="en-GB" sz="1400" dirty="0"/>
              <a:t>A.K. Sugihara El Maghraby, C. Colombo, A.N. Grubisic, A.R. Tatnall, “A Novel Approach to Microwave Interferometric Radiometry in the Geostationary Orbit using Formation Flight,” in </a:t>
            </a:r>
            <a:r>
              <a:rPr lang="en-GB" sz="1400" dirty="0" err="1"/>
              <a:t>Internatlional</a:t>
            </a:r>
            <a:r>
              <a:rPr lang="en-GB" sz="1400" dirty="0"/>
              <a:t> </a:t>
            </a:r>
            <a:r>
              <a:rPr lang="en-GB" sz="1400" dirty="0" err="1"/>
              <a:t>Astronautical</a:t>
            </a:r>
            <a:r>
              <a:rPr lang="en-GB" sz="1400" dirty="0"/>
              <a:t> Congress 2016, Guadalajara, Mexico, 2016</a:t>
            </a:r>
          </a:p>
          <a:p>
            <a:r>
              <a:rPr lang="en-GB" sz="1400" dirty="0"/>
              <a:t>International workshop on measuring high-wind speeds over the ocean, November </a:t>
            </a:r>
            <a:r>
              <a:rPr lang="en-GB" sz="1400" dirty="0" smtClean="0"/>
              <a:t>2016</a:t>
            </a:r>
          </a:p>
          <a:p>
            <a:r>
              <a:rPr lang="en-GB" sz="1400" dirty="0" smtClean="0"/>
              <a:t>International </a:t>
            </a:r>
            <a:r>
              <a:rPr lang="en-GB" sz="1400" dirty="0"/>
              <a:t>Geoscience and Remote Sensing Symposium (IGARSS 2017), July </a:t>
            </a:r>
            <a:r>
              <a:rPr lang="en-GB" sz="1400" dirty="0" smtClean="0"/>
              <a:t>2017 (Planned)</a:t>
            </a:r>
          </a:p>
          <a:p>
            <a:r>
              <a:rPr lang="en-GB" sz="1400" dirty="0" smtClean="0"/>
              <a:t>Suitable Geometry for GEO radiometry in IEEE Transactions on Geoscience and Remote Sensing (Planned)</a:t>
            </a:r>
          </a:p>
          <a:p>
            <a:r>
              <a:rPr lang="en-GB" sz="1400" dirty="0"/>
              <a:t>Formation flight dynamics of such concept at the geostationary </a:t>
            </a:r>
            <a:r>
              <a:rPr lang="en-GB" sz="1400" dirty="0" smtClean="0"/>
              <a:t>orbit in Advances in Space Technology (Planned)</a:t>
            </a:r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45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300" dirty="0" smtClean="0"/>
              <a:t>Current Limitations on Radiometry Missions</a:t>
            </a:r>
            <a:endParaRPr lang="en-GB" sz="33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SMOS:	Soil Moisture and Ocean Salinity</a:t>
                </a:r>
              </a:p>
              <a:p>
                <a:r>
                  <a:rPr lang="en-GB" dirty="0" smtClean="0"/>
                  <a:t>GPM:	Global Precipitation</a:t>
                </a:r>
              </a:p>
              <a:p>
                <a:r>
                  <a:rPr lang="en-GB" dirty="0" smtClean="0"/>
                  <a:t>All on Low-Earth Orbit: temporal resolution</a:t>
                </a:r>
                <a:br>
                  <a:rPr lang="en-GB" dirty="0" smtClean="0"/>
                </a:br>
                <a:r>
                  <a:rPr lang="en-GB" dirty="0" smtClean="0"/>
                  <a:t>limited by orbit revisit period</a:t>
                </a:r>
              </a:p>
              <a:p>
                <a:r>
                  <a:rPr lang="en-GB" dirty="0" smtClean="0"/>
                  <a:t>Challenge: GEO approximately 50-times</a:t>
                </a:r>
                <a:br>
                  <a:rPr lang="en-GB" dirty="0" smtClean="0"/>
                </a:br>
                <a:r>
                  <a:rPr lang="en-GB" dirty="0" smtClean="0"/>
                  <a:t>farther</a:t>
                </a:r>
                <a:r>
                  <a:rPr lang="en-GB" dirty="0"/>
                  <a:t> </a:t>
                </a:r>
                <a:r>
                  <a:rPr lang="en-GB" dirty="0" smtClean="0"/>
                  <a:t>than LEO. Large aperture needed</a:t>
                </a:r>
                <a:endParaRPr lang="en-GB" dirty="0"/>
              </a:p>
              <a:p>
                <a:r>
                  <a:rPr lang="en-GB" dirty="0"/>
                  <a:t>Diffraction limit of spatial </a:t>
                </a:r>
                <a:r>
                  <a:rPr lang="en-GB" dirty="0" smtClean="0"/>
                  <a:t>resolution</a:t>
                </a:r>
                <a:br>
                  <a:rPr lang="en-GB" dirty="0" smtClean="0"/>
                </a:b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𝑎𝑛𝑔𝑒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𝑊𝑎𝑣𝑒𝑙𝑒𝑛𝑔𝑡h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𝐴𝑝𝑒𝑟𝑡𝑢𝑟𝑒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𝑠𝑖𝑧𝑒</m:t>
                        </m:r>
                      </m:den>
                    </m:f>
                  </m:oMath>
                </a14:m>
                <a:endParaRPr lang="en-GB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 cstate="print"/>
                <a:stretch>
                  <a:fillRect l="-2224" t="-1333" b="-20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29026" name="Picture 2" descr="https://beyondthecradle.files.wordpress.com/2009/10/smo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60232" y="1522956"/>
            <a:ext cx="2005304" cy="20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http://d.ibtimes.co.uk/en/full/1358803/global-precipitation-measurement-gpm-core-observatory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4129" y="3599208"/>
            <a:ext cx="2941408" cy="22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163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Interferometry and the Visibility Function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Rectangle 5"/>
          <p:cNvSpPr/>
          <p:nvPr/>
        </p:nvSpPr>
        <p:spPr bwMode="auto">
          <a:xfrm>
            <a:off x="755576" y="2132856"/>
            <a:ext cx="2677012" cy="267701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783418" y="2132856"/>
            <a:ext cx="2677013" cy="267701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635896" y="3007446"/>
            <a:ext cx="1944216" cy="28803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9203" y="2795882"/>
            <a:ext cx="1537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Fourier Transform</a:t>
            </a:r>
            <a:endParaRPr lang="en-GB" dirty="0"/>
          </a:p>
        </p:txBody>
      </p:sp>
      <p:sp>
        <p:nvSpPr>
          <p:cNvPr id="12" name="Right Arrow 11"/>
          <p:cNvSpPr/>
          <p:nvPr/>
        </p:nvSpPr>
        <p:spPr bwMode="auto">
          <a:xfrm rot="10800000">
            <a:off x="3635896" y="3441607"/>
            <a:ext cx="1944216" cy="28803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062" y="3729640"/>
            <a:ext cx="2117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Inverse Fourier Transform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774122" y="4941168"/>
            <a:ext cx="63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Image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710595" y="4941168"/>
            <a:ext cx="82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Visibility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1772816"/>
            <a:ext cx="3528392" cy="3528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02514" y="1773208"/>
            <a:ext cx="3528000" cy="352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02514" y="1769957"/>
            <a:ext cx="3528000" cy="352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07799" y="1773208"/>
            <a:ext cx="3528000" cy="352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0147" y="1769957"/>
            <a:ext cx="3528000" cy="3528000"/>
          </a:xfrm>
          <a:prstGeom prst="rect">
            <a:avLst/>
          </a:prstGeom>
        </p:spPr>
      </p:pic>
      <p:grpSp>
        <p:nvGrpSpPr>
          <p:cNvPr id="129025" name="Group 129024"/>
          <p:cNvGrpSpPr/>
          <p:nvPr/>
        </p:nvGrpSpPr>
        <p:grpSpPr>
          <a:xfrm>
            <a:off x="700422" y="2138747"/>
            <a:ext cx="6421502" cy="4632218"/>
            <a:chOff x="700422" y="2138747"/>
            <a:chExt cx="6421502" cy="4632218"/>
          </a:xfrm>
        </p:grpSpPr>
        <p:grpSp>
          <p:nvGrpSpPr>
            <p:cNvPr id="24" name="Group 23"/>
            <p:cNvGrpSpPr/>
            <p:nvPr/>
          </p:nvGrpSpPr>
          <p:grpSpPr>
            <a:xfrm>
              <a:off x="700422" y="2594500"/>
              <a:ext cx="3240361" cy="4176465"/>
              <a:chOff x="700422" y="2060848"/>
              <a:chExt cx="3240361" cy="4176465"/>
            </a:xfrm>
          </p:grpSpPr>
          <p:pic>
            <p:nvPicPr>
              <p:cNvPr id="129026" name="Picture 2" descr="http://www.smos-bec.icm.csic.es/sites/www.smos-bec.icm.csic.es/files/smos_final_new.jp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700422" y="2060848"/>
                <a:ext cx="3240361" cy="41764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3" name="Straight Connector 22"/>
              <p:cNvCxnSpPr/>
              <p:nvPr/>
            </p:nvCxnSpPr>
            <p:spPr bwMode="auto">
              <a:xfrm>
                <a:off x="1691680" y="2420888"/>
                <a:ext cx="0" cy="352839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 bwMode="auto">
            <a:xfrm>
              <a:off x="1691680" y="4682732"/>
              <a:ext cx="5430244" cy="12713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x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024" name="Straight Arrow Connector 129023"/>
            <p:cNvCxnSpPr/>
            <p:nvPr/>
          </p:nvCxnSpPr>
          <p:spPr bwMode="auto">
            <a:xfrm flipV="1">
              <a:off x="6372200" y="2138747"/>
              <a:ext cx="749724" cy="266232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x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8283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Designing Visibility Sampling Pattern</a:t>
            </a:r>
            <a:br>
              <a:rPr lang="en-GB" dirty="0" smtClean="0"/>
            </a:br>
            <a:r>
              <a:rPr lang="en-GB" dirty="0"/>
              <a:t>Effects of Single-Element </a:t>
            </a:r>
            <a:r>
              <a:rPr lang="en-GB" dirty="0" smtClean="0"/>
              <a:t>Companions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362" y="2700000"/>
            <a:ext cx="7153275" cy="3343275"/>
          </a:xfr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323850" y="1557338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endParaRPr lang="en-GB" kern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713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Designing Visibility Sampling Pattern</a:t>
            </a:r>
            <a:br>
              <a:rPr lang="en-GB" dirty="0" smtClean="0"/>
            </a:br>
            <a:r>
              <a:rPr lang="en-GB" dirty="0"/>
              <a:t>Effects of Duplicate </a:t>
            </a:r>
            <a:r>
              <a:rPr lang="en-GB" dirty="0" smtClean="0"/>
              <a:t>Arrays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362" y="2700000"/>
            <a:ext cx="7153275" cy="3343275"/>
          </a:xfr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95362" y="2700000"/>
            <a:ext cx="71532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323850" y="1557338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endParaRPr lang="en-GB" kern="0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323850" y="1804025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endParaRPr lang="en-GB" kern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711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Single-Element Companion Concept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599709" cy="4320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610207" cy="43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234"/>
          <a:stretch/>
        </p:blipFill>
        <p:spPr>
          <a:xfrm>
            <a:off x="4499992" y="1620000"/>
            <a:ext cx="4279718" cy="43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599710" cy="43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599710" cy="432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734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Array Duplicate Concept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599709" cy="432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617102" cy="43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234"/>
          <a:stretch/>
        </p:blipFill>
        <p:spPr>
          <a:xfrm>
            <a:off x="4499992" y="1620000"/>
            <a:ext cx="4279718" cy="43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599710" cy="43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lum contrast="-1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000" y="1620000"/>
            <a:ext cx="8599710" cy="432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837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Mission Concept Comparison @ 10 GHz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1821573"/>
              </p:ext>
            </p:extLst>
          </p:nvPr>
        </p:nvGraphicFramePr>
        <p:xfrm>
          <a:off x="323850" y="1556792"/>
          <a:ext cx="8496302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774"/>
                <a:gridCol w="954066"/>
                <a:gridCol w="954066"/>
                <a:gridCol w="954066"/>
                <a:gridCol w="954066"/>
                <a:gridCol w="954066"/>
                <a:gridCol w="954066"/>
                <a:gridCol w="954066"/>
                <a:gridCol w="954066"/>
              </a:tblGrid>
              <a:tr h="144611">
                <a:tc>
                  <a:txBody>
                    <a:bodyPr/>
                    <a:lstStyle/>
                    <a:p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Single-Element Companion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Array Duplicates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 rowSpan="5"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Scaling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Companions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Aperture Diameter</a:t>
                      </a:r>
                      <a:endParaRPr lang="en-GB" sz="140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Resolution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Constellation Mass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Satellites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Aperture Diameter</a:t>
                      </a:r>
                      <a:endParaRPr lang="en-GB" sz="140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Resolution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Constellation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8.0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143.1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868 kg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16.0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71.6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1974 kg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1906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14.4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79.5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1288 kg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28.8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39.8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3948 kg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438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20.0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57.2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1918 kg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40.0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28.6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5922 kg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32.0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35.8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2758 kg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64.0 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17.9 km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7896 kg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822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Correlators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Centralised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Distributed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4298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TT&amp;C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+mn-lt"/>
                          <a:cs typeface="Arial" panose="020B0604020202020204" pitchFamily="34" charset="0"/>
                        </a:rPr>
                        <a:t>Centralised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849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700213"/>
            <a:ext cx="5762196" cy="43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Formation-Flying: Fixed 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1486-BC0F-48B2-95B6-D7BDD3ADE433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700213"/>
            <a:ext cx="5762195" cy="432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17/11/2016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SMOSSTORM2016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957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os_ppt__template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uos_ppt__template</Template>
  <TotalTime>5822</TotalTime>
  <Words>562</Words>
  <Application>Microsoft Office PowerPoint</Application>
  <PresentationFormat>On-screen Show (4:3)</PresentationFormat>
  <Paragraphs>184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uos_ppt__template</vt:lpstr>
      <vt:lpstr>UOS divider slide design</vt:lpstr>
      <vt:lpstr>UOS full bleed image</vt:lpstr>
      <vt:lpstr>A Mission Concept for Geostationary Passive Microwave Interferometric Radiometry using Formation Flight  International Workshop on Measuring High-Wind Speeds over the Ocean</vt:lpstr>
      <vt:lpstr>Current Limitations on Radiometry Missions</vt:lpstr>
      <vt:lpstr>Interferometry and the Visibility Function</vt:lpstr>
      <vt:lpstr>Designing Visibility Sampling Pattern Effects of Single-Element Companions</vt:lpstr>
      <vt:lpstr>Designing Visibility Sampling Pattern Effects of Duplicate Arrays</vt:lpstr>
      <vt:lpstr>The Single-Element Companion Concept</vt:lpstr>
      <vt:lpstr>The Array Duplicate Concept</vt:lpstr>
      <vt:lpstr>Mission Concept Comparison @ 10 GHz</vt:lpstr>
      <vt:lpstr>Formation-Flying: Fixed Formation</vt:lpstr>
      <vt:lpstr>Formation-Flying: Relative Orbit</vt:lpstr>
      <vt:lpstr>Formation-keeping requirements (Annual)</vt:lpstr>
      <vt:lpstr>Effect of Formation Flight Deviation</vt:lpstr>
      <vt:lpstr>Effect of Formation Flight Deviation</vt:lpstr>
      <vt:lpstr>Conclusion</vt:lpstr>
      <vt:lpstr>Thank you</vt:lpstr>
      <vt:lpstr>Publications and Thank you</vt:lpstr>
    </vt:vector>
  </TitlesOfParts>
  <Company>University of Southampton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goes here.</dc:title>
  <dc:creator>Cerri Love</dc:creator>
  <cp:lastModifiedBy>User</cp:lastModifiedBy>
  <cp:revision>223</cp:revision>
  <cp:lastPrinted>2016-08-23T08:51:52Z</cp:lastPrinted>
  <dcterms:created xsi:type="dcterms:W3CDTF">2013-01-16T09:52:37Z</dcterms:created>
  <dcterms:modified xsi:type="dcterms:W3CDTF">2016-11-17T10:59:13Z</dcterms:modified>
</cp:coreProperties>
</file>