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16.xml" ContentType="application/vnd.openxmlformats-officedocument.presentationml.notesSlide+xml"/>
  <Override PartName="/ppt/charts/chart5.xml" ContentType="application/vnd.openxmlformats-officedocument.drawingml.chart+xml"/>
  <Override PartName="/ppt/notesSlides/notesSlide17.xml" ContentType="application/vnd.openxmlformats-officedocument.presentationml.notesSl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notesMasterIdLst>
    <p:notesMasterId r:id="rId29"/>
  </p:notesMasterIdLst>
  <p:sldIdLst>
    <p:sldId id="256" r:id="rId2"/>
    <p:sldId id="258" r:id="rId3"/>
    <p:sldId id="326" r:id="rId4"/>
    <p:sldId id="327" r:id="rId5"/>
    <p:sldId id="328" r:id="rId6"/>
    <p:sldId id="329" r:id="rId7"/>
    <p:sldId id="323" r:id="rId8"/>
    <p:sldId id="330" r:id="rId9"/>
    <p:sldId id="269" r:id="rId10"/>
    <p:sldId id="287" r:id="rId11"/>
    <p:sldId id="338" r:id="rId12"/>
    <p:sldId id="337" r:id="rId13"/>
    <p:sldId id="284" r:id="rId14"/>
    <p:sldId id="339" r:id="rId15"/>
    <p:sldId id="332" r:id="rId16"/>
    <p:sldId id="340" r:id="rId17"/>
    <p:sldId id="342" r:id="rId18"/>
    <p:sldId id="341" r:id="rId19"/>
    <p:sldId id="320" r:id="rId20"/>
    <p:sldId id="262" r:id="rId21"/>
    <p:sldId id="333" r:id="rId22"/>
    <p:sldId id="335" r:id="rId23"/>
    <p:sldId id="290" r:id="rId24"/>
    <p:sldId id="318" r:id="rId25"/>
    <p:sldId id="343" r:id="rId26"/>
    <p:sldId id="263" r:id="rId27"/>
    <p:sldId id="34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7C4C"/>
    <a:srgbClr val="34A86A"/>
    <a:srgbClr val="DADEE5"/>
    <a:srgbClr val="A84A3C"/>
    <a:srgbClr val="4A4E51"/>
    <a:srgbClr val="819D3C"/>
    <a:srgbClr val="F4F5DB"/>
    <a:srgbClr val="D2D76B"/>
    <a:srgbClr val="ECEE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5206" autoAdjust="0"/>
  </p:normalViewPr>
  <p:slideViewPr>
    <p:cSldViewPr snapToGrid="0" snapToObjects="1">
      <p:cViewPr>
        <p:scale>
          <a:sx n="59" d="100"/>
          <a:sy n="59" d="100"/>
        </p:scale>
        <p:origin x="-2144" y="-4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4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Workbook4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Workbook4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Workbook4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Workbook4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oleObject" Target="Workbook4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361111111111111"/>
          <c:y val="0.185185185185185"/>
          <c:w val="0.713888888888889"/>
          <c:h val="0.617407407407407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accent3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34A83C"/>
              </a:solidFill>
            </c:spPr>
          </c:dPt>
          <c:dPt>
            <c:idx val="1"/>
            <c:invertIfNegative val="0"/>
            <c:bubble3D val="0"/>
            <c:spPr>
              <a:solidFill>
                <a:srgbClr val="217C3C"/>
              </a:solidFill>
            </c:spPr>
          </c:dPt>
          <c:dLbls>
            <c:numFmt formatCode="&quot;£&quot;#,##0&quot;bn&quot;" sourceLinked="0"/>
            <c:txPr>
              <a:bodyPr/>
              <a:lstStyle/>
              <a:p>
                <a:pPr>
                  <a:defRPr sz="2000">
                    <a:latin typeface="Abadi MT Condensed Light"/>
                    <a:cs typeface="Abadi MT Condensed Light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Sheet1!$A$1:$B$1</c:f>
              <c:numCache>
                <c:formatCode>General</c:formatCode>
                <c:ptCount val="2"/>
                <c:pt idx="0">
                  <c:v>2015.0</c:v>
                </c:pt>
                <c:pt idx="1">
                  <c:v>2016.0</c:v>
                </c:pt>
              </c:numCache>
            </c:numRef>
          </c:cat>
          <c:val>
            <c:numRef>
              <c:f>Sheet1!$A$2:$B$2</c:f>
              <c:numCache>
                <c:formatCode>"£"#,##0_);[Red]\("£"#,##0\)</c:formatCode>
                <c:ptCount val="2"/>
                <c:pt idx="0">
                  <c:v>115.0</c:v>
                </c:pt>
                <c:pt idx="1">
                  <c:v>133.0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5"/>
        <c:axId val="2139198824"/>
        <c:axId val="-2111296632"/>
      </c:barChart>
      <c:catAx>
        <c:axId val="2139198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2000">
                <a:latin typeface="Abadi MT Condensed Light"/>
                <a:cs typeface="Abadi MT Condensed Light"/>
              </a:defRPr>
            </a:pPr>
            <a:endParaRPr lang="en-US"/>
          </a:p>
        </c:txPr>
        <c:crossAx val="-2111296632"/>
        <c:crosses val="autoZero"/>
        <c:auto val="1"/>
        <c:lblAlgn val="ctr"/>
        <c:lblOffset val="100"/>
        <c:noMultiLvlLbl val="0"/>
      </c:catAx>
      <c:valAx>
        <c:axId val="-2111296632"/>
        <c:scaling>
          <c:orientation val="minMax"/>
        </c:scaling>
        <c:delete val="1"/>
        <c:axPos val="l"/>
        <c:numFmt formatCode="&quot;£&quot;#,##0_);[Red]\(&quot;£&quot;#,##0\)" sourceLinked="1"/>
        <c:majorTickMark val="out"/>
        <c:minorTickMark val="none"/>
        <c:tickLblPos val="nextTo"/>
        <c:crossAx val="213919882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047728649303"/>
          <c:y val="0.257455047596662"/>
          <c:w val="0.590198478197386"/>
          <c:h val="0.571008931719356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Sheet1!$R$2</c:f>
              <c:strCache>
                <c:ptCount val="1"/>
                <c:pt idx="0">
                  <c:v>Offline</c:v>
                </c:pt>
              </c:strCache>
            </c:strRef>
          </c:tx>
          <c:spPr>
            <a:solidFill>
              <a:srgbClr val="34A83C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34A83C"/>
              </a:solidFill>
            </c:spPr>
          </c:dPt>
          <c:dPt>
            <c:idx val="1"/>
            <c:invertIfNegative val="0"/>
            <c:bubble3D val="0"/>
            <c:spPr>
              <a:solidFill>
                <a:srgbClr val="217C3C"/>
              </a:solidFill>
            </c:spPr>
          </c:dPt>
          <c:dLbls>
            <c:numFmt formatCode="&quot;£&quot;#,##0&quot;bn&quot;" sourceLinked="0"/>
            <c:txPr>
              <a:bodyPr/>
              <a:lstStyle/>
              <a:p>
                <a:pPr>
                  <a:defRPr sz="2400">
                    <a:latin typeface="Abadi MT Condensed Light"/>
                    <a:cs typeface="Abadi MT Condensed Ligh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numRef>
              <c:f>Sheet1!$S$1</c:f>
              <c:numCache>
                <c:formatCode>General</c:formatCode>
                <c:ptCount val="1"/>
                <c:pt idx="0">
                  <c:v>2015.0</c:v>
                </c:pt>
              </c:numCache>
            </c:numRef>
          </c:cat>
          <c:val>
            <c:numRef>
              <c:f>Sheet1!$S$2</c:f>
              <c:numCache>
                <c:formatCode>"£"#,##0.00_);[Red]\("£"#,##0.00\)</c:formatCode>
                <c:ptCount val="1"/>
                <c:pt idx="0">
                  <c:v>141.7</c:v>
                </c:pt>
              </c:numCache>
            </c:numRef>
          </c:val>
        </c:ser>
        <c:ser>
          <c:idx val="0"/>
          <c:order val="1"/>
          <c:tx>
            <c:strRef>
              <c:f>Sheet1!$R$3</c:f>
              <c:strCache>
                <c:ptCount val="1"/>
                <c:pt idx="0">
                  <c:v>Online</c:v>
                </c:pt>
              </c:strCache>
            </c:strRef>
          </c:tx>
          <c:spPr>
            <a:solidFill>
              <a:srgbClr val="217C3C"/>
            </a:solidFill>
          </c:spPr>
          <c:invertIfNegative val="0"/>
          <c:dLbls>
            <c:numFmt formatCode="&quot;£&quot;#,##0&quot;bn&quot;" sourceLinked="0"/>
            <c:txPr>
              <a:bodyPr/>
              <a:lstStyle/>
              <a:p>
                <a:pPr>
                  <a:defRPr sz="2400">
                    <a:latin typeface="Abadi MT Condensed Light"/>
                    <a:cs typeface="Abadi MT Condensed Ligh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numRef>
              <c:f>Sheet1!$S$1</c:f>
              <c:numCache>
                <c:formatCode>General</c:formatCode>
                <c:ptCount val="1"/>
                <c:pt idx="0">
                  <c:v>2015.0</c:v>
                </c:pt>
              </c:numCache>
            </c:numRef>
          </c:cat>
          <c:val>
            <c:numRef>
              <c:f>Sheet1!$S$3</c:f>
              <c:numCache>
                <c:formatCode>"£"#,##0.00_);[Red]\("£"#,##0.00\)</c:formatCode>
                <c:ptCount val="1"/>
                <c:pt idx="0">
                  <c:v>10.5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40"/>
        <c:axId val="-2070473000"/>
        <c:axId val="-2081912424"/>
      </c:barChart>
      <c:catAx>
        <c:axId val="-2070473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2400">
                <a:latin typeface="Abadi MT Condensed Light"/>
                <a:cs typeface="Abadi MT Condensed Light"/>
              </a:defRPr>
            </a:pPr>
            <a:endParaRPr lang="en-US"/>
          </a:p>
        </c:txPr>
        <c:crossAx val="-2081912424"/>
        <c:crosses val="autoZero"/>
        <c:auto val="1"/>
        <c:lblAlgn val="ctr"/>
        <c:lblOffset val="100"/>
        <c:noMultiLvlLbl val="0"/>
      </c:catAx>
      <c:valAx>
        <c:axId val="-2081912424"/>
        <c:scaling>
          <c:orientation val="minMax"/>
        </c:scaling>
        <c:delete val="1"/>
        <c:axPos val="b"/>
        <c:numFmt formatCode="&quot;£&quot;#,##0.00_);[Red]\(&quot;£&quot;#,##0.00\)" sourceLinked="1"/>
        <c:majorTickMark val="none"/>
        <c:minorTickMark val="none"/>
        <c:tickLblPos val="nextTo"/>
        <c:crossAx val="-207047300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047728649303"/>
          <c:y val="0.175365344467641"/>
          <c:w val="0.725952271350696"/>
          <c:h val="0.653098482731412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Sheet1!$D$2</c:f>
              <c:strCache>
                <c:ptCount val="1"/>
                <c:pt idx="0">
                  <c:v>Offline</c:v>
                </c:pt>
              </c:strCache>
            </c:strRef>
          </c:tx>
          <c:spPr>
            <a:solidFill>
              <a:srgbClr val="34A83C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34A83C"/>
              </a:solidFill>
            </c:spPr>
          </c:dPt>
          <c:dPt>
            <c:idx val="1"/>
            <c:invertIfNegative val="0"/>
            <c:bubble3D val="0"/>
          </c:dPt>
          <c:dLbls>
            <c:numFmt formatCode="&quot;£&quot;#,##0&quot;bn&quot;" sourceLinked="0"/>
            <c:txPr>
              <a:bodyPr/>
              <a:lstStyle/>
              <a:p>
                <a:pPr>
                  <a:defRPr sz="2400">
                    <a:latin typeface="Abadi MT Condensed Light"/>
                    <a:cs typeface="Abadi MT Condensed Ligh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numRef>
              <c:f>Sheet1!$E$1:$F$1</c:f>
              <c:numCache>
                <c:formatCode>General</c:formatCode>
                <c:ptCount val="2"/>
                <c:pt idx="0">
                  <c:v>2020.0</c:v>
                </c:pt>
                <c:pt idx="1">
                  <c:v>2015.0</c:v>
                </c:pt>
              </c:numCache>
            </c:numRef>
          </c:cat>
          <c:val>
            <c:numRef>
              <c:f>Sheet1!$E$2:$F$2</c:f>
              <c:numCache>
                <c:formatCode>"£"#,##0.00_);[Red]\("£"#,##0.00\)</c:formatCode>
                <c:ptCount val="2"/>
                <c:pt idx="0" formatCode="&quot;£&quot;#,##0_);[Red]\(&quot;£&quot;#,##0\)">
                  <c:v>213.0</c:v>
                </c:pt>
                <c:pt idx="1">
                  <c:v>141.7</c:v>
                </c:pt>
              </c:numCache>
            </c:numRef>
          </c:val>
        </c:ser>
        <c:ser>
          <c:idx val="0"/>
          <c:order val="1"/>
          <c:tx>
            <c:strRef>
              <c:f>Sheet1!$D$3</c:f>
              <c:strCache>
                <c:ptCount val="1"/>
                <c:pt idx="0">
                  <c:v>Online</c:v>
                </c:pt>
              </c:strCache>
            </c:strRef>
          </c:tx>
          <c:spPr>
            <a:solidFill>
              <a:srgbClr val="217C3C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numFmt formatCode="&quot;£&quot;#,##0&quot;bn&quot;" sourceLinked="0"/>
            <c:txPr>
              <a:bodyPr/>
              <a:lstStyle/>
              <a:p>
                <a:pPr>
                  <a:defRPr sz="2400">
                    <a:latin typeface="Abadi MT Condensed Light"/>
                    <a:cs typeface="Abadi MT Condensed Ligh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, </c:separator>
            <c:showLeaderLines val="0"/>
          </c:dLbls>
          <c:cat>
            <c:numRef>
              <c:f>Sheet1!$E$1:$F$1</c:f>
              <c:numCache>
                <c:formatCode>General</c:formatCode>
                <c:ptCount val="2"/>
                <c:pt idx="0">
                  <c:v>2020.0</c:v>
                </c:pt>
                <c:pt idx="1">
                  <c:v>2015.0</c:v>
                </c:pt>
              </c:numCache>
            </c:numRef>
          </c:cat>
          <c:val>
            <c:numRef>
              <c:f>Sheet1!$E$3:$F$3</c:f>
              <c:numCache>
                <c:formatCode>"£"#,##0.00_);[Red]\("£"#,##0.00\)</c:formatCode>
                <c:ptCount val="2"/>
                <c:pt idx="0">
                  <c:v>17.5</c:v>
                </c:pt>
                <c:pt idx="1">
                  <c:v>10.5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40"/>
        <c:axId val="-2080687944"/>
        <c:axId val="-2131103480"/>
      </c:barChart>
      <c:catAx>
        <c:axId val="-2080687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2400">
                <a:latin typeface="Abadi MT Condensed Light"/>
                <a:cs typeface="Abadi MT Condensed Light"/>
              </a:defRPr>
            </a:pPr>
            <a:endParaRPr lang="en-US"/>
          </a:p>
        </c:txPr>
        <c:crossAx val="-2131103480"/>
        <c:crosses val="autoZero"/>
        <c:auto val="1"/>
        <c:lblAlgn val="ctr"/>
        <c:lblOffset val="100"/>
        <c:noMultiLvlLbl val="0"/>
      </c:catAx>
      <c:valAx>
        <c:axId val="-2131103480"/>
        <c:scaling>
          <c:orientation val="minMax"/>
        </c:scaling>
        <c:delete val="1"/>
        <c:axPos val="b"/>
        <c:numFmt formatCode="&quot;£&quot;#,##0_);[Red]\(&quot;£&quot;#,##0\)" sourceLinked="1"/>
        <c:majorTickMark val="none"/>
        <c:minorTickMark val="none"/>
        <c:tickLblPos val="nextTo"/>
        <c:crossAx val="-208068794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0361111111111111"/>
          <c:y val="0.185185185185185"/>
          <c:w val="0.713888888888889"/>
          <c:h val="0.617407407407407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accent3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34A83C"/>
              </a:solidFill>
            </c:spPr>
          </c:dPt>
          <c:dPt>
            <c:idx val="1"/>
            <c:invertIfNegative val="0"/>
            <c:bubble3D val="0"/>
            <c:spPr>
              <a:solidFill>
                <a:srgbClr val="217C3C"/>
              </a:solidFill>
            </c:spPr>
          </c:dPt>
          <c:dLbls>
            <c:dLbl>
              <c:idx val="0"/>
              <c:numFmt formatCode="&quot;£&quot;#,##0.00" sourceLinked="0"/>
              <c:spPr/>
              <c:txPr>
                <a:bodyPr/>
                <a:lstStyle/>
                <a:p>
                  <a:pPr>
                    <a:defRPr sz="2400">
                      <a:latin typeface="Abadi MT Condensed Light"/>
                      <a:cs typeface="Abadi MT Condensed Light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&quot;£&quot;#,##0.00" sourceLinked="0"/>
              <c:spPr/>
              <c:txPr>
                <a:bodyPr/>
                <a:lstStyle/>
                <a:p>
                  <a:pPr>
                    <a:defRPr sz="2400">
                      <a:latin typeface="Abadi MT Condensed Light"/>
                      <a:cs typeface="Abadi MT Condensed Light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£&quot;#,##0.00" sourceLinked="0"/>
            <c:txPr>
              <a:bodyPr/>
              <a:lstStyle/>
              <a:p>
                <a:pPr>
                  <a:defRPr sz="1800">
                    <a:latin typeface="Abadi MT Condensed Light"/>
                    <a:cs typeface="Abadi MT Condensed Light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Sheet1!$H$1:$I$1</c:f>
              <c:strCache>
                <c:ptCount val="2"/>
                <c:pt idx="0">
                  <c:v>Morrisons</c:v>
                </c:pt>
                <c:pt idx="1">
                  <c:v>LCF (Offline)</c:v>
                </c:pt>
              </c:strCache>
            </c:strRef>
          </c:cat>
          <c:val>
            <c:numRef>
              <c:f>Sheet1!$H$2:$I$2</c:f>
              <c:numCache>
                <c:formatCode>"£"#,##0.00_);[Red]\("£"#,##0.00\)</c:formatCode>
                <c:ptCount val="2"/>
                <c:pt idx="0">
                  <c:v>33.56</c:v>
                </c:pt>
                <c:pt idx="1">
                  <c:v>20.93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5"/>
        <c:axId val="-2067595368"/>
        <c:axId val="-2080797848"/>
      </c:barChart>
      <c:catAx>
        <c:axId val="-2067595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 sz="2400">
                <a:latin typeface="Abadi MT Condensed Light"/>
                <a:cs typeface="Abadi MT Condensed Light"/>
              </a:defRPr>
            </a:pPr>
            <a:endParaRPr lang="en-US"/>
          </a:p>
        </c:txPr>
        <c:crossAx val="-2080797848"/>
        <c:crosses val="autoZero"/>
        <c:auto val="1"/>
        <c:lblAlgn val="ctr"/>
        <c:lblOffset val="100"/>
        <c:noMultiLvlLbl val="0"/>
      </c:catAx>
      <c:valAx>
        <c:axId val="-2080797848"/>
        <c:scaling>
          <c:orientation val="minMax"/>
        </c:scaling>
        <c:delete val="1"/>
        <c:axPos val="l"/>
        <c:numFmt formatCode="&quot;£&quot;#,##0.00_);[Red]\(&quot;£&quot;#,##0.00\)" sourceLinked="1"/>
        <c:majorTickMark val="out"/>
        <c:minorTickMark val="none"/>
        <c:tickLblPos val="nextTo"/>
        <c:crossAx val="-206759536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6530985952337"/>
          <c:y val="0.355283383391509"/>
          <c:w val="0.594520798536547"/>
          <c:h val="0.557881950802661"/>
        </c:manualLayout>
      </c:layout>
      <c:ofPieChart>
        <c:ofPieType val="pie"/>
        <c:varyColors val="1"/>
        <c:ser>
          <c:idx val="0"/>
          <c:order val="0"/>
          <c:spPr>
            <a:effectLst/>
          </c:spPr>
          <c:dPt>
            <c:idx val="0"/>
            <c:bubble3D val="0"/>
            <c:spPr>
              <a:solidFill>
                <a:srgbClr val="88C493"/>
              </a:solidFill>
              <a:effectLst/>
            </c:spPr>
          </c:dPt>
          <c:dPt>
            <c:idx val="1"/>
            <c:bubble3D val="0"/>
            <c:spPr>
              <a:solidFill>
                <a:srgbClr val="217C3C"/>
              </a:solidFill>
              <a:effectLst/>
            </c:spPr>
          </c:dPt>
          <c:dPt>
            <c:idx val="2"/>
            <c:bubble3D val="0"/>
            <c:spPr>
              <a:solidFill>
                <a:srgbClr val="88C493"/>
              </a:solidFill>
              <a:effectLst/>
            </c:spPr>
          </c:dPt>
          <c:dPt>
            <c:idx val="3"/>
            <c:bubble3D val="0"/>
            <c:spPr>
              <a:solidFill>
                <a:srgbClr val="217C3C"/>
              </a:solidFill>
              <a:effectLst/>
            </c:spPr>
          </c:dPt>
          <c:dLbls>
            <c:dLbl>
              <c:idx val="0"/>
              <c:layout>
                <c:manualLayout>
                  <c:x val="0.0309975343991092"/>
                  <c:y val="-0.259092046633706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latin typeface="Abadi MT Condensed Light"/>
                      <a:cs typeface="Abadi MT Condensed Light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17904080171797"/>
                  <c:y val="-0.033778001587011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solidFill>
                        <a:schemeClr val="tx1"/>
                      </a:solidFill>
                      <a:latin typeface="Abadi MT Condensed Light"/>
                      <a:cs typeface="Abadi MT Condensed Light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0200178756725177"/>
                  <c:y val="0.0618527477879698"/>
                </c:manualLayout>
              </c:layout>
              <c:spPr/>
              <c:txPr>
                <a:bodyPr/>
                <a:lstStyle/>
                <a:p>
                  <a:pPr>
                    <a:defRPr sz="1800">
                      <a:latin typeface="Abadi MT Condensed Light"/>
                      <a:cs typeface="Abadi MT Condensed Light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0362066332617514"/>
                  <c:y val="-0.387095464811085"/>
                </c:manualLayout>
              </c:layout>
              <c:tx>
                <c:rich>
                  <a:bodyPr/>
                  <a:lstStyle/>
                  <a:p>
                    <a:pPr>
                      <a:defRPr sz="1800">
                        <a:latin typeface="Abadi MT Condensed Light"/>
                        <a:cs typeface="Abadi MT Condensed Light"/>
                      </a:defRPr>
                    </a:pPr>
                    <a:r>
                      <a:rPr lang="en-US" sz="1800" dirty="0"/>
                      <a:t>Price</a:t>
                    </a:r>
                    <a:r>
                      <a:rPr lang="en-US" sz="1800" baseline="0" dirty="0"/>
                      <a:t> sensitive</a:t>
                    </a:r>
                    <a:r>
                      <a:rPr lang="en-US" sz="1800" dirty="0"/>
                      <a:t>
23%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>
                    <a:latin typeface="Abadi MT Condensed Light"/>
                    <a:cs typeface="Abadi MT Condensed Light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Sheet1!$K$1:$K$3</c:f>
              <c:strCache>
                <c:ptCount val="3"/>
                <c:pt idx="0">
                  <c:v>Price insensitive</c:v>
                </c:pt>
                <c:pt idx="1">
                  <c:v>Offers</c:v>
                </c:pt>
                <c:pt idx="2">
                  <c:v>Search (price asc.)</c:v>
                </c:pt>
              </c:strCache>
            </c:strRef>
          </c:cat>
          <c:val>
            <c:numRef>
              <c:f>Sheet1!$L$1:$L$3</c:f>
              <c:numCache>
                <c:formatCode>0%</c:formatCode>
                <c:ptCount val="3"/>
                <c:pt idx="0">
                  <c:v>0.77</c:v>
                </c:pt>
                <c:pt idx="1">
                  <c:v>0.22</c:v>
                </c:pt>
                <c:pt idx="2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2.0"/>
        <c:secondPieSize val="61"/>
        <c:serLines>
          <c:spPr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c:spPr>
        </c:serLines>
      </c:ofPieChart>
    </c:plotArea>
    <c:plotVisOnly val="1"/>
    <c:dispBlanksAs val="gap"/>
    <c:showDLblsOverMax val="0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86530985952337"/>
          <c:y val="0.355283383391509"/>
          <c:w val="0.594520798536547"/>
          <c:h val="0.557881950802661"/>
        </c:manualLayout>
      </c:layout>
      <c:ofPieChart>
        <c:ofPieType val="pie"/>
        <c:varyColors val="1"/>
        <c:ser>
          <c:idx val="0"/>
          <c:order val="0"/>
          <c:spPr>
            <a:effectLst/>
          </c:spPr>
          <c:dPt>
            <c:idx val="0"/>
            <c:bubble3D val="0"/>
            <c:spPr>
              <a:solidFill>
                <a:srgbClr val="88C493"/>
              </a:solidFill>
              <a:effectLst/>
            </c:spPr>
          </c:dPt>
          <c:dPt>
            <c:idx val="1"/>
            <c:bubble3D val="0"/>
            <c:spPr>
              <a:solidFill>
                <a:srgbClr val="88C493"/>
              </a:solidFill>
              <a:effectLst/>
            </c:spPr>
          </c:dPt>
          <c:dPt>
            <c:idx val="2"/>
            <c:bubble3D val="0"/>
            <c:spPr>
              <a:solidFill>
                <a:srgbClr val="88C493"/>
              </a:solidFill>
              <a:effectLst/>
            </c:spPr>
          </c:dPt>
          <c:dPt>
            <c:idx val="3"/>
            <c:bubble3D val="0"/>
            <c:spPr>
              <a:solidFill>
                <a:srgbClr val="217C3C"/>
              </a:solidFill>
              <a:effectLst/>
            </c:spPr>
          </c:dPt>
          <c:dPt>
            <c:idx val="4"/>
            <c:bubble3D val="0"/>
            <c:spPr>
              <a:solidFill>
                <a:srgbClr val="134422"/>
              </a:solidFill>
              <a:effectLst/>
            </c:spPr>
          </c:dPt>
          <c:dPt>
            <c:idx val="5"/>
            <c:bubble3D val="0"/>
            <c:spPr>
              <a:solidFill>
                <a:srgbClr val="217C3C"/>
              </a:solidFill>
              <a:effectLst/>
            </c:spPr>
          </c:dPt>
          <c:dLbls>
            <c:dLbl>
              <c:idx val="0"/>
              <c:layout>
                <c:manualLayout>
                  <c:x val="0.0309975343991092"/>
                  <c:y val="-0.259092046633706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800">
                      <a:latin typeface="Abadi MT Condensed Light"/>
                      <a:cs typeface="Abadi MT Condensed Light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0626515748031496"/>
                  <c:y val="-0.126371026538349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800">
                      <a:solidFill>
                        <a:schemeClr val="tx1"/>
                      </a:solidFill>
                      <a:latin typeface="Abadi MT Condensed Light"/>
                      <a:cs typeface="Abadi MT Condensed Light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0904270028038068"/>
                  <c:y val="0.0533112859181409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800">
                      <a:latin typeface="Abadi MT Condensed Light"/>
                      <a:cs typeface="Abadi MT Condensed Light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delete val="1"/>
            </c:dLbl>
            <c:dLbl>
              <c:idx val="4"/>
              <c:layout>
                <c:manualLayout>
                  <c:x val="-0.112130929501401"/>
                  <c:y val="0.0654805302341988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800">
                      <a:latin typeface="Abadi MT Condensed Light"/>
                      <a:cs typeface="Abadi MT Condensed Light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104474906639149"/>
                  <c:y val="-0.00654686055505019"/>
                </c:manualLayout>
              </c:layout>
              <c:tx>
                <c:rich>
                  <a:bodyPr/>
                  <a:lstStyle/>
                  <a:p>
                    <a:pPr>
                      <a:defRPr sz="1800">
                        <a:solidFill>
                          <a:srgbClr val="FFFFFF"/>
                        </a:solidFill>
                        <a:latin typeface="Abadi MT Condensed Light"/>
                        <a:cs typeface="Abadi MT Condensed Light"/>
                      </a:defRPr>
                    </a:pPr>
                    <a:r>
                      <a:rPr lang="en-US" sz="1800">
                        <a:solidFill>
                          <a:srgbClr val="FFFFFF"/>
                        </a:solidFill>
                      </a:rPr>
                      <a:t>Stable
39%</a:t>
                    </a:r>
                  </a:p>
                </c:rich>
              </c:tx>
              <c:numFmt formatCode="0.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Abadi MT Condensed Light"/>
                    <a:cs typeface="Abadi MT Condensed Light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Sheet1!$N$1:$N$5</c:f>
              <c:strCache>
                <c:ptCount val="5"/>
                <c:pt idx="0">
                  <c:v>Disrupted product adds</c:v>
                </c:pt>
                <c:pt idx="1">
                  <c:v>Favourites</c:v>
                </c:pt>
                <c:pt idx="2">
                  <c:v>Shopping list</c:v>
                </c:pt>
                <c:pt idx="3">
                  <c:v>Previous orders</c:v>
                </c:pt>
                <c:pt idx="4">
                  <c:v>Other</c:v>
                </c:pt>
              </c:strCache>
            </c:strRef>
          </c:cat>
          <c:val>
            <c:numRef>
              <c:f>Sheet1!$O$1:$O$5</c:f>
              <c:numCache>
                <c:formatCode>0.00%</c:formatCode>
                <c:ptCount val="5"/>
                <c:pt idx="0" formatCode="0%">
                  <c:v>0.61</c:v>
                </c:pt>
                <c:pt idx="1">
                  <c:v>0.3627</c:v>
                </c:pt>
                <c:pt idx="2">
                  <c:v>0.0039</c:v>
                </c:pt>
                <c:pt idx="3">
                  <c:v>0.0078</c:v>
                </c:pt>
                <c:pt idx="4">
                  <c:v>0.0156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4.0"/>
        <c:secondPieSize val="83"/>
        <c:serLines>
          <c:spPr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c:spPr>
        </c:serLines>
      </c:ofPieChart>
    </c:plotArea>
    <c:plotVisOnly val="1"/>
    <c:dispBlanksAs val="gap"/>
    <c:showDLblsOverMax val="0"/>
  </c:chart>
  <c:spPr>
    <a:noFill/>
    <a:ln>
      <a:noFill/>
    </a:ln>
    <a:effectLst/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7EB90-A626-7A4F-BECB-1C34238C7C60}" type="datetimeFigureOut">
              <a:rPr lang="en-US" smtClean="0"/>
              <a:pPr/>
              <a:t>22/11/17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5C00A-DA4E-2E4B-ACB1-98F2F28F07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357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may</a:t>
            </a:r>
            <a:r>
              <a:rPr lang="en-US" baseline="0" dirty="0" smtClean="0"/>
              <a:t> indicate that </a:t>
            </a:r>
            <a:r>
              <a:rPr lang="en-US" baseline="0" dirty="0" err="1" smtClean="0"/>
              <a:t>Morrisons</a:t>
            </a:r>
            <a:r>
              <a:rPr lang="en-US" baseline="0" dirty="0" smtClean="0"/>
              <a:t> shoppers spend more than the national average, or that they shop less frequently.</a:t>
            </a:r>
          </a:p>
          <a:p>
            <a:endParaRPr lang="en-US" baseline="0" dirty="0" smtClean="0"/>
          </a:p>
          <a:p>
            <a:r>
              <a:rPr lang="en-US" baseline="0" dirty="0" smtClean="0"/>
              <a:t>UK national level may be an underestimate since the based on proportion who have bought groceries online in pat 12 months, not those who do so on a regular basis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2310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23% of ads using price sensitive </a:t>
            </a:r>
            <a:r>
              <a:rPr lang="en-US" dirty="0" err="1" smtClean="0"/>
              <a:t>behaviours</a:t>
            </a:r>
            <a:r>
              <a:rPr lang="en-US" dirty="0" smtClean="0"/>
              <a:t> such as engagement with offers and sorting products by price</a:t>
            </a:r>
          </a:p>
          <a:p>
            <a:endParaRPr lang="en-US" dirty="0" smtClean="0"/>
          </a:p>
          <a:p>
            <a:r>
              <a:rPr lang="en-US" dirty="0" smtClean="0"/>
              <a:t>No comparative offline study, but majority of products added without obvious attention to price and may indicate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overstimation</a:t>
            </a:r>
            <a:r>
              <a:rPr lang="en-US" baseline="0" dirty="0" smtClean="0"/>
              <a:t> by retailer of bargain seeking and price </a:t>
            </a:r>
            <a:r>
              <a:rPr lang="en-US" baseline="0" dirty="0" err="1" smtClean="0"/>
              <a:t>compairion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behaviours</a:t>
            </a:r>
            <a:r>
              <a:rPr lang="en-US" baseline="0" dirty="0" smtClean="0"/>
              <a:t>.  Furthermore, most price savvy adds came from engagement with offers prominent on site </a:t>
            </a:r>
            <a:r>
              <a:rPr lang="mr-IN" baseline="0" dirty="0" smtClean="0"/>
              <a:t>–</a:t>
            </a:r>
            <a:r>
              <a:rPr lang="en-US" baseline="0" dirty="0" smtClean="0"/>
              <a:t> retailer’s product placement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Concordant with findings of </a:t>
            </a:r>
            <a:r>
              <a:rPr lang="en-US" baseline="0" dirty="0" err="1" smtClean="0"/>
              <a:t>Urbany</a:t>
            </a:r>
            <a:r>
              <a:rPr lang="en-US" baseline="0" dirty="0" smtClean="0"/>
              <a:t> et al ‘offline only era’ retailers tended </a:t>
            </a:r>
            <a:r>
              <a:rPr lang="en-US" baseline="0" dirty="0" err="1" smtClean="0"/>
              <a:t>ot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overstimate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proporiton</a:t>
            </a:r>
            <a:r>
              <a:rPr lang="en-US" baseline="0" dirty="0" smtClean="0"/>
              <a:t> who regular switch to save money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44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Page on-site from which products were added to basket</a:t>
            </a:r>
          </a:p>
          <a:p>
            <a:endParaRPr lang="en-US" dirty="0" smtClean="0"/>
          </a:p>
          <a:p>
            <a:r>
              <a:rPr lang="en-US" dirty="0" smtClean="0"/>
              <a:t>39% came</a:t>
            </a:r>
            <a:r>
              <a:rPr lang="en-US" baseline="0" dirty="0" smtClean="0"/>
              <a:t> from stable </a:t>
            </a:r>
            <a:r>
              <a:rPr lang="en-US" baseline="0" dirty="0" err="1" smtClean="0"/>
              <a:t>bahaviours</a:t>
            </a:r>
            <a:r>
              <a:rPr lang="en-US" baseline="0" dirty="0" smtClean="0"/>
              <a:t> such as using previous orders, saved </a:t>
            </a:r>
            <a:r>
              <a:rPr lang="en-US" baseline="0" dirty="0" err="1" smtClean="0"/>
              <a:t>favourites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The high proportion of unstable product adds to basket could indicate that the retailer is </a:t>
            </a:r>
            <a:r>
              <a:rPr lang="en-US" baseline="0" dirty="0" err="1" smtClean="0"/>
              <a:t>overesetimateing</a:t>
            </a:r>
            <a:r>
              <a:rPr lang="en-US" baseline="0" dirty="0" smtClean="0"/>
              <a:t> the </a:t>
            </a:r>
            <a:r>
              <a:rPr lang="en-US" baseline="0" dirty="0" err="1" smtClean="0"/>
              <a:t>difficulry</a:t>
            </a:r>
            <a:r>
              <a:rPr lang="en-US" baseline="0" dirty="0" smtClean="0"/>
              <a:t> in up-selling and infiltrating online baskets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467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Mensch" pitchFamily="2" charset="0"/>
              <a:ea typeface="Mensch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Mensch" pitchFamily="2" charset="0"/>
              <a:ea typeface="Mensch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case for understanding online</a:t>
            </a:r>
            <a:r>
              <a:rPr lang="en-GB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grocery consumption practices are numerous</a:t>
            </a:r>
            <a:r>
              <a:rPr lang="mr-IN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Despite this, there</a:t>
            </a:r>
            <a:r>
              <a:rPr lang="en-GB" baseline="0" dirty="0" smtClean="0"/>
              <a:t> is little work accounting for new and contingent </a:t>
            </a:r>
            <a:r>
              <a:rPr lang="en-GB" baseline="0" dirty="0" err="1" smtClean="0"/>
              <a:t>bahaviours</a:t>
            </a:r>
            <a:r>
              <a:rPr lang="en-GB" baseline="0" dirty="0" smtClean="0"/>
              <a:t>, not least because of historically poor access to retailers’ data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5C00A-DA4E-2E4B-ACB1-98F2F28F077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rgbClr val="F4F5D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rgbClr val="819D3C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rgbClr val="819D3C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4F5DB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8" r:id="rId3"/>
    <p:sldLayoutId id="2147483789" r:id="rId4"/>
    <p:sldLayoutId id="2147483790" r:id="rId5"/>
    <p:sldLayoutId id="2147483799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i="0" kern="1200">
          <a:solidFill>
            <a:srgbClr val="4A4E51"/>
          </a:solidFill>
          <a:latin typeface="Mensch Regular"/>
          <a:ea typeface="+mj-ea"/>
          <a:cs typeface="Mensch Regular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rgbClr val="819D3C"/>
        </a:buClr>
        <a:buSzPct val="75000"/>
        <a:buFont typeface="Wingdings" pitchFamily="2" charset="2"/>
        <a:buChar char="n"/>
        <a:defRPr sz="2000" b="0" i="0" kern="1200">
          <a:solidFill>
            <a:srgbClr val="4A4E51"/>
          </a:solidFill>
          <a:latin typeface="Mensch Regular"/>
          <a:ea typeface="+mn-ea"/>
          <a:cs typeface="Mensch Regular"/>
        </a:defRPr>
      </a:lvl1pPr>
      <a:lvl2pPr marL="457200" indent="-228600" algn="l" defTabSz="914400" rtl="0" eaLnBrk="1" latinLnBrk="0" hangingPunct="1">
        <a:spcBef>
          <a:spcPts val="600"/>
        </a:spcBef>
        <a:buClr>
          <a:srgbClr val="819D3C"/>
        </a:buClr>
        <a:buSzPct val="75000"/>
        <a:buFont typeface="Wingdings" pitchFamily="2" charset="2"/>
        <a:buChar char="n"/>
        <a:defRPr sz="1800" b="0" i="0" kern="1200">
          <a:solidFill>
            <a:srgbClr val="4A4E51"/>
          </a:solidFill>
          <a:latin typeface="Mensch Regular"/>
          <a:ea typeface="+mn-ea"/>
          <a:cs typeface="Mensch Regular"/>
        </a:defRPr>
      </a:lvl2pPr>
      <a:lvl3pPr marL="685800" indent="-228600" algn="l" defTabSz="914400" rtl="0" eaLnBrk="1" latinLnBrk="0" hangingPunct="1">
        <a:spcBef>
          <a:spcPts val="600"/>
        </a:spcBef>
        <a:buClr>
          <a:srgbClr val="819D3C"/>
        </a:buClr>
        <a:buSzPct val="75000"/>
        <a:buFont typeface="Wingdings" pitchFamily="2" charset="2"/>
        <a:buChar char="n"/>
        <a:defRPr sz="1800" b="0" i="0" kern="1200">
          <a:solidFill>
            <a:srgbClr val="4A4E51"/>
          </a:solidFill>
          <a:latin typeface="Mensch Regular"/>
          <a:ea typeface="+mn-ea"/>
          <a:cs typeface="Mensch Regular"/>
        </a:defRPr>
      </a:lvl3pPr>
      <a:lvl4pPr marL="914400" indent="-228600" algn="l" defTabSz="914400" rtl="0" eaLnBrk="1" latinLnBrk="0" hangingPunct="1">
        <a:spcBef>
          <a:spcPts val="600"/>
        </a:spcBef>
        <a:buClr>
          <a:srgbClr val="819D3C"/>
        </a:buClr>
        <a:buSzPct val="75000"/>
        <a:buFont typeface="Wingdings" pitchFamily="2" charset="2"/>
        <a:buChar char="n"/>
        <a:defRPr sz="1800" b="0" i="0" kern="1200">
          <a:solidFill>
            <a:srgbClr val="4A4E51"/>
          </a:solidFill>
          <a:latin typeface="Mensch Regular"/>
          <a:ea typeface="+mn-ea"/>
          <a:cs typeface="Mensch Regular"/>
        </a:defRPr>
      </a:lvl4pPr>
      <a:lvl5pPr marL="1143000" indent="-228600" algn="l" defTabSz="914400" rtl="0" eaLnBrk="1" latinLnBrk="0" hangingPunct="1">
        <a:spcBef>
          <a:spcPts val="600"/>
        </a:spcBef>
        <a:buClr>
          <a:srgbClr val="819D3C"/>
        </a:buClr>
        <a:buSzPct val="75000"/>
        <a:buFont typeface="Wingdings" pitchFamily="2" charset="2"/>
        <a:buChar char="n"/>
        <a:defRPr sz="1800" b="0" i="0" kern="1200">
          <a:solidFill>
            <a:srgbClr val="4A4E51"/>
          </a:solidFill>
          <a:latin typeface="Mensch Regular"/>
          <a:ea typeface="+mn-ea"/>
          <a:cs typeface="Mensch Regular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chart" Target="../charts/char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chart" Target="../charts/char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17C4C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 MT Condensed Light"/>
              <a:cs typeface="Abadi MT Condensed Ligh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0554" y="2571750"/>
            <a:ext cx="6181611" cy="23581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Online Grocery Shopping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Identifying Change in Consumption Practices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>
              <a:solidFill>
                <a:schemeClr val="bg1"/>
              </a:solidFill>
              <a:latin typeface="Abadi MT Condensed Light"/>
              <a:ea typeface="Mensch" pitchFamily="2" charset="0"/>
              <a:cs typeface="Abadi MT Condensed 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Jo Munson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err="1" smtClean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Thanassis</a:t>
            </a:r>
            <a:r>
              <a:rPr lang="en-US" sz="2800" dirty="0" smtClean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Tiropanis</a:t>
            </a:r>
            <a:endParaRPr lang="en-US" sz="2800" dirty="0" smtClean="0">
              <a:solidFill>
                <a:schemeClr val="bg1"/>
              </a:solidFill>
              <a:latin typeface="Abadi MT Condensed Light"/>
              <a:ea typeface="Mensch" pitchFamily="2" charset="0"/>
              <a:cs typeface="Abadi MT Condensed 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Michelle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 Lowe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badi MT Condensed Light"/>
              <a:ea typeface="Mensch" pitchFamily="2" charset="0"/>
              <a:cs typeface="Abadi MT Condensed Light"/>
            </a:endParaRPr>
          </a:p>
        </p:txBody>
      </p:sp>
      <p:pic>
        <p:nvPicPr>
          <p:cNvPr id="2" name="Picture 1" descr="uos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621" y="5927455"/>
            <a:ext cx="2552006" cy="56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41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17C4C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0554" y="2571750"/>
            <a:ext cx="6181611" cy="11620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Methodology &amp; results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0554" y="3278957"/>
            <a:ext cx="792382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FFFFFF"/>
                </a:solidFill>
                <a:latin typeface="Abadi MT Condensed Light"/>
                <a:ea typeface="Mensch" pitchFamily="2" charset="0"/>
                <a:cs typeface="Abadi MT Condensed Light"/>
              </a:rPr>
              <a:t>Are there differences in consumption </a:t>
            </a:r>
            <a:r>
              <a:rPr lang="en-US" sz="2400" dirty="0" err="1">
                <a:solidFill>
                  <a:srgbClr val="FFFFFF"/>
                </a:solidFill>
                <a:latin typeface="Abadi MT Condensed Light"/>
                <a:ea typeface="Mensch" pitchFamily="2" charset="0"/>
                <a:cs typeface="Abadi MT Condensed Light"/>
              </a:rPr>
              <a:t>behaviours</a:t>
            </a:r>
            <a:r>
              <a:rPr lang="en-US" sz="2400" dirty="0">
                <a:solidFill>
                  <a:srgbClr val="FFFFFF"/>
                </a:solidFill>
                <a:latin typeface="Abadi MT Condensed Light"/>
                <a:ea typeface="Mensch" pitchFamily="2" charset="0"/>
                <a:cs typeface="Abadi MT Condensed Light"/>
              </a:rPr>
              <a:t> in online and offline grocery shopping in the UK?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Abadi MT Condensed Light"/>
                <a:ea typeface="Mensch" pitchFamily="2" charset="0"/>
                <a:cs typeface="Abadi MT Condensed Light"/>
              </a:rPr>
              <a:t>Is </a:t>
            </a:r>
            <a:r>
              <a:rPr lang="en-US" sz="2400" dirty="0">
                <a:solidFill>
                  <a:srgbClr val="FFFFFF"/>
                </a:solidFill>
                <a:latin typeface="Abadi MT Condensed Light"/>
                <a:ea typeface="Mensch" pitchFamily="2" charset="0"/>
                <a:cs typeface="Abadi MT Condensed Light"/>
              </a:rPr>
              <a:t>the </a:t>
            </a:r>
            <a:r>
              <a:rPr lang="en-US" sz="2400" dirty="0" err="1">
                <a:solidFill>
                  <a:srgbClr val="FFFFFF"/>
                </a:solidFill>
                <a:latin typeface="Abadi MT Condensed Light"/>
                <a:ea typeface="Mensch" pitchFamily="2" charset="0"/>
                <a:cs typeface="Abadi MT Condensed Light"/>
              </a:rPr>
              <a:t>Morrisons</a:t>
            </a:r>
            <a:r>
              <a:rPr lang="en-US" sz="2400" dirty="0">
                <a:solidFill>
                  <a:srgbClr val="FFFFFF"/>
                </a:solidFill>
                <a:latin typeface="Abadi MT Condensed Light"/>
                <a:ea typeface="Mensch" pitchFamily="2" charset="0"/>
                <a:cs typeface="Abadi MT Condensed Light"/>
              </a:rPr>
              <a:t> sample representative of online grocery shopping at the national level</a:t>
            </a:r>
            <a:r>
              <a:rPr lang="en-US" sz="2400" dirty="0" smtClean="0">
                <a:solidFill>
                  <a:srgbClr val="FFFFFF"/>
                </a:solidFill>
                <a:latin typeface="Abadi MT Condensed Light"/>
                <a:ea typeface="Mensch" pitchFamily="2" charset="0"/>
                <a:cs typeface="Abadi MT Condensed Ligh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27668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Dataset</a:t>
            </a:r>
            <a:r>
              <a:rPr lang="en-US" dirty="0" smtClean="0">
                <a:latin typeface="Abadi MT Condensed Light"/>
                <a:ea typeface="Mensch" pitchFamily="2" charset="0"/>
                <a:cs typeface="Abadi MT Condensed Light"/>
              </a:rPr>
              <a:t> </a:t>
            </a:r>
            <a:r>
              <a:rPr lang="en-US" dirty="0" smtClean="0">
                <a:latin typeface="Abadi MT Condensed Light"/>
                <a:ea typeface="Mensch" pitchFamily="2" charset="0"/>
                <a:cs typeface="Abadi MT Condensed Light"/>
              </a:rPr>
              <a:t>descriptions</a:t>
            </a:r>
            <a:endParaRPr lang="en-US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Methodology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latin typeface="Abadi MT Condensed Extra Bold"/>
                <a:cs typeface="Abadi MT Condensed Extra Bold"/>
              </a:rPr>
              <a:t>Morrisons</a:t>
            </a:r>
            <a:r>
              <a:rPr lang="en-US" sz="2800" dirty="0">
                <a:latin typeface="Abadi MT Condensed Extra Bold"/>
                <a:cs typeface="Abadi MT Condensed Extra Bold"/>
              </a:rPr>
              <a:t> </a:t>
            </a:r>
            <a:r>
              <a:rPr lang="en-US" sz="2800" dirty="0" smtClean="0">
                <a:latin typeface="Abadi MT Condensed Extra Bold"/>
                <a:cs typeface="Abadi MT Condensed Extra Bold"/>
              </a:rPr>
              <a:t>sample</a:t>
            </a:r>
            <a:endParaRPr lang="en-US" sz="2800" dirty="0">
              <a:latin typeface="Abadi MT Condensed Extra Bold"/>
              <a:cs typeface="Abadi MT Condensed Extra Bold"/>
            </a:endParaRPr>
          </a:p>
          <a:p>
            <a:pPr>
              <a:spcAft>
                <a:spcPts val="1200"/>
              </a:spcAft>
            </a:pPr>
            <a:r>
              <a:rPr lang="en-US" sz="2800" dirty="0" smtClean="0">
                <a:latin typeface="Abadi MT Condensed Light"/>
                <a:cs typeface="Abadi MT Condensed Light"/>
              </a:rPr>
              <a:t> 986,973 </a:t>
            </a:r>
            <a:r>
              <a:rPr lang="en-US" sz="2800" dirty="0">
                <a:latin typeface="Abadi MT Condensed Light"/>
                <a:cs typeface="Abadi MT Condensed Light"/>
              </a:rPr>
              <a:t>transacted food and drink </a:t>
            </a:r>
            <a:r>
              <a:rPr lang="en-US" sz="2800" dirty="0" smtClean="0">
                <a:latin typeface="Abadi MT Condensed Light"/>
                <a:cs typeface="Abadi MT Condensed Light"/>
              </a:rPr>
              <a:t>items </a:t>
            </a:r>
            <a:r>
              <a:rPr lang="en-US" sz="2800" dirty="0">
                <a:latin typeface="Abadi MT Condensed Light"/>
                <a:cs typeface="Abadi MT Condensed Light"/>
              </a:rPr>
              <a:t>from 41,201 users/</a:t>
            </a:r>
            <a:r>
              <a:rPr lang="en-US" sz="2800" dirty="0" smtClean="0">
                <a:latin typeface="Abadi MT Condensed Light"/>
                <a:cs typeface="Abadi MT Condensed Light"/>
              </a:rPr>
              <a:t>households</a:t>
            </a:r>
          </a:p>
          <a:p>
            <a:pPr marL="0" indent="0">
              <a:buNone/>
            </a:pPr>
            <a:r>
              <a:rPr lang="en-US" sz="2800" dirty="0" smtClean="0">
                <a:latin typeface="Abadi MT Condensed Extra Bold"/>
                <a:cs typeface="Abadi MT Condensed Extra Bold"/>
              </a:rPr>
              <a:t>National level ‘population’</a:t>
            </a:r>
          </a:p>
          <a:p>
            <a:r>
              <a:rPr lang="en-US" sz="2800" dirty="0" smtClean="0">
                <a:latin typeface="Abadi MT Condensed Light"/>
                <a:cs typeface="Abadi MT Condensed Light"/>
              </a:rPr>
              <a:t> Living Costs and Food (LCF) survey of 4,760 households, mapped back to general population</a:t>
            </a:r>
          </a:p>
        </p:txBody>
      </p:sp>
    </p:spTree>
    <p:extLst>
      <p:ext uri="{BB962C8B-B14F-4D97-AF65-F5344CB8AC3E}">
        <p14:creationId xmlns:p14="http://schemas.microsoft.com/office/powerpoint/2010/main" val="3219330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Variables used to compare </a:t>
            </a:r>
            <a:r>
              <a:rPr lang="en-US" sz="3200" dirty="0" err="1" smtClean="0">
                <a:latin typeface="Abadi MT Condensed Light"/>
                <a:ea typeface="Mensch" pitchFamily="2" charset="0"/>
                <a:cs typeface="Abadi MT Condensed Light"/>
              </a:rPr>
              <a:t>Morrisons</a:t>
            </a:r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 sample with national statistics</a:t>
            </a:r>
            <a:endParaRPr lang="en-US" sz="3200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Methodology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680563"/>
              </p:ext>
            </p:extLst>
          </p:nvPr>
        </p:nvGraphicFramePr>
        <p:xfrm>
          <a:off x="498475" y="1981200"/>
          <a:ext cx="7556500" cy="2621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98768"/>
                <a:gridCol w="55577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badi MT Condensed Light"/>
                          <a:cs typeface="Abadi MT Condensed Light"/>
                        </a:rPr>
                        <a:t>Variable</a:t>
                      </a:r>
                      <a:endParaRPr lang="en-US" sz="2400" dirty="0">
                        <a:latin typeface="Abadi MT Condensed Light"/>
                        <a:cs typeface="Abadi MT Condensed Light"/>
                      </a:endParaRPr>
                    </a:p>
                  </a:txBody>
                  <a:tcPr>
                    <a:solidFill>
                      <a:srgbClr val="217C4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badi MT Condensed Light"/>
                        <a:cs typeface="Abadi MT Condensed Light"/>
                      </a:endParaRPr>
                    </a:p>
                  </a:txBody>
                  <a:tcPr>
                    <a:solidFill>
                      <a:srgbClr val="217C4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badi MT Condensed Light"/>
                          <a:cs typeface="Abadi MT Condensed Light"/>
                        </a:rPr>
                        <a:t>Food category</a:t>
                      </a:r>
                      <a:endParaRPr lang="en-US" sz="24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badi MT Condensed Light"/>
                          <a:cs typeface="Abadi MT Condensed Light"/>
                        </a:rPr>
                        <a:t>Bread &amp; cereals,</a:t>
                      </a:r>
                      <a:r>
                        <a:rPr lang="en-US" sz="2000" baseline="0" dirty="0" smtClean="0">
                          <a:latin typeface="Abadi MT Condensed Light"/>
                          <a:cs typeface="Abadi MT Condensed Light"/>
                        </a:rPr>
                        <a:t> Fruit &amp; veg., Meat, Fish, Dairy &amp; eggs, Confectionary, Non-alcoholic Drinks, Other</a:t>
                      </a:r>
                    </a:p>
                    <a:p>
                      <a:endParaRPr lang="en-US" sz="20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badi MT Condensed Light"/>
                          <a:cs typeface="Abadi MT Condensed Light"/>
                        </a:rPr>
                        <a:t>Food freshness</a:t>
                      </a:r>
                      <a:endParaRPr lang="en-US" sz="24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badi MT Condensed Light"/>
                          <a:cs typeface="Abadi MT Condensed Light"/>
                        </a:rPr>
                        <a:t>Fresh, Not</a:t>
                      </a:r>
                      <a:r>
                        <a:rPr lang="en-US" sz="2000" baseline="0" dirty="0" smtClean="0">
                          <a:latin typeface="Abadi MT Condensed Light"/>
                          <a:cs typeface="Abadi MT Condensed Light"/>
                        </a:rPr>
                        <a:t> Fresh</a:t>
                      </a:r>
                      <a:endParaRPr lang="en-US" sz="20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badi MT Condensed Light"/>
                          <a:cs typeface="Abadi MT Condensed Light"/>
                        </a:rPr>
                        <a:t>Region</a:t>
                      </a:r>
                      <a:endParaRPr lang="en-US" sz="24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badi MT Condensed Light"/>
                          <a:cs typeface="Abadi MT Condensed Light"/>
                        </a:rPr>
                        <a:t>NE,</a:t>
                      </a:r>
                      <a:r>
                        <a:rPr lang="en-US" sz="2000" baseline="0" dirty="0" smtClean="0">
                          <a:latin typeface="Abadi MT Condensed Light"/>
                          <a:cs typeface="Abadi MT Condensed Light"/>
                        </a:rPr>
                        <a:t> NW, E/W Midlands, SE, SW, East of England, Yorkshire, London, Wales, Scotland</a:t>
                      </a:r>
                      <a:endParaRPr lang="en-US" sz="20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568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 smtClean="0">
                <a:latin typeface="Abadi MT Condensed Light"/>
                <a:cs typeface="Abadi MT Condensed Light"/>
              </a:rPr>
              <a:t>Comparing </a:t>
            </a:r>
            <a:r>
              <a:rPr lang="en-US" sz="3200" dirty="0" smtClean="0">
                <a:latin typeface="Abadi MT Condensed Light"/>
                <a:cs typeface="Abadi MT Condensed Light"/>
              </a:rPr>
              <a:t>online</a:t>
            </a:r>
            <a:r>
              <a:rPr lang="en-US" dirty="0" smtClean="0">
                <a:latin typeface="Abadi MT Condensed Light"/>
                <a:cs typeface="Abadi MT Condensed Light"/>
              </a:rPr>
              <a:t> and offline baskets</a:t>
            </a:r>
            <a:endParaRPr lang="en-US" dirty="0">
              <a:latin typeface="Abadi MT Condensed Light"/>
              <a:cs typeface="Abadi MT Condensed Ligh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Methodology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Abadi MT Condensed Light"/>
                <a:cs typeface="Abadi MT Condensed Light"/>
              </a:rPr>
              <a:t>Null hypothesis </a:t>
            </a:r>
            <a:r>
              <a:rPr lang="en-US" sz="2400" dirty="0" smtClean="0">
                <a:latin typeface="Abadi MT Condensed Light"/>
                <a:cs typeface="Abadi MT Condensed Light"/>
              </a:rPr>
              <a:t>1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en-US" sz="2400" dirty="0" smtClean="0">
                <a:latin typeface="Abadi MT Condensed Light"/>
                <a:cs typeface="Abadi MT Condensed Light"/>
              </a:rPr>
              <a:t>At the </a:t>
            </a:r>
            <a:r>
              <a:rPr lang="en-US" sz="2400" dirty="0" smtClean="0">
                <a:latin typeface="Abadi MT Condensed Extra Bold"/>
                <a:cs typeface="Abadi MT Condensed Extra Bold"/>
              </a:rPr>
              <a:t>national level, </a:t>
            </a:r>
            <a:r>
              <a:rPr lang="en-US" sz="2400" dirty="0" smtClean="0">
                <a:latin typeface="Abadi MT Condensed Light"/>
                <a:cs typeface="Abadi MT Condensed Light"/>
              </a:rPr>
              <a:t>the distribution of revenue between food categories for </a:t>
            </a:r>
            <a:r>
              <a:rPr lang="en-US" sz="2400" dirty="0" smtClean="0">
                <a:latin typeface="Abadi MT Condensed Extra Bold"/>
                <a:cs typeface="Abadi MT Condensed Extra Bold"/>
              </a:rPr>
              <a:t>online</a:t>
            </a:r>
            <a:r>
              <a:rPr lang="en-US" sz="2400" dirty="0" smtClean="0">
                <a:latin typeface="Abadi MT Condensed Light"/>
                <a:cs typeface="Abadi MT Condensed Light"/>
              </a:rPr>
              <a:t> and </a:t>
            </a:r>
            <a:r>
              <a:rPr lang="en-US" sz="2400" dirty="0" smtClean="0">
                <a:latin typeface="Abadi MT Condensed Extra Bold"/>
                <a:cs typeface="Abadi MT Condensed Extra Bold"/>
              </a:rPr>
              <a:t>offline</a:t>
            </a:r>
            <a:r>
              <a:rPr lang="en-US" sz="2400" dirty="0" smtClean="0">
                <a:latin typeface="Abadi MT Condensed Light"/>
                <a:cs typeface="Abadi MT Condensed Light"/>
              </a:rPr>
              <a:t> transactions is the same</a:t>
            </a:r>
          </a:p>
          <a:p>
            <a:pPr marL="0" indent="0">
              <a:buNone/>
            </a:pPr>
            <a:r>
              <a:rPr lang="en-US" sz="2400" dirty="0" smtClean="0">
                <a:latin typeface="Abadi MT Condensed Light"/>
                <a:cs typeface="Abadi MT Condensed Light"/>
              </a:rPr>
              <a:t>Result of </a:t>
            </a:r>
            <a:r>
              <a:rPr lang="en-US" sz="2400" dirty="0">
                <a:latin typeface="Abadi MT Condensed Light"/>
                <a:cs typeface="Abadi MT Condensed Light"/>
              </a:rPr>
              <a:t>χ</a:t>
            </a:r>
            <a:r>
              <a:rPr lang="en-US" sz="2400" baseline="30000" dirty="0">
                <a:latin typeface="Abadi MT Condensed Light"/>
                <a:cs typeface="Abadi MT Condensed Light"/>
              </a:rPr>
              <a:t>2</a:t>
            </a:r>
            <a:r>
              <a:rPr lang="en-US" sz="2400" dirty="0">
                <a:latin typeface="Abadi MT Condensed Light"/>
                <a:cs typeface="Abadi MT Condensed Light"/>
              </a:rPr>
              <a:t> </a:t>
            </a:r>
            <a:r>
              <a:rPr lang="en-US" sz="2400" dirty="0" smtClean="0">
                <a:latin typeface="Abadi MT Condensed Light"/>
                <a:cs typeface="Abadi MT Condensed Light"/>
              </a:rPr>
              <a:t>test</a:t>
            </a:r>
          </a:p>
          <a:p>
            <a:r>
              <a:rPr lang="en-US" sz="2400" dirty="0" smtClean="0">
                <a:latin typeface="Abadi MT Condensed Light"/>
                <a:cs typeface="Abadi MT Condensed Light"/>
              </a:rPr>
              <a:t>Strong evidence to reject null hypothesis</a:t>
            </a:r>
          </a:p>
          <a:p>
            <a:r>
              <a:rPr lang="en-US" sz="2400" dirty="0" smtClean="0">
                <a:latin typeface="Abadi MT Condensed Light"/>
                <a:cs typeface="Abadi MT Condensed Light"/>
              </a:rPr>
              <a:t>Confectionary &amp; Meat overweight in offline sample</a:t>
            </a:r>
          </a:p>
          <a:p>
            <a:r>
              <a:rPr lang="en-US" sz="2400" dirty="0" smtClean="0">
                <a:latin typeface="Abadi MT Condensed Light"/>
                <a:cs typeface="Abadi MT Condensed Light"/>
              </a:rPr>
              <a:t>Other &amp; non-alcoholic drinks overweight in online sample</a:t>
            </a:r>
            <a:endParaRPr lang="en-US" sz="2400" dirty="0"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319485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sz="3200" dirty="0" smtClean="0">
                <a:latin typeface="Abadi MT Condensed Light"/>
                <a:cs typeface="Abadi MT Condensed Light"/>
              </a:rPr>
              <a:t>Comparing </a:t>
            </a:r>
            <a:r>
              <a:rPr lang="en-US" sz="3200" dirty="0" err="1" smtClean="0">
                <a:latin typeface="Abadi MT Condensed Light"/>
                <a:cs typeface="Abadi MT Condensed Light"/>
              </a:rPr>
              <a:t>Morrisons</a:t>
            </a:r>
            <a:r>
              <a:rPr lang="en-US" sz="3200" dirty="0" smtClean="0">
                <a:latin typeface="Abadi MT Condensed Light"/>
                <a:cs typeface="Abadi MT Condensed Light"/>
              </a:rPr>
              <a:t> sample with ‘population’</a:t>
            </a:r>
            <a:endParaRPr lang="en-US" sz="3200" dirty="0">
              <a:latin typeface="Abadi MT Condensed Light"/>
              <a:cs typeface="Abadi MT Condensed Ligh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Methodology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badi MT Condensed Light"/>
                <a:cs typeface="Abadi MT Condensed Light"/>
              </a:rPr>
              <a:t>Null hypothesis 2</a:t>
            </a:r>
            <a:endParaRPr lang="en-US" sz="2400" dirty="0" smtClean="0">
              <a:latin typeface="Abadi MT Condensed Light"/>
              <a:cs typeface="Abadi MT Condensed Light"/>
            </a:endParaRPr>
          </a:p>
          <a:p>
            <a:pPr marL="0" indent="0">
              <a:spcAft>
                <a:spcPts val="1800"/>
              </a:spcAft>
              <a:buNone/>
            </a:pPr>
            <a:r>
              <a:rPr lang="en-US" sz="2400" dirty="0" smtClean="0">
                <a:latin typeface="Abadi MT Condensed Light"/>
                <a:cs typeface="Abadi MT Condensed Light"/>
              </a:rPr>
              <a:t>The </a:t>
            </a:r>
            <a:r>
              <a:rPr lang="en-US" sz="2400" dirty="0" smtClean="0">
                <a:solidFill>
                  <a:schemeClr val="tx1"/>
                </a:solidFill>
                <a:latin typeface="Abadi MT Condensed Light"/>
                <a:cs typeface="Abadi MT Condensed Light"/>
              </a:rPr>
              <a:t>distribution of revenue between food categories for the </a:t>
            </a:r>
            <a:r>
              <a:rPr lang="en-US" sz="2400" dirty="0">
                <a:latin typeface="Abadi MT Condensed Extra Bold"/>
                <a:cs typeface="Abadi MT Condensed Extra Bold"/>
              </a:rPr>
              <a:t>online LCF 2016 </a:t>
            </a:r>
            <a:r>
              <a:rPr lang="en-US" sz="2400" dirty="0" smtClean="0">
                <a:solidFill>
                  <a:schemeClr val="tx1"/>
                </a:solidFill>
                <a:latin typeface="Abadi MT Condensed Light"/>
                <a:cs typeface="Abadi MT Condensed Light"/>
              </a:rPr>
              <a:t>and </a:t>
            </a:r>
            <a:r>
              <a:rPr lang="en-US" sz="2400" dirty="0">
                <a:latin typeface="Abadi MT Condensed Extra Bold"/>
                <a:cs typeface="Abadi MT Condensed Extra Bold"/>
              </a:rPr>
              <a:t>online </a:t>
            </a:r>
            <a:r>
              <a:rPr lang="en-US" sz="2400" dirty="0" err="1">
                <a:latin typeface="Abadi MT Condensed Extra Bold"/>
                <a:cs typeface="Abadi MT Condensed Extra Bold"/>
              </a:rPr>
              <a:t>Morrisons</a:t>
            </a:r>
            <a:r>
              <a:rPr lang="en-US" sz="2400" dirty="0">
                <a:latin typeface="Abadi MT Condensed Extra Bold"/>
                <a:cs typeface="Abadi MT Condensed Extra Bold"/>
              </a:rPr>
              <a:t> </a:t>
            </a:r>
            <a:r>
              <a:rPr lang="en-US" sz="2400" dirty="0" smtClean="0">
                <a:latin typeface="Abadi MT Condensed Extra Bold"/>
                <a:cs typeface="Abadi MT Condensed Extra Bold"/>
              </a:rPr>
              <a:t>sample</a:t>
            </a:r>
            <a:r>
              <a:rPr lang="en-US" sz="2400" dirty="0" smtClean="0">
                <a:latin typeface="Abadi MT Condensed Light"/>
                <a:cs typeface="Abadi MT Condensed Light"/>
              </a:rPr>
              <a:t> transactions is the same</a:t>
            </a:r>
          </a:p>
          <a:p>
            <a:pPr marL="0" indent="0">
              <a:buNone/>
            </a:pPr>
            <a:r>
              <a:rPr lang="en-US" sz="2400" dirty="0" smtClean="0">
                <a:latin typeface="Abadi MT Condensed Light"/>
                <a:cs typeface="Abadi MT Condensed Light"/>
              </a:rPr>
              <a:t>Result of χ</a:t>
            </a:r>
            <a:r>
              <a:rPr lang="en-US" sz="2400" baseline="30000" dirty="0" smtClean="0">
                <a:latin typeface="Abadi MT Condensed Light"/>
                <a:cs typeface="Abadi MT Condensed Light"/>
              </a:rPr>
              <a:t>2</a:t>
            </a:r>
            <a:r>
              <a:rPr lang="en-US" sz="2400" dirty="0" smtClean="0">
                <a:latin typeface="Abadi MT Condensed Light"/>
                <a:cs typeface="Abadi MT Condensed Light"/>
              </a:rPr>
              <a:t> test</a:t>
            </a:r>
          </a:p>
          <a:p>
            <a:r>
              <a:rPr lang="en-US" sz="2400" dirty="0" smtClean="0">
                <a:latin typeface="Abadi MT Condensed Light"/>
                <a:cs typeface="Abadi MT Condensed Light"/>
              </a:rPr>
              <a:t>Some evidence to reject null hypothesis</a:t>
            </a:r>
          </a:p>
          <a:p>
            <a:r>
              <a:rPr lang="en-US" sz="2400" dirty="0" smtClean="0">
                <a:latin typeface="Abadi MT Condensed Light"/>
                <a:cs typeface="Abadi MT Condensed Light"/>
              </a:rPr>
              <a:t>Bread and cereals overweight in </a:t>
            </a:r>
            <a:r>
              <a:rPr lang="en-US" sz="2400" dirty="0" err="1" smtClean="0">
                <a:latin typeface="Abadi MT Condensed Light"/>
                <a:cs typeface="Abadi MT Condensed Light"/>
              </a:rPr>
              <a:t>Morrisons</a:t>
            </a:r>
            <a:r>
              <a:rPr lang="en-US" sz="2400" dirty="0" smtClean="0">
                <a:latin typeface="Abadi MT Condensed Light"/>
                <a:cs typeface="Abadi MT Condensed Light"/>
              </a:rPr>
              <a:t> sample</a:t>
            </a:r>
            <a:endParaRPr lang="en-US" sz="2400" dirty="0"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4229906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"/>
          <p:cNvSpPr txBox="1">
            <a:spLocks/>
          </p:cNvSpPr>
          <p:nvPr/>
        </p:nvSpPr>
        <p:spPr>
          <a:xfrm>
            <a:off x="4807631" y="2246497"/>
            <a:ext cx="410494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spcBef>
                <a:spcPts val="2000"/>
              </a:spcBef>
              <a:buClr>
                <a:srgbClr val="819D3C"/>
              </a:buClr>
              <a:buSzPct val="75000"/>
              <a:buFont typeface="Wingdings" pitchFamily="2" charset="2"/>
              <a:buChar char="n"/>
              <a:defRPr sz="2000" b="0" i="0" kern="1200">
                <a:solidFill>
                  <a:srgbClr val="4A4E51"/>
                </a:solidFill>
                <a:latin typeface="Mensch Regular"/>
                <a:ea typeface="+mn-ea"/>
                <a:cs typeface="Mensch Regular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rgbClr val="819D3C"/>
              </a:buClr>
              <a:buSzPct val="75000"/>
              <a:buFont typeface="Wingdings" pitchFamily="2" charset="2"/>
              <a:buChar char="n"/>
              <a:defRPr sz="1800" b="0" i="0" kern="1200">
                <a:solidFill>
                  <a:srgbClr val="4A4E51"/>
                </a:solidFill>
                <a:latin typeface="Mensch Regular"/>
                <a:ea typeface="+mn-ea"/>
                <a:cs typeface="Mensch Regular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rgbClr val="819D3C"/>
              </a:buClr>
              <a:buSzPct val="75000"/>
              <a:buFont typeface="Wingdings" pitchFamily="2" charset="2"/>
              <a:buChar char="n"/>
              <a:defRPr sz="1800" b="0" i="0" kern="1200">
                <a:solidFill>
                  <a:srgbClr val="4A4E51"/>
                </a:solidFill>
                <a:latin typeface="Mensch Regular"/>
                <a:ea typeface="+mn-ea"/>
                <a:cs typeface="Mensch Regular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rgbClr val="819D3C"/>
              </a:buClr>
              <a:buSzPct val="75000"/>
              <a:buFont typeface="Wingdings" pitchFamily="2" charset="2"/>
              <a:buChar char="n"/>
              <a:defRPr sz="1800" b="0" i="0" kern="1200">
                <a:solidFill>
                  <a:srgbClr val="4A4E51"/>
                </a:solidFill>
                <a:latin typeface="Mensch Regular"/>
                <a:ea typeface="+mn-ea"/>
                <a:cs typeface="Mensch Regular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rgbClr val="819D3C"/>
              </a:buClr>
              <a:buSzPct val="75000"/>
              <a:buFont typeface="Wingdings" pitchFamily="2" charset="2"/>
              <a:buChar char="n"/>
              <a:defRPr sz="1800" b="0" i="0" kern="1200">
                <a:solidFill>
                  <a:srgbClr val="4A4E51"/>
                </a:solidFill>
                <a:latin typeface="Mensch Regular"/>
                <a:ea typeface="+mn-ea"/>
                <a:cs typeface="Mensch Regular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GB" sz="2200" dirty="0" smtClean="0">
                <a:latin typeface="Abadi MT Condensed Light"/>
                <a:ea typeface="Mensch" pitchFamily="2" charset="0"/>
                <a:cs typeface="Abadi MT Condensed Light"/>
              </a:rPr>
              <a:t>Sample distribution relative to population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	&lt; -4.75%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latin typeface="Abadi MT Condensed Light"/>
                <a:ea typeface="Mensch" pitchFamily="2" charset="0"/>
                <a:cs typeface="Abadi MT Condensed Light"/>
              </a:rPr>
              <a:t>	</a:t>
            </a: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-4.76 </a:t>
            </a:r>
            <a:r>
              <a:rPr lang="mr-IN" dirty="0" smtClean="0">
                <a:latin typeface="Abadi MT Condensed Light"/>
                <a:ea typeface="Mensch" pitchFamily="2" charset="0"/>
                <a:cs typeface="Abadi MT Condensed Light"/>
              </a:rPr>
              <a:t>–</a:t>
            </a: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 +1.5%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latin typeface="Abadi MT Condensed Light"/>
                <a:ea typeface="Mensch" pitchFamily="2" charset="0"/>
                <a:cs typeface="Abadi MT Condensed Light"/>
              </a:rPr>
              <a:t>	</a:t>
            </a: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+1.51 </a:t>
            </a:r>
            <a:r>
              <a:rPr lang="en-GB" dirty="0">
                <a:latin typeface="Abadi MT Condensed Light"/>
                <a:ea typeface="Mensch" pitchFamily="2" charset="0"/>
                <a:cs typeface="Abadi MT Condensed Light"/>
              </a:rPr>
              <a:t> </a:t>
            </a:r>
            <a:r>
              <a:rPr lang="mr-IN" dirty="0">
                <a:latin typeface="Abadi MT Condensed Light"/>
                <a:ea typeface="Mensch" pitchFamily="2" charset="0"/>
                <a:cs typeface="Abadi MT Condensed Light"/>
              </a:rPr>
              <a:t>–</a:t>
            </a:r>
            <a:r>
              <a:rPr lang="en-GB" dirty="0">
                <a:latin typeface="Abadi MT Condensed Light"/>
                <a:ea typeface="Mensch" pitchFamily="2" charset="0"/>
                <a:cs typeface="Abadi MT Condensed Light"/>
              </a:rPr>
              <a:t> </a:t>
            </a: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 +7.75%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latin typeface="Abadi MT Condensed Light"/>
                <a:ea typeface="Mensch" pitchFamily="2" charset="0"/>
                <a:cs typeface="Abadi MT Condensed Light"/>
              </a:rPr>
              <a:t>	</a:t>
            </a: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&gt; +7.75%</a:t>
            </a:r>
            <a:endParaRPr lang="en-US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How does the </a:t>
            </a:r>
            <a:r>
              <a:rPr lang="en-US" sz="3200" dirty="0" err="1" smtClean="0">
                <a:latin typeface="Abadi MT Condensed Light"/>
                <a:ea typeface="Mensch" pitchFamily="2" charset="0"/>
                <a:cs typeface="Abadi MT Condensed Light"/>
              </a:rPr>
              <a:t>Morrisons</a:t>
            </a:r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 sample compare to the UK population distribution?</a:t>
            </a:r>
            <a:endParaRPr lang="en-US" sz="3200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13254" y="2961246"/>
            <a:ext cx="408951" cy="408951"/>
          </a:xfrm>
          <a:prstGeom prst="rect">
            <a:avLst/>
          </a:prstGeom>
          <a:solidFill>
            <a:srgbClr val="A84A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214958" y="3694788"/>
            <a:ext cx="408951" cy="408951"/>
          </a:xfrm>
          <a:prstGeom prst="rect">
            <a:avLst/>
          </a:prstGeom>
          <a:solidFill>
            <a:srgbClr val="DADE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16662" y="4385281"/>
            <a:ext cx="408951" cy="408951"/>
          </a:xfrm>
          <a:prstGeom prst="rect">
            <a:avLst/>
          </a:prstGeom>
          <a:solidFill>
            <a:srgbClr val="34A8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213174" y="5097298"/>
            <a:ext cx="408951" cy="408951"/>
          </a:xfrm>
          <a:prstGeom prst="rect">
            <a:avLst/>
          </a:prstGeom>
          <a:solidFill>
            <a:srgbClr val="217C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Methodology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pic>
        <p:nvPicPr>
          <p:cNvPr id="8" name="Picture 7" descr="figure_1_colour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80" t="15582" r="33546" b="11846"/>
          <a:stretch/>
        </p:blipFill>
        <p:spPr>
          <a:xfrm>
            <a:off x="1190417" y="1882848"/>
            <a:ext cx="2848575" cy="440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928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sz="3200" dirty="0">
                <a:latin typeface="Abadi MT Condensed Light"/>
                <a:cs typeface="Abadi MT Condensed Light"/>
              </a:rPr>
              <a:t>Comparing </a:t>
            </a:r>
            <a:r>
              <a:rPr lang="en-US" sz="3200" dirty="0" smtClean="0">
                <a:latin typeface="Abadi MT Condensed Light"/>
                <a:cs typeface="Abadi MT Condensed Light"/>
              </a:rPr>
              <a:t>re-weighted </a:t>
            </a:r>
            <a:r>
              <a:rPr lang="en-US" sz="3200" dirty="0" err="1" smtClean="0">
                <a:latin typeface="Abadi MT Condensed Light"/>
                <a:cs typeface="Abadi MT Condensed Light"/>
              </a:rPr>
              <a:t>Morrisons</a:t>
            </a:r>
            <a:r>
              <a:rPr lang="en-US" sz="3200" dirty="0" smtClean="0">
                <a:latin typeface="Abadi MT Condensed Light"/>
                <a:cs typeface="Abadi MT Condensed Light"/>
              </a:rPr>
              <a:t> </a:t>
            </a:r>
            <a:r>
              <a:rPr lang="en-US" sz="3200" dirty="0">
                <a:latin typeface="Abadi MT Condensed Light"/>
                <a:cs typeface="Abadi MT Condensed Light"/>
              </a:rPr>
              <a:t>sample </a:t>
            </a:r>
            <a:r>
              <a:rPr lang="en-US" sz="3200" dirty="0" smtClean="0">
                <a:latin typeface="Abadi MT Condensed Light"/>
                <a:cs typeface="Abadi MT Condensed Light"/>
              </a:rPr>
              <a:t>with </a:t>
            </a:r>
            <a:r>
              <a:rPr lang="en-US" sz="3200" dirty="0">
                <a:latin typeface="Abadi MT Condensed Light"/>
                <a:cs typeface="Abadi MT Condensed Light"/>
              </a:rPr>
              <a:t>‘population’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Methodology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badi MT Condensed Light"/>
                <a:cs typeface="Abadi MT Condensed Light"/>
              </a:rPr>
              <a:t>Null hypothesis </a:t>
            </a:r>
            <a:r>
              <a:rPr lang="en-US" sz="2400" dirty="0" smtClean="0">
                <a:latin typeface="Abadi MT Condensed Light"/>
                <a:cs typeface="Abadi MT Condensed Light"/>
              </a:rPr>
              <a:t>3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en-US" sz="2400" dirty="0" smtClean="0">
                <a:latin typeface="Abadi MT Condensed Light"/>
                <a:cs typeface="Abadi MT Condensed Light"/>
              </a:rPr>
              <a:t>The distribution of revenue between food categories for the </a:t>
            </a:r>
            <a:r>
              <a:rPr lang="en-US" sz="2400" dirty="0" smtClean="0">
                <a:latin typeface="Abadi MT Condensed Extra Bold"/>
                <a:cs typeface="Abadi MT Condensed Extra Bold"/>
              </a:rPr>
              <a:t>online LCF 2016</a:t>
            </a:r>
            <a:r>
              <a:rPr lang="en-US" sz="2400" dirty="0" smtClean="0">
                <a:latin typeface="Abadi MT Condensed Light"/>
                <a:cs typeface="Abadi MT Condensed Light"/>
              </a:rPr>
              <a:t> and </a:t>
            </a:r>
            <a:r>
              <a:rPr lang="en-US" sz="2400" dirty="0" smtClean="0">
                <a:latin typeface="Abadi MT Condensed Extra Bold"/>
                <a:cs typeface="Abadi MT Condensed Extra Bold"/>
              </a:rPr>
              <a:t>re-weighted online </a:t>
            </a:r>
            <a:r>
              <a:rPr lang="en-US" sz="2400" dirty="0" err="1" smtClean="0">
                <a:latin typeface="Abadi MT Condensed Extra Bold"/>
                <a:cs typeface="Abadi MT Condensed Extra Bold"/>
              </a:rPr>
              <a:t>Morrisons</a:t>
            </a:r>
            <a:r>
              <a:rPr lang="en-US" sz="2400" dirty="0" smtClean="0">
                <a:latin typeface="Abadi MT Condensed Extra Bold"/>
                <a:cs typeface="Abadi MT Condensed Extra Bold"/>
              </a:rPr>
              <a:t> sample</a:t>
            </a:r>
            <a:r>
              <a:rPr lang="en-US" sz="2400" dirty="0" smtClean="0">
                <a:latin typeface="Abadi MT Condensed Light"/>
                <a:cs typeface="Abadi MT Condensed Light"/>
              </a:rPr>
              <a:t> transactions is the same</a:t>
            </a:r>
          </a:p>
          <a:p>
            <a:pPr marL="0" indent="0">
              <a:buNone/>
            </a:pPr>
            <a:r>
              <a:rPr lang="en-US" sz="2400" dirty="0">
                <a:latin typeface="Abadi MT Condensed Light"/>
                <a:cs typeface="Abadi MT Condensed Light"/>
              </a:rPr>
              <a:t>Result of χ</a:t>
            </a:r>
            <a:r>
              <a:rPr lang="en-US" sz="2400" baseline="30000" dirty="0">
                <a:latin typeface="Abadi MT Condensed Light"/>
                <a:cs typeface="Abadi MT Condensed Light"/>
              </a:rPr>
              <a:t>2</a:t>
            </a:r>
            <a:r>
              <a:rPr lang="en-US" sz="2400" dirty="0">
                <a:latin typeface="Abadi MT Condensed Light"/>
                <a:cs typeface="Abadi MT Condensed Light"/>
              </a:rPr>
              <a:t> test</a:t>
            </a:r>
          </a:p>
          <a:p>
            <a:r>
              <a:rPr lang="en-US" sz="2400" dirty="0" smtClean="0">
                <a:latin typeface="Abadi MT Condensed Light"/>
                <a:cs typeface="Abadi MT Condensed Light"/>
              </a:rPr>
              <a:t> Insufficient evidence to reject null hypothesis</a:t>
            </a:r>
          </a:p>
          <a:p>
            <a:r>
              <a:rPr lang="en-US" sz="2400" dirty="0">
                <a:latin typeface="Abadi MT Condensed Light"/>
                <a:cs typeface="Abadi MT Condensed Light"/>
              </a:rPr>
              <a:t> </a:t>
            </a:r>
            <a:r>
              <a:rPr lang="en-US" sz="2400" dirty="0" smtClean="0">
                <a:latin typeface="Abadi MT Condensed Light"/>
                <a:cs typeface="Abadi MT Condensed Light"/>
              </a:rPr>
              <a:t>Re-weighted sample not significantly different from ‘population’</a:t>
            </a:r>
          </a:p>
        </p:txBody>
      </p:sp>
    </p:spTree>
    <p:extLst>
      <p:ext uri="{BB962C8B-B14F-4D97-AF65-F5344CB8AC3E}">
        <p14:creationId xmlns:p14="http://schemas.microsoft.com/office/powerpoint/2010/main" val="2555750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sz="3200" dirty="0">
                <a:latin typeface="Abadi MT Condensed Light"/>
                <a:cs typeface="Abadi MT Condensed Light"/>
              </a:rPr>
              <a:t>Comparing </a:t>
            </a:r>
            <a:r>
              <a:rPr lang="en-US" sz="3200" dirty="0" smtClean="0">
                <a:latin typeface="Abadi MT Condensed Light"/>
                <a:cs typeface="Abadi MT Condensed Light"/>
              </a:rPr>
              <a:t>proportion of fresh and non-fresh products in online and offline baskets</a:t>
            </a:r>
            <a:endParaRPr lang="en-US" sz="3200" dirty="0">
              <a:latin typeface="Abadi MT Condensed Light"/>
              <a:cs typeface="Abadi MT Condensed Ligh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Methodology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Abadi MT Condensed Light"/>
                <a:cs typeface="Abadi MT Condensed Light"/>
              </a:rPr>
              <a:t>Null hypothesis 4</a:t>
            </a:r>
            <a:endParaRPr lang="en-US" sz="2400" dirty="0" smtClean="0">
              <a:latin typeface="Abadi MT Condensed Light"/>
              <a:cs typeface="Abadi MT Condensed Light"/>
            </a:endParaRPr>
          </a:p>
          <a:p>
            <a:pPr marL="0" indent="0">
              <a:spcAft>
                <a:spcPts val="1800"/>
              </a:spcAft>
              <a:buNone/>
            </a:pPr>
            <a:r>
              <a:rPr lang="en-US" sz="2400" dirty="0" smtClean="0">
                <a:latin typeface="Abadi MT Condensed Light"/>
                <a:cs typeface="Abadi MT Condensed Light"/>
              </a:rPr>
              <a:t>The distribution of revenue between fresh and non-fresh for the </a:t>
            </a:r>
            <a:r>
              <a:rPr lang="en-US" sz="2400" dirty="0" smtClean="0">
                <a:latin typeface="Abadi MT Condensed Extra Bold"/>
                <a:cs typeface="Abadi MT Condensed Extra Bold"/>
              </a:rPr>
              <a:t>offline LCF 2016</a:t>
            </a:r>
            <a:r>
              <a:rPr lang="en-US" sz="2400" dirty="0" smtClean="0">
                <a:latin typeface="Abadi MT Condensed Light"/>
                <a:cs typeface="Abadi MT Condensed Light"/>
              </a:rPr>
              <a:t> and </a:t>
            </a:r>
            <a:r>
              <a:rPr lang="en-US" sz="2400" dirty="0" smtClean="0">
                <a:latin typeface="Abadi MT Condensed Extra Bold"/>
                <a:cs typeface="Abadi MT Condensed Extra Bold"/>
              </a:rPr>
              <a:t>re-weighted online </a:t>
            </a:r>
            <a:r>
              <a:rPr lang="en-US" sz="2400" dirty="0" err="1" smtClean="0">
                <a:latin typeface="Abadi MT Condensed Extra Bold"/>
                <a:cs typeface="Abadi MT Condensed Extra Bold"/>
              </a:rPr>
              <a:t>Morrisons</a:t>
            </a:r>
            <a:r>
              <a:rPr lang="en-US" sz="2400" dirty="0" smtClean="0">
                <a:latin typeface="Abadi MT Condensed Extra Bold"/>
                <a:cs typeface="Abadi MT Condensed Extra Bold"/>
              </a:rPr>
              <a:t> sample</a:t>
            </a:r>
            <a:r>
              <a:rPr lang="en-US" sz="2400" dirty="0" smtClean="0">
                <a:latin typeface="Abadi MT Condensed Light"/>
                <a:cs typeface="Abadi MT Condensed Light"/>
              </a:rPr>
              <a:t> transactions is the same</a:t>
            </a:r>
          </a:p>
          <a:p>
            <a:pPr marL="0" indent="0">
              <a:buNone/>
            </a:pPr>
            <a:r>
              <a:rPr lang="en-US" sz="2400" dirty="0">
                <a:latin typeface="Abadi MT Condensed Light"/>
                <a:cs typeface="Abadi MT Condensed Light"/>
              </a:rPr>
              <a:t>Result of χ</a:t>
            </a:r>
            <a:r>
              <a:rPr lang="en-US" sz="2400" baseline="30000" dirty="0">
                <a:latin typeface="Abadi MT Condensed Light"/>
                <a:cs typeface="Abadi MT Condensed Light"/>
              </a:rPr>
              <a:t>2</a:t>
            </a:r>
            <a:r>
              <a:rPr lang="en-US" sz="2400" dirty="0">
                <a:latin typeface="Abadi MT Condensed Light"/>
                <a:cs typeface="Abadi MT Condensed Light"/>
              </a:rPr>
              <a:t> test</a:t>
            </a:r>
          </a:p>
          <a:p>
            <a:r>
              <a:rPr lang="en-US" sz="2400" dirty="0" smtClean="0">
                <a:latin typeface="Abadi MT Condensed Light"/>
                <a:cs typeface="Abadi MT Condensed Light"/>
              </a:rPr>
              <a:t>Sufficient evidence to reject null hypothesis</a:t>
            </a:r>
          </a:p>
          <a:p>
            <a:r>
              <a:rPr lang="en-US" sz="2400" dirty="0" smtClean="0">
                <a:latin typeface="Abadi MT Condensed Light"/>
                <a:cs typeface="Abadi MT Condensed Light"/>
              </a:rPr>
              <a:t>Proportion of fresh products is larger in </a:t>
            </a:r>
            <a:r>
              <a:rPr lang="en-US" sz="2400" dirty="0" err="1" smtClean="0">
                <a:latin typeface="Abadi MT Condensed Light"/>
                <a:cs typeface="Abadi MT Condensed Light"/>
              </a:rPr>
              <a:t>Morrisons</a:t>
            </a:r>
            <a:r>
              <a:rPr lang="en-US" sz="2400" dirty="0" smtClean="0">
                <a:latin typeface="Abadi MT Condensed Light"/>
                <a:cs typeface="Abadi MT Condensed Light"/>
              </a:rPr>
              <a:t> sample</a:t>
            </a:r>
          </a:p>
        </p:txBody>
      </p:sp>
    </p:spTree>
    <p:extLst>
      <p:ext uri="{BB962C8B-B14F-4D97-AF65-F5344CB8AC3E}">
        <p14:creationId xmlns:p14="http://schemas.microsoft.com/office/powerpoint/2010/main" val="3850467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17C4C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0554" y="2571750"/>
            <a:ext cx="6181611" cy="11620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Methodology &amp; results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0553" y="3345800"/>
            <a:ext cx="849130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FFFFFF"/>
                </a:solidFill>
                <a:latin typeface="Abadi MT Condensed Light"/>
                <a:ea typeface="Mensch" pitchFamily="2" charset="0"/>
                <a:cs typeface="Abadi MT Condensed Light"/>
              </a:rPr>
              <a:t>Are online grocery shoppers price sensitive?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FFFFFF"/>
                </a:solidFill>
                <a:latin typeface="Abadi MT Condensed Light"/>
                <a:ea typeface="Mensch" pitchFamily="2" charset="0"/>
                <a:cs typeface="Abadi MT Condensed Light"/>
              </a:rPr>
              <a:t> Are online grocery baskets stable?</a:t>
            </a:r>
          </a:p>
        </p:txBody>
      </p:sp>
      <p:pic>
        <p:nvPicPr>
          <p:cNvPr id="6" name="Picture 5" descr="uos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621" y="5927455"/>
            <a:ext cx="2552006" cy="56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200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4F5DB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 MT Condensed Light"/>
              <a:cs typeface="Abadi MT Condensed Ligh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Methodology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Last page visited before adding products to basket</a:t>
            </a:r>
            <a:endParaRPr lang="en-US" sz="3200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224518"/>
              </p:ext>
            </p:extLst>
          </p:nvPr>
        </p:nvGraphicFramePr>
        <p:xfrm>
          <a:off x="498475" y="1981200"/>
          <a:ext cx="7556500" cy="2438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78250"/>
                <a:gridCol w="37782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Abadi MT Condensed Light"/>
                          <a:cs typeface="Abadi MT Condensed Light"/>
                        </a:rPr>
                        <a:t>Price sensitive</a:t>
                      </a:r>
                      <a:endParaRPr lang="en-US" sz="2600" dirty="0">
                        <a:latin typeface="Abadi MT Condensed Light"/>
                        <a:cs typeface="Abadi MT Condensed Light"/>
                      </a:endParaRPr>
                    </a:p>
                  </a:txBody>
                  <a:tcPr>
                    <a:solidFill>
                      <a:srgbClr val="217C4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Abadi MT Condensed Light"/>
                          <a:cs typeface="Abadi MT Condensed Light"/>
                        </a:rPr>
                        <a:t>Stable</a:t>
                      </a:r>
                      <a:endParaRPr lang="en-US" sz="2600" dirty="0">
                        <a:latin typeface="Abadi MT Condensed Light"/>
                        <a:cs typeface="Abadi MT Condensed Light"/>
                      </a:endParaRPr>
                    </a:p>
                  </a:txBody>
                  <a:tcPr>
                    <a:solidFill>
                      <a:srgbClr val="217C4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Abadi MT Condensed Light"/>
                          <a:cs typeface="Abadi MT Condensed Light"/>
                        </a:rPr>
                        <a:t>Offers</a:t>
                      </a:r>
                      <a:endParaRPr lang="en-US" sz="26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Abadi MT Condensed Light"/>
                          <a:cs typeface="Abadi MT Condensed Light"/>
                        </a:rPr>
                        <a:t>Shopping list</a:t>
                      </a:r>
                      <a:endParaRPr lang="en-US" sz="26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Abadi MT Condensed Light"/>
                          <a:cs typeface="Abadi MT Condensed Light"/>
                        </a:rPr>
                        <a:t>Flash sales</a:t>
                      </a:r>
                      <a:endParaRPr lang="en-US" sz="26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latin typeface="Abadi MT Condensed Light"/>
                          <a:cs typeface="Abadi MT Condensed Light"/>
                        </a:rPr>
                        <a:t>Favourites</a:t>
                      </a:r>
                      <a:endParaRPr lang="en-US" sz="26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Abadi MT Condensed Light"/>
                          <a:cs typeface="Abadi MT Condensed Light"/>
                        </a:rPr>
                        <a:t>Sort by price ascending</a:t>
                      </a:r>
                      <a:endParaRPr lang="en-US" sz="26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Abadi MT Condensed Light"/>
                          <a:cs typeface="Abadi MT Condensed Light"/>
                        </a:rPr>
                        <a:t>Suggested order</a:t>
                      </a:r>
                      <a:endParaRPr lang="en-US" sz="26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6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Abadi MT Condensed Light"/>
                          <a:cs typeface="Abadi MT Condensed Light"/>
                        </a:rPr>
                        <a:t>Previous </a:t>
                      </a:r>
                      <a:r>
                        <a:rPr lang="en-US" sz="2600" dirty="0" smtClean="0">
                          <a:latin typeface="Abadi MT Condensed Light"/>
                          <a:cs typeface="Abadi MT Condensed Light"/>
                        </a:rPr>
                        <a:t>order</a:t>
                      </a:r>
                      <a:endParaRPr lang="en-US" sz="2600" dirty="0">
                        <a:latin typeface="Abadi MT Condensed Light"/>
                        <a:cs typeface="Abadi MT Condensed Ligh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297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1358025"/>
              </p:ext>
            </p:extLst>
          </p:nvPr>
        </p:nvGraphicFramePr>
        <p:xfrm>
          <a:off x="788361" y="3057152"/>
          <a:ext cx="38036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E-</a:t>
            </a:r>
            <a:r>
              <a:rPr lang="en-GB" sz="3200" dirty="0" smtClean="0">
                <a:latin typeface="Abadi MT Condensed Light"/>
                <a:ea typeface="Mensch" pitchFamily="2" charset="0"/>
                <a:cs typeface="Abadi MT Condensed Light"/>
              </a:rPr>
              <a:t>commerce</a:t>
            </a: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 is big business, not least in the UK</a:t>
            </a:r>
            <a:endParaRPr lang="en-US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Introduction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16110" y="2401357"/>
            <a:ext cx="3220884" cy="3365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 rot="16200000">
            <a:off x="2713539" y="3984377"/>
            <a:ext cx="25538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badi MT Condensed Light"/>
                <a:cs typeface="Abadi MT Condensed Light"/>
              </a:rPr>
              <a:t>UK online retail expenditure </a:t>
            </a:r>
            <a:endParaRPr lang="en-US" sz="2000" dirty="0">
              <a:latin typeface="Abadi MT Condensed Light"/>
              <a:cs typeface="Abadi MT Condensed Light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444550" y="2622681"/>
            <a:ext cx="1312378" cy="868941"/>
          </a:xfrm>
          <a:prstGeom prst="straightConnector1">
            <a:avLst/>
          </a:prstGeom>
          <a:ln w="57150" cmpd="sng">
            <a:solidFill>
              <a:srgbClr val="217C4C"/>
            </a:solidFill>
            <a:prstDash val="dash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>
          <a:xfrm>
            <a:off x="1203048" y="2547191"/>
            <a:ext cx="1260993" cy="6447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spcBef>
                <a:spcPts val="2000"/>
              </a:spcBef>
              <a:buClr>
                <a:srgbClr val="819D3C"/>
              </a:buClr>
              <a:buSzPct val="75000"/>
              <a:buFont typeface="Wingdings" pitchFamily="2" charset="2"/>
              <a:buChar char="n"/>
              <a:defRPr sz="2000" b="0" i="0" kern="1200">
                <a:solidFill>
                  <a:srgbClr val="4A4E51"/>
                </a:solidFill>
                <a:latin typeface="Mensch Regular"/>
                <a:ea typeface="+mn-ea"/>
                <a:cs typeface="Mensch Regular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rgbClr val="819D3C"/>
              </a:buClr>
              <a:buSzPct val="75000"/>
              <a:buFont typeface="Wingdings" pitchFamily="2" charset="2"/>
              <a:buChar char="n"/>
              <a:defRPr sz="1800" b="0" i="0" kern="1200">
                <a:solidFill>
                  <a:srgbClr val="4A4E51"/>
                </a:solidFill>
                <a:latin typeface="Mensch Regular"/>
                <a:ea typeface="+mn-ea"/>
                <a:cs typeface="Mensch Regular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rgbClr val="819D3C"/>
              </a:buClr>
              <a:buSzPct val="75000"/>
              <a:buFont typeface="Wingdings" pitchFamily="2" charset="2"/>
              <a:buChar char="n"/>
              <a:defRPr sz="1800" b="0" i="0" kern="1200">
                <a:solidFill>
                  <a:srgbClr val="4A4E51"/>
                </a:solidFill>
                <a:latin typeface="Mensch Regular"/>
                <a:ea typeface="+mn-ea"/>
                <a:cs typeface="Mensch Regular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rgbClr val="819D3C"/>
              </a:buClr>
              <a:buSzPct val="75000"/>
              <a:buFont typeface="Wingdings" pitchFamily="2" charset="2"/>
              <a:buChar char="n"/>
              <a:defRPr sz="1800" b="0" i="0" kern="1200">
                <a:solidFill>
                  <a:srgbClr val="4A4E51"/>
                </a:solidFill>
                <a:latin typeface="Mensch Regular"/>
                <a:ea typeface="+mn-ea"/>
                <a:cs typeface="Mensch Regular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rgbClr val="819D3C"/>
              </a:buClr>
              <a:buSzPct val="75000"/>
              <a:buFont typeface="Wingdings" pitchFamily="2" charset="2"/>
              <a:buChar char="n"/>
              <a:defRPr sz="1800" b="0" i="0" kern="1200">
                <a:solidFill>
                  <a:srgbClr val="4A4E51"/>
                </a:solidFill>
                <a:latin typeface="Mensch Regular"/>
                <a:ea typeface="+mn-ea"/>
                <a:cs typeface="Mensch Regular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GB" sz="2400" dirty="0" smtClean="0">
                <a:solidFill>
                  <a:srgbClr val="217C4C"/>
                </a:solidFill>
                <a:latin typeface="Abadi MT Condensed Light"/>
                <a:ea typeface="Mensch" pitchFamily="2" charset="0"/>
                <a:cs typeface="Abadi MT Condensed Light"/>
              </a:rPr>
              <a:t>+16%</a:t>
            </a:r>
            <a:endParaRPr lang="en-US" sz="2400" dirty="0">
              <a:solidFill>
                <a:srgbClr val="217C4C"/>
              </a:solidFill>
              <a:latin typeface="Abadi MT Condensed Light"/>
              <a:ea typeface="Mensch" pitchFamily="2" charset="0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3561814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Results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Average</a:t>
            </a:r>
            <a:r>
              <a:rPr lang="en-US" dirty="0" smtClean="0">
                <a:latin typeface="Abadi MT Condensed Light"/>
                <a:ea typeface="Mensch" pitchFamily="2" charset="0"/>
                <a:cs typeface="Abadi MT Condensed Light"/>
              </a:rPr>
              <a:t> basket value</a:t>
            </a:r>
            <a:endParaRPr lang="en-US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5701922"/>
              </p:ext>
            </p:extLst>
          </p:nvPr>
        </p:nvGraphicFramePr>
        <p:xfrm>
          <a:off x="1187623" y="1398373"/>
          <a:ext cx="6805021" cy="4083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4968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Results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>
                <a:latin typeface="Abadi MT Condensed Light"/>
                <a:ea typeface="Mensch" pitchFamily="2" charset="0"/>
                <a:cs typeface="Abadi MT Condensed Light"/>
              </a:rPr>
              <a:t>Morrisons</a:t>
            </a:r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 specific </a:t>
            </a:r>
            <a:r>
              <a:rPr lang="en-US" sz="3200" dirty="0" err="1" smtClean="0">
                <a:latin typeface="Abadi MT Condensed Light"/>
                <a:ea typeface="Mensch" pitchFamily="2" charset="0"/>
                <a:cs typeface="Abadi MT Condensed Light"/>
              </a:rPr>
              <a:t>behaviour</a:t>
            </a:r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: Price sensitivity</a:t>
            </a:r>
            <a:endParaRPr lang="en-US" sz="3200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7694299"/>
              </p:ext>
            </p:extLst>
          </p:nvPr>
        </p:nvGraphicFramePr>
        <p:xfrm>
          <a:off x="498473" y="1790699"/>
          <a:ext cx="7739063" cy="4058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9716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4F5DB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 MT Condensed Light"/>
              <a:cs typeface="Abadi MT Condensed Ligh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Results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>
                <a:latin typeface="Abadi MT Condensed Light"/>
                <a:ea typeface="Mensch" pitchFamily="2" charset="0"/>
                <a:cs typeface="Abadi MT Condensed Light"/>
              </a:rPr>
              <a:t>Morrisons</a:t>
            </a:r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 specific </a:t>
            </a:r>
            <a:r>
              <a:rPr lang="en-US" sz="3200" dirty="0" err="1" smtClean="0">
                <a:latin typeface="Abadi MT Condensed Light"/>
                <a:ea typeface="Mensch" pitchFamily="2" charset="0"/>
                <a:cs typeface="Abadi MT Condensed Light"/>
              </a:rPr>
              <a:t>behaviour</a:t>
            </a:r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: Basket Stability</a:t>
            </a:r>
            <a:endParaRPr lang="en-US" sz="3200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2742278"/>
              </p:ext>
            </p:extLst>
          </p:nvPr>
        </p:nvGraphicFramePr>
        <p:xfrm>
          <a:off x="498474" y="1382014"/>
          <a:ext cx="7966669" cy="4780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3550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17C4C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 MT Condensed Light"/>
              <a:cs typeface="Abadi MT Condensed Ligh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0554" y="2571750"/>
            <a:ext cx="7138496" cy="11620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300" dirty="0" smtClean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Conclusions</a:t>
            </a:r>
            <a:r>
              <a:rPr lang="en-US" sz="4000" dirty="0" smtClean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, implications &amp; future </a:t>
            </a:r>
            <a:r>
              <a:rPr lang="en-US" sz="4000" dirty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w</a:t>
            </a:r>
            <a:r>
              <a:rPr lang="en-US" sz="4000" dirty="0" smtClean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ork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badi MT Condensed Light"/>
              <a:ea typeface="Mensch" pitchFamily="2" charset="0"/>
              <a:cs typeface="Abadi MT Condensed Light"/>
            </a:endParaRPr>
          </a:p>
        </p:txBody>
      </p:sp>
      <p:pic>
        <p:nvPicPr>
          <p:cNvPr id="6" name="Picture 5" descr="uos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621" y="5927455"/>
            <a:ext cx="2552006" cy="56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6689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Conclusions</a:t>
            </a:r>
            <a:endParaRPr lang="en-US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4108823" cy="4144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badi MT Condensed Extra Bold"/>
                <a:ea typeface="Mensch" pitchFamily="2" charset="0"/>
                <a:cs typeface="Abadi MT Condensed Extra Bold"/>
              </a:rPr>
              <a:t>Differences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in basket consumption between online and offline grocery shopping in the UK </a:t>
            </a:r>
          </a:p>
          <a:p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Re</a:t>
            </a:r>
            <a:r>
              <a:rPr lang="en-US" sz="2400" dirty="0">
                <a:latin typeface="Abadi MT Condensed Light"/>
                <a:ea typeface="Mensch" pitchFamily="2" charset="0"/>
                <a:cs typeface="Abadi MT Condensed Light"/>
              </a:rPr>
              <a:t>-weighting </a:t>
            </a:r>
            <a:r>
              <a:rPr lang="en-US" sz="2400" dirty="0" err="1" smtClean="0">
                <a:latin typeface="Abadi MT Condensed Light"/>
                <a:ea typeface="Mensch" pitchFamily="2" charset="0"/>
                <a:cs typeface="Abadi MT Condensed Light"/>
              </a:rPr>
              <a:t>Morrisons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offers </a:t>
            </a:r>
            <a:r>
              <a:rPr lang="en-US" sz="2400" dirty="0">
                <a:latin typeface="Abadi MT Condensed Light"/>
                <a:ea typeface="Mensch" pitchFamily="2" charset="0"/>
                <a:cs typeface="Abadi MT Condensed Light"/>
              </a:rPr>
              <a:t>potential to represent national-level </a:t>
            </a:r>
            <a:r>
              <a:rPr lang="en-US" sz="2400" dirty="0" err="1" smtClean="0">
                <a:latin typeface="Abadi MT Condensed Light"/>
                <a:ea typeface="Mensch" pitchFamily="2" charset="0"/>
                <a:cs typeface="Abadi MT Condensed Light"/>
              </a:rPr>
              <a:t>behaviour</a:t>
            </a:r>
            <a:endParaRPr lang="en-US" sz="2400" dirty="0" smtClean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/>
          <a:srcRect l="13632" t="9765" r="17179" b="9466"/>
          <a:stretch>
            <a:fillRect/>
          </a:stretch>
        </p:blipFill>
        <p:spPr bwMode="auto">
          <a:xfrm>
            <a:off x="5009337" y="2280367"/>
            <a:ext cx="3657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Conclusions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4078448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Conclusions</a:t>
            </a:r>
            <a:endParaRPr lang="en-US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4108823" cy="4144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Some evidence that</a:t>
            </a:r>
            <a:r>
              <a:rPr lang="en-US" sz="2400" dirty="0" smtClean="0">
                <a:latin typeface="Abadi MT Condensed Extra Bold"/>
                <a:ea typeface="Mensch" pitchFamily="2" charset="0"/>
                <a:cs typeface="Abadi MT Condensed Extra Bold"/>
              </a:rPr>
              <a:t> online 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consumers </a:t>
            </a:r>
            <a:r>
              <a:rPr lang="en-US" sz="2400" dirty="0" smtClean="0">
                <a:latin typeface="Abadi MT Condensed Extra Bold"/>
                <a:ea typeface="Mensch" pitchFamily="2" charset="0"/>
                <a:cs typeface="Abadi MT Condensed Extra Bold"/>
              </a:rPr>
              <a:t>spend more 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on</a:t>
            </a:r>
            <a:r>
              <a:rPr lang="en-US" sz="2400" dirty="0" smtClean="0">
                <a:latin typeface="Abadi MT Condensed Extra Bold"/>
                <a:ea typeface="Mensch" pitchFamily="2" charset="0"/>
                <a:cs typeface="Abadi MT Condensed Extra Bold"/>
              </a:rPr>
              <a:t> fresh 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products than offline, contrary to popular belief</a:t>
            </a:r>
          </a:p>
          <a:p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Some evidence consumers are </a:t>
            </a:r>
            <a:r>
              <a:rPr lang="en-US" sz="2400" dirty="0" smtClean="0">
                <a:latin typeface="Abadi MT Condensed Extra Bold"/>
                <a:ea typeface="Mensch" pitchFamily="2" charset="0"/>
                <a:cs typeface="Abadi MT Condensed Extra Bold"/>
              </a:rPr>
              <a:t>not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as </a:t>
            </a:r>
            <a:r>
              <a:rPr lang="en-US" sz="2400" dirty="0" smtClean="0">
                <a:latin typeface="Abadi MT Condensed Extra Bold"/>
                <a:ea typeface="Mensch" pitchFamily="2" charset="0"/>
                <a:cs typeface="Abadi MT Condensed Extra Bold"/>
              </a:rPr>
              <a:t>price-sensitive 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as retailers / current research suggests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 l="4806" t="15042" r="5368" b="17904"/>
          <a:stretch>
            <a:fillRect/>
          </a:stretch>
        </p:blipFill>
        <p:spPr bwMode="auto">
          <a:xfrm>
            <a:off x="4788726" y="1981200"/>
            <a:ext cx="4072245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Conclusions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4181990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Future work</a:t>
            </a:r>
            <a:endParaRPr lang="en-US" sz="3200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981200"/>
            <a:ext cx="5071382" cy="41449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Examine </a:t>
            </a:r>
            <a:r>
              <a:rPr lang="en-US" sz="2400" dirty="0" err="1" smtClean="0">
                <a:latin typeface="Abadi MT Condensed Light"/>
                <a:ea typeface="Mensch" pitchFamily="2" charset="0"/>
                <a:cs typeface="Abadi MT Condensed Light"/>
              </a:rPr>
              <a:t>behaviour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by</a:t>
            </a:r>
            <a:r>
              <a:rPr lang="en-US" sz="2400" dirty="0" smtClean="0">
                <a:latin typeface="Abadi MT Condensed Extra Bold"/>
                <a:ea typeface="Mensch" pitchFamily="2" charset="0"/>
                <a:cs typeface="Abadi MT Condensed Extra Bold"/>
              </a:rPr>
              <a:t> location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, </a:t>
            </a:r>
            <a:r>
              <a:rPr lang="en-US" sz="2400" dirty="0" smtClean="0">
                <a:latin typeface="Abadi MT Condensed Extra Bold"/>
                <a:ea typeface="Mensch" pitchFamily="2" charset="0"/>
                <a:cs typeface="Abadi MT Condensed Extra Bold"/>
              </a:rPr>
              <a:t>device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, </a:t>
            </a:r>
            <a:r>
              <a:rPr lang="en-US" sz="2400" dirty="0" smtClean="0">
                <a:latin typeface="Abadi MT Condensed Extra Bold"/>
                <a:ea typeface="Mensch" pitchFamily="2" charset="0"/>
                <a:cs typeface="Abadi MT Condensed Extra Bold"/>
              </a:rPr>
              <a:t>time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How the capacity to edit baskets affects basket composition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Qualitative investigation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Towards a ‘Theory of online grocery shopping </a:t>
            </a:r>
            <a:r>
              <a:rPr lang="en-US" sz="2400" dirty="0" err="1" smtClean="0">
                <a:latin typeface="Abadi MT Condensed Light"/>
                <a:ea typeface="Mensch" pitchFamily="2" charset="0"/>
                <a:cs typeface="Abadi MT Condensed Light"/>
              </a:rPr>
              <a:t>behaviour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’</a:t>
            </a:r>
            <a:endParaRPr lang="en-US" sz="2400" dirty="0" smtClean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1552" y="1236519"/>
            <a:ext cx="3561115" cy="495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Future work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4078448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17C4C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 MT Condensed Light"/>
              <a:cs typeface="Abadi MT Condensed Ligh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0554" y="2571750"/>
            <a:ext cx="6181611" cy="23581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Online Grocery Shopping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Identifying Change in Consumption Practices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>
              <a:solidFill>
                <a:srgbClr val="FFFFFF"/>
              </a:solidFill>
              <a:latin typeface="Abadi MT Condensed Light"/>
              <a:ea typeface="Mensch" pitchFamily="2" charset="0"/>
              <a:cs typeface="Abadi MT Condensed 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Jo Munson </a:t>
            </a:r>
            <a:r>
              <a:rPr kumimoji="0" lang="mr-IN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–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  <a:hlinkClick r:id="" action="ppaction://noaction"/>
              </a:rPr>
              <a:t>j.munson@soton.ac.uk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badi MT Condensed Light"/>
              <a:ea typeface="Mensch" pitchFamily="2" charset="0"/>
              <a:cs typeface="Abadi MT Condensed 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err="1" smtClean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Thanassis</a:t>
            </a:r>
            <a:r>
              <a:rPr lang="en-US" sz="2800" dirty="0" smtClean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badi MT Condensed Light"/>
                <a:ea typeface="Mensch" pitchFamily="2" charset="0"/>
                <a:cs typeface="Abadi MT Condensed Light"/>
              </a:rPr>
              <a:t>Tiropanis</a:t>
            </a:r>
            <a:endParaRPr lang="en-US" sz="2800" dirty="0" smtClean="0">
              <a:solidFill>
                <a:schemeClr val="bg1"/>
              </a:solidFill>
              <a:latin typeface="Abadi MT Condensed Light"/>
              <a:ea typeface="Mensch" pitchFamily="2" charset="0"/>
              <a:cs typeface="Abadi MT Condensed 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Michelle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badi MT Condensed Light"/>
                <a:ea typeface="Mensch" pitchFamily="2" charset="0"/>
                <a:cs typeface="Abadi MT Condensed Light"/>
              </a:rPr>
              <a:t> Lowe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badi MT Condensed Light"/>
              <a:ea typeface="Mensch" pitchFamily="2" charset="0"/>
              <a:cs typeface="Abadi MT Condensed Light"/>
            </a:endParaRPr>
          </a:p>
        </p:txBody>
      </p:sp>
      <p:pic>
        <p:nvPicPr>
          <p:cNvPr id="2" name="Picture 1" descr="uos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621" y="5927455"/>
            <a:ext cx="2552006" cy="563993"/>
          </a:xfrm>
          <a:prstGeom prst="rect">
            <a:avLst/>
          </a:prstGeom>
        </p:spPr>
      </p:pic>
      <p:sp>
        <p:nvSpPr>
          <p:cNvPr id="3" name="Rectangle 2">
            <a:hlinkClick r:id="" action="ppaction://noaction"/>
          </p:cNvPr>
          <p:cNvSpPr/>
          <p:nvPr/>
        </p:nvSpPr>
        <p:spPr>
          <a:xfrm>
            <a:off x="380554" y="6060998"/>
            <a:ext cx="57223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r-IN" sz="1600" u="sng" dirty="0">
                <a:solidFill>
                  <a:schemeClr val="bg1"/>
                </a:solidFill>
                <a:latin typeface="Abadi MT Condensed Light"/>
                <a:cs typeface="Abadi MT Condensed Light"/>
              </a:rPr>
              <a:t>https://link.springer.com/chapter/10.1007/978-3-319-70284-</a:t>
            </a:r>
            <a:r>
              <a:rPr lang="mr-IN" sz="1600" u="sng" dirty="0" smtClean="0">
                <a:solidFill>
                  <a:schemeClr val="bg1"/>
                </a:solidFill>
                <a:latin typeface="Abadi MT Condensed Light"/>
                <a:cs typeface="Abadi MT Condensed Light"/>
              </a:rPr>
              <a:t>1_16</a:t>
            </a:r>
            <a:endParaRPr lang="en-US" sz="1600" u="sng" dirty="0">
              <a:solidFill>
                <a:schemeClr val="bg1"/>
              </a:solidFill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4149177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4F5DB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 MT Condensed Light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latin typeface="Abadi MT Condensed Light"/>
                <a:ea typeface="Mensch" pitchFamily="2" charset="0"/>
                <a:cs typeface="Abadi MT Condensed Light"/>
              </a:rPr>
              <a:t>UK</a:t>
            </a:r>
            <a:r>
              <a:rPr lang="en-GB" sz="3200" dirty="0" smtClean="0">
                <a:latin typeface="Abadi MT Condensed Extra Bold"/>
                <a:ea typeface="Mensch" pitchFamily="2" charset="0"/>
                <a:cs typeface="Abadi MT Condensed Extra Bold"/>
              </a:rPr>
              <a:t> online </a:t>
            </a:r>
            <a:r>
              <a:rPr lang="en-GB" sz="3200" dirty="0" smtClean="0">
                <a:latin typeface="Abadi MT Condensed Light"/>
                <a:ea typeface="Mensch" pitchFamily="2" charset="0"/>
                <a:cs typeface="Abadi MT Condensed Light"/>
              </a:rPr>
              <a:t>grocery market is relatively small</a:t>
            </a:r>
            <a:r>
              <a:rPr lang="mr-IN" sz="3200" dirty="0" smtClean="0">
                <a:latin typeface="Abadi MT Condensed Light"/>
                <a:ea typeface="Mensch" pitchFamily="2" charset="0"/>
                <a:cs typeface="Abadi MT Condensed Light"/>
              </a:rPr>
              <a:t>…</a:t>
            </a:r>
            <a:endParaRPr lang="en-US" sz="3200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Introduction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6419200"/>
              </p:ext>
            </p:extLst>
          </p:nvPr>
        </p:nvGraphicFramePr>
        <p:xfrm>
          <a:off x="186870" y="2313396"/>
          <a:ext cx="8451683" cy="1839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14599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4F5DB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 MT Condensed Light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sz="3200" dirty="0" smtClean="0">
                <a:latin typeface="Abadi MT Condensed Light"/>
                <a:ea typeface="Mensch" pitchFamily="2" charset="0"/>
                <a:cs typeface="Abadi MT Condensed Light"/>
              </a:rPr>
              <a:t>…</a:t>
            </a:r>
            <a:r>
              <a:rPr lang="en-GB" sz="3200" dirty="0" smtClean="0">
                <a:latin typeface="Abadi MT Condensed Light"/>
                <a:ea typeface="Mensch" pitchFamily="2" charset="0"/>
                <a:cs typeface="Abadi MT Condensed Light"/>
              </a:rPr>
              <a:t>but projected to grow rapidly</a:t>
            </a:r>
            <a:endParaRPr lang="en-US" sz="3200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Introduction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6774634"/>
              </p:ext>
            </p:extLst>
          </p:nvPr>
        </p:nvGraphicFramePr>
        <p:xfrm>
          <a:off x="240143" y="1908175"/>
          <a:ext cx="8813611" cy="3205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0014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05405" y="1147595"/>
            <a:ext cx="4587929" cy="5448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Insight into online grocery consumer </a:t>
            </a:r>
            <a:r>
              <a:rPr lang="en-US" sz="3200" dirty="0" err="1" smtClean="0">
                <a:latin typeface="Abadi MT Condensed Light"/>
                <a:ea typeface="Mensch" pitchFamily="2" charset="0"/>
                <a:cs typeface="Abadi MT Condensed Light"/>
              </a:rPr>
              <a:t>behaviour</a:t>
            </a:r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 invaluable for </a:t>
            </a:r>
            <a:r>
              <a:rPr lang="en-US" sz="3200" dirty="0" smtClean="0">
                <a:latin typeface="Abadi MT Condensed Extra Bold"/>
                <a:ea typeface="Mensch" pitchFamily="2" charset="0"/>
                <a:cs typeface="Abadi MT Condensed Extra Bold"/>
              </a:rPr>
              <a:t>retailers</a:t>
            </a:r>
            <a:endParaRPr lang="en-US" sz="3200" dirty="0">
              <a:latin typeface="Abadi MT Condensed Extra Bold"/>
              <a:ea typeface="Mensch" pitchFamily="2" charset="0"/>
              <a:cs typeface="Abadi MT Condensed Extra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Customer retention</a:t>
            </a:r>
          </a:p>
          <a:p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</a:t>
            </a:r>
            <a:r>
              <a:rPr lang="en-US" sz="2400" dirty="0" err="1" smtClean="0">
                <a:latin typeface="Abadi MT Condensed Light"/>
                <a:ea typeface="Mensch" pitchFamily="2" charset="0"/>
                <a:cs typeface="Abadi MT Condensed Light"/>
              </a:rPr>
              <a:t>Personalisation</a:t>
            </a:r>
            <a:endParaRPr lang="en-US" sz="2400" dirty="0">
              <a:latin typeface="Abadi MT Condensed Light"/>
              <a:ea typeface="Mensch" pitchFamily="2" charset="0"/>
              <a:cs typeface="Abadi MT Condensed Light"/>
            </a:endParaRPr>
          </a:p>
          <a:p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Complementary service provision</a:t>
            </a:r>
          </a:p>
          <a:p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Increasing LTV in low margin industry</a:t>
            </a:r>
          </a:p>
          <a:p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Multi-channel planning</a:t>
            </a:r>
            <a:endParaRPr lang="en-US" sz="2400" dirty="0" smtClean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Introduction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258645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8693" y="1209347"/>
            <a:ext cx="2039081" cy="497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dirty="0" smtClean="0">
                <a:latin typeface="Abadi MT Condensed Light"/>
                <a:ea typeface="Mensch" pitchFamily="2" charset="0"/>
                <a:cs typeface="Abadi MT Condensed Light"/>
              </a:rPr>
              <a:t>…</a:t>
            </a: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and good for </a:t>
            </a:r>
            <a:r>
              <a:rPr lang="en-GB" dirty="0" smtClean="0">
                <a:latin typeface="Abadi MT Condensed Extra Bold"/>
                <a:ea typeface="Mensch" pitchFamily="2" charset="0"/>
                <a:cs typeface="Abadi MT Condensed Extra Bold"/>
              </a:rPr>
              <a:t>governments</a:t>
            </a: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, </a:t>
            </a:r>
            <a:r>
              <a:rPr lang="en-GB" dirty="0" smtClean="0">
                <a:latin typeface="Abadi MT Condensed Extra Bold"/>
                <a:ea typeface="Mensch" pitchFamily="2" charset="0"/>
                <a:cs typeface="Abadi MT Condensed Extra Bold"/>
              </a:rPr>
              <a:t>academia</a:t>
            </a: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 and </a:t>
            </a:r>
            <a:r>
              <a:rPr lang="en-GB" dirty="0" smtClean="0">
                <a:latin typeface="Abadi MT Condensed Extra Bold"/>
                <a:ea typeface="Mensch" pitchFamily="2" charset="0"/>
                <a:cs typeface="Abadi MT Condensed Extra Bold"/>
              </a:rPr>
              <a:t>consumers</a:t>
            </a: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 too</a:t>
            </a:r>
            <a:endParaRPr lang="en-US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6101581" cy="4144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Town planning and policy design for governments</a:t>
            </a:r>
          </a:p>
          <a:p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Better quality services for consumers</a:t>
            </a:r>
          </a:p>
          <a:p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Socio-technical understanding of consumer </a:t>
            </a:r>
            <a:r>
              <a:rPr lang="en-US" sz="2400" dirty="0" err="1" smtClean="0">
                <a:latin typeface="Abadi MT Condensed Light"/>
                <a:ea typeface="Mensch" pitchFamily="2" charset="0"/>
                <a:cs typeface="Abadi MT Condensed Light"/>
              </a:rPr>
              <a:t>behaviour</a:t>
            </a:r>
            <a:r>
              <a:rPr lang="en-US" sz="2400" dirty="0" smtClean="0">
                <a:latin typeface="Abadi MT Condensed Light"/>
                <a:ea typeface="Mensch" pitchFamily="2" charset="0"/>
                <a:cs typeface="Abadi MT Condensed Light"/>
              </a:rPr>
              <a:t> in academia </a:t>
            </a:r>
            <a:endParaRPr lang="en-US" sz="2400" dirty="0" smtClean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Introduction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915924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4F5DB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 MT Condensed Light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badi MT Condensed Light"/>
                <a:ea typeface="Mensch" pitchFamily="2" charset="0"/>
                <a:cs typeface="Abadi MT Condensed Light"/>
              </a:rPr>
              <a:t>The </a:t>
            </a:r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problem</a:t>
            </a:r>
            <a:r>
              <a:rPr lang="mr-IN" dirty="0" smtClean="0">
                <a:latin typeface="Abadi MT Condensed Light"/>
                <a:ea typeface="Mensch" pitchFamily="2" charset="0"/>
                <a:cs typeface="Abadi MT Condensed Light"/>
              </a:rPr>
              <a:t>…</a:t>
            </a:r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 </a:t>
            </a:r>
            <a:endParaRPr lang="en-US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803776"/>
            <a:ext cx="7556313" cy="4144963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 Lack of good quality data</a:t>
            </a:r>
          </a:p>
          <a:p>
            <a:pPr marL="0" indent="0">
              <a:buNone/>
            </a:pPr>
            <a:endParaRPr lang="en-US" sz="2600" dirty="0" smtClean="0">
              <a:latin typeface="Abadi MT Condensed Light"/>
              <a:ea typeface="Mensch" pitchFamily="2" charset="0"/>
              <a:cs typeface="Abadi MT Condensed Light"/>
            </a:endParaRPr>
          </a:p>
          <a:p>
            <a:pPr marL="0" indent="0">
              <a:buNone/>
            </a:pPr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Most research conducted is:</a:t>
            </a:r>
          </a:p>
          <a:p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 Synthetic lab-based</a:t>
            </a:r>
          </a:p>
          <a:p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 Survey / ‘intention’ based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Introduction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 l="6567" t="11395" r="6567" b="6438"/>
          <a:stretch>
            <a:fillRect/>
          </a:stretch>
        </p:blipFill>
        <p:spPr bwMode="auto">
          <a:xfrm rot="21409357">
            <a:off x="4324835" y="1758324"/>
            <a:ext cx="5808072" cy="369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0075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4F5DB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 MT Condensed Light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The </a:t>
            </a:r>
            <a:r>
              <a:rPr lang="en-GB" sz="3200" dirty="0" smtClean="0">
                <a:latin typeface="Abadi MT Condensed Light"/>
                <a:ea typeface="Mensch" pitchFamily="2" charset="0"/>
                <a:cs typeface="Abadi MT Condensed Light"/>
              </a:rPr>
              <a:t>opportunity</a:t>
            </a:r>
            <a:r>
              <a:rPr lang="mr-IN" sz="3200" dirty="0" smtClean="0">
                <a:latin typeface="Abadi MT Condensed Light"/>
                <a:ea typeface="Mensch" pitchFamily="2" charset="0"/>
                <a:cs typeface="Abadi MT Condensed Light"/>
              </a:rPr>
              <a:t>…</a:t>
            </a:r>
            <a:r>
              <a:rPr lang="en-GB" sz="3200" dirty="0" smtClean="0">
                <a:latin typeface="Abadi MT Condensed Light"/>
                <a:ea typeface="Mensch" pitchFamily="2" charset="0"/>
                <a:cs typeface="Abadi MT Condensed Light"/>
              </a:rPr>
              <a:t> and another problem</a:t>
            </a:r>
            <a:endParaRPr lang="en-US" sz="3200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803776"/>
            <a:ext cx="5082332" cy="4144963"/>
          </a:xfrm>
        </p:spPr>
        <p:txBody>
          <a:bodyPr>
            <a:normAutofit fontScale="92500"/>
          </a:bodyPr>
          <a:lstStyle/>
          <a:p>
            <a:r>
              <a:rPr lang="en-US" sz="2800" dirty="0" smtClean="0">
                <a:latin typeface="Abadi MT Condensed Light"/>
                <a:ea typeface="Mensch" pitchFamily="2" charset="0"/>
                <a:cs typeface="Abadi MT Condensed Light"/>
              </a:rPr>
              <a:t> Access to WM </a:t>
            </a:r>
            <a:r>
              <a:rPr lang="en-US" sz="2800" dirty="0" err="1" smtClean="0">
                <a:latin typeface="Abadi MT Condensed Light"/>
                <a:ea typeface="Mensch" pitchFamily="2" charset="0"/>
                <a:cs typeface="Abadi MT Condensed Light"/>
              </a:rPr>
              <a:t>Morrisons</a:t>
            </a:r>
            <a:r>
              <a:rPr lang="en-US" sz="2800" dirty="0" smtClean="0">
                <a:latin typeface="Abadi MT Condensed Light"/>
                <a:ea typeface="Mensch" pitchFamily="2" charset="0"/>
                <a:cs typeface="Abadi MT Condensed Light"/>
              </a:rPr>
              <a:t> </a:t>
            </a:r>
            <a:r>
              <a:rPr lang="en-US" sz="2800" dirty="0" err="1" smtClean="0">
                <a:latin typeface="Abadi MT Condensed Light"/>
                <a:ea typeface="Mensch" pitchFamily="2" charset="0"/>
                <a:cs typeface="Abadi MT Condensed Light"/>
              </a:rPr>
              <a:t>Plc</a:t>
            </a:r>
            <a:r>
              <a:rPr lang="en-US" sz="2800" dirty="0" smtClean="0">
                <a:latin typeface="Abadi MT Condensed Light"/>
                <a:ea typeface="Mensch" pitchFamily="2" charset="0"/>
                <a:cs typeface="Abadi MT Condensed Light"/>
              </a:rPr>
              <a:t> (</a:t>
            </a:r>
            <a:r>
              <a:rPr lang="en-US" sz="2800" dirty="0" err="1" smtClean="0">
                <a:latin typeface="Abadi MT Condensed Light"/>
                <a:ea typeface="Mensch" pitchFamily="2" charset="0"/>
                <a:cs typeface="Abadi MT Condensed Light"/>
              </a:rPr>
              <a:t>Morrisons</a:t>
            </a:r>
            <a:r>
              <a:rPr lang="en-US" sz="2800" dirty="0" smtClean="0">
                <a:latin typeface="Abadi MT Condensed Light"/>
                <a:ea typeface="Mensch" pitchFamily="2" charset="0"/>
                <a:cs typeface="Abadi MT Condensed Light"/>
              </a:rPr>
              <a:t>) Google Analytics account</a:t>
            </a:r>
          </a:p>
          <a:p>
            <a:pPr marL="0" indent="0">
              <a:buNone/>
            </a:pPr>
            <a:r>
              <a:rPr lang="en-US" sz="2800" dirty="0" smtClean="0">
                <a:latin typeface="Abadi MT Condensed Light"/>
                <a:ea typeface="Mensch" pitchFamily="2" charset="0"/>
                <a:cs typeface="Abadi MT Condensed Light"/>
              </a:rPr>
              <a:t>But</a:t>
            </a:r>
            <a:r>
              <a:rPr lang="mr-IN" sz="2800" dirty="0" smtClean="0">
                <a:latin typeface="Abadi MT Condensed Light"/>
                <a:ea typeface="Mensch" pitchFamily="2" charset="0"/>
                <a:cs typeface="Abadi MT Condensed Light"/>
              </a:rPr>
              <a:t>…</a:t>
            </a:r>
            <a:endParaRPr lang="en-US" sz="2800" dirty="0">
              <a:latin typeface="Abadi MT Condensed Light"/>
              <a:ea typeface="Mensch" pitchFamily="2" charset="0"/>
              <a:cs typeface="Abadi MT Condensed Light"/>
            </a:endParaRPr>
          </a:p>
          <a:p>
            <a:r>
              <a:rPr lang="en-US" sz="2800" dirty="0" smtClean="0">
                <a:latin typeface="Abadi MT Condensed Light"/>
                <a:ea typeface="Mensch" pitchFamily="2" charset="0"/>
                <a:cs typeface="Abadi MT Condensed Light"/>
              </a:rPr>
              <a:t> No comparable offline dataset available through </a:t>
            </a:r>
            <a:r>
              <a:rPr lang="en-US" sz="2800" dirty="0" err="1" smtClean="0">
                <a:latin typeface="Abadi MT Condensed Light"/>
                <a:ea typeface="Mensch" pitchFamily="2" charset="0"/>
                <a:cs typeface="Abadi MT Condensed Light"/>
              </a:rPr>
              <a:t>Morrisons</a:t>
            </a:r>
            <a:endParaRPr lang="en-US" sz="2800" dirty="0" smtClean="0">
              <a:latin typeface="Abadi MT Condensed Light"/>
              <a:ea typeface="Mensch" pitchFamily="2" charset="0"/>
              <a:cs typeface="Abadi MT Condensed Light"/>
            </a:endParaRPr>
          </a:p>
          <a:p>
            <a:r>
              <a:rPr lang="en-US" sz="2800" dirty="0" smtClean="0">
                <a:latin typeface="Abadi MT Condensed Light"/>
                <a:ea typeface="Mensch" pitchFamily="2" charset="0"/>
                <a:cs typeface="Abadi MT Condensed Light"/>
              </a:rPr>
              <a:t> Most comprehensive publicly available data covering online and offline grocery shopping in UK: ONS LCF survey </a:t>
            </a:r>
            <a:endParaRPr lang="en-US" sz="2800" dirty="0" smtClean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Introduction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pic>
        <p:nvPicPr>
          <p:cNvPr id="7" name="Picture 6" descr="morrisons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186" y="2088823"/>
            <a:ext cx="3111993" cy="2409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020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4F5DB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badi MT Condensed Light"/>
              <a:cs typeface="Abadi MT Condensed Ligh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482687"/>
            <a:ext cx="9144000" cy="375313"/>
          </a:xfrm>
          <a:prstGeom prst="rect">
            <a:avLst/>
          </a:prstGeom>
          <a:solidFill>
            <a:srgbClr val="4A4E5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>
                <a:latin typeface="Abadi MT Condensed Light"/>
                <a:ea typeface="Mensch" pitchFamily="2" charset="0"/>
                <a:cs typeface="Abadi MT Condensed Light"/>
              </a:rPr>
              <a:t>Aims of this study</a:t>
            </a:r>
            <a:endParaRPr lang="en-GB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Abadi MT Condensed Light"/>
                <a:ea typeface="Mensch" pitchFamily="2" charset="0"/>
                <a:cs typeface="Abadi MT Condensed Light"/>
              </a:rPr>
              <a:t>Aims of this study</a:t>
            </a:r>
            <a:endParaRPr lang="en-US" sz="3200" dirty="0">
              <a:latin typeface="Abadi MT Condensed Light"/>
              <a:ea typeface="Mensch" pitchFamily="2" charset="0"/>
              <a:cs typeface="Abadi MT Condensed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97096"/>
            <a:ext cx="7556313" cy="4144963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150000"/>
              </a:lnSpc>
            </a:pPr>
            <a:r>
              <a:rPr lang="en-US" sz="2600" dirty="0">
                <a:latin typeface="Abadi MT Condensed Light"/>
                <a:ea typeface="Mensch" pitchFamily="2" charset="0"/>
                <a:cs typeface="Abadi MT Condensed Light"/>
              </a:rPr>
              <a:t> Are there </a:t>
            </a:r>
            <a:r>
              <a:rPr lang="en-US" sz="2600" dirty="0">
                <a:latin typeface="Abadi MT Condensed Extra Bold"/>
                <a:ea typeface="Mensch" pitchFamily="2" charset="0"/>
                <a:cs typeface="Abadi MT Condensed Extra Bold"/>
              </a:rPr>
              <a:t>differences</a:t>
            </a:r>
            <a:r>
              <a:rPr lang="en-US" sz="2600" dirty="0">
                <a:latin typeface="Abadi MT Condensed Light"/>
                <a:ea typeface="Mensch" pitchFamily="2" charset="0"/>
                <a:cs typeface="Abadi MT Condensed Light"/>
              </a:rPr>
              <a:t> in consumption </a:t>
            </a:r>
            <a:r>
              <a:rPr lang="en-US" sz="2600" dirty="0" err="1">
                <a:latin typeface="Abadi MT Condensed Light"/>
                <a:ea typeface="Mensch" pitchFamily="2" charset="0"/>
                <a:cs typeface="Abadi MT Condensed Light"/>
              </a:rPr>
              <a:t>behaviours</a:t>
            </a:r>
            <a:r>
              <a:rPr lang="en-US" sz="2600" dirty="0">
                <a:latin typeface="Abadi MT Condensed Light"/>
                <a:ea typeface="Mensch" pitchFamily="2" charset="0"/>
                <a:cs typeface="Abadi MT Condensed Light"/>
              </a:rPr>
              <a:t> in </a:t>
            </a:r>
            <a:r>
              <a:rPr lang="en-US" sz="2600" dirty="0">
                <a:latin typeface="Abadi MT Condensed Extra Bold"/>
                <a:ea typeface="Mensch" pitchFamily="2" charset="0"/>
                <a:cs typeface="Abadi MT Condensed Extra Bold"/>
              </a:rPr>
              <a:t>online</a:t>
            </a:r>
            <a:r>
              <a:rPr lang="en-US" sz="2600" dirty="0">
                <a:latin typeface="Abadi MT Condensed Light"/>
                <a:ea typeface="Mensch" pitchFamily="2" charset="0"/>
                <a:cs typeface="Abadi MT Condensed Light"/>
              </a:rPr>
              <a:t> and </a:t>
            </a:r>
            <a:r>
              <a:rPr lang="en-US" sz="2600" dirty="0">
                <a:latin typeface="Abadi MT Condensed Extra Bold"/>
                <a:ea typeface="Mensch" pitchFamily="2" charset="0"/>
                <a:cs typeface="Abadi MT Condensed Extra Bold"/>
              </a:rPr>
              <a:t>offline</a:t>
            </a:r>
            <a:r>
              <a:rPr lang="en-US" sz="2600" dirty="0">
                <a:latin typeface="Abadi MT Condensed Light"/>
                <a:ea typeface="Mensch" pitchFamily="2" charset="0"/>
                <a:cs typeface="Abadi MT Condensed Light"/>
              </a:rPr>
              <a:t> grocery shopping in the UK?</a:t>
            </a:r>
          </a:p>
          <a:p>
            <a:pPr lvl="1">
              <a:lnSpc>
                <a:spcPct val="150000"/>
              </a:lnSpc>
            </a:pPr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Is </a:t>
            </a:r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the </a:t>
            </a:r>
            <a:r>
              <a:rPr lang="en-US" sz="2600" dirty="0" err="1" smtClean="0">
                <a:latin typeface="Abadi MT Condensed Extra Bold"/>
                <a:ea typeface="Mensch" pitchFamily="2" charset="0"/>
                <a:cs typeface="Abadi MT Condensed Extra Bold"/>
              </a:rPr>
              <a:t>Morrisons</a:t>
            </a:r>
            <a:r>
              <a:rPr lang="en-US" sz="2600" dirty="0" smtClean="0">
                <a:latin typeface="Abadi MT Condensed Extra Bold"/>
                <a:ea typeface="Mensch" pitchFamily="2" charset="0"/>
                <a:cs typeface="Abadi MT Condensed Extra Bold"/>
              </a:rPr>
              <a:t> sample representative </a:t>
            </a:r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of online grocery shopping at the national level</a:t>
            </a:r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?</a:t>
            </a:r>
          </a:p>
          <a:p>
            <a:pPr marL="228600" lvl="1" indent="0">
              <a:lnSpc>
                <a:spcPct val="150000"/>
              </a:lnSpc>
              <a:buNone/>
            </a:pPr>
            <a:endParaRPr lang="en-US" sz="2600" dirty="0" smtClean="0">
              <a:latin typeface="Abadi MT Condensed Light"/>
              <a:ea typeface="Mensch" pitchFamily="2" charset="0"/>
              <a:cs typeface="Abadi MT Condensed Light"/>
            </a:endParaRPr>
          </a:p>
          <a:p>
            <a:pPr lvl="1">
              <a:lnSpc>
                <a:spcPct val="150000"/>
              </a:lnSpc>
            </a:pPr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Are </a:t>
            </a:r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online grocery shoppers </a:t>
            </a:r>
            <a:r>
              <a:rPr lang="en-US" sz="2600" dirty="0" smtClean="0">
                <a:latin typeface="Abadi MT Condensed Extra Bold"/>
                <a:ea typeface="Mensch" pitchFamily="2" charset="0"/>
                <a:cs typeface="Abadi MT Condensed Extra Bold"/>
              </a:rPr>
              <a:t>price sensitive</a:t>
            </a:r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?</a:t>
            </a:r>
          </a:p>
          <a:p>
            <a:pPr lvl="1">
              <a:lnSpc>
                <a:spcPct val="150000"/>
              </a:lnSpc>
            </a:pPr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 Are </a:t>
            </a:r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online grocery </a:t>
            </a:r>
            <a:r>
              <a:rPr lang="en-US" sz="2600" dirty="0" smtClean="0">
                <a:latin typeface="Abadi MT Condensed Extra Bold"/>
                <a:ea typeface="Mensch" pitchFamily="2" charset="0"/>
                <a:cs typeface="Abadi MT Condensed Extra Bold"/>
              </a:rPr>
              <a:t>baskets stable</a:t>
            </a:r>
            <a:r>
              <a:rPr lang="en-US" sz="2600" dirty="0" smtClean="0">
                <a:latin typeface="Abadi MT Condensed Light"/>
                <a:ea typeface="Mensch" pitchFamily="2" charset="0"/>
                <a:cs typeface="Abadi MT Condensed Ligh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06539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Custom 4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FFFFFE"/>
      </a:hlink>
      <a:folHlink>
        <a:srgbClr val="FFFF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6681</TotalTime>
  <Words>1095</Words>
  <Application>Microsoft Macintosh PowerPoint</Application>
  <PresentationFormat>On-screen Show (4:3)</PresentationFormat>
  <Paragraphs>186</Paragraphs>
  <Slides>27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Advantage</vt:lpstr>
      <vt:lpstr>PowerPoint Presentation</vt:lpstr>
      <vt:lpstr>E-commerce is big business, not least in the UK</vt:lpstr>
      <vt:lpstr>UK online grocery market is relatively small…</vt:lpstr>
      <vt:lpstr>…but projected to grow rapidly</vt:lpstr>
      <vt:lpstr>Insight into online grocery consumer behaviour invaluable for retailers</vt:lpstr>
      <vt:lpstr>…and good for governments, academia and consumers too</vt:lpstr>
      <vt:lpstr>The problem… </vt:lpstr>
      <vt:lpstr>The opportunity… and another problem</vt:lpstr>
      <vt:lpstr>Aims of this study</vt:lpstr>
      <vt:lpstr>PowerPoint Presentation</vt:lpstr>
      <vt:lpstr>Dataset descriptions</vt:lpstr>
      <vt:lpstr>Variables used to compare Morrisons sample with national statistics</vt:lpstr>
      <vt:lpstr>Comparing online and offline baskets</vt:lpstr>
      <vt:lpstr>Comparing Morrisons sample with ‘population’</vt:lpstr>
      <vt:lpstr>How does the Morrisons sample compare to the UK population distribution?</vt:lpstr>
      <vt:lpstr>Comparing re-weighted Morrisons sample with ‘population’</vt:lpstr>
      <vt:lpstr>Comparing proportion of fresh and non-fresh products in online and offline baskets</vt:lpstr>
      <vt:lpstr>PowerPoint Presentation</vt:lpstr>
      <vt:lpstr>Last page visited before adding products to basket</vt:lpstr>
      <vt:lpstr>Average basket value</vt:lpstr>
      <vt:lpstr>Morrisons specific behaviour: Price sensitivity</vt:lpstr>
      <vt:lpstr>Morrisons specific behaviour: Basket Stability</vt:lpstr>
      <vt:lpstr>PowerPoint Presentation</vt:lpstr>
      <vt:lpstr>Conclusions</vt:lpstr>
      <vt:lpstr>Conclusions</vt:lpstr>
      <vt:lpstr>Future work</vt:lpstr>
      <vt:lpstr>PowerPoint Presentation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Catching up</dc:title>
  <dc:creator>J.E. Munson</dc:creator>
  <cp:lastModifiedBy>J.E. Munson</cp:lastModifiedBy>
  <cp:revision>201</cp:revision>
  <dcterms:created xsi:type="dcterms:W3CDTF">2016-08-16T11:31:54Z</dcterms:created>
  <dcterms:modified xsi:type="dcterms:W3CDTF">2017-11-23T08:58:27Z</dcterms:modified>
</cp:coreProperties>
</file>