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sldIdLst>
    <p:sldId id="272" r:id="rId2"/>
    <p:sldId id="267" r:id="rId3"/>
    <p:sldId id="269" r:id="rId4"/>
    <p:sldId id="278" r:id="rId5"/>
    <p:sldId id="279" r:id="rId6"/>
  </p:sldIdLst>
  <p:sldSz cx="6858000" cy="9906000" type="A4"/>
  <p:notesSz cx="6858000" cy="9144000"/>
  <p:defaultTextStyle>
    <a:defPPr>
      <a:defRPr lang="en-US"/>
    </a:defPPr>
    <a:lvl1pPr marL="0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1pPr>
    <a:lvl2pPr marL="226314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2pPr>
    <a:lvl3pPr marL="452628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3pPr>
    <a:lvl4pPr marL="678942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4pPr>
    <a:lvl5pPr marL="905256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5pPr>
    <a:lvl6pPr marL="1131570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6pPr>
    <a:lvl7pPr marL="1357884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7pPr>
    <a:lvl8pPr marL="1584198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8pPr>
    <a:lvl9pPr marL="1810512" algn="l" defTabSz="452628" rtl="0" eaLnBrk="1" latinLnBrk="0" hangingPunct="1">
      <a:defRPr sz="89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1"/>
    <p:restoredTop sz="94748"/>
  </p:normalViewPr>
  <p:slideViewPr>
    <p:cSldViewPr snapToGrid="0" snapToObjects="1">
      <p:cViewPr varScale="1">
        <p:scale>
          <a:sx n="51" d="100"/>
          <a:sy n="51" d="100"/>
        </p:scale>
        <p:origin x="241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8060-865C-DB4F-AFCA-C1572722526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757D8-4351-C144-83FD-1A38CE165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58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1pPr>
    <a:lvl2pPr marL="226314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2pPr>
    <a:lvl3pPr marL="452628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3pPr>
    <a:lvl4pPr marL="678942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4pPr>
    <a:lvl5pPr marL="905256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5pPr>
    <a:lvl6pPr marL="1131570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6pPr>
    <a:lvl7pPr marL="1357884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7pPr>
    <a:lvl8pPr marL="1584198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8pPr>
    <a:lvl9pPr marL="1810512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757D8-4351-C144-83FD-1A38CE1651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9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757D8-4351-C144-83FD-1A38CE1651C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9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757D8-4351-C144-83FD-1A38CE1651C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86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757D8-4351-C144-83FD-1A38CE1651C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86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CH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77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5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2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22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2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5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5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4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33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CH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CC66F-D0E5-F045-BD99-E315E83E4C9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A4DBF-D807-8247-AFA3-210C7A67F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1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405585" y="-9945965"/>
            <a:ext cx="12861919" cy="803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622" b="1" dirty="0"/>
              <a:t>Figure 1.  Specificity of </a:t>
            </a:r>
            <a:r>
              <a:rPr lang="en-US" sz="4622" b="1" dirty="0" err="1"/>
              <a:t>germline</a:t>
            </a:r>
            <a:r>
              <a:rPr lang="en-US" sz="4622" b="1" dirty="0"/>
              <a:t> </a:t>
            </a:r>
            <a:r>
              <a:rPr lang="en-US" sz="4622" b="1" dirty="0" err="1"/>
              <a:t>IgGs</a:t>
            </a:r>
            <a:r>
              <a:rPr lang="en-US" sz="4622" b="1" dirty="0"/>
              <a:t> to anti-</a:t>
            </a:r>
            <a:r>
              <a:rPr lang="en-US" sz="4622" b="1" dirty="0" err="1"/>
              <a:t>Fel</a:t>
            </a:r>
            <a:r>
              <a:rPr lang="en-US" sz="4622" b="1" dirty="0"/>
              <a:t> d 1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01680" y="-8908180"/>
            <a:ext cx="1084604" cy="80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22" b="1" dirty="0"/>
              <a:t>b.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822" y="697723"/>
            <a:ext cx="75052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Fig. </a:t>
            </a:r>
            <a:r>
              <a:rPr lang="en-US" altLang="zh-CN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1</a:t>
            </a:r>
            <a:r>
              <a:rPr lang="en-US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 </a:t>
            </a:r>
            <a:endParaRPr lang="en-US" sz="16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692" y="1293656"/>
            <a:ext cx="437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>
                <a:latin typeface="Microsoft Sans Serif" charset="0"/>
                <a:ea typeface="Microsoft Sans Serif" charset="0"/>
                <a:cs typeface="Microsoft Sans Serif" charset="0"/>
              </a:rPr>
              <a:t>A.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3868" y="4744805"/>
            <a:ext cx="474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B.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pic>
        <p:nvPicPr>
          <p:cNvPr id="8" name="Bild 7"/>
          <p:cNvPicPr>
            <a:picLocks noChangeAspect="1"/>
          </p:cNvPicPr>
          <p:nvPr/>
        </p:nvPicPr>
        <p:blipFill rotWithShape="1">
          <a:blip r:embed="rId3"/>
          <a:srcRect t="9277"/>
          <a:stretch/>
        </p:blipFill>
        <p:spPr>
          <a:xfrm>
            <a:off x="1080655" y="5320148"/>
            <a:ext cx="5336886" cy="2943955"/>
          </a:xfrm>
          <a:prstGeom prst="rect">
            <a:avLst/>
          </a:prstGeom>
        </p:spPr>
      </p:pic>
      <p:pic>
        <p:nvPicPr>
          <p:cNvPr id="12" name="Bild 11"/>
          <p:cNvPicPr>
            <a:picLocks noChangeAspect="1"/>
          </p:cNvPicPr>
          <p:nvPr/>
        </p:nvPicPr>
        <p:blipFill rotWithShape="1">
          <a:blip r:embed="rId4"/>
          <a:srcRect t="11191"/>
          <a:stretch/>
        </p:blipFill>
        <p:spPr>
          <a:xfrm>
            <a:off x="891377" y="1700883"/>
            <a:ext cx="5526164" cy="304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67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0892" y="1138890"/>
            <a:ext cx="51335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smtClean="0">
                <a:latin typeface="Microsoft Sans Serif" charset="0"/>
                <a:ea typeface="Microsoft Sans Serif" charset="0"/>
                <a:cs typeface="Microsoft Sans Serif" charset="0"/>
              </a:rPr>
              <a:t>A.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9268" y="5114870"/>
            <a:ext cx="47498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B.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668" y="800336"/>
            <a:ext cx="696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Fig. </a:t>
            </a:r>
            <a:r>
              <a:rPr lang="en-US" altLang="zh-CN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2</a:t>
            </a:r>
            <a:endParaRPr lang="en-US" sz="16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812" y="5539207"/>
            <a:ext cx="4686300" cy="33909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812" y="1446667"/>
            <a:ext cx="46990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260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7398" y="1998448"/>
            <a:ext cx="696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Fig. </a:t>
            </a:r>
            <a:r>
              <a:rPr lang="en-US" altLang="zh-CN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3</a:t>
            </a:r>
            <a:endParaRPr lang="en-US" sz="16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853" y="2834454"/>
            <a:ext cx="6337748" cy="418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96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Box 111"/>
          <p:cNvSpPr txBox="1"/>
          <p:nvPr/>
        </p:nvSpPr>
        <p:spPr>
          <a:xfrm>
            <a:off x="28905" y="1603954"/>
            <a:ext cx="400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A.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929" y="3876509"/>
            <a:ext cx="474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B.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-22005" y="700680"/>
            <a:ext cx="696024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Fig. </a:t>
            </a:r>
            <a:r>
              <a:rPr lang="en-US" altLang="zh-CN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4</a:t>
            </a:r>
            <a:endParaRPr lang="en-US" sz="16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102385" y="1986346"/>
            <a:ext cx="6875765" cy="1426988"/>
            <a:chOff x="102385" y="764216"/>
            <a:chExt cx="6875765" cy="1426988"/>
          </a:xfrm>
        </p:grpSpPr>
        <p:sp>
          <p:nvSpPr>
            <p:cNvPr id="9" name="TextBox 36"/>
            <p:cNvSpPr txBox="1"/>
            <p:nvPr/>
          </p:nvSpPr>
          <p:spPr>
            <a:xfrm>
              <a:off x="213886" y="878541"/>
              <a:ext cx="15920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IgE loading (</a:t>
              </a:r>
              <a:r>
                <a:rPr lang="en-US" sz="1400" dirty="0" err="1">
                  <a:latin typeface="Microsoft Sans Serif" charset="0"/>
                  <a:ea typeface="Microsoft Sans Serif" charset="0"/>
                  <a:cs typeface="Microsoft Sans Serif" charset="0"/>
                </a:rPr>
                <a:t>i.v.</a:t>
              </a:r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) </a:t>
              </a:r>
              <a:endParaRPr lang="zh-CN" altLang="en-US" sz="1400" dirty="0" smtClean="0">
                <a:latin typeface="Microsoft Sans Serif" charset="0"/>
                <a:ea typeface="Microsoft Sans Serif" charset="0"/>
                <a:cs typeface="Microsoft Sans Serif" charset="0"/>
              </a:endParaRPr>
            </a:p>
            <a:p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&amp; </a:t>
              </a:r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I</a:t>
              </a:r>
              <a:r>
                <a:rPr lang="en-US" altLang="zh-CN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gG(</a:t>
              </a:r>
              <a:r>
                <a:rPr lang="en-US" altLang="zh-CN" sz="1400" dirty="0" err="1">
                  <a:latin typeface="Microsoft Sans Serif" charset="0"/>
                  <a:ea typeface="Microsoft Sans Serif" charset="0"/>
                  <a:cs typeface="Microsoft Sans Serif" charset="0"/>
                </a:rPr>
                <a:t>i.v.</a:t>
              </a:r>
              <a:r>
                <a:rPr lang="en-US" altLang="zh-CN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)</a:t>
              </a:r>
              <a:endParaRPr lang="en-US" sz="14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0" name="TextBox 37"/>
            <p:cNvSpPr txBox="1"/>
            <p:nvPr/>
          </p:nvSpPr>
          <p:spPr>
            <a:xfrm>
              <a:off x="1315471" y="1620380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Microsoft Sans Serif" charset="0"/>
                  <a:ea typeface="Microsoft Sans Serif" charset="0"/>
                  <a:cs typeface="Microsoft Sans Serif" charset="0"/>
                </a:rPr>
                <a:t>24h</a:t>
              </a:r>
            </a:p>
          </p:txBody>
        </p:sp>
        <p:sp>
          <p:nvSpPr>
            <p:cNvPr id="11" name="TextBox 44"/>
            <p:cNvSpPr txBox="1"/>
            <p:nvPr/>
          </p:nvSpPr>
          <p:spPr>
            <a:xfrm>
              <a:off x="2194847" y="1040438"/>
              <a:ext cx="10711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Microsoft Sans Serif" charset="0"/>
                  <a:ea typeface="Microsoft Sans Serif" charset="0"/>
                  <a:cs typeface="Microsoft Sans Serif" charset="0"/>
                </a:rPr>
                <a:t>Evans blue</a:t>
              </a:r>
              <a:endParaRPr lang="en-US" sz="14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2" name="Rectangle 53"/>
            <p:cNvSpPr/>
            <p:nvPr/>
          </p:nvSpPr>
          <p:spPr>
            <a:xfrm>
              <a:off x="3778578" y="838233"/>
              <a:ext cx="117852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Feld </a:t>
              </a:r>
              <a:r>
                <a:rPr lang="en-US" sz="1400" smtClean="0">
                  <a:latin typeface="Microsoft Sans Serif" charset="0"/>
                  <a:ea typeface="Microsoft Sans Serif" charset="0"/>
                  <a:cs typeface="Microsoft Sans Serif" charset="0"/>
                </a:rPr>
                <a:t>1 dimer</a:t>
              </a:r>
            </a:p>
            <a:p>
              <a:pPr algn="ctr"/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Ear </a:t>
              </a:r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prick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59437" y="1480384"/>
              <a:ext cx="981163" cy="626488"/>
              <a:chOff x="1508883" y="2360888"/>
              <a:chExt cx="3537679" cy="2484608"/>
            </a:xfrm>
          </p:grpSpPr>
          <p:sp>
            <p:nvSpPr>
              <p:cNvPr id="14" name="Chord 13"/>
              <p:cNvSpPr/>
              <p:nvPr/>
            </p:nvSpPr>
            <p:spPr>
              <a:xfrm rot="6709204">
                <a:off x="2181138" y="2879296"/>
                <a:ext cx="1666576" cy="2265824"/>
              </a:xfrm>
              <a:prstGeom prst="chord">
                <a:avLst>
                  <a:gd name="adj1" fmla="val 3720728"/>
                  <a:gd name="adj2" fmla="val 152460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508883" y="2360888"/>
                <a:ext cx="3537679" cy="2060432"/>
                <a:chOff x="1508883" y="2360888"/>
                <a:chExt cx="3537679" cy="2060432"/>
              </a:xfrm>
            </p:grpSpPr>
            <p:sp>
              <p:nvSpPr>
                <p:cNvPr id="16" name="Moon 15"/>
                <p:cNvSpPr/>
                <p:nvPr/>
              </p:nvSpPr>
              <p:spPr>
                <a:xfrm rot="568153">
                  <a:off x="1508883" y="2360888"/>
                  <a:ext cx="665098" cy="1718460"/>
                </a:xfrm>
                <a:prstGeom prst="moon">
                  <a:avLst>
                    <a:gd name="adj" fmla="val 8655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3097490" y="2632810"/>
                  <a:ext cx="694414" cy="6772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 rot="13339401">
                  <a:off x="3271057" y="2827507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 rot="19789768">
                  <a:off x="4407600" y="2789655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4322535" y="2616293"/>
                  <a:ext cx="694414" cy="67728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1" name="Teardrop 20"/>
                <p:cNvSpPr/>
                <p:nvPr/>
              </p:nvSpPr>
              <p:spPr>
                <a:xfrm rot="8081530">
                  <a:off x="3484759" y="2814768"/>
                  <a:ext cx="1169658" cy="1162665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3913503" y="4007376"/>
                  <a:ext cx="312170" cy="213327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3644382" y="3337019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4248033" y="3337018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grpSp>
              <p:nvGrpSpPr>
                <p:cNvPr id="25" name="Group 24"/>
                <p:cNvGrpSpPr/>
                <p:nvPr/>
              </p:nvGrpSpPr>
              <p:grpSpPr>
                <a:xfrm rot="1849819">
                  <a:off x="4292921" y="3558245"/>
                  <a:ext cx="753641" cy="794363"/>
                  <a:chOff x="6011179" y="3337018"/>
                  <a:chExt cx="952329" cy="977074"/>
                </a:xfrm>
              </p:grpSpPr>
              <p:cxnSp>
                <p:nvCxnSpPr>
                  <p:cNvPr id="32" name="Straight Connector 31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Group 25"/>
                <p:cNvGrpSpPr/>
                <p:nvPr/>
              </p:nvGrpSpPr>
              <p:grpSpPr>
                <a:xfrm rot="19727394" flipH="1">
                  <a:off x="3126162" y="3580989"/>
                  <a:ext cx="682094" cy="794363"/>
                  <a:chOff x="6011179" y="3337018"/>
                  <a:chExt cx="952329" cy="977074"/>
                </a:xfrm>
              </p:grpSpPr>
              <p:cxnSp>
                <p:nvCxnSpPr>
                  <p:cNvPr id="28" name="Straight Connector 27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7" name="Block Arc 26"/>
                <p:cNvSpPr/>
                <p:nvPr/>
              </p:nvSpPr>
              <p:spPr>
                <a:xfrm rot="1371844">
                  <a:off x="2103799" y="3443225"/>
                  <a:ext cx="777733" cy="978095"/>
                </a:xfrm>
                <a:prstGeom prst="blockArc">
                  <a:avLst>
                    <a:gd name="adj1" fmla="val 10800000"/>
                    <a:gd name="adj2" fmla="val 36724"/>
                    <a:gd name="adj3" fmla="val 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grpSp>
          <p:nvGrpSpPr>
            <p:cNvPr id="36" name="Group 35"/>
            <p:cNvGrpSpPr/>
            <p:nvPr/>
          </p:nvGrpSpPr>
          <p:grpSpPr>
            <a:xfrm>
              <a:off x="2053082" y="1561477"/>
              <a:ext cx="981163" cy="626488"/>
              <a:chOff x="1508883" y="2360888"/>
              <a:chExt cx="3537679" cy="2484608"/>
            </a:xfrm>
          </p:grpSpPr>
          <p:sp>
            <p:nvSpPr>
              <p:cNvPr id="37" name="Chord 36"/>
              <p:cNvSpPr/>
              <p:nvPr/>
            </p:nvSpPr>
            <p:spPr>
              <a:xfrm rot="6709204">
                <a:off x="2181138" y="2879296"/>
                <a:ext cx="1666576" cy="2265824"/>
              </a:xfrm>
              <a:prstGeom prst="chord">
                <a:avLst>
                  <a:gd name="adj1" fmla="val 3720728"/>
                  <a:gd name="adj2" fmla="val 152460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38" name="Group 37"/>
              <p:cNvGrpSpPr/>
              <p:nvPr/>
            </p:nvGrpSpPr>
            <p:grpSpPr>
              <a:xfrm>
                <a:off x="1508883" y="2360888"/>
                <a:ext cx="3537679" cy="2060432"/>
                <a:chOff x="1508883" y="2360888"/>
                <a:chExt cx="3537679" cy="2060432"/>
              </a:xfrm>
            </p:grpSpPr>
            <p:sp>
              <p:nvSpPr>
                <p:cNvPr id="39" name="Moon 38"/>
                <p:cNvSpPr/>
                <p:nvPr/>
              </p:nvSpPr>
              <p:spPr>
                <a:xfrm rot="568153">
                  <a:off x="1508883" y="2360888"/>
                  <a:ext cx="665098" cy="1718460"/>
                </a:xfrm>
                <a:prstGeom prst="moon">
                  <a:avLst>
                    <a:gd name="adj" fmla="val 8655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097490" y="2632810"/>
                  <a:ext cx="694414" cy="6772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 rot="13339401">
                  <a:off x="3271057" y="2827507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 rot="19789768">
                  <a:off x="4407600" y="2789655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4322535" y="2616293"/>
                  <a:ext cx="694414" cy="67728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4" name="Teardrop 43"/>
                <p:cNvSpPr/>
                <p:nvPr/>
              </p:nvSpPr>
              <p:spPr>
                <a:xfrm rot="8081530">
                  <a:off x="3484759" y="2814768"/>
                  <a:ext cx="1169658" cy="1162665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3913503" y="4007376"/>
                  <a:ext cx="312170" cy="213327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>
                  <a:off x="3644382" y="3337019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4248033" y="3337018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grpSp>
              <p:nvGrpSpPr>
                <p:cNvPr id="48" name="Group 47"/>
                <p:cNvGrpSpPr/>
                <p:nvPr/>
              </p:nvGrpSpPr>
              <p:grpSpPr>
                <a:xfrm rot="1849819">
                  <a:off x="4292921" y="3558245"/>
                  <a:ext cx="753641" cy="794363"/>
                  <a:chOff x="6011179" y="3337018"/>
                  <a:chExt cx="952329" cy="977074"/>
                </a:xfrm>
              </p:grpSpPr>
              <p:cxnSp>
                <p:nvCxnSpPr>
                  <p:cNvPr id="55" name="Straight Connector 54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" name="Group 48"/>
                <p:cNvGrpSpPr/>
                <p:nvPr/>
              </p:nvGrpSpPr>
              <p:grpSpPr>
                <a:xfrm rot="19727394" flipH="1">
                  <a:off x="3126162" y="3580989"/>
                  <a:ext cx="682094" cy="794363"/>
                  <a:chOff x="6011179" y="3337018"/>
                  <a:chExt cx="952329" cy="977074"/>
                </a:xfrm>
              </p:grpSpPr>
              <p:cxnSp>
                <p:nvCxnSpPr>
                  <p:cNvPr id="51" name="Straight Connector 50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Block Arc 49"/>
                <p:cNvSpPr/>
                <p:nvPr/>
              </p:nvSpPr>
              <p:spPr>
                <a:xfrm rot="1371844">
                  <a:off x="2103799" y="3443225"/>
                  <a:ext cx="777733" cy="978095"/>
                </a:xfrm>
                <a:prstGeom prst="blockArc">
                  <a:avLst>
                    <a:gd name="adj1" fmla="val 10800000"/>
                    <a:gd name="adj2" fmla="val 36724"/>
                    <a:gd name="adj3" fmla="val 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sp>
          <p:nvSpPr>
            <p:cNvPr id="59" name="Right Arrow 58"/>
            <p:cNvSpPr/>
            <p:nvPr/>
          </p:nvSpPr>
          <p:spPr>
            <a:xfrm>
              <a:off x="1301794" y="1767578"/>
              <a:ext cx="497054" cy="201292"/>
            </a:xfrm>
            <a:prstGeom prst="rightArrow">
              <a:avLst>
                <a:gd name="adj1" fmla="val 2104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102385" y="764216"/>
              <a:ext cx="144689" cy="786093"/>
              <a:chOff x="4500490" y="3085737"/>
              <a:chExt cx="824520" cy="3231016"/>
            </a:xfrm>
          </p:grpSpPr>
          <p:sp>
            <p:nvSpPr>
              <p:cNvPr id="61" name="Diagonal Stripe 60"/>
              <p:cNvSpPr/>
              <p:nvPr/>
            </p:nvSpPr>
            <p:spPr>
              <a:xfrm rot="20521466">
                <a:off x="4758842" y="5249989"/>
                <a:ext cx="502182" cy="1066764"/>
              </a:xfrm>
              <a:prstGeom prst="diagStripe">
                <a:avLst>
                  <a:gd name="adj" fmla="val 74522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62" name="Can 61"/>
              <p:cNvSpPr/>
              <p:nvPr/>
            </p:nvSpPr>
            <p:spPr>
              <a:xfrm>
                <a:off x="4770881" y="5027354"/>
                <a:ext cx="283554" cy="341815"/>
              </a:xfrm>
              <a:prstGeom prst="ca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4500490" y="3085737"/>
                <a:ext cx="824520" cy="2140422"/>
                <a:chOff x="4231721" y="3334255"/>
                <a:chExt cx="824520" cy="2140422"/>
              </a:xfrm>
            </p:grpSpPr>
            <p:sp>
              <p:nvSpPr>
                <p:cNvPr id="64" name="Can 63"/>
                <p:cNvSpPr/>
                <p:nvPr/>
              </p:nvSpPr>
              <p:spPr>
                <a:xfrm>
                  <a:off x="4231721" y="3927231"/>
                  <a:ext cx="824520" cy="1547446"/>
                </a:xfrm>
                <a:prstGeom prst="can">
                  <a:avLst/>
                </a:prstGeom>
                <a:pattFill prst="dashDnDiag">
                  <a:fgClr>
                    <a:schemeClr val="tx1"/>
                  </a:fgClr>
                  <a:bgClr>
                    <a:schemeClr val="bg1"/>
                  </a:bgClr>
                </a:patt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65" name="Can 64"/>
                <p:cNvSpPr/>
                <p:nvPr/>
              </p:nvSpPr>
              <p:spPr>
                <a:xfrm>
                  <a:off x="4537488" y="3334255"/>
                  <a:ext cx="186714" cy="739201"/>
                </a:xfrm>
                <a:prstGeom prst="ca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66" name="Oval 65"/>
                <p:cNvSpPr/>
                <p:nvPr/>
              </p:nvSpPr>
              <p:spPr>
                <a:xfrm>
                  <a:off x="4320580" y="3334255"/>
                  <a:ext cx="641708" cy="20076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grpSp>
          <p:nvGrpSpPr>
            <p:cNvPr id="67" name="Group 66"/>
            <p:cNvGrpSpPr/>
            <p:nvPr/>
          </p:nvGrpSpPr>
          <p:grpSpPr>
            <a:xfrm>
              <a:off x="2033913" y="813003"/>
              <a:ext cx="144689" cy="786093"/>
              <a:chOff x="4500490" y="3085737"/>
              <a:chExt cx="824520" cy="3231016"/>
            </a:xfrm>
          </p:grpSpPr>
          <p:sp>
            <p:nvSpPr>
              <p:cNvPr id="68" name="Diagonal Stripe 67"/>
              <p:cNvSpPr/>
              <p:nvPr/>
            </p:nvSpPr>
            <p:spPr>
              <a:xfrm rot="20521466">
                <a:off x="4758842" y="5249989"/>
                <a:ext cx="502182" cy="1066764"/>
              </a:xfrm>
              <a:prstGeom prst="diagStripe">
                <a:avLst>
                  <a:gd name="adj" fmla="val 74522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69" name="Can 68"/>
              <p:cNvSpPr/>
              <p:nvPr/>
            </p:nvSpPr>
            <p:spPr>
              <a:xfrm>
                <a:off x="4770881" y="5027354"/>
                <a:ext cx="283554" cy="341815"/>
              </a:xfrm>
              <a:prstGeom prst="ca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70" name="Group 69"/>
              <p:cNvGrpSpPr/>
              <p:nvPr/>
            </p:nvGrpSpPr>
            <p:grpSpPr>
              <a:xfrm>
                <a:off x="4500490" y="3085737"/>
                <a:ext cx="824520" cy="2140422"/>
                <a:chOff x="4231721" y="3334255"/>
                <a:chExt cx="824520" cy="2140422"/>
              </a:xfrm>
            </p:grpSpPr>
            <p:sp>
              <p:nvSpPr>
                <p:cNvPr id="71" name="Can 70"/>
                <p:cNvSpPr/>
                <p:nvPr/>
              </p:nvSpPr>
              <p:spPr>
                <a:xfrm>
                  <a:off x="4231721" y="3927231"/>
                  <a:ext cx="824520" cy="1547446"/>
                </a:xfrm>
                <a:prstGeom prst="can">
                  <a:avLst/>
                </a:prstGeom>
                <a:pattFill prst="pct60">
                  <a:fgClr>
                    <a:schemeClr val="accent1">
                      <a:lumMod val="75000"/>
                    </a:schemeClr>
                  </a:fgClr>
                  <a:bgClr>
                    <a:schemeClr val="bg1"/>
                  </a:bgClr>
                </a:patt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72" name="Can 71"/>
                <p:cNvSpPr/>
                <p:nvPr/>
              </p:nvSpPr>
              <p:spPr>
                <a:xfrm>
                  <a:off x="4537488" y="3334255"/>
                  <a:ext cx="186714" cy="739201"/>
                </a:xfrm>
                <a:prstGeom prst="ca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73" name="Oval 72"/>
                <p:cNvSpPr/>
                <p:nvPr/>
              </p:nvSpPr>
              <p:spPr>
                <a:xfrm>
                  <a:off x="4320580" y="3334255"/>
                  <a:ext cx="641708" cy="20076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sp>
          <p:nvSpPr>
            <p:cNvPr id="74" name="Right Arrow 73"/>
            <p:cNvSpPr/>
            <p:nvPr/>
          </p:nvSpPr>
          <p:spPr>
            <a:xfrm>
              <a:off x="3202014" y="1809092"/>
              <a:ext cx="521611" cy="183097"/>
            </a:xfrm>
            <a:prstGeom prst="rightArrow">
              <a:avLst>
                <a:gd name="adj1" fmla="val 2104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75" name="TextBox 37"/>
            <p:cNvSpPr txBox="1"/>
            <p:nvPr/>
          </p:nvSpPr>
          <p:spPr>
            <a:xfrm>
              <a:off x="3124216" y="1633837"/>
              <a:ext cx="6030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25min</a:t>
              </a:r>
              <a:endParaRPr lang="en-US" sz="12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3830952" y="1564716"/>
              <a:ext cx="981163" cy="626488"/>
              <a:chOff x="1508883" y="2360888"/>
              <a:chExt cx="3537679" cy="2484608"/>
            </a:xfrm>
          </p:grpSpPr>
          <p:sp>
            <p:nvSpPr>
              <p:cNvPr id="77" name="Chord 76"/>
              <p:cNvSpPr/>
              <p:nvPr/>
            </p:nvSpPr>
            <p:spPr>
              <a:xfrm rot="6709204">
                <a:off x="2181138" y="2879296"/>
                <a:ext cx="1666576" cy="2265824"/>
              </a:xfrm>
              <a:prstGeom prst="chord">
                <a:avLst>
                  <a:gd name="adj1" fmla="val 3720728"/>
                  <a:gd name="adj2" fmla="val 152460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1508883" y="2360888"/>
                <a:ext cx="3537679" cy="2060432"/>
                <a:chOff x="1508883" y="2360888"/>
                <a:chExt cx="3537679" cy="2060432"/>
              </a:xfrm>
            </p:grpSpPr>
            <p:sp>
              <p:nvSpPr>
                <p:cNvPr id="79" name="Moon 78"/>
                <p:cNvSpPr/>
                <p:nvPr/>
              </p:nvSpPr>
              <p:spPr>
                <a:xfrm rot="568153">
                  <a:off x="1508883" y="2360888"/>
                  <a:ext cx="665098" cy="1718460"/>
                </a:xfrm>
                <a:prstGeom prst="moon">
                  <a:avLst>
                    <a:gd name="adj" fmla="val 8655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3097490" y="2632810"/>
                  <a:ext cx="694414" cy="6772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 rot="13339401">
                  <a:off x="3271057" y="2827507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 rot="19789768">
                  <a:off x="4407600" y="2789655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3" name="Oval 82"/>
                <p:cNvSpPr/>
                <p:nvPr/>
              </p:nvSpPr>
              <p:spPr>
                <a:xfrm>
                  <a:off x="4322535" y="2616293"/>
                  <a:ext cx="694414" cy="67728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4" name="Teardrop 83"/>
                <p:cNvSpPr/>
                <p:nvPr/>
              </p:nvSpPr>
              <p:spPr>
                <a:xfrm rot="8081530">
                  <a:off x="3484759" y="2814768"/>
                  <a:ext cx="1169658" cy="1162665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5" name="Oval 84"/>
                <p:cNvSpPr/>
                <p:nvPr/>
              </p:nvSpPr>
              <p:spPr>
                <a:xfrm>
                  <a:off x="3913503" y="4007376"/>
                  <a:ext cx="312170" cy="213327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6" name="Oval 85"/>
                <p:cNvSpPr/>
                <p:nvPr/>
              </p:nvSpPr>
              <p:spPr>
                <a:xfrm>
                  <a:off x="3644382" y="3337019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87" name="Oval 86"/>
                <p:cNvSpPr/>
                <p:nvPr/>
              </p:nvSpPr>
              <p:spPr>
                <a:xfrm>
                  <a:off x="4248033" y="3337018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grpSp>
              <p:nvGrpSpPr>
                <p:cNvPr id="88" name="Group 87"/>
                <p:cNvGrpSpPr/>
                <p:nvPr/>
              </p:nvGrpSpPr>
              <p:grpSpPr>
                <a:xfrm rot="1849819">
                  <a:off x="4292921" y="3558245"/>
                  <a:ext cx="753641" cy="794363"/>
                  <a:chOff x="6011179" y="3337018"/>
                  <a:chExt cx="952329" cy="977074"/>
                </a:xfrm>
              </p:grpSpPr>
              <p:cxnSp>
                <p:nvCxnSpPr>
                  <p:cNvPr id="95" name="Straight Connector 94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Straight Connector 95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9" name="Group 88"/>
                <p:cNvGrpSpPr/>
                <p:nvPr/>
              </p:nvGrpSpPr>
              <p:grpSpPr>
                <a:xfrm rot="19727394" flipH="1">
                  <a:off x="3126162" y="3580989"/>
                  <a:ext cx="682094" cy="794363"/>
                  <a:chOff x="6011179" y="3337018"/>
                  <a:chExt cx="952329" cy="977074"/>
                </a:xfrm>
              </p:grpSpPr>
              <p:cxnSp>
                <p:nvCxnSpPr>
                  <p:cNvPr id="91" name="Straight Connector 90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Straight Connector 91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Straight Connector 93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" name="Block Arc 89"/>
                <p:cNvSpPr/>
                <p:nvPr/>
              </p:nvSpPr>
              <p:spPr>
                <a:xfrm rot="1371844">
                  <a:off x="2103799" y="3443225"/>
                  <a:ext cx="777733" cy="978095"/>
                </a:xfrm>
                <a:prstGeom prst="blockArc">
                  <a:avLst>
                    <a:gd name="adj1" fmla="val 10800000"/>
                    <a:gd name="adj2" fmla="val 36724"/>
                    <a:gd name="adj3" fmla="val 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grpSp>
          <p:nvGrpSpPr>
            <p:cNvPr id="99" name="Group 98"/>
            <p:cNvGrpSpPr/>
            <p:nvPr/>
          </p:nvGrpSpPr>
          <p:grpSpPr>
            <a:xfrm rot="19788202">
              <a:off x="4281088" y="1347577"/>
              <a:ext cx="179815" cy="326426"/>
              <a:chOff x="10075949" y="2644478"/>
              <a:chExt cx="223393" cy="460593"/>
            </a:xfrm>
          </p:grpSpPr>
          <p:sp>
            <p:nvSpPr>
              <p:cNvPr id="100" name="Regular Pentagon 99"/>
              <p:cNvSpPr/>
              <p:nvPr/>
            </p:nvSpPr>
            <p:spPr>
              <a:xfrm rot="12653923">
                <a:off x="10075949" y="2644478"/>
                <a:ext cx="223393" cy="460593"/>
              </a:xfrm>
              <a:prstGeom prst="pentag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01" name="Regular Pentagon 92"/>
              <p:cNvSpPr/>
              <p:nvPr/>
            </p:nvSpPr>
            <p:spPr>
              <a:xfrm rot="12653923">
                <a:off x="10108932" y="2769242"/>
                <a:ext cx="91563" cy="316818"/>
              </a:xfrm>
              <a:prstGeom prst="pentagon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</p:grpSp>
        <p:sp>
          <p:nvSpPr>
            <p:cNvPr id="102" name="Right Arrow 101"/>
            <p:cNvSpPr/>
            <p:nvPr/>
          </p:nvSpPr>
          <p:spPr>
            <a:xfrm>
              <a:off x="4957370" y="1804990"/>
              <a:ext cx="542023" cy="171645"/>
            </a:xfrm>
            <a:prstGeom prst="rightArrow">
              <a:avLst>
                <a:gd name="adj1" fmla="val 2104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03" name="TextBox 37"/>
            <p:cNvSpPr txBox="1"/>
            <p:nvPr/>
          </p:nvSpPr>
          <p:spPr>
            <a:xfrm>
              <a:off x="4894029" y="1642869"/>
              <a:ext cx="6030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45min</a:t>
              </a:r>
              <a:endParaRPr lang="en-US" sz="12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5542208" y="1767805"/>
              <a:ext cx="329755" cy="257647"/>
              <a:chOff x="10879690" y="3255430"/>
              <a:chExt cx="349418" cy="339447"/>
            </a:xfrm>
          </p:grpSpPr>
          <p:sp>
            <p:nvSpPr>
              <p:cNvPr id="115" name="Oval 114"/>
              <p:cNvSpPr/>
              <p:nvPr/>
            </p:nvSpPr>
            <p:spPr>
              <a:xfrm>
                <a:off x="10879690" y="3255430"/>
                <a:ext cx="349418" cy="33944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16" name="Oval 115"/>
              <p:cNvSpPr/>
              <p:nvPr/>
            </p:nvSpPr>
            <p:spPr>
              <a:xfrm rot="13339401">
                <a:off x="10949247" y="3339548"/>
                <a:ext cx="235018" cy="204503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</p:grpSp>
        <p:grpSp>
          <p:nvGrpSpPr>
            <p:cNvPr id="117" name="Group 116"/>
            <p:cNvGrpSpPr/>
            <p:nvPr/>
          </p:nvGrpSpPr>
          <p:grpSpPr>
            <a:xfrm>
              <a:off x="6117185" y="1630851"/>
              <a:ext cx="129322" cy="374208"/>
              <a:chOff x="9197923" y="842526"/>
              <a:chExt cx="345759" cy="1528748"/>
            </a:xfrm>
          </p:grpSpPr>
          <p:sp>
            <p:nvSpPr>
              <p:cNvPr id="118" name="Off-page Connector 117"/>
              <p:cNvSpPr/>
              <p:nvPr/>
            </p:nvSpPr>
            <p:spPr>
              <a:xfrm>
                <a:off x="9197923" y="1289539"/>
                <a:ext cx="345759" cy="1081735"/>
              </a:xfrm>
              <a:prstGeom prst="flowChartOffpageConnector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9197925" y="1237064"/>
                <a:ext cx="345757" cy="1077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20" name="Oval 119"/>
              <p:cNvSpPr/>
              <p:nvPr/>
            </p:nvSpPr>
            <p:spPr>
              <a:xfrm rot="18694451">
                <a:off x="9074393" y="1060328"/>
                <a:ext cx="565784" cy="130179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</p:grpSp>
        <p:sp>
          <p:nvSpPr>
            <p:cNvPr id="121" name="Freeform 120"/>
            <p:cNvSpPr/>
            <p:nvPr/>
          </p:nvSpPr>
          <p:spPr>
            <a:xfrm rot="7143216">
              <a:off x="5832658" y="1507563"/>
              <a:ext cx="252002" cy="298264"/>
            </a:xfrm>
            <a:custGeom>
              <a:avLst/>
              <a:gdLst>
                <a:gd name="connsiteX0" fmla="*/ 515815 w 515815"/>
                <a:gd name="connsiteY0" fmla="*/ 750277 h 750277"/>
                <a:gd name="connsiteX1" fmla="*/ 246184 w 515815"/>
                <a:gd name="connsiteY1" fmla="*/ 550985 h 750277"/>
                <a:gd name="connsiteX2" fmla="*/ 70338 w 515815"/>
                <a:gd name="connsiteY2" fmla="*/ 304800 h 750277"/>
                <a:gd name="connsiteX3" fmla="*/ 0 w 515815"/>
                <a:gd name="connsiteY3" fmla="*/ 0 h 750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5815" h="750277">
                  <a:moveTo>
                    <a:pt x="515815" y="750277"/>
                  </a:moveTo>
                  <a:cubicBezTo>
                    <a:pt x="418122" y="687754"/>
                    <a:pt x="320430" y="625231"/>
                    <a:pt x="246184" y="550985"/>
                  </a:cubicBezTo>
                  <a:cubicBezTo>
                    <a:pt x="171938" y="476739"/>
                    <a:pt x="111369" y="396631"/>
                    <a:pt x="70338" y="304800"/>
                  </a:cubicBezTo>
                  <a:cubicBezTo>
                    <a:pt x="29307" y="212969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22" name="TextBox 44"/>
            <p:cNvSpPr txBox="1"/>
            <p:nvPr/>
          </p:nvSpPr>
          <p:spPr>
            <a:xfrm>
              <a:off x="5631961" y="1232118"/>
              <a:ext cx="13461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latin typeface="Microsoft Sans Serif" charset="0"/>
                  <a:ea typeface="Microsoft Sans Serif" charset="0"/>
                  <a:cs typeface="Microsoft Sans Serif" charset="0"/>
                </a:rPr>
                <a:t>Quantification</a:t>
              </a:r>
              <a:endParaRPr lang="en-US" sz="14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23" name="Decagon 122"/>
            <p:cNvSpPr/>
            <p:nvPr/>
          </p:nvSpPr>
          <p:spPr>
            <a:xfrm>
              <a:off x="5580911" y="1802055"/>
              <a:ext cx="299250" cy="232948"/>
            </a:xfrm>
            <a:prstGeom prst="decagon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>
                <a:schemeClr val="accent1"/>
              </a:glow>
              <a:softEdge rad="152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24" name="Off-page Connector 123"/>
            <p:cNvSpPr/>
            <p:nvPr/>
          </p:nvSpPr>
          <p:spPr>
            <a:xfrm>
              <a:off x="6112626" y="1863564"/>
              <a:ext cx="133881" cy="177163"/>
            </a:xfrm>
            <a:prstGeom prst="flowChartOffpageConnector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27" name="Decagon 126"/>
            <p:cNvSpPr/>
            <p:nvPr/>
          </p:nvSpPr>
          <p:spPr>
            <a:xfrm>
              <a:off x="5528788" y="1724274"/>
              <a:ext cx="392758" cy="373628"/>
            </a:xfrm>
            <a:prstGeom prst="decagon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>
                <a:schemeClr val="accent1"/>
              </a:glow>
              <a:softEdge rad="152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</p:grpSp>
      <p:pic>
        <p:nvPicPr>
          <p:cNvPr id="126" name="Picture 1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658" y="4047340"/>
            <a:ext cx="2359676" cy="2921942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1209" y="4113245"/>
            <a:ext cx="2891794" cy="3296023"/>
          </a:xfrm>
          <a:prstGeom prst="rect">
            <a:avLst/>
          </a:prstGeom>
        </p:spPr>
      </p:pic>
      <p:grpSp>
        <p:nvGrpSpPr>
          <p:cNvPr id="129" name="Group 128"/>
          <p:cNvGrpSpPr/>
          <p:nvPr/>
        </p:nvGrpSpPr>
        <p:grpSpPr>
          <a:xfrm>
            <a:off x="3033206" y="1357327"/>
            <a:ext cx="2981036" cy="786093"/>
            <a:chOff x="3741971" y="593779"/>
            <a:chExt cx="2981036" cy="786093"/>
          </a:xfrm>
        </p:grpSpPr>
        <p:grpSp>
          <p:nvGrpSpPr>
            <p:cNvPr id="132" name="Group 131"/>
            <p:cNvGrpSpPr/>
            <p:nvPr/>
          </p:nvGrpSpPr>
          <p:grpSpPr>
            <a:xfrm>
              <a:off x="3741971" y="593779"/>
              <a:ext cx="144689" cy="786093"/>
              <a:chOff x="4500490" y="3085737"/>
              <a:chExt cx="824520" cy="3231016"/>
            </a:xfrm>
          </p:grpSpPr>
          <p:sp>
            <p:nvSpPr>
              <p:cNvPr id="133" name="Diagonal Stripe 132"/>
              <p:cNvSpPr/>
              <p:nvPr/>
            </p:nvSpPr>
            <p:spPr>
              <a:xfrm rot="20521466">
                <a:off x="4758842" y="5249989"/>
                <a:ext cx="502182" cy="1066764"/>
              </a:xfrm>
              <a:prstGeom prst="diagStripe">
                <a:avLst>
                  <a:gd name="adj" fmla="val 74522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34" name="Can 133"/>
              <p:cNvSpPr/>
              <p:nvPr/>
            </p:nvSpPr>
            <p:spPr>
              <a:xfrm>
                <a:off x="4770881" y="5027354"/>
                <a:ext cx="283554" cy="341815"/>
              </a:xfrm>
              <a:prstGeom prst="ca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135" name="Group 134"/>
              <p:cNvGrpSpPr/>
              <p:nvPr/>
            </p:nvGrpSpPr>
            <p:grpSpPr>
              <a:xfrm>
                <a:off x="4500490" y="3085737"/>
                <a:ext cx="824520" cy="2140422"/>
                <a:chOff x="4231721" y="3334255"/>
                <a:chExt cx="824520" cy="2140422"/>
              </a:xfrm>
            </p:grpSpPr>
            <p:sp>
              <p:nvSpPr>
                <p:cNvPr id="136" name="Can 135"/>
                <p:cNvSpPr/>
                <p:nvPr/>
              </p:nvSpPr>
              <p:spPr>
                <a:xfrm>
                  <a:off x="4231721" y="3927231"/>
                  <a:ext cx="824520" cy="1547446"/>
                </a:xfrm>
                <a:prstGeom prst="can">
                  <a:avLst/>
                </a:prstGeom>
                <a:pattFill prst="pct60">
                  <a:fgClr>
                    <a:schemeClr val="accent2">
                      <a:lumMod val="75000"/>
                    </a:schemeClr>
                  </a:fgClr>
                  <a:bgClr>
                    <a:schemeClr val="bg1"/>
                  </a:bgClr>
                </a:patt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37" name="Can 136"/>
                <p:cNvSpPr/>
                <p:nvPr/>
              </p:nvSpPr>
              <p:spPr>
                <a:xfrm>
                  <a:off x="4537488" y="3334255"/>
                  <a:ext cx="186714" cy="739201"/>
                </a:xfrm>
                <a:prstGeom prst="ca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>
                  <a:off x="4320580" y="3334255"/>
                  <a:ext cx="641708" cy="20076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sp>
          <p:nvSpPr>
            <p:cNvPr id="139" name="TextBox 44"/>
            <p:cNvSpPr txBox="1"/>
            <p:nvPr/>
          </p:nvSpPr>
          <p:spPr>
            <a:xfrm>
              <a:off x="3834075" y="762747"/>
              <a:ext cx="28889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000000"/>
                  </a:solidFill>
                  <a:latin typeface="Microsoft Sans Serif" charset="0"/>
                  <a:ea typeface="Calibri" charset="0"/>
                </a:rPr>
                <a:t>+/- </a:t>
              </a:r>
              <a:r>
                <a:rPr lang="en-US" sz="1400" dirty="0" err="1" smtClean="0">
                  <a:solidFill>
                    <a:srgbClr val="000000"/>
                  </a:solidFill>
                  <a:latin typeface="Microsoft Sans Serif" charset="0"/>
                  <a:ea typeface="Calibri" charset="0"/>
                </a:rPr>
                <a:t>FcγRIIb</a:t>
              </a:r>
              <a:r>
                <a:rPr lang="en-US" sz="1400" dirty="0" smtClean="0">
                  <a:solidFill>
                    <a:srgbClr val="000000"/>
                  </a:solidFill>
                  <a:latin typeface="Microsoft Sans Serif" charset="0"/>
                  <a:ea typeface="Calibri" charset="0"/>
                </a:rPr>
                <a:t> </a:t>
              </a:r>
              <a:r>
                <a:rPr lang="en-US" sz="1400" dirty="0" err="1" smtClean="0">
                  <a:latin typeface="Microsoft Sans Serif" charset="0"/>
                  <a:ea typeface="Microsoft Sans Serif" charset="0"/>
                  <a:cs typeface="Microsoft Sans Serif" charset="0"/>
                </a:rPr>
                <a:t>DARPin</a:t>
              </a:r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 </a:t>
              </a:r>
              <a:r>
                <a:rPr lang="en-US" sz="1400" dirty="0" smtClean="0">
                  <a:solidFill>
                    <a:srgbClr val="000000"/>
                  </a:solidFill>
                  <a:latin typeface="Microsoft Sans Serif" charset="0"/>
                  <a:ea typeface="Calibri" charset="0"/>
                </a:rPr>
                <a:t>local</a:t>
              </a:r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 injection</a:t>
              </a:r>
              <a:endParaRPr lang="en-US" sz="14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</p:grpSp>
      <p:sp>
        <p:nvSpPr>
          <p:cNvPr id="140" name="Freeform 139"/>
          <p:cNvSpPr/>
          <p:nvPr/>
        </p:nvSpPr>
        <p:spPr>
          <a:xfrm rot="10484923">
            <a:off x="3180078" y="2176125"/>
            <a:ext cx="178831" cy="703137"/>
          </a:xfrm>
          <a:custGeom>
            <a:avLst/>
            <a:gdLst>
              <a:gd name="connsiteX0" fmla="*/ 515815 w 515815"/>
              <a:gd name="connsiteY0" fmla="*/ 750277 h 750277"/>
              <a:gd name="connsiteX1" fmla="*/ 246184 w 515815"/>
              <a:gd name="connsiteY1" fmla="*/ 550985 h 750277"/>
              <a:gd name="connsiteX2" fmla="*/ 70338 w 515815"/>
              <a:gd name="connsiteY2" fmla="*/ 304800 h 750277"/>
              <a:gd name="connsiteX3" fmla="*/ 0 w 515815"/>
              <a:gd name="connsiteY3" fmla="*/ 0 h 750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815" h="750277">
                <a:moveTo>
                  <a:pt x="515815" y="750277"/>
                </a:moveTo>
                <a:cubicBezTo>
                  <a:pt x="418122" y="687754"/>
                  <a:pt x="320430" y="625231"/>
                  <a:pt x="246184" y="550985"/>
                </a:cubicBezTo>
                <a:cubicBezTo>
                  <a:pt x="171938" y="476739"/>
                  <a:pt x="111369" y="396631"/>
                  <a:pt x="70338" y="304800"/>
                </a:cubicBezTo>
                <a:cubicBezTo>
                  <a:pt x="29307" y="212969"/>
                  <a:pt x="0" y="0"/>
                  <a:pt x="0" y="0"/>
                </a:cubicBez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3504482" y="3876509"/>
            <a:ext cx="474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smtClean="0">
                <a:latin typeface="Microsoft Sans Serif" charset="0"/>
                <a:ea typeface="Microsoft Sans Serif" charset="0"/>
                <a:cs typeface="Microsoft Sans Serif" charset="0"/>
              </a:rPr>
              <a:t>C</a:t>
            </a:r>
            <a:r>
              <a:rPr lang="en-US" sz="1400" b="1" smtClean="0">
                <a:latin typeface="Microsoft Sans Serif" charset="0"/>
                <a:ea typeface="Microsoft Sans Serif" charset="0"/>
                <a:cs typeface="Microsoft Sans Serif" charset="0"/>
              </a:rPr>
              <a:t>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5" y="7543992"/>
            <a:ext cx="18966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Without </a:t>
            </a:r>
            <a:r>
              <a:rPr lang="en-US" sz="1200" b="1" dirty="0" err="1">
                <a:solidFill>
                  <a:srgbClr val="000000"/>
                </a:solidFill>
                <a:latin typeface="Microsoft Sans Serif" charset="0"/>
                <a:ea typeface="Calibri" charset="0"/>
              </a:rPr>
              <a:t>FcγRIIb</a:t>
            </a:r>
            <a:r>
              <a:rPr lang="en-US" sz="1200" b="1" dirty="0">
                <a:solidFill>
                  <a:srgbClr val="000000"/>
                </a:solidFill>
                <a:latin typeface="Microsoft Sans Serif" charset="0"/>
                <a:ea typeface="Calibri" charset="0"/>
              </a:rPr>
              <a:t> </a:t>
            </a:r>
            <a:r>
              <a:rPr lang="en-US" sz="1200" b="1" dirty="0" err="1">
                <a:latin typeface="Microsoft Sans Serif" charset="0"/>
                <a:ea typeface="Microsoft Sans Serif" charset="0"/>
                <a:cs typeface="Microsoft Sans Serif" charset="0"/>
              </a:rPr>
              <a:t>DARPin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4109759" y="7511217"/>
            <a:ext cx="169469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With </a:t>
            </a:r>
            <a:r>
              <a:rPr lang="en-US" sz="1200" b="1" dirty="0" err="1">
                <a:solidFill>
                  <a:srgbClr val="000000"/>
                </a:solidFill>
                <a:latin typeface="Microsoft Sans Serif" charset="0"/>
                <a:ea typeface="Calibri" charset="0"/>
              </a:rPr>
              <a:t>FcγRIIb</a:t>
            </a:r>
            <a:r>
              <a:rPr lang="en-US" sz="1200" b="1" dirty="0">
                <a:solidFill>
                  <a:srgbClr val="000000"/>
                </a:solidFill>
                <a:latin typeface="Microsoft Sans Serif" charset="0"/>
                <a:ea typeface="Calibri" charset="0"/>
              </a:rPr>
              <a:t> </a:t>
            </a:r>
            <a:r>
              <a:rPr lang="en-US" sz="1200" b="1" dirty="0" err="1">
                <a:latin typeface="Microsoft Sans Serif" charset="0"/>
                <a:ea typeface="Microsoft Sans Serif" charset="0"/>
                <a:cs typeface="Microsoft Sans Serif" charset="0"/>
              </a:rPr>
              <a:t>DARPin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214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124"/>
          <p:cNvSpPr txBox="1"/>
          <p:nvPr/>
        </p:nvSpPr>
        <p:spPr>
          <a:xfrm>
            <a:off x="9340" y="969623"/>
            <a:ext cx="696024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Fig. </a:t>
            </a:r>
            <a:r>
              <a:rPr lang="en-US" altLang="zh-CN" sz="16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5</a:t>
            </a:r>
            <a:endParaRPr lang="en-US" sz="16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28905" y="1765060"/>
            <a:ext cx="400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A.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6252" y="3836248"/>
            <a:ext cx="474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Microsoft Sans Serif" charset="0"/>
                <a:ea typeface="Microsoft Sans Serif" charset="0"/>
                <a:cs typeface="Microsoft Sans Serif" charset="0"/>
              </a:rPr>
              <a:t>B.</a:t>
            </a:r>
            <a:endParaRPr lang="en-US" sz="1400" b="1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3321583" y="3835626"/>
            <a:ext cx="474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 smtClean="0"/>
              <a:t>C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23" y="4000879"/>
            <a:ext cx="2452951" cy="2711156"/>
          </a:xfrm>
          <a:prstGeom prst="rect">
            <a:avLst/>
          </a:prstGeom>
        </p:spPr>
      </p:pic>
      <p:pic>
        <p:nvPicPr>
          <p:cNvPr id="130" name="Picture 1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2526" y="3915620"/>
            <a:ext cx="2715090" cy="3250323"/>
          </a:xfrm>
          <a:prstGeom prst="rect">
            <a:avLst/>
          </a:prstGeom>
        </p:spPr>
      </p:pic>
      <p:grpSp>
        <p:nvGrpSpPr>
          <p:cNvPr id="133" name="Group 132"/>
          <p:cNvGrpSpPr/>
          <p:nvPr/>
        </p:nvGrpSpPr>
        <p:grpSpPr>
          <a:xfrm>
            <a:off x="102385" y="2221883"/>
            <a:ext cx="6875765" cy="1426988"/>
            <a:chOff x="102385" y="764216"/>
            <a:chExt cx="6875765" cy="1426988"/>
          </a:xfrm>
        </p:grpSpPr>
        <p:sp>
          <p:nvSpPr>
            <p:cNvPr id="134" name="TextBox 36"/>
            <p:cNvSpPr txBox="1"/>
            <p:nvPr/>
          </p:nvSpPr>
          <p:spPr>
            <a:xfrm>
              <a:off x="213886" y="878541"/>
              <a:ext cx="15920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IgE loading (</a:t>
              </a:r>
              <a:r>
                <a:rPr lang="en-US" sz="1400" dirty="0" err="1">
                  <a:latin typeface="Microsoft Sans Serif" charset="0"/>
                  <a:ea typeface="Microsoft Sans Serif" charset="0"/>
                  <a:cs typeface="Microsoft Sans Serif" charset="0"/>
                </a:rPr>
                <a:t>i.v.</a:t>
              </a:r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) </a:t>
              </a:r>
              <a:endParaRPr lang="zh-CN" altLang="en-US" sz="1400" dirty="0" smtClean="0">
                <a:latin typeface="Microsoft Sans Serif" charset="0"/>
                <a:ea typeface="Microsoft Sans Serif" charset="0"/>
                <a:cs typeface="Microsoft Sans Serif" charset="0"/>
              </a:endParaRPr>
            </a:p>
            <a:p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&amp; </a:t>
              </a:r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I</a:t>
              </a:r>
              <a:r>
                <a:rPr lang="en-US" altLang="zh-CN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gG(</a:t>
              </a:r>
              <a:r>
                <a:rPr lang="en-US" altLang="zh-CN" sz="1400" dirty="0" err="1">
                  <a:latin typeface="Microsoft Sans Serif" charset="0"/>
                  <a:ea typeface="Microsoft Sans Serif" charset="0"/>
                  <a:cs typeface="Microsoft Sans Serif" charset="0"/>
                </a:rPr>
                <a:t>i.v.</a:t>
              </a:r>
              <a:r>
                <a:rPr lang="en-US" altLang="zh-CN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)</a:t>
              </a:r>
              <a:endParaRPr lang="en-US" sz="14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37" name="TextBox 37"/>
            <p:cNvSpPr txBox="1"/>
            <p:nvPr/>
          </p:nvSpPr>
          <p:spPr>
            <a:xfrm>
              <a:off x="1315471" y="1620380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Microsoft Sans Serif" charset="0"/>
                  <a:ea typeface="Microsoft Sans Serif" charset="0"/>
                  <a:cs typeface="Microsoft Sans Serif" charset="0"/>
                </a:rPr>
                <a:t>24h</a:t>
              </a:r>
            </a:p>
          </p:txBody>
        </p:sp>
        <p:sp>
          <p:nvSpPr>
            <p:cNvPr id="138" name="TextBox 44"/>
            <p:cNvSpPr txBox="1"/>
            <p:nvPr/>
          </p:nvSpPr>
          <p:spPr>
            <a:xfrm>
              <a:off x="2194847" y="1040438"/>
              <a:ext cx="10711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Microsoft Sans Serif" charset="0"/>
                  <a:ea typeface="Microsoft Sans Serif" charset="0"/>
                  <a:cs typeface="Microsoft Sans Serif" charset="0"/>
                </a:rPr>
                <a:t>Evans blue</a:t>
              </a:r>
              <a:endParaRPr lang="en-US" sz="14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39" name="Rectangle 53"/>
            <p:cNvSpPr/>
            <p:nvPr/>
          </p:nvSpPr>
          <p:spPr>
            <a:xfrm>
              <a:off x="3778578" y="838233"/>
              <a:ext cx="117852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Feld </a:t>
              </a:r>
              <a:r>
                <a:rPr lang="en-US" sz="1400" smtClean="0">
                  <a:latin typeface="Microsoft Sans Serif" charset="0"/>
                  <a:ea typeface="Microsoft Sans Serif" charset="0"/>
                  <a:cs typeface="Microsoft Sans Serif" charset="0"/>
                </a:rPr>
                <a:t>1 dimer</a:t>
              </a:r>
            </a:p>
            <a:p>
              <a:pPr algn="ctr"/>
              <a:r>
                <a:rPr lang="en-US" sz="14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Ear </a:t>
              </a:r>
              <a:r>
                <a:rPr lang="en-US" sz="1400" dirty="0">
                  <a:latin typeface="Microsoft Sans Serif" charset="0"/>
                  <a:ea typeface="Microsoft Sans Serif" charset="0"/>
                  <a:cs typeface="Microsoft Sans Serif" charset="0"/>
                </a:rPr>
                <a:t>prick</a:t>
              </a:r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159437" y="1480384"/>
              <a:ext cx="981163" cy="626488"/>
              <a:chOff x="1508883" y="2360888"/>
              <a:chExt cx="3537679" cy="2484608"/>
            </a:xfrm>
          </p:grpSpPr>
          <p:sp>
            <p:nvSpPr>
              <p:cNvPr id="224" name="Chord 223"/>
              <p:cNvSpPr/>
              <p:nvPr/>
            </p:nvSpPr>
            <p:spPr>
              <a:xfrm rot="6709204">
                <a:off x="2181138" y="2879296"/>
                <a:ext cx="1666576" cy="2265824"/>
              </a:xfrm>
              <a:prstGeom prst="chord">
                <a:avLst>
                  <a:gd name="adj1" fmla="val 3720728"/>
                  <a:gd name="adj2" fmla="val 152460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225" name="Group 224"/>
              <p:cNvGrpSpPr/>
              <p:nvPr/>
            </p:nvGrpSpPr>
            <p:grpSpPr>
              <a:xfrm>
                <a:off x="1508883" y="2360888"/>
                <a:ext cx="3537679" cy="2060432"/>
                <a:chOff x="1508883" y="2360888"/>
                <a:chExt cx="3537679" cy="2060432"/>
              </a:xfrm>
            </p:grpSpPr>
            <p:sp>
              <p:nvSpPr>
                <p:cNvPr id="226" name="Moon 225"/>
                <p:cNvSpPr/>
                <p:nvPr/>
              </p:nvSpPr>
              <p:spPr>
                <a:xfrm rot="568153">
                  <a:off x="1508883" y="2360888"/>
                  <a:ext cx="665098" cy="1718460"/>
                </a:xfrm>
                <a:prstGeom prst="moon">
                  <a:avLst>
                    <a:gd name="adj" fmla="val 8655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27" name="Oval 226"/>
                <p:cNvSpPr/>
                <p:nvPr/>
              </p:nvSpPr>
              <p:spPr>
                <a:xfrm>
                  <a:off x="3097490" y="2632810"/>
                  <a:ext cx="694414" cy="6772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28" name="Oval 227"/>
                <p:cNvSpPr/>
                <p:nvPr/>
              </p:nvSpPr>
              <p:spPr>
                <a:xfrm rot="13339401">
                  <a:off x="3271057" y="2827507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29" name="Oval 228"/>
                <p:cNvSpPr/>
                <p:nvPr/>
              </p:nvSpPr>
              <p:spPr>
                <a:xfrm rot="19789768">
                  <a:off x="4407600" y="2789655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30" name="Oval 229"/>
                <p:cNvSpPr/>
                <p:nvPr/>
              </p:nvSpPr>
              <p:spPr>
                <a:xfrm>
                  <a:off x="4322535" y="2616293"/>
                  <a:ext cx="694414" cy="67728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31" name="Teardrop 230"/>
                <p:cNvSpPr/>
                <p:nvPr/>
              </p:nvSpPr>
              <p:spPr>
                <a:xfrm rot="8081530">
                  <a:off x="3484759" y="2814768"/>
                  <a:ext cx="1169658" cy="1162665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32" name="Oval 231"/>
                <p:cNvSpPr/>
                <p:nvPr/>
              </p:nvSpPr>
              <p:spPr>
                <a:xfrm>
                  <a:off x="3913503" y="4007376"/>
                  <a:ext cx="312170" cy="213327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33" name="Oval 232"/>
                <p:cNvSpPr/>
                <p:nvPr/>
              </p:nvSpPr>
              <p:spPr>
                <a:xfrm>
                  <a:off x="3644382" y="3337019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34" name="Oval 233"/>
                <p:cNvSpPr/>
                <p:nvPr/>
              </p:nvSpPr>
              <p:spPr>
                <a:xfrm>
                  <a:off x="4248033" y="3337018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grpSp>
              <p:nvGrpSpPr>
                <p:cNvPr id="235" name="Group 234"/>
                <p:cNvGrpSpPr/>
                <p:nvPr/>
              </p:nvGrpSpPr>
              <p:grpSpPr>
                <a:xfrm rot="1849819">
                  <a:off x="4292921" y="3558245"/>
                  <a:ext cx="753641" cy="794363"/>
                  <a:chOff x="6011179" y="3337018"/>
                  <a:chExt cx="952329" cy="977074"/>
                </a:xfrm>
              </p:grpSpPr>
              <p:cxnSp>
                <p:nvCxnSpPr>
                  <p:cNvPr id="242" name="Straight Connector 241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3" name="Straight Connector 242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4" name="Straight Connector 243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6" name="Group 235"/>
                <p:cNvGrpSpPr/>
                <p:nvPr/>
              </p:nvGrpSpPr>
              <p:grpSpPr>
                <a:xfrm rot="19727394" flipH="1">
                  <a:off x="3126162" y="3580989"/>
                  <a:ext cx="682094" cy="794363"/>
                  <a:chOff x="6011179" y="3337018"/>
                  <a:chExt cx="952329" cy="977074"/>
                </a:xfrm>
              </p:grpSpPr>
              <p:cxnSp>
                <p:nvCxnSpPr>
                  <p:cNvPr id="238" name="Straight Connector 237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9" name="Straight Connector 238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0" name="Straight Connector 239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Straight Connector 240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37" name="Block Arc 236"/>
                <p:cNvSpPr/>
                <p:nvPr/>
              </p:nvSpPr>
              <p:spPr>
                <a:xfrm rot="1371844">
                  <a:off x="2103799" y="3443225"/>
                  <a:ext cx="777733" cy="978095"/>
                </a:xfrm>
                <a:prstGeom prst="blockArc">
                  <a:avLst>
                    <a:gd name="adj1" fmla="val 10800000"/>
                    <a:gd name="adj2" fmla="val 36724"/>
                    <a:gd name="adj3" fmla="val 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grpSp>
          <p:nvGrpSpPr>
            <p:cNvPr id="144" name="Group 143"/>
            <p:cNvGrpSpPr/>
            <p:nvPr/>
          </p:nvGrpSpPr>
          <p:grpSpPr>
            <a:xfrm>
              <a:off x="2053082" y="1561477"/>
              <a:ext cx="981163" cy="626488"/>
              <a:chOff x="1508883" y="2360888"/>
              <a:chExt cx="3537679" cy="2484608"/>
            </a:xfrm>
          </p:grpSpPr>
          <p:sp>
            <p:nvSpPr>
              <p:cNvPr id="202" name="Chord 201"/>
              <p:cNvSpPr/>
              <p:nvPr/>
            </p:nvSpPr>
            <p:spPr>
              <a:xfrm rot="6709204">
                <a:off x="2181138" y="2879296"/>
                <a:ext cx="1666576" cy="2265824"/>
              </a:xfrm>
              <a:prstGeom prst="chord">
                <a:avLst>
                  <a:gd name="adj1" fmla="val 3720728"/>
                  <a:gd name="adj2" fmla="val 152460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203" name="Group 202"/>
              <p:cNvGrpSpPr/>
              <p:nvPr/>
            </p:nvGrpSpPr>
            <p:grpSpPr>
              <a:xfrm>
                <a:off x="1508883" y="2360888"/>
                <a:ext cx="3537679" cy="2060432"/>
                <a:chOff x="1508883" y="2360888"/>
                <a:chExt cx="3537679" cy="2060432"/>
              </a:xfrm>
            </p:grpSpPr>
            <p:sp>
              <p:nvSpPr>
                <p:cNvPr id="204" name="Moon 203"/>
                <p:cNvSpPr/>
                <p:nvPr/>
              </p:nvSpPr>
              <p:spPr>
                <a:xfrm rot="568153">
                  <a:off x="1508883" y="2360888"/>
                  <a:ext cx="665098" cy="1718460"/>
                </a:xfrm>
                <a:prstGeom prst="moon">
                  <a:avLst>
                    <a:gd name="adj" fmla="val 8655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5" name="Oval 204"/>
                <p:cNvSpPr/>
                <p:nvPr/>
              </p:nvSpPr>
              <p:spPr>
                <a:xfrm>
                  <a:off x="3097490" y="2632810"/>
                  <a:ext cx="694414" cy="6772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6" name="Oval 205"/>
                <p:cNvSpPr/>
                <p:nvPr/>
              </p:nvSpPr>
              <p:spPr>
                <a:xfrm rot="13339401">
                  <a:off x="3271057" y="2827507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7" name="Oval 206"/>
                <p:cNvSpPr/>
                <p:nvPr/>
              </p:nvSpPr>
              <p:spPr>
                <a:xfrm rot="19789768">
                  <a:off x="4407600" y="2789655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8" name="Oval 207"/>
                <p:cNvSpPr/>
                <p:nvPr/>
              </p:nvSpPr>
              <p:spPr>
                <a:xfrm>
                  <a:off x="4322535" y="2616293"/>
                  <a:ext cx="694414" cy="67728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9" name="Teardrop 208"/>
                <p:cNvSpPr/>
                <p:nvPr/>
              </p:nvSpPr>
              <p:spPr>
                <a:xfrm rot="8081530">
                  <a:off x="3484759" y="2814768"/>
                  <a:ext cx="1169658" cy="1162665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3913503" y="4007376"/>
                  <a:ext cx="312170" cy="213327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11" name="Oval 210"/>
                <p:cNvSpPr/>
                <p:nvPr/>
              </p:nvSpPr>
              <p:spPr>
                <a:xfrm>
                  <a:off x="3644382" y="3337019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12" name="Oval 211"/>
                <p:cNvSpPr/>
                <p:nvPr/>
              </p:nvSpPr>
              <p:spPr>
                <a:xfrm>
                  <a:off x="4248033" y="3337018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grpSp>
              <p:nvGrpSpPr>
                <p:cNvPr id="213" name="Group 212"/>
                <p:cNvGrpSpPr/>
                <p:nvPr/>
              </p:nvGrpSpPr>
              <p:grpSpPr>
                <a:xfrm rot="1849819">
                  <a:off x="4292921" y="3558245"/>
                  <a:ext cx="753641" cy="794363"/>
                  <a:chOff x="6011179" y="3337018"/>
                  <a:chExt cx="952329" cy="977074"/>
                </a:xfrm>
              </p:grpSpPr>
              <p:cxnSp>
                <p:nvCxnSpPr>
                  <p:cNvPr id="220" name="Straight Connector 219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Straight Connector 221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Connector 222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4" name="Group 213"/>
                <p:cNvGrpSpPr/>
                <p:nvPr/>
              </p:nvGrpSpPr>
              <p:grpSpPr>
                <a:xfrm rot="19727394" flipH="1">
                  <a:off x="3126162" y="3580989"/>
                  <a:ext cx="682094" cy="794363"/>
                  <a:chOff x="6011179" y="3337018"/>
                  <a:chExt cx="952329" cy="977074"/>
                </a:xfrm>
              </p:grpSpPr>
              <p:cxnSp>
                <p:nvCxnSpPr>
                  <p:cNvPr id="216" name="Straight Connector 215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Straight Connector 216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Straight Connector 217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Straight Connector 218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15" name="Block Arc 214"/>
                <p:cNvSpPr/>
                <p:nvPr/>
              </p:nvSpPr>
              <p:spPr>
                <a:xfrm rot="1371844">
                  <a:off x="2103799" y="3443225"/>
                  <a:ext cx="777733" cy="978095"/>
                </a:xfrm>
                <a:prstGeom prst="blockArc">
                  <a:avLst>
                    <a:gd name="adj1" fmla="val 10800000"/>
                    <a:gd name="adj2" fmla="val 36724"/>
                    <a:gd name="adj3" fmla="val 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sp>
          <p:nvSpPr>
            <p:cNvPr id="145" name="Right Arrow 144"/>
            <p:cNvSpPr/>
            <p:nvPr/>
          </p:nvSpPr>
          <p:spPr>
            <a:xfrm>
              <a:off x="1301794" y="1767578"/>
              <a:ext cx="497054" cy="201292"/>
            </a:xfrm>
            <a:prstGeom prst="rightArrow">
              <a:avLst>
                <a:gd name="adj1" fmla="val 2104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grpSp>
          <p:nvGrpSpPr>
            <p:cNvPr id="146" name="Group 145"/>
            <p:cNvGrpSpPr/>
            <p:nvPr/>
          </p:nvGrpSpPr>
          <p:grpSpPr>
            <a:xfrm>
              <a:off x="102385" y="764216"/>
              <a:ext cx="144689" cy="786093"/>
              <a:chOff x="4500490" y="3085737"/>
              <a:chExt cx="824520" cy="3231016"/>
            </a:xfrm>
          </p:grpSpPr>
          <p:sp>
            <p:nvSpPr>
              <p:cNvPr id="196" name="Diagonal Stripe 195"/>
              <p:cNvSpPr/>
              <p:nvPr/>
            </p:nvSpPr>
            <p:spPr>
              <a:xfrm rot="20521466">
                <a:off x="4758842" y="5249989"/>
                <a:ext cx="502182" cy="1066764"/>
              </a:xfrm>
              <a:prstGeom prst="diagStripe">
                <a:avLst>
                  <a:gd name="adj" fmla="val 74522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97" name="Can 196"/>
              <p:cNvSpPr/>
              <p:nvPr/>
            </p:nvSpPr>
            <p:spPr>
              <a:xfrm>
                <a:off x="4770881" y="5027354"/>
                <a:ext cx="283554" cy="341815"/>
              </a:xfrm>
              <a:prstGeom prst="ca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198" name="Group 197"/>
              <p:cNvGrpSpPr/>
              <p:nvPr/>
            </p:nvGrpSpPr>
            <p:grpSpPr>
              <a:xfrm>
                <a:off x="4500490" y="3085737"/>
                <a:ext cx="824520" cy="2140422"/>
                <a:chOff x="4231721" y="3334255"/>
                <a:chExt cx="824520" cy="2140422"/>
              </a:xfrm>
            </p:grpSpPr>
            <p:sp>
              <p:nvSpPr>
                <p:cNvPr id="199" name="Can 198"/>
                <p:cNvSpPr/>
                <p:nvPr/>
              </p:nvSpPr>
              <p:spPr>
                <a:xfrm>
                  <a:off x="4231721" y="3927231"/>
                  <a:ext cx="824520" cy="1547446"/>
                </a:xfrm>
                <a:prstGeom prst="can">
                  <a:avLst/>
                </a:prstGeom>
                <a:pattFill prst="dashDnDiag">
                  <a:fgClr>
                    <a:schemeClr val="tx1"/>
                  </a:fgClr>
                  <a:bgClr>
                    <a:schemeClr val="bg1"/>
                  </a:bgClr>
                </a:patt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0" name="Can 199"/>
                <p:cNvSpPr/>
                <p:nvPr/>
              </p:nvSpPr>
              <p:spPr>
                <a:xfrm>
                  <a:off x="4537488" y="3334255"/>
                  <a:ext cx="186714" cy="739201"/>
                </a:xfrm>
                <a:prstGeom prst="ca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201" name="Oval 200"/>
                <p:cNvSpPr/>
                <p:nvPr/>
              </p:nvSpPr>
              <p:spPr>
                <a:xfrm>
                  <a:off x="4320580" y="3334255"/>
                  <a:ext cx="641708" cy="20076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grpSp>
          <p:nvGrpSpPr>
            <p:cNvPr id="147" name="Group 146"/>
            <p:cNvGrpSpPr/>
            <p:nvPr/>
          </p:nvGrpSpPr>
          <p:grpSpPr>
            <a:xfrm>
              <a:off x="2033913" y="813003"/>
              <a:ext cx="144689" cy="786093"/>
              <a:chOff x="4500490" y="3085737"/>
              <a:chExt cx="824520" cy="3231016"/>
            </a:xfrm>
          </p:grpSpPr>
          <p:sp>
            <p:nvSpPr>
              <p:cNvPr id="190" name="Diagonal Stripe 189"/>
              <p:cNvSpPr/>
              <p:nvPr/>
            </p:nvSpPr>
            <p:spPr>
              <a:xfrm rot="20521466">
                <a:off x="4758842" y="5249989"/>
                <a:ext cx="502182" cy="1066764"/>
              </a:xfrm>
              <a:prstGeom prst="diagStripe">
                <a:avLst>
                  <a:gd name="adj" fmla="val 74522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91" name="Can 190"/>
              <p:cNvSpPr/>
              <p:nvPr/>
            </p:nvSpPr>
            <p:spPr>
              <a:xfrm>
                <a:off x="4770881" y="5027354"/>
                <a:ext cx="283554" cy="341815"/>
              </a:xfrm>
              <a:prstGeom prst="ca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192" name="Group 191"/>
              <p:cNvGrpSpPr/>
              <p:nvPr/>
            </p:nvGrpSpPr>
            <p:grpSpPr>
              <a:xfrm>
                <a:off x="4500490" y="3085737"/>
                <a:ext cx="824520" cy="2140422"/>
                <a:chOff x="4231721" y="3334255"/>
                <a:chExt cx="824520" cy="2140422"/>
              </a:xfrm>
            </p:grpSpPr>
            <p:sp>
              <p:nvSpPr>
                <p:cNvPr id="193" name="Can 192"/>
                <p:cNvSpPr/>
                <p:nvPr/>
              </p:nvSpPr>
              <p:spPr>
                <a:xfrm>
                  <a:off x="4231721" y="3927231"/>
                  <a:ext cx="824520" cy="1547446"/>
                </a:xfrm>
                <a:prstGeom prst="can">
                  <a:avLst/>
                </a:prstGeom>
                <a:pattFill prst="pct60">
                  <a:fgClr>
                    <a:schemeClr val="accent1">
                      <a:lumMod val="75000"/>
                    </a:schemeClr>
                  </a:fgClr>
                  <a:bgClr>
                    <a:schemeClr val="bg1"/>
                  </a:bgClr>
                </a:patt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94" name="Can 193"/>
                <p:cNvSpPr/>
                <p:nvPr/>
              </p:nvSpPr>
              <p:spPr>
                <a:xfrm>
                  <a:off x="4537488" y="3334255"/>
                  <a:ext cx="186714" cy="739201"/>
                </a:xfrm>
                <a:prstGeom prst="ca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95" name="Oval 194"/>
                <p:cNvSpPr/>
                <p:nvPr/>
              </p:nvSpPr>
              <p:spPr>
                <a:xfrm>
                  <a:off x="4320580" y="3334255"/>
                  <a:ext cx="641708" cy="20076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sp>
          <p:nvSpPr>
            <p:cNvPr id="148" name="Right Arrow 147"/>
            <p:cNvSpPr/>
            <p:nvPr/>
          </p:nvSpPr>
          <p:spPr>
            <a:xfrm>
              <a:off x="3202014" y="1809092"/>
              <a:ext cx="521611" cy="183097"/>
            </a:xfrm>
            <a:prstGeom prst="rightArrow">
              <a:avLst>
                <a:gd name="adj1" fmla="val 2104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49" name="TextBox 37"/>
            <p:cNvSpPr txBox="1"/>
            <p:nvPr/>
          </p:nvSpPr>
          <p:spPr>
            <a:xfrm>
              <a:off x="3124216" y="1633837"/>
              <a:ext cx="6030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25min</a:t>
              </a:r>
              <a:endParaRPr lang="en-US" sz="12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3830952" y="1564716"/>
              <a:ext cx="981163" cy="626488"/>
              <a:chOff x="1508883" y="2360888"/>
              <a:chExt cx="3537679" cy="2484608"/>
            </a:xfrm>
          </p:grpSpPr>
          <p:sp>
            <p:nvSpPr>
              <p:cNvPr id="168" name="Chord 167"/>
              <p:cNvSpPr/>
              <p:nvPr/>
            </p:nvSpPr>
            <p:spPr>
              <a:xfrm rot="6709204">
                <a:off x="2181138" y="2879296"/>
                <a:ext cx="1666576" cy="2265824"/>
              </a:xfrm>
              <a:prstGeom prst="chord">
                <a:avLst>
                  <a:gd name="adj1" fmla="val 3720728"/>
                  <a:gd name="adj2" fmla="val 15246044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grpSp>
            <p:nvGrpSpPr>
              <p:cNvPr id="169" name="Group 168"/>
              <p:cNvGrpSpPr/>
              <p:nvPr/>
            </p:nvGrpSpPr>
            <p:grpSpPr>
              <a:xfrm>
                <a:off x="1508883" y="2360888"/>
                <a:ext cx="3537679" cy="2060432"/>
                <a:chOff x="1508883" y="2360888"/>
                <a:chExt cx="3537679" cy="2060432"/>
              </a:xfrm>
            </p:grpSpPr>
            <p:sp>
              <p:nvSpPr>
                <p:cNvPr id="170" name="Moon 169"/>
                <p:cNvSpPr/>
                <p:nvPr/>
              </p:nvSpPr>
              <p:spPr>
                <a:xfrm rot="568153">
                  <a:off x="1508883" y="2360888"/>
                  <a:ext cx="665098" cy="1718460"/>
                </a:xfrm>
                <a:prstGeom prst="moon">
                  <a:avLst>
                    <a:gd name="adj" fmla="val 8655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1" name="Oval 170"/>
                <p:cNvSpPr/>
                <p:nvPr/>
              </p:nvSpPr>
              <p:spPr>
                <a:xfrm>
                  <a:off x="3097490" y="2632810"/>
                  <a:ext cx="694414" cy="6772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2" name="Oval 171"/>
                <p:cNvSpPr/>
                <p:nvPr/>
              </p:nvSpPr>
              <p:spPr>
                <a:xfrm rot="13339401">
                  <a:off x="3271057" y="2827507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3" name="Oval 172"/>
                <p:cNvSpPr/>
                <p:nvPr/>
              </p:nvSpPr>
              <p:spPr>
                <a:xfrm rot="19789768">
                  <a:off x="4407600" y="2789655"/>
                  <a:ext cx="481009" cy="383085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4" name="Oval 173"/>
                <p:cNvSpPr/>
                <p:nvPr/>
              </p:nvSpPr>
              <p:spPr>
                <a:xfrm>
                  <a:off x="4322535" y="2616293"/>
                  <a:ext cx="694414" cy="67728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5" name="Teardrop 174"/>
                <p:cNvSpPr/>
                <p:nvPr/>
              </p:nvSpPr>
              <p:spPr>
                <a:xfrm rot="8081530">
                  <a:off x="3484759" y="2814768"/>
                  <a:ext cx="1169658" cy="1162665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6" name="Oval 175"/>
                <p:cNvSpPr/>
                <p:nvPr/>
              </p:nvSpPr>
              <p:spPr>
                <a:xfrm>
                  <a:off x="3913503" y="4007376"/>
                  <a:ext cx="312170" cy="213327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7" name="Oval 176"/>
                <p:cNvSpPr/>
                <p:nvPr/>
              </p:nvSpPr>
              <p:spPr>
                <a:xfrm>
                  <a:off x="3644382" y="3337019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sp>
              <p:nvSpPr>
                <p:cNvPr id="178" name="Oval 177"/>
                <p:cNvSpPr/>
                <p:nvPr/>
              </p:nvSpPr>
              <p:spPr>
                <a:xfrm>
                  <a:off x="4248033" y="3337018"/>
                  <a:ext cx="219095" cy="249461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22250" h="1333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  <p:grpSp>
              <p:nvGrpSpPr>
                <p:cNvPr id="179" name="Group 178"/>
                <p:cNvGrpSpPr/>
                <p:nvPr/>
              </p:nvGrpSpPr>
              <p:grpSpPr>
                <a:xfrm rot="1849819">
                  <a:off x="4292921" y="3558245"/>
                  <a:ext cx="753641" cy="794363"/>
                  <a:chOff x="6011179" y="3337018"/>
                  <a:chExt cx="952329" cy="977074"/>
                </a:xfrm>
              </p:grpSpPr>
              <p:cxnSp>
                <p:nvCxnSpPr>
                  <p:cNvPr id="186" name="Straight Connector 185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9" name="Straight Connector 188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0" name="Group 179"/>
                <p:cNvGrpSpPr/>
                <p:nvPr/>
              </p:nvGrpSpPr>
              <p:grpSpPr>
                <a:xfrm rot="19727394" flipH="1">
                  <a:off x="3126162" y="3580989"/>
                  <a:ext cx="682094" cy="794363"/>
                  <a:chOff x="6011179" y="3337018"/>
                  <a:chExt cx="952329" cy="977074"/>
                </a:xfrm>
              </p:grpSpPr>
              <p:cxnSp>
                <p:nvCxnSpPr>
                  <p:cNvPr id="182" name="Straight Connector 181"/>
                  <p:cNvCxnSpPr/>
                  <p:nvPr/>
                </p:nvCxnSpPr>
                <p:spPr>
                  <a:xfrm flipV="1">
                    <a:off x="6011179" y="3337018"/>
                    <a:ext cx="846821" cy="34402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/>
                  <p:cNvCxnSpPr/>
                  <p:nvPr/>
                </p:nvCxnSpPr>
                <p:spPr>
                  <a:xfrm flipV="1">
                    <a:off x="6011179" y="3624416"/>
                    <a:ext cx="952329" cy="16361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/>
                  <p:cNvCxnSpPr/>
                  <p:nvPr/>
                </p:nvCxnSpPr>
                <p:spPr>
                  <a:xfrm>
                    <a:off x="6011179" y="3894994"/>
                    <a:ext cx="952329" cy="7345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/>
                  <p:cNvCxnSpPr/>
                  <p:nvPr/>
                </p:nvCxnSpPr>
                <p:spPr>
                  <a:xfrm>
                    <a:off x="6011179" y="4013703"/>
                    <a:ext cx="846821" cy="3003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1" name="Block Arc 180"/>
                <p:cNvSpPr/>
                <p:nvPr/>
              </p:nvSpPr>
              <p:spPr>
                <a:xfrm rot="1371844">
                  <a:off x="2103799" y="3443225"/>
                  <a:ext cx="777733" cy="978095"/>
                </a:xfrm>
                <a:prstGeom prst="blockArc">
                  <a:avLst>
                    <a:gd name="adj1" fmla="val 10800000"/>
                    <a:gd name="adj2" fmla="val 36724"/>
                    <a:gd name="adj3" fmla="val 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Microsoft Sans Serif" charset="0"/>
                    <a:ea typeface="Microsoft Sans Serif" charset="0"/>
                    <a:cs typeface="Microsoft Sans Serif" charset="0"/>
                  </a:endParaRPr>
                </a:p>
              </p:txBody>
            </p:sp>
          </p:grpSp>
        </p:grpSp>
        <p:grpSp>
          <p:nvGrpSpPr>
            <p:cNvPr id="151" name="Group 150"/>
            <p:cNvGrpSpPr/>
            <p:nvPr/>
          </p:nvGrpSpPr>
          <p:grpSpPr>
            <a:xfrm rot="19788202">
              <a:off x="4281088" y="1347577"/>
              <a:ext cx="179815" cy="326426"/>
              <a:chOff x="10075949" y="2644478"/>
              <a:chExt cx="223393" cy="460593"/>
            </a:xfrm>
          </p:grpSpPr>
          <p:sp>
            <p:nvSpPr>
              <p:cNvPr id="166" name="Regular Pentagon 165"/>
              <p:cNvSpPr/>
              <p:nvPr/>
            </p:nvSpPr>
            <p:spPr>
              <a:xfrm rot="12653923">
                <a:off x="10075949" y="2644478"/>
                <a:ext cx="223393" cy="460593"/>
              </a:xfrm>
              <a:prstGeom prst="pentag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67" name="Regular Pentagon 92"/>
              <p:cNvSpPr/>
              <p:nvPr/>
            </p:nvSpPr>
            <p:spPr>
              <a:xfrm rot="12653923">
                <a:off x="10108932" y="2769242"/>
                <a:ext cx="91563" cy="316818"/>
              </a:xfrm>
              <a:prstGeom prst="pentagon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</p:grpSp>
        <p:sp>
          <p:nvSpPr>
            <p:cNvPr id="152" name="Right Arrow 151"/>
            <p:cNvSpPr/>
            <p:nvPr/>
          </p:nvSpPr>
          <p:spPr>
            <a:xfrm>
              <a:off x="4957370" y="1804990"/>
              <a:ext cx="542023" cy="171645"/>
            </a:xfrm>
            <a:prstGeom prst="rightArrow">
              <a:avLst>
                <a:gd name="adj1" fmla="val 2104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53" name="TextBox 37"/>
            <p:cNvSpPr txBox="1"/>
            <p:nvPr/>
          </p:nvSpPr>
          <p:spPr>
            <a:xfrm>
              <a:off x="4894029" y="1642869"/>
              <a:ext cx="6030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Microsoft Sans Serif" charset="0"/>
                  <a:ea typeface="Microsoft Sans Serif" charset="0"/>
                  <a:cs typeface="Microsoft Sans Serif" charset="0"/>
                </a:rPr>
                <a:t>45min</a:t>
              </a:r>
              <a:endParaRPr lang="en-US" sz="12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grpSp>
          <p:nvGrpSpPr>
            <p:cNvPr id="154" name="Group 153"/>
            <p:cNvGrpSpPr/>
            <p:nvPr/>
          </p:nvGrpSpPr>
          <p:grpSpPr>
            <a:xfrm>
              <a:off x="5542208" y="1767805"/>
              <a:ext cx="329755" cy="257647"/>
              <a:chOff x="10879690" y="3255430"/>
              <a:chExt cx="349418" cy="339447"/>
            </a:xfrm>
          </p:grpSpPr>
          <p:sp>
            <p:nvSpPr>
              <p:cNvPr id="164" name="Oval 163"/>
              <p:cNvSpPr/>
              <p:nvPr/>
            </p:nvSpPr>
            <p:spPr>
              <a:xfrm>
                <a:off x="10879690" y="3255430"/>
                <a:ext cx="349418" cy="33944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65" name="Oval 164"/>
              <p:cNvSpPr/>
              <p:nvPr/>
            </p:nvSpPr>
            <p:spPr>
              <a:xfrm rot="13339401">
                <a:off x="10949247" y="3339548"/>
                <a:ext cx="235018" cy="204503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6117185" y="1630851"/>
              <a:ext cx="129322" cy="374208"/>
              <a:chOff x="9197923" y="842526"/>
              <a:chExt cx="345759" cy="1528748"/>
            </a:xfrm>
          </p:grpSpPr>
          <p:sp>
            <p:nvSpPr>
              <p:cNvPr id="161" name="Off-page Connector 160"/>
              <p:cNvSpPr/>
              <p:nvPr/>
            </p:nvSpPr>
            <p:spPr>
              <a:xfrm>
                <a:off x="9197923" y="1289539"/>
                <a:ext cx="345759" cy="1081735"/>
              </a:xfrm>
              <a:prstGeom prst="flowChartOffpageConnector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62" name="Oval 161"/>
              <p:cNvSpPr/>
              <p:nvPr/>
            </p:nvSpPr>
            <p:spPr>
              <a:xfrm>
                <a:off x="9197925" y="1237064"/>
                <a:ext cx="345757" cy="1077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163" name="Oval 162"/>
              <p:cNvSpPr/>
              <p:nvPr/>
            </p:nvSpPr>
            <p:spPr>
              <a:xfrm rot="18694451">
                <a:off x="9074393" y="1060328"/>
                <a:ext cx="565784" cy="130179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</p:grpSp>
        <p:sp>
          <p:nvSpPr>
            <p:cNvPr id="156" name="Freeform 155"/>
            <p:cNvSpPr/>
            <p:nvPr/>
          </p:nvSpPr>
          <p:spPr>
            <a:xfrm rot="7143216">
              <a:off x="5832658" y="1507563"/>
              <a:ext cx="252002" cy="298264"/>
            </a:xfrm>
            <a:custGeom>
              <a:avLst/>
              <a:gdLst>
                <a:gd name="connsiteX0" fmla="*/ 515815 w 515815"/>
                <a:gd name="connsiteY0" fmla="*/ 750277 h 750277"/>
                <a:gd name="connsiteX1" fmla="*/ 246184 w 515815"/>
                <a:gd name="connsiteY1" fmla="*/ 550985 h 750277"/>
                <a:gd name="connsiteX2" fmla="*/ 70338 w 515815"/>
                <a:gd name="connsiteY2" fmla="*/ 304800 h 750277"/>
                <a:gd name="connsiteX3" fmla="*/ 0 w 515815"/>
                <a:gd name="connsiteY3" fmla="*/ 0 h 750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5815" h="750277">
                  <a:moveTo>
                    <a:pt x="515815" y="750277"/>
                  </a:moveTo>
                  <a:cubicBezTo>
                    <a:pt x="418122" y="687754"/>
                    <a:pt x="320430" y="625231"/>
                    <a:pt x="246184" y="550985"/>
                  </a:cubicBezTo>
                  <a:cubicBezTo>
                    <a:pt x="171938" y="476739"/>
                    <a:pt x="111369" y="396631"/>
                    <a:pt x="70338" y="304800"/>
                  </a:cubicBezTo>
                  <a:cubicBezTo>
                    <a:pt x="29307" y="212969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57" name="TextBox 44"/>
            <p:cNvSpPr txBox="1"/>
            <p:nvPr/>
          </p:nvSpPr>
          <p:spPr>
            <a:xfrm>
              <a:off x="5631961" y="1232118"/>
              <a:ext cx="13461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latin typeface="Microsoft Sans Serif" charset="0"/>
                  <a:ea typeface="Microsoft Sans Serif" charset="0"/>
                  <a:cs typeface="Microsoft Sans Serif" charset="0"/>
                </a:rPr>
                <a:t>Quantification</a:t>
              </a:r>
              <a:endParaRPr lang="en-US" sz="1400" dirty="0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58" name="Decagon 157"/>
            <p:cNvSpPr/>
            <p:nvPr/>
          </p:nvSpPr>
          <p:spPr>
            <a:xfrm>
              <a:off x="5580911" y="1802055"/>
              <a:ext cx="299250" cy="232948"/>
            </a:xfrm>
            <a:prstGeom prst="decagon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>
                <a:schemeClr val="accent1"/>
              </a:glow>
              <a:softEdge rad="152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59" name="Off-page Connector 158"/>
            <p:cNvSpPr/>
            <p:nvPr/>
          </p:nvSpPr>
          <p:spPr>
            <a:xfrm>
              <a:off x="6112626" y="1863564"/>
              <a:ext cx="133881" cy="177163"/>
            </a:xfrm>
            <a:prstGeom prst="flowChartOffpageConnector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160" name="Decagon 159"/>
            <p:cNvSpPr/>
            <p:nvPr/>
          </p:nvSpPr>
          <p:spPr>
            <a:xfrm>
              <a:off x="5528788" y="1724274"/>
              <a:ext cx="392758" cy="373628"/>
            </a:xfrm>
            <a:prstGeom prst="decagon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>
                <a:schemeClr val="accent1"/>
              </a:glow>
              <a:softEdge rad="152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</p:grpSp>
      <p:grpSp>
        <p:nvGrpSpPr>
          <p:cNvPr id="247" name="Group 246"/>
          <p:cNvGrpSpPr/>
          <p:nvPr/>
        </p:nvGrpSpPr>
        <p:grpSpPr>
          <a:xfrm>
            <a:off x="3033206" y="1592864"/>
            <a:ext cx="144689" cy="786093"/>
            <a:chOff x="4500490" y="3085737"/>
            <a:chExt cx="824520" cy="3231016"/>
          </a:xfrm>
        </p:grpSpPr>
        <p:sp>
          <p:nvSpPr>
            <p:cNvPr id="249" name="Diagonal Stripe 248"/>
            <p:cNvSpPr/>
            <p:nvPr/>
          </p:nvSpPr>
          <p:spPr>
            <a:xfrm rot="20521466">
              <a:off x="4758842" y="5249989"/>
              <a:ext cx="502182" cy="1066764"/>
            </a:xfrm>
            <a:prstGeom prst="diagStripe">
              <a:avLst>
                <a:gd name="adj" fmla="val 7452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sp>
          <p:nvSpPr>
            <p:cNvPr id="250" name="Can 249"/>
            <p:cNvSpPr/>
            <p:nvPr/>
          </p:nvSpPr>
          <p:spPr>
            <a:xfrm>
              <a:off x="4770881" y="5027354"/>
              <a:ext cx="283554" cy="341815"/>
            </a:xfrm>
            <a:prstGeom prst="can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icrosoft Sans Serif" charset="0"/>
                <a:ea typeface="Microsoft Sans Serif" charset="0"/>
                <a:cs typeface="Microsoft Sans Serif" charset="0"/>
              </a:endParaRPr>
            </a:p>
          </p:txBody>
        </p:sp>
        <p:grpSp>
          <p:nvGrpSpPr>
            <p:cNvPr id="251" name="Group 250"/>
            <p:cNvGrpSpPr/>
            <p:nvPr/>
          </p:nvGrpSpPr>
          <p:grpSpPr>
            <a:xfrm>
              <a:off x="4500490" y="3085737"/>
              <a:ext cx="824520" cy="2140422"/>
              <a:chOff x="4231721" y="3334255"/>
              <a:chExt cx="824520" cy="2140422"/>
            </a:xfrm>
          </p:grpSpPr>
          <p:sp>
            <p:nvSpPr>
              <p:cNvPr id="252" name="Can 251"/>
              <p:cNvSpPr/>
              <p:nvPr/>
            </p:nvSpPr>
            <p:spPr>
              <a:xfrm>
                <a:off x="4231721" y="3927231"/>
                <a:ext cx="824520" cy="1547446"/>
              </a:xfrm>
              <a:prstGeom prst="can">
                <a:avLst/>
              </a:prstGeom>
              <a:pattFill prst="pct60">
                <a:fgClr>
                  <a:schemeClr val="accent2">
                    <a:lumMod val="75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253" name="Can 252"/>
              <p:cNvSpPr/>
              <p:nvPr/>
            </p:nvSpPr>
            <p:spPr>
              <a:xfrm>
                <a:off x="4537488" y="3334255"/>
                <a:ext cx="186714" cy="739201"/>
              </a:xfrm>
              <a:prstGeom prst="ca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  <p:sp>
            <p:nvSpPr>
              <p:cNvPr id="254" name="Oval 253"/>
              <p:cNvSpPr/>
              <p:nvPr/>
            </p:nvSpPr>
            <p:spPr>
              <a:xfrm>
                <a:off x="4320580" y="3334255"/>
                <a:ext cx="641708" cy="20076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Microsoft Sans Serif" charset="0"/>
                  <a:ea typeface="Microsoft Sans Serif" charset="0"/>
                  <a:cs typeface="Microsoft Sans Serif" charset="0"/>
                </a:endParaRPr>
              </a:p>
            </p:txBody>
          </p:sp>
        </p:grpSp>
      </p:grpSp>
      <p:sp>
        <p:nvSpPr>
          <p:cNvPr id="255" name="Freeform 254"/>
          <p:cNvSpPr/>
          <p:nvPr/>
        </p:nvSpPr>
        <p:spPr>
          <a:xfrm rot="10484923">
            <a:off x="3180078" y="2411662"/>
            <a:ext cx="178831" cy="703137"/>
          </a:xfrm>
          <a:custGeom>
            <a:avLst/>
            <a:gdLst>
              <a:gd name="connsiteX0" fmla="*/ 515815 w 515815"/>
              <a:gd name="connsiteY0" fmla="*/ 750277 h 750277"/>
              <a:gd name="connsiteX1" fmla="*/ 246184 w 515815"/>
              <a:gd name="connsiteY1" fmla="*/ 550985 h 750277"/>
              <a:gd name="connsiteX2" fmla="*/ 70338 w 515815"/>
              <a:gd name="connsiteY2" fmla="*/ 304800 h 750277"/>
              <a:gd name="connsiteX3" fmla="*/ 0 w 515815"/>
              <a:gd name="connsiteY3" fmla="*/ 0 h 750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815" h="750277">
                <a:moveTo>
                  <a:pt x="515815" y="750277"/>
                </a:moveTo>
                <a:cubicBezTo>
                  <a:pt x="418122" y="687754"/>
                  <a:pt x="320430" y="625231"/>
                  <a:pt x="246184" y="550985"/>
                </a:cubicBezTo>
                <a:cubicBezTo>
                  <a:pt x="171938" y="476739"/>
                  <a:pt x="111369" y="396631"/>
                  <a:pt x="70338" y="304800"/>
                </a:cubicBezTo>
                <a:cubicBezTo>
                  <a:pt x="29307" y="212969"/>
                  <a:pt x="0" y="0"/>
                  <a:pt x="0" y="0"/>
                </a:cubicBez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256" name="TextBox 44"/>
          <p:cNvSpPr txBox="1"/>
          <p:nvPr/>
        </p:nvSpPr>
        <p:spPr>
          <a:xfrm>
            <a:off x="3125310" y="1761832"/>
            <a:ext cx="28889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Microsoft Sans Serif" charset="0"/>
                <a:ea typeface="Calibri" charset="0"/>
              </a:rPr>
              <a:t>+/- </a:t>
            </a:r>
            <a:r>
              <a:rPr lang="en-US" sz="1400" dirty="0" err="1" smtClean="0">
                <a:solidFill>
                  <a:srgbClr val="000000"/>
                </a:solidFill>
                <a:latin typeface="Microsoft Sans Serif" charset="0"/>
                <a:ea typeface="Calibri" charset="0"/>
              </a:rPr>
              <a:t>FcγRIIb</a:t>
            </a:r>
            <a:r>
              <a:rPr lang="en-US" sz="1400" dirty="0" smtClean="0">
                <a:solidFill>
                  <a:srgbClr val="000000"/>
                </a:solidFill>
                <a:latin typeface="Microsoft Sans Serif" charset="0"/>
                <a:ea typeface="Calibri" charset="0"/>
              </a:rPr>
              <a:t> </a:t>
            </a:r>
            <a:r>
              <a:rPr lang="en-US" sz="1400" dirty="0" err="1" smtClean="0">
                <a:latin typeface="Microsoft Sans Serif" charset="0"/>
                <a:ea typeface="Microsoft Sans Serif" charset="0"/>
                <a:cs typeface="Microsoft Sans Serif" charset="0"/>
              </a:rPr>
              <a:t>DARPin</a:t>
            </a:r>
            <a:r>
              <a:rPr lang="en-US" sz="1400" dirty="0" smtClean="0">
                <a:latin typeface="Microsoft Sans Serif" charset="0"/>
                <a:ea typeface="Microsoft Sans Serif" charset="0"/>
                <a:cs typeface="Microsoft Sans Serif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Microsoft Sans Serif" charset="0"/>
                <a:ea typeface="Calibri" charset="0"/>
              </a:rPr>
              <a:t>local</a:t>
            </a:r>
            <a:r>
              <a:rPr lang="en-US" sz="1400" dirty="0" smtClean="0">
                <a:latin typeface="Microsoft Sans Serif" charset="0"/>
                <a:ea typeface="Microsoft Sans Serif" charset="0"/>
                <a:cs typeface="Microsoft Sans Serif" charset="0"/>
              </a:rPr>
              <a:t> injection</a:t>
            </a:r>
            <a:endParaRPr lang="en-US" sz="1400" dirty="0">
              <a:latin typeface="Microsoft Sans Serif" charset="0"/>
              <a:ea typeface="Microsoft Sans Serif" charset="0"/>
              <a:cs typeface="Microsoft Sans Serif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511234" y="7123761"/>
            <a:ext cx="18966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Without </a:t>
            </a:r>
            <a:r>
              <a:rPr lang="en-US" sz="1200" b="1" dirty="0" err="1">
                <a:solidFill>
                  <a:srgbClr val="000000"/>
                </a:solidFill>
                <a:latin typeface="Microsoft Sans Serif" charset="0"/>
                <a:ea typeface="Calibri" charset="0"/>
              </a:rPr>
              <a:t>FcγRIIb</a:t>
            </a:r>
            <a:r>
              <a:rPr lang="en-US" sz="1200" b="1" dirty="0">
                <a:solidFill>
                  <a:srgbClr val="000000"/>
                </a:solidFill>
                <a:latin typeface="Microsoft Sans Serif" charset="0"/>
                <a:ea typeface="Calibri" charset="0"/>
              </a:rPr>
              <a:t> </a:t>
            </a:r>
            <a:r>
              <a:rPr lang="en-US" sz="1200" b="1" dirty="0" err="1">
                <a:latin typeface="Microsoft Sans Serif" charset="0"/>
                <a:ea typeface="Microsoft Sans Serif" charset="0"/>
                <a:cs typeface="Microsoft Sans Serif" charset="0"/>
              </a:rPr>
              <a:t>DARPin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3956554" y="7165943"/>
            <a:ext cx="169469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smtClean="0"/>
              <a:t>With </a:t>
            </a:r>
            <a:r>
              <a:rPr lang="en-US" sz="1200" b="1" dirty="0" err="1">
                <a:solidFill>
                  <a:srgbClr val="000000"/>
                </a:solidFill>
                <a:latin typeface="Microsoft Sans Serif" charset="0"/>
                <a:ea typeface="Calibri" charset="0"/>
              </a:rPr>
              <a:t>FcγRIIb</a:t>
            </a:r>
            <a:r>
              <a:rPr lang="en-US" sz="1200" b="1" dirty="0">
                <a:solidFill>
                  <a:srgbClr val="000000"/>
                </a:solidFill>
                <a:latin typeface="Microsoft Sans Serif" charset="0"/>
                <a:ea typeface="Calibri" charset="0"/>
              </a:rPr>
              <a:t> </a:t>
            </a:r>
            <a:r>
              <a:rPr lang="en-US" sz="1200" b="1" dirty="0" err="1">
                <a:latin typeface="Microsoft Sans Serif" charset="0"/>
                <a:ea typeface="Microsoft Sans Serif" charset="0"/>
                <a:cs typeface="Microsoft Sans Serif" charset="0"/>
              </a:rPr>
              <a:t>DARPin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2990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13969</TotalTime>
  <Words>112</Words>
  <Application>Microsoft Office PowerPoint</Application>
  <PresentationFormat>A4 Paper (210x297 mm)</PresentationFormat>
  <Paragraphs>45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Calibri Light</vt:lpstr>
      <vt:lpstr>Microsoft Sans Serif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Strong C.</cp:lastModifiedBy>
  <cp:revision>234</cp:revision>
  <cp:lastPrinted>2017-06-21T08:41:29Z</cp:lastPrinted>
  <dcterms:created xsi:type="dcterms:W3CDTF">2016-08-24T07:13:05Z</dcterms:created>
  <dcterms:modified xsi:type="dcterms:W3CDTF">2018-02-07T11:35:00Z</dcterms:modified>
</cp:coreProperties>
</file>