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0275213" cy="42803763"/>
  <p:notesSz cx="6797675" cy="9928225"/>
  <p:defaultTextStyle>
    <a:defPPr>
      <a:defRPr lang="fr-FR"/>
    </a:defPPr>
    <a:lvl1pPr marL="0" algn="l" defTabSz="3420613" rtl="0" eaLnBrk="1" latinLnBrk="0" hangingPunct="1">
      <a:defRPr sz="6734" kern="1200">
        <a:solidFill>
          <a:schemeClr val="tx1"/>
        </a:solidFill>
        <a:latin typeface="+mn-lt"/>
        <a:ea typeface="+mn-ea"/>
        <a:cs typeface="+mn-cs"/>
      </a:defRPr>
    </a:lvl1pPr>
    <a:lvl2pPr marL="1710307" algn="l" defTabSz="3420613" rtl="0" eaLnBrk="1" latinLnBrk="0" hangingPunct="1">
      <a:defRPr sz="6734" kern="1200">
        <a:solidFill>
          <a:schemeClr val="tx1"/>
        </a:solidFill>
        <a:latin typeface="+mn-lt"/>
        <a:ea typeface="+mn-ea"/>
        <a:cs typeface="+mn-cs"/>
      </a:defRPr>
    </a:lvl2pPr>
    <a:lvl3pPr marL="3420613" algn="l" defTabSz="3420613" rtl="0" eaLnBrk="1" latinLnBrk="0" hangingPunct="1">
      <a:defRPr sz="6734" kern="1200">
        <a:solidFill>
          <a:schemeClr val="tx1"/>
        </a:solidFill>
        <a:latin typeface="+mn-lt"/>
        <a:ea typeface="+mn-ea"/>
        <a:cs typeface="+mn-cs"/>
      </a:defRPr>
    </a:lvl3pPr>
    <a:lvl4pPr marL="5130921" algn="l" defTabSz="3420613" rtl="0" eaLnBrk="1" latinLnBrk="0" hangingPunct="1">
      <a:defRPr sz="6734" kern="1200">
        <a:solidFill>
          <a:schemeClr val="tx1"/>
        </a:solidFill>
        <a:latin typeface="+mn-lt"/>
        <a:ea typeface="+mn-ea"/>
        <a:cs typeface="+mn-cs"/>
      </a:defRPr>
    </a:lvl4pPr>
    <a:lvl5pPr marL="6841227" algn="l" defTabSz="3420613" rtl="0" eaLnBrk="1" latinLnBrk="0" hangingPunct="1">
      <a:defRPr sz="6734" kern="1200">
        <a:solidFill>
          <a:schemeClr val="tx1"/>
        </a:solidFill>
        <a:latin typeface="+mn-lt"/>
        <a:ea typeface="+mn-ea"/>
        <a:cs typeface="+mn-cs"/>
      </a:defRPr>
    </a:lvl5pPr>
    <a:lvl6pPr marL="8551534" algn="l" defTabSz="3420613" rtl="0" eaLnBrk="1" latinLnBrk="0" hangingPunct="1">
      <a:defRPr sz="6734" kern="1200">
        <a:solidFill>
          <a:schemeClr val="tx1"/>
        </a:solidFill>
        <a:latin typeface="+mn-lt"/>
        <a:ea typeface="+mn-ea"/>
        <a:cs typeface="+mn-cs"/>
      </a:defRPr>
    </a:lvl6pPr>
    <a:lvl7pPr marL="10261842" algn="l" defTabSz="3420613" rtl="0" eaLnBrk="1" latinLnBrk="0" hangingPunct="1">
      <a:defRPr sz="6734" kern="1200">
        <a:solidFill>
          <a:schemeClr val="tx1"/>
        </a:solidFill>
        <a:latin typeface="+mn-lt"/>
        <a:ea typeface="+mn-ea"/>
        <a:cs typeface="+mn-cs"/>
      </a:defRPr>
    </a:lvl7pPr>
    <a:lvl8pPr marL="11972148" algn="l" defTabSz="3420613" rtl="0" eaLnBrk="1" latinLnBrk="0" hangingPunct="1">
      <a:defRPr sz="6734" kern="1200">
        <a:solidFill>
          <a:schemeClr val="tx1"/>
        </a:solidFill>
        <a:latin typeface="+mn-lt"/>
        <a:ea typeface="+mn-ea"/>
        <a:cs typeface="+mn-cs"/>
      </a:defRPr>
    </a:lvl8pPr>
    <a:lvl9pPr marL="13682455" algn="l" defTabSz="3420613" rtl="0" eaLnBrk="1" latinLnBrk="0" hangingPunct="1">
      <a:defRPr sz="67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P.R." initials="WP" lastIdx="3" clrIdx="0">
    <p:extLst>
      <p:ext uri="{19B8F6BF-5375-455C-9EA6-DF929625EA0E}">
        <p15:presenceInfo xmlns:p15="http://schemas.microsoft.com/office/powerpoint/2012/main" userId="S-1-5-21-2015846570-11164191-355810188-4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84"/>
    <a:srgbClr val="235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6" autoAdjust="0"/>
    <p:restoredTop sz="94660"/>
  </p:normalViewPr>
  <p:slideViewPr>
    <p:cSldViewPr snapToGrid="0">
      <p:cViewPr>
        <p:scale>
          <a:sx n="33" d="100"/>
          <a:sy n="33" d="100"/>
        </p:scale>
        <p:origin x="426" y="-3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fr-FR" smtClean="0"/>
              <a:t>Modifiez le style du titre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9E12394-8A12-4714-B3F8-2B81F97B6F8A}" type="datetimeFigureOut">
              <a:rPr lang="fr-FR" smtClean="0"/>
              <a:t>30/08/2016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261624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9E12394-8A12-4714-B3F8-2B81F97B6F8A}" type="datetimeFigureOut">
              <a:rPr lang="fr-FR" smtClean="0"/>
              <a:t>30/08/2016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24256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9E12394-8A12-4714-B3F8-2B81F97B6F8A}" type="datetimeFigureOut">
              <a:rPr lang="fr-FR" smtClean="0"/>
              <a:t>30/08/2016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206219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9E12394-8A12-4714-B3F8-2B81F97B6F8A}" type="datetimeFigureOut">
              <a:rPr lang="fr-FR" smtClean="0"/>
              <a:t>30/08/2016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78505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fr-FR" smtClean="0"/>
              <a:t>Modifiez le style du titre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9E12394-8A12-4714-B3F8-2B81F97B6F8A}" type="datetimeFigureOut">
              <a:rPr lang="fr-FR" smtClean="0"/>
              <a:t>30/08/2016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7000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9E12394-8A12-4714-B3F8-2B81F97B6F8A}" type="datetimeFigureOut">
              <a:rPr lang="fr-FR" smtClean="0"/>
              <a:t>30/08/2016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110413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smtClean="0"/>
              <a:t>Modifiez les styles du texte du masque</a:t>
            </a:r>
          </a:p>
        </p:txBody>
      </p:sp>
      <p:sp>
        <p:nvSpPr>
          <p:cNvPr id="4" name="Content Placeholder 3"/>
          <p:cNvSpPr>
            <a:spLocks noGrp="1"/>
          </p:cNvSpPr>
          <p:nvPr>
            <p:ph sz="half" idx="2"/>
          </p:nvPr>
        </p:nvSpPr>
        <p:spPr>
          <a:xfrm>
            <a:off x="2085368" y="15635264"/>
            <a:ext cx="12807832" cy="2299711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smtClean="0"/>
              <a:t>Modifiez les styles du texte du masque</a:t>
            </a:r>
          </a:p>
        </p:txBody>
      </p:sp>
      <p:sp>
        <p:nvSpPr>
          <p:cNvPr id="6" name="Content Placeholder 5"/>
          <p:cNvSpPr>
            <a:spLocks noGrp="1"/>
          </p:cNvSpPr>
          <p:nvPr>
            <p:ph sz="quarter" idx="4"/>
          </p:nvPr>
        </p:nvSpPr>
        <p:spPr>
          <a:xfrm>
            <a:off x="15326828" y="15635264"/>
            <a:ext cx="12870909" cy="2299711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9E12394-8A12-4714-B3F8-2B81F97B6F8A}" type="datetimeFigureOut">
              <a:rPr lang="fr-FR" smtClean="0"/>
              <a:t>30/08/2016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137631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9E12394-8A12-4714-B3F8-2B81F97B6F8A}" type="datetimeFigureOut">
              <a:rPr lang="fr-FR" smtClean="0"/>
              <a:t>30/08/2016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65056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12394-8A12-4714-B3F8-2B81F97B6F8A}" type="datetimeFigureOut">
              <a:rPr lang="fr-FR" smtClean="0"/>
              <a:t>30/08/2016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191968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smtClean="0"/>
              <a:t>Modifiez le style du titre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9E12394-8A12-4714-B3F8-2B81F97B6F8A}" type="datetimeFigureOut">
              <a:rPr lang="fr-FR" smtClean="0"/>
              <a:t>30/08/2016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252203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9E12394-8A12-4714-B3F8-2B81F97B6F8A}" type="datetimeFigureOut">
              <a:rPr lang="fr-FR" smtClean="0"/>
              <a:t>30/08/2016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746BBA-02FD-4B4F-BA3A-5DBA1A7FEFD5}" type="slidenum">
              <a:rPr lang="fr-FR" smtClean="0"/>
              <a:t>‹N°›</a:t>
            </a:fld>
            <a:endParaRPr lang="fr-FR"/>
          </a:p>
        </p:txBody>
      </p:sp>
    </p:spTree>
    <p:extLst>
      <p:ext uri="{BB962C8B-B14F-4D97-AF65-F5344CB8AC3E}">
        <p14:creationId xmlns:p14="http://schemas.microsoft.com/office/powerpoint/2010/main" val="1128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9E12394-8A12-4714-B3F8-2B81F97B6F8A}" type="datetimeFigureOut">
              <a:rPr lang="fr-FR" smtClean="0"/>
              <a:t>30/08/2016</a:t>
            </a:fld>
            <a:endParaRPr lang="fr-FR"/>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B746BBA-02FD-4B4F-BA3A-5DBA1A7FEFD5}" type="slidenum">
              <a:rPr lang="fr-FR" smtClean="0"/>
              <a:t>‹N°›</a:t>
            </a:fld>
            <a:endParaRPr lang="fr-FR"/>
          </a:p>
        </p:txBody>
      </p:sp>
    </p:spTree>
    <p:extLst>
      <p:ext uri="{BB962C8B-B14F-4D97-AF65-F5344CB8AC3E}">
        <p14:creationId xmlns:p14="http://schemas.microsoft.com/office/powerpoint/2010/main" val="3157826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audio" Target="../media/audio1.wav"/><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105399" y="1"/>
            <a:ext cx="30064414" cy="4649506"/>
          </a:xfrm>
          <a:prstGeom prst="rect">
            <a:avLst/>
          </a:prstGeom>
          <a:solidFill>
            <a:srgbClr val="005C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31"/>
          </a:p>
        </p:txBody>
      </p:sp>
      <p:sp>
        <p:nvSpPr>
          <p:cNvPr id="5" name="Rectangle 4"/>
          <p:cNvSpPr/>
          <p:nvPr/>
        </p:nvSpPr>
        <p:spPr>
          <a:xfrm>
            <a:off x="105399" y="40357414"/>
            <a:ext cx="30064414" cy="2446348"/>
          </a:xfrm>
          <a:prstGeom prst="rect">
            <a:avLst/>
          </a:prstGeom>
          <a:solidFill>
            <a:srgbClr val="005C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31"/>
          </a:p>
        </p:txBody>
      </p:sp>
      <p:sp>
        <p:nvSpPr>
          <p:cNvPr id="6" name="Text Box 6"/>
          <p:cNvSpPr txBox="1">
            <a:spLocks noChangeArrowheads="1"/>
          </p:cNvSpPr>
          <p:nvPr/>
        </p:nvSpPr>
        <p:spPr bwMode="auto">
          <a:xfrm>
            <a:off x="806400" y="3684400"/>
            <a:ext cx="28183843" cy="90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2962275" eaLnBrk="0" hangingPunct="0">
              <a:defRPr sz="5800">
                <a:solidFill>
                  <a:schemeClr val="tx1"/>
                </a:solidFill>
                <a:latin typeface="Arial" panose="020B0604020202020204" pitchFamily="34" charset="0"/>
              </a:defRPr>
            </a:lvl1pPr>
            <a:lvl2pPr marL="742950" indent="-285750" defTabSz="2962275" eaLnBrk="0" hangingPunct="0">
              <a:defRPr sz="5800">
                <a:solidFill>
                  <a:schemeClr val="tx1"/>
                </a:solidFill>
                <a:latin typeface="Arial" panose="020B0604020202020204" pitchFamily="34" charset="0"/>
              </a:defRPr>
            </a:lvl2pPr>
            <a:lvl3pPr marL="1143000" indent="-228600" defTabSz="2962275" eaLnBrk="0" hangingPunct="0">
              <a:defRPr sz="5800">
                <a:solidFill>
                  <a:schemeClr val="tx1"/>
                </a:solidFill>
                <a:latin typeface="Arial" panose="020B0604020202020204" pitchFamily="34" charset="0"/>
              </a:defRPr>
            </a:lvl3pPr>
            <a:lvl4pPr marL="1600200" indent="-228600" defTabSz="2962275" eaLnBrk="0" hangingPunct="0">
              <a:defRPr sz="5800">
                <a:solidFill>
                  <a:schemeClr val="tx1"/>
                </a:solidFill>
                <a:latin typeface="Arial" panose="020B0604020202020204" pitchFamily="34" charset="0"/>
              </a:defRPr>
            </a:lvl4pPr>
            <a:lvl5pPr marL="2057400" indent="-228600" defTabSz="2962275" eaLnBrk="0" hangingPunct="0">
              <a:defRPr sz="5800">
                <a:solidFill>
                  <a:schemeClr val="tx1"/>
                </a:solidFill>
                <a:latin typeface="Arial" panose="020B0604020202020204" pitchFamily="34" charset="0"/>
              </a:defRPr>
            </a:lvl5pPr>
            <a:lvl6pPr marL="2514600" indent="-228600" defTabSz="2962275" eaLnBrk="0" fontAlgn="base" hangingPunct="0">
              <a:spcBef>
                <a:spcPct val="0"/>
              </a:spcBef>
              <a:spcAft>
                <a:spcPct val="0"/>
              </a:spcAft>
              <a:defRPr sz="5800">
                <a:solidFill>
                  <a:schemeClr val="tx1"/>
                </a:solidFill>
                <a:latin typeface="Arial" panose="020B0604020202020204" pitchFamily="34" charset="0"/>
              </a:defRPr>
            </a:lvl6pPr>
            <a:lvl7pPr marL="2971800" indent="-228600" defTabSz="2962275" eaLnBrk="0" fontAlgn="base" hangingPunct="0">
              <a:spcBef>
                <a:spcPct val="0"/>
              </a:spcBef>
              <a:spcAft>
                <a:spcPct val="0"/>
              </a:spcAft>
              <a:defRPr sz="5800">
                <a:solidFill>
                  <a:schemeClr val="tx1"/>
                </a:solidFill>
                <a:latin typeface="Arial" panose="020B0604020202020204" pitchFamily="34" charset="0"/>
              </a:defRPr>
            </a:lvl7pPr>
            <a:lvl8pPr marL="3429000" indent="-228600" defTabSz="2962275" eaLnBrk="0" fontAlgn="base" hangingPunct="0">
              <a:spcBef>
                <a:spcPct val="0"/>
              </a:spcBef>
              <a:spcAft>
                <a:spcPct val="0"/>
              </a:spcAft>
              <a:defRPr sz="5800">
                <a:solidFill>
                  <a:schemeClr val="tx1"/>
                </a:solidFill>
                <a:latin typeface="Arial" panose="020B0604020202020204" pitchFamily="34" charset="0"/>
              </a:defRPr>
            </a:lvl8pPr>
            <a:lvl9pPr marL="3886200" indent="-228600" defTabSz="2962275"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spcBef>
                <a:spcPct val="50000"/>
              </a:spcBef>
            </a:pPr>
            <a:r>
              <a:rPr lang="en-GB" altLang="en-US" sz="5095" dirty="0">
                <a:solidFill>
                  <a:schemeClr val="bg1"/>
                </a:solidFill>
                <a:latin typeface="Lucida Sans" panose="020B0602040502020204" pitchFamily="34" charset="0"/>
              </a:rPr>
              <a:t>Mathias Deleau</a:t>
            </a:r>
            <a:r>
              <a:rPr lang="en-GB" altLang="en-US" sz="5095">
                <a:solidFill>
                  <a:schemeClr val="bg1"/>
                </a:solidFill>
                <a:latin typeface="Lucida Sans" panose="020B0602040502020204" pitchFamily="34" charset="0"/>
              </a:rPr>
              <a:t>, Timothy </a:t>
            </a:r>
            <a:r>
              <a:rPr lang="en-GB" altLang="en-US" sz="5095" dirty="0">
                <a:solidFill>
                  <a:schemeClr val="bg1"/>
                </a:solidFill>
                <a:latin typeface="Lucida Sans" panose="020B0602040502020204" pitchFamily="34" charset="0"/>
              </a:rPr>
              <a:t>Leighton, Paul White, Paul Kemp</a:t>
            </a:r>
          </a:p>
        </p:txBody>
      </p:sp>
      <p:sp>
        <p:nvSpPr>
          <p:cNvPr id="7" name="Text Box 5"/>
          <p:cNvSpPr txBox="1">
            <a:spLocks noChangeArrowheads="1"/>
          </p:cNvSpPr>
          <p:nvPr/>
        </p:nvSpPr>
        <p:spPr bwMode="auto">
          <a:xfrm>
            <a:off x="563747" y="107919"/>
            <a:ext cx="21459175" cy="39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2962275" eaLnBrk="0" hangingPunct="0">
              <a:defRPr sz="5800">
                <a:solidFill>
                  <a:schemeClr val="tx1"/>
                </a:solidFill>
                <a:latin typeface="Arial" panose="020B0604020202020204" pitchFamily="34" charset="0"/>
              </a:defRPr>
            </a:lvl1pPr>
            <a:lvl2pPr marL="742950" indent="-285750" defTabSz="2962275" eaLnBrk="0" hangingPunct="0">
              <a:defRPr sz="5800">
                <a:solidFill>
                  <a:schemeClr val="tx1"/>
                </a:solidFill>
                <a:latin typeface="Arial" panose="020B0604020202020204" pitchFamily="34" charset="0"/>
              </a:defRPr>
            </a:lvl2pPr>
            <a:lvl3pPr marL="1143000" indent="-228600" defTabSz="2962275" eaLnBrk="0" hangingPunct="0">
              <a:defRPr sz="5800">
                <a:solidFill>
                  <a:schemeClr val="tx1"/>
                </a:solidFill>
                <a:latin typeface="Arial" panose="020B0604020202020204" pitchFamily="34" charset="0"/>
              </a:defRPr>
            </a:lvl3pPr>
            <a:lvl4pPr marL="1600200" indent="-228600" defTabSz="2962275" eaLnBrk="0" hangingPunct="0">
              <a:defRPr sz="5800">
                <a:solidFill>
                  <a:schemeClr val="tx1"/>
                </a:solidFill>
                <a:latin typeface="Arial" panose="020B0604020202020204" pitchFamily="34" charset="0"/>
              </a:defRPr>
            </a:lvl4pPr>
            <a:lvl5pPr marL="2057400" indent="-228600" defTabSz="2962275" eaLnBrk="0" hangingPunct="0">
              <a:defRPr sz="5800">
                <a:solidFill>
                  <a:schemeClr val="tx1"/>
                </a:solidFill>
                <a:latin typeface="Arial" panose="020B0604020202020204" pitchFamily="34" charset="0"/>
              </a:defRPr>
            </a:lvl5pPr>
            <a:lvl6pPr marL="2514600" indent="-228600" defTabSz="2962275" eaLnBrk="0" fontAlgn="base" hangingPunct="0">
              <a:spcBef>
                <a:spcPct val="0"/>
              </a:spcBef>
              <a:spcAft>
                <a:spcPct val="0"/>
              </a:spcAft>
              <a:defRPr sz="5800">
                <a:solidFill>
                  <a:schemeClr val="tx1"/>
                </a:solidFill>
                <a:latin typeface="Arial" panose="020B0604020202020204" pitchFamily="34" charset="0"/>
              </a:defRPr>
            </a:lvl6pPr>
            <a:lvl7pPr marL="2971800" indent="-228600" defTabSz="2962275" eaLnBrk="0" fontAlgn="base" hangingPunct="0">
              <a:spcBef>
                <a:spcPct val="0"/>
              </a:spcBef>
              <a:spcAft>
                <a:spcPct val="0"/>
              </a:spcAft>
              <a:defRPr sz="5800">
                <a:solidFill>
                  <a:schemeClr val="tx1"/>
                </a:solidFill>
                <a:latin typeface="Arial" panose="020B0604020202020204" pitchFamily="34" charset="0"/>
              </a:defRPr>
            </a:lvl7pPr>
            <a:lvl8pPr marL="3429000" indent="-228600" defTabSz="2962275" eaLnBrk="0" fontAlgn="base" hangingPunct="0">
              <a:spcBef>
                <a:spcPct val="0"/>
              </a:spcBef>
              <a:spcAft>
                <a:spcPct val="0"/>
              </a:spcAft>
              <a:defRPr sz="5800">
                <a:solidFill>
                  <a:schemeClr val="tx1"/>
                </a:solidFill>
                <a:latin typeface="Arial" panose="020B0604020202020204" pitchFamily="34" charset="0"/>
              </a:defRPr>
            </a:lvl8pPr>
            <a:lvl9pPr marL="3886200" indent="-228600" defTabSz="2962275" eaLnBrk="0" fontAlgn="base" hangingPunct="0">
              <a:spcBef>
                <a:spcPct val="0"/>
              </a:spcBef>
              <a:spcAft>
                <a:spcPct val="0"/>
              </a:spcAft>
              <a:defRPr sz="5800">
                <a:solidFill>
                  <a:schemeClr val="tx1"/>
                </a:solidFill>
                <a:latin typeface="Arial" panose="020B0604020202020204" pitchFamily="34" charset="0"/>
              </a:defRPr>
            </a:lvl9pPr>
          </a:lstStyle>
          <a:p>
            <a:pPr algn="ctr" eaLnBrk="1" hangingPunct="1">
              <a:spcBef>
                <a:spcPct val="50000"/>
              </a:spcBef>
            </a:pPr>
            <a:r>
              <a:rPr lang="en-GB" altLang="en-US" sz="7077" dirty="0">
                <a:solidFill>
                  <a:schemeClr val="bg1"/>
                </a:solidFill>
                <a:latin typeface="Lucida Sans" panose="020B0602040502020204" pitchFamily="34" charset="0"/>
              </a:rPr>
              <a:t>Understanding the impact of human sounds on eel behaviour, a way to develop behavioural guidance techniques</a:t>
            </a:r>
          </a:p>
        </p:txBody>
      </p:sp>
      <p:pic>
        <p:nvPicPr>
          <p:cNvPr id="8" name="Picture 2" descr="http://www.living-north-sea.eu/uploads/media/Cef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38654" y="3074911"/>
            <a:ext cx="3791572" cy="135411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a:stretch>
            <a:fillRect/>
          </a:stretch>
        </p:blipFill>
        <p:spPr>
          <a:xfrm>
            <a:off x="21790057" y="3074911"/>
            <a:ext cx="4270361" cy="1354110"/>
          </a:xfrm>
          <a:prstGeom prst="rect">
            <a:avLst/>
          </a:prstGeom>
        </p:spPr>
      </p:pic>
      <p:sp>
        <p:nvSpPr>
          <p:cNvPr id="10" name="Text Box 7"/>
          <p:cNvSpPr txBox="1">
            <a:spLocks noChangeArrowheads="1"/>
          </p:cNvSpPr>
          <p:nvPr/>
        </p:nvSpPr>
        <p:spPr bwMode="auto">
          <a:xfrm>
            <a:off x="18490953" y="40682785"/>
            <a:ext cx="10701502" cy="176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2962275" eaLnBrk="0" hangingPunct="0">
              <a:defRPr sz="5800">
                <a:solidFill>
                  <a:schemeClr val="tx1"/>
                </a:solidFill>
                <a:latin typeface="Arial" panose="020B0604020202020204" pitchFamily="34" charset="0"/>
              </a:defRPr>
            </a:lvl1pPr>
            <a:lvl2pPr marL="742950" indent="-285750" defTabSz="2962275" eaLnBrk="0" hangingPunct="0">
              <a:defRPr sz="5800">
                <a:solidFill>
                  <a:schemeClr val="tx1"/>
                </a:solidFill>
                <a:latin typeface="Arial" panose="020B0604020202020204" pitchFamily="34" charset="0"/>
              </a:defRPr>
            </a:lvl2pPr>
            <a:lvl3pPr marL="1143000" indent="-228600" defTabSz="2962275" eaLnBrk="0" hangingPunct="0">
              <a:defRPr sz="5800">
                <a:solidFill>
                  <a:schemeClr val="tx1"/>
                </a:solidFill>
                <a:latin typeface="Arial" panose="020B0604020202020204" pitchFamily="34" charset="0"/>
              </a:defRPr>
            </a:lvl3pPr>
            <a:lvl4pPr marL="1600200" indent="-228600" defTabSz="2962275" eaLnBrk="0" hangingPunct="0">
              <a:defRPr sz="5800">
                <a:solidFill>
                  <a:schemeClr val="tx1"/>
                </a:solidFill>
                <a:latin typeface="Arial" panose="020B0604020202020204" pitchFamily="34" charset="0"/>
              </a:defRPr>
            </a:lvl4pPr>
            <a:lvl5pPr marL="2057400" indent="-228600" defTabSz="2962275" eaLnBrk="0" hangingPunct="0">
              <a:defRPr sz="5800">
                <a:solidFill>
                  <a:schemeClr val="tx1"/>
                </a:solidFill>
                <a:latin typeface="Arial" panose="020B0604020202020204" pitchFamily="34" charset="0"/>
              </a:defRPr>
            </a:lvl5pPr>
            <a:lvl6pPr marL="2514600" indent="-228600" defTabSz="2962275" eaLnBrk="0" fontAlgn="base" hangingPunct="0">
              <a:spcBef>
                <a:spcPct val="0"/>
              </a:spcBef>
              <a:spcAft>
                <a:spcPct val="0"/>
              </a:spcAft>
              <a:defRPr sz="5800">
                <a:solidFill>
                  <a:schemeClr val="tx1"/>
                </a:solidFill>
                <a:latin typeface="Arial" panose="020B0604020202020204" pitchFamily="34" charset="0"/>
              </a:defRPr>
            </a:lvl6pPr>
            <a:lvl7pPr marL="2971800" indent="-228600" defTabSz="2962275" eaLnBrk="0" fontAlgn="base" hangingPunct="0">
              <a:spcBef>
                <a:spcPct val="0"/>
              </a:spcBef>
              <a:spcAft>
                <a:spcPct val="0"/>
              </a:spcAft>
              <a:defRPr sz="5800">
                <a:solidFill>
                  <a:schemeClr val="tx1"/>
                </a:solidFill>
                <a:latin typeface="Arial" panose="020B0604020202020204" pitchFamily="34" charset="0"/>
              </a:defRPr>
            </a:lvl7pPr>
            <a:lvl8pPr marL="3429000" indent="-228600" defTabSz="2962275" eaLnBrk="0" fontAlgn="base" hangingPunct="0">
              <a:spcBef>
                <a:spcPct val="0"/>
              </a:spcBef>
              <a:spcAft>
                <a:spcPct val="0"/>
              </a:spcAft>
              <a:defRPr sz="5800">
                <a:solidFill>
                  <a:schemeClr val="tx1"/>
                </a:solidFill>
                <a:latin typeface="Arial" panose="020B0604020202020204" pitchFamily="34" charset="0"/>
              </a:defRPr>
            </a:lvl8pPr>
            <a:lvl9pPr marL="3886200" indent="-228600" defTabSz="2962275"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r>
              <a:rPr lang="en-GB" altLang="en-US" sz="5095" dirty="0">
                <a:solidFill>
                  <a:schemeClr val="bg1"/>
                </a:solidFill>
                <a:latin typeface="Lucida Sans" panose="020B0602040502020204" pitchFamily="34" charset="0"/>
              </a:rPr>
              <a:t>Mathias Deleau</a:t>
            </a:r>
          </a:p>
          <a:p>
            <a:pPr eaLnBrk="1" hangingPunct="1"/>
            <a:r>
              <a:rPr lang="en-GB" altLang="en-US" sz="5095" dirty="0">
                <a:solidFill>
                  <a:schemeClr val="bg1"/>
                </a:solidFill>
                <a:latin typeface="Lucida Sans" panose="020B0602040502020204" pitchFamily="34" charset="0"/>
              </a:rPr>
              <a:t>Email: md3g12@soton.ac.uk</a:t>
            </a:r>
          </a:p>
        </p:txBody>
      </p:sp>
      <p:sp>
        <p:nvSpPr>
          <p:cNvPr id="11" name="Rectangle 4"/>
          <p:cNvSpPr>
            <a:spLocks noChangeArrowheads="1"/>
          </p:cNvSpPr>
          <p:nvPr/>
        </p:nvSpPr>
        <p:spPr bwMode="auto">
          <a:xfrm>
            <a:off x="476576" y="12851924"/>
            <a:ext cx="21546345" cy="26819427"/>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54755" tIns="254755" rIns="254755" bIns="254755"/>
          <a:lstStyle>
            <a:lvl1pPr defTabSz="2962275" eaLnBrk="0" hangingPunct="0">
              <a:defRPr sz="5800">
                <a:solidFill>
                  <a:schemeClr val="tx1"/>
                </a:solidFill>
                <a:latin typeface="Arial" panose="020B0604020202020204" pitchFamily="34" charset="0"/>
              </a:defRPr>
            </a:lvl1pPr>
            <a:lvl2pPr marL="742950" indent="-285750" defTabSz="2962275" eaLnBrk="0" hangingPunct="0">
              <a:defRPr sz="5800">
                <a:solidFill>
                  <a:schemeClr val="tx1"/>
                </a:solidFill>
                <a:latin typeface="Arial" panose="020B0604020202020204" pitchFamily="34" charset="0"/>
              </a:defRPr>
            </a:lvl2pPr>
            <a:lvl3pPr marL="1143000" indent="-228600" defTabSz="2962275" eaLnBrk="0" hangingPunct="0">
              <a:defRPr sz="5800">
                <a:solidFill>
                  <a:schemeClr val="tx1"/>
                </a:solidFill>
                <a:latin typeface="Arial" panose="020B0604020202020204" pitchFamily="34" charset="0"/>
              </a:defRPr>
            </a:lvl3pPr>
            <a:lvl4pPr marL="1600200" indent="-228600" defTabSz="2962275" eaLnBrk="0" hangingPunct="0">
              <a:defRPr sz="5800">
                <a:solidFill>
                  <a:schemeClr val="tx1"/>
                </a:solidFill>
                <a:latin typeface="Arial" panose="020B0604020202020204" pitchFamily="34" charset="0"/>
              </a:defRPr>
            </a:lvl4pPr>
            <a:lvl5pPr marL="2057400" indent="-228600" defTabSz="2962275" eaLnBrk="0" hangingPunct="0">
              <a:defRPr sz="5800">
                <a:solidFill>
                  <a:schemeClr val="tx1"/>
                </a:solidFill>
                <a:latin typeface="Arial" panose="020B0604020202020204" pitchFamily="34" charset="0"/>
              </a:defRPr>
            </a:lvl5pPr>
            <a:lvl6pPr marL="2514600" indent="-228600" defTabSz="2962275" eaLnBrk="0" fontAlgn="base" hangingPunct="0">
              <a:spcBef>
                <a:spcPct val="0"/>
              </a:spcBef>
              <a:spcAft>
                <a:spcPct val="0"/>
              </a:spcAft>
              <a:defRPr sz="5800">
                <a:solidFill>
                  <a:schemeClr val="tx1"/>
                </a:solidFill>
                <a:latin typeface="Arial" panose="020B0604020202020204" pitchFamily="34" charset="0"/>
              </a:defRPr>
            </a:lvl6pPr>
            <a:lvl7pPr marL="2971800" indent="-228600" defTabSz="2962275" eaLnBrk="0" fontAlgn="base" hangingPunct="0">
              <a:spcBef>
                <a:spcPct val="0"/>
              </a:spcBef>
              <a:spcAft>
                <a:spcPct val="0"/>
              </a:spcAft>
              <a:defRPr sz="5800">
                <a:solidFill>
                  <a:schemeClr val="tx1"/>
                </a:solidFill>
                <a:latin typeface="Arial" panose="020B0604020202020204" pitchFamily="34" charset="0"/>
              </a:defRPr>
            </a:lvl7pPr>
            <a:lvl8pPr marL="3429000" indent="-228600" defTabSz="2962275" eaLnBrk="0" fontAlgn="base" hangingPunct="0">
              <a:spcBef>
                <a:spcPct val="0"/>
              </a:spcBef>
              <a:spcAft>
                <a:spcPct val="0"/>
              </a:spcAft>
              <a:defRPr sz="5800">
                <a:solidFill>
                  <a:schemeClr val="tx1"/>
                </a:solidFill>
                <a:latin typeface="Arial" panose="020B0604020202020204" pitchFamily="34" charset="0"/>
              </a:defRPr>
            </a:lvl8pPr>
            <a:lvl9pPr marL="3886200" indent="-228600" defTabSz="2962275"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spcAft>
                <a:spcPct val="20000"/>
              </a:spcAft>
            </a:pPr>
            <a:r>
              <a:rPr lang="en-GB" altLang="en-US" sz="5095" b="1" dirty="0">
                <a:latin typeface="Lucida Sans" panose="020B0602040502020204" pitchFamily="34" charset="0"/>
              </a:rPr>
              <a:t>Experimental approach:</a:t>
            </a:r>
          </a:p>
          <a:p>
            <a:pPr eaLnBrk="1" hangingPunct="1">
              <a:spcAft>
                <a:spcPct val="50000"/>
              </a:spcAft>
            </a:pPr>
            <a:endParaRPr lang="en-GB" altLang="en-US" sz="3397" dirty="0">
              <a:latin typeface="Lucida Sans" panose="020B0602040502020204" pitchFamily="34" charset="0"/>
            </a:endParaRPr>
          </a:p>
          <a:p>
            <a:pPr eaLnBrk="1" hangingPunct="1">
              <a:spcAft>
                <a:spcPct val="50000"/>
              </a:spcAft>
            </a:pPr>
            <a:endParaRPr lang="en-GB" altLang="en-US" sz="3397" dirty="0">
              <a:latin typeface="Lucida Sans" panose="020B0602040502020204" pitchFamily="34" charset="0"/>
            </a:endParaRPr>
          </a:p>
          <a:p>
            <a:pPr eaLnBrk="1" hangingPunct="1">
              <a:spcAft>
                <a:spcPct val="50000"/>
              </a:spcAft>
            </a:pPr>
            <a:endParaRPr lang="en-GB" altLang="en-US" sz="3397" dirty="0">
              <a:latin typeface="Lucida Sans" panose="020B0602040502020204" pitchFamily="34" charset="0"/>
            </a:endParaRPr>
          </a:p>
        </p:txBody>
      </p:sp>
      <p:sp>
        <p:nvSpPr>
          <p:cNvPr id="12" name="Rectangle 4"/>
          <p:cNvSpPr>
            <a:spLocks noChangeArrowheads="1"/>
          </p:cNvSpPr>
          <p:nvPr/>
        </p:nvSpPr>
        <p:spPr bwMode="auto">
          <a:xfrm>
            <a:off x="22353201" y="12905469"/>
            <a:ext cx="7513295" cy="26765882"/>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54755" tIns="254755" rIns="254755" bIns="254755"/>
          <a:lstStyle>
            <a:lvl1pPr defTabSz="2962275" eaLnBrk="0" hangingPunct="0">
              <a:defRPr sz="5800">
                <a:solidFill>
                  <a:schemeClr val="tx1"/>
                </a:solidFill>
                <a:latin typeface="Arial" charset="0"/>
              </a:defRPr>
            </a:lvl1pPr>
            <a:lvl2pPr marL="742950" indent="-285750" defTabSz="2962275" eaLnBrk="0" hangingPunct="0">
              <a:defRPr sz="5800">
                <a:solidFill>
                  <a:schemeClr val="tx1"/>
                </a:solidFill>
                <a:latin typeface="Arial" charset="0"/>
              </a:defRPr>
            </a:lvl2pPr>
            <a:lvl3pPr marL="1143000" indent="-228600" defTabSz="2962275" eaLnBrk="0" hangingPunct="0">
              <a:defRPr sz="5800">
                <a:solidFill>
                  <a:schemeClr val="tx1"/>
                </a:solidFill>
                <a:latin typeface="Arial" charset="0"/>
              </a:defRPr>
            </a:lvl3pPr>
            <a:lvl4pPr marL="1600200" indent="-228600" defTabSz="2962275" eaLnBrk="0" hangingPunct="0">
              <a:defRPr sz="5800">
                <a:solidFill>
                  <a:schemeClr val="tx1"/>
                </a:solidFill>
                <a:latin typeface="Arial" charset="0"/>
              </a:defRPr>
            </a:lvl4pPr>
            <a:lvl5pPr marL="2057400" indent="-228600" defTabSz="2962275" eaLnBrk="0" hangingPunct="0">
              <a:defRPr sz="5800">
                <a:solidFill>
                  <a:schemeClr val="tx1"/>
                </a:solidFill>
                <a:latin typeface="Arial" charset="0"/>
              </a:defRPr>
            </a:lvl5pPr>
            <a:lvl6pPr marL="2514600" indent="-228600" defTabSz="2962275" eaLnBrk="0" fontAlgn="base" hangingPunct="0">
              <a:spcBef>
                <a:spcPct val="0"/>
              </a:spcBef>
              <a:spcAft>
                <a:spcPct val="0"/>
              </a:spcAft>
              <a:defRPr sz="5800">
                <a:solidFill>
                  <a:schemeClr val="tx1"/>
                </a:solidFill>
                <a:latin typeface="Arial" charset="0"/>
              </a:defRPr>
            </a:lvl6pPr>
            <a:lvl7pPr marL="2971800" indent="-228600" defTabSz="2962275" eaLnBrk="0" fontAlgn="base" hangingPunct="0">
              <a:spcBef>
                <a:spcPct val="0"/>
              </a:spcBef>
              <a:spcAft>
                <a:spcPct val="0"/>
              </a:spcAft>
              <a:defRPr sz="5800">
                <a:solidFill>
                  <a:schemeClr val="tx1"/>
                </a:solidFill>
                <a:latin typeface="Arial" charset="0"/>
              </a:defRPr>
            </a:lvl7pPr>
            <a:lvl8pPr marL="3429000" indent="-228600" defTabSz="2962275" eaLnBrk="0" fontAlgn="base" hangingPunct="0">
              <a:spcBef>
                <a:spcPct val="0"/>
              </a:spcBef>
              <a:spcAft>
                <a:spcPct val="0"/>
              </a:spcAft>
              <a:defRPr sz="5800">
                <a:solidFill>
                  <a:schemeClr val="tx1"/>
                </a:solidFill>
                <a:latin typeface="Arial" charset="0"/>
              </a:defRPr>
            </a:lvl8pPr>
            <a:lvl9pPr marL="3886200" indent="-228600" defTabSz="2962275" eaLnBrk="0" fontAlgn="base" hangingPunct="0">
              <a:spcBef>
                <a:spcPct val="0"/>
              </a:spcBef>
              <a:spcAft>
                <a:spcPct val="0"/>
              </a:spcAft>
              <a:defRPr sz="5800">
                <a:solidFill>
                  <a:schemeClr val="tx1"/>
                </a:solidFill>
                <a:latin typeface="Arial" charset="0"/>
              </a:defRPr>
            </a:lvl9pPr>
          </a:lstStyle>
          <a:p>
            <a:pPr eaLnBrk="1" hangingPunct="1">
              <a:spcAft>
                <a:spcPct val="20000"/>
              </a:spcAft>
              <a:defRPr/>
            </a:pPr>
            <a:r>
              <a:rPr lang="en-GB" altLang="en-US" sz="5095" b="1" dirty="0">
                <a:latin typeface="Lucida Sans" pitchFamily="34" charset="0"/>
              </a:rPr>
              <a:t>Main Findings</a:t>
            </a:r>
            <a:r>
              <a:rPr lang="en-GB" altLang="en-US" sz="5095" b="1" dirty="0" smtClean="0">
                <a:latin typeface="Lucida Sans" pitchFamily="34" charset="0"/>
              </a:rPr>
              <a:t>:</a:t>
            </a:r>
          </a:p>
          <a:p>
            <a:pPr eaLnBrk="1" hangingPunct="1">
              <a:spcAft>
                <a:spcPct val="20000"/>
              </a:spcAft>
              <a:defRPr/>
            </a:pPr>
            <a:endParaRPr lang="en-GB" altLang="en-US" sz="3397" b="1" i="1" dirty="0">
              <a:latin typeface="Lucida Sans" pitchFamily="34" charset="0"/>
            </a:endParaRPr>
          </a:p>
          <a:p>
            <a:pPr eaLnBrk="1" hangingPunct="1">
              <a:spcAft>
                <a:spcPct val="50000"/>
              </a:spcAft>
              <a:defRPr/>
            </a:pPr>
            <a:r>
              <a:rPr lang="en-GB" altLang="en-US" sz="3397" b="1" i="1" dirty="0">
                <a:latin typeface="Lucida Sans" pitchFamily="34" charset="0"/>
              </a:rPr>
              <a:t>First Experiment</a:t>
            </a:r>
            <a:r>
              <a:rPr lang="en-GB" altLang="en-US" sz="3397" i="1" dirty="0">
                <a:latin typeface="Lucida Sans" pitchFamily="34" charset="0"/>
              </a:rPr>
              <a:t>:</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Clear effect of sound on fish behaviours.</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No obvious difference in the behavioural response in between the tested  frequencies.</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Variability of the response among the individuals.</a:t>
            </a:r>
            <a:endParaRPr lang="en-GB" altLang="en-US" sz="3397" dirty="0">
              <a:latin typeface="Lucida Sans" pitchFamily="34" charset="0"/>
            </a:endParaRPr>
          </a:p>
          <a:p>
            <a:pPr eaLnBrk="1" hangingPunct="1">
              <a:spcAft>
                <a:spcPts val="1698"/>
              </a:spcAft>
              <a:defRPr/>
            </a:pPr>
            <a:endParaRPr lang="en-GB" altLang="en-US" sz="6600" dirty="0">
              <a:latin typeface="Lucida Sans" pitchFamily="34" charset="0"/>
            </a:endParaRPr>
          </a:p>
          <a:p>
            <a:pPr eaLnBrk="1" hangingPunct="1">
              <a:spcAft>
                <a:spcPct val="50000"/>
              </a:spcAft>
              <a:defRPr/>
            </a:pPr>
            <a:endParaRPr lang="en-GB" altLang="en-US" sz="3397" b="1" i="1" dirty="0" smtClean="0">
              <a:latin typeface="Lucida Sans" pitchFamily="34" charset="0"/>
            </a:endParaRPr>
          </a:p>
          <a:p>
            <a:pPr eaLnBrk="1" hangingPunct="1">
              <a:spcAft>
                <a:spcPct val="50000"/>
              </a:spcAft>
              <a:defRPr/>
            </a:pPr>
            <a:r>
              <a:rPr lang="en-GB" altLang="en-US" sz="3397" b="1" i="1" dirty="0" smtClean="0">
                <a:latin typeface="Lucida Sans" pitchFamily="34" charset="0"/>
              </a:rPr>
              <a:t>Second </a:t>
            </a:r>
            <a:r>
              <a:rPr lang="en-GB" altLang="en-US" sz="3397" b="1" i="1" dirty="0">
                <a:latin typeface="Lucida Sans" pitchFamily="34" charset="0"/>
              </a:rPr>
              <a:t>Experiment</a:t>
            </a:r>
            <a:r>
              <a:rPr lang="en-GB" altLang="en-US" sz="3397" i="1" dirty="0">
                <a:latin typeface="Lucida Sans" pitchFamily="34" charset="0"/>
              </a:rPr>
              <a:t>:</a:t>
            </a:r>
          </a:p>
          <a:p>
            <a:pPr marL="485306" indent="-485306" eaLnBrk="1" hangingPunct="1">
              <a:spcAft>
                <a:spcPct val="50000"/>
              </a:spcAft>
              <a:buFont typeface="Arial" panose="020B0604020202020204" pitchFamily="34" charset="0"/>
              <a:buChar char="•"/>
              <a:defRPr/>
            </a:pPr>
            <a:r>
              <a:rPr lang="en-GB" altLang="en-US" sz="3397" dirty="0">
                <a:latin typeface="Lucida Sans" pitchFamily="34" charset="0"/>
              </a:rPr>
              <a:t>No clear preference between the two choice of corridors (with or without sound).</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Rejection and U-turn only happened in presence of the stimulus.</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Rejection reached up to </a:t>
            </a:r>
            <a:r>
              <a:rPr lang="en-GB" altLang="en-US" sz="3397" b="1" dirty="0" smtClean="0">
                <a:latin typeface="Lucida Sans" pitchFamily="34" charset="0"/>
              </a:rPr>
              <a:t>12%</a:t>
            </a:r>
            <a:r>
              <a:rPr lang="en-GB" altLang="en-US" sz="3397" dirty="0" smtClean="0">
                <a:latin typeface="Lucida Sans" pitchFamily="34" charset="0"/>
              </a:rPr>
              <a:t> of the passages attempts.</a:t>
            </a:r>
            <a:endParaRPr lang="en-GB" altLang="en-US" sz="3397" dirty="0">
              <a:latin typeface="Lucida Sans" pitchFamily="34" charset="0"/>
            </a:endParaRPr>
          </a:p>
          <a:p>
            <a:pPr marL="485306" indent="-485306" eaLnBrk="1" hangingPunct="1">
              <a:spcAft>
                <a:spcPct val="50000"/>
              </a:spcAft>
              <a:buFont typeface="Arial" panose="020B0604020202020204" pitchFamily="34" charset="0"/>
              <a:buChar char="•"/>
              <a:defRPr/>
            </a:pPr>
            <a:endParaRPr lang="en-GB" altLang="en-US" sz="3397" dirty="0">
              <a:latin typeface="Lucida Sans" pitchFamily="34" charset="0"/>
            </a:endParaRPr>
          </a:p>
          <a:p>
            <a:pPr marL="485306" indent="-485306" eaLnBrk="1" hangingPunct="1">
              <a:spcAft>
                <a:spcPts val="1698"/>
              </a:spcAft>
              <a:buFont typeface="Arial" panose="020B0604020202020204" pitchFamily="34" charset="0"/>
              <a:buChar char="•"/>
              <a:defRPr/>
            </a:pPr>
            <a:r>
              <a:rPr lang="en-GB" altLang="en-US" sz="3397" dirty="0" smtClean="0">
                <a:latin typeface="Lucida Sans" pitchFamily="34" charset="0"/>
              </a:rPr>
              <a:t>The stimulus had an effect on the swimming speed of the fish.</a:t>
            </a:r>
            <a:endParaRPr lang="en-GB" altLang="en-US" sz="3397" dirty="0">
              <a:latin typeface="Lucida Sans" pitchFamily="34" charset="0"/>
            </a:endParaRPr>
          </a:p>
          <a:p>
            <a:pPr eaLnBrk="1" hangingPunct="1">
              <a:spcAft>
                <a:spcPct val="50000"/>
              </a:spcAft>
              <a:defRPr/>
            </a:pPr>
            <a:endParaRPr lang="en-GB" altLang="en-US" sz="3397" i="1" dirty="0">
              <a:latin typeface="Lucida Sans" pitchFamily="34" charset="0"/>
            </a:endParaRPr>
          </a:p>
          <a:p>
            <a:pPr eaLnBrk="1" hangingPunct="1">
              <a:spcAft>
                <a:spcPct val="50000"/>
              </a:spcAft>
              <a:defRPr/>
            </a:pPr>
            <a:r>
              <a:rPr lang="en-GB" altLang="en-US" sz="3397" b="1" i="1" dirty="0">
                <a:latin typeface="Lucida Sans" pitchFamily="34" charset="0"/>
              </a:rPr>
              <a:t>Third Experiment</a:t>
            </a:r>
            <a:r>
              <a:rPr lang="en-GB" altLang="en-US" sz="3397" i="1" dirty="0">
                <a:latin typeface="Lucida Sans" pitchFamily="34" charset="0"/>
              </a:rPr>
              <a:t>:</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Significant difference between the Control treatments and the two treatments with Sound.</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Rejection of the stimulus reached </a:t>
            </a:r>
            <a:r>
              <a:rPr lang="en-GB" altLang="en-US" sz="3397" b="1" dirty="0" smtClean="0">
                <a:latin typeface="Lucida Sans" pitchFamily="34" charset="0"/>
              </a:rPr>
              <a:t>16%</a:t>
            </a:r>
            <a:r>
              <a:rPr lang="en-GB" altLang="en-US" sz="3397" dirty="0" smtClean="0">
                <a:latin typeface="Lucida Sans" pitchFamily="34" charset="0"/>
              </a:rPr>
              <a:t> of and </a:t>
            </a:r>
            <a:r>
              <a:rPr lang="en-GB" altLang="en-US" sz="3397" b="1" dirty="0" smtClean="0">
                <a:latin typeface="Lucida Sans" pitchFamily="34" charset="0"/>
              </a:rPr>
              <a:t>13% </a:t>
            </a:r>
            <a:r>
              <a:rPr lang="en-GB" altLang="en-US" sz="3397" dirty="0" smtClean="0">
                <a:latin typeface="Lucida Sans" pitchFamily="34" charset="0"/>
              </a:rPr>
              <a:t>of the attempts for the Broadband and the Pulsed Stimulus.</a:t>
            </a:r>
          </a:p>
          <a:p>
            <a:pPr marL="485306" indent="-485306" eaLnBrk="1" hangingPunct="1">
              <a:spcAft>
                <a:spcPct val="50000"/>
              </a:spcAft>
              <a:buFont typeface="Arial" panose="020B0604020202020204" pitchFamily="34" charset="0"/>
              <a:buChar char="•"/>
              <a:defRPr/>
            </a:pPr>
            <a:r>
              <a:rPr lang="en-GB" altLang="en-US" sz="3397" dirty="0" smtClean="0">
                <a:latin typeface="Lucida Sans" pitchFamily="34" charset="0"/>
              </a:rPr>
              <a:t>Sound </a:t>
            </a:r>
            <a:r>
              <a:rPr lang="en-GB" altLang="en-US" sz="3397" dirty="0">
                <a:latin typeface="Lucida Sans" pitchFamily="34" charset="0"/>
              </a:rPr>
              <a:t>had an effect on the swimming speed of the fish. </a:t>
            </a:r>
          </a:p>
          <a:p>
            <a:pPr marL="485306" indent="-485306" eaLnBrk="1" hangingPunct="1">
              <a:spcAft>
                <a:spcPct val="50000"/>
              </a:spcAft>
              <a:buFont typeface="Arial" panose="020B0604020202020204" pitchFamily="34" charset="0"/>
              <a:buChar char="•"/>
              <a:defRPr/>
            </a:pPr>
            <a:endParaRPr lang="en-GB" altLang="en-US" sz="3397" i="1" dirty="0">
              <a:latin typeface="Lucida Sans" pitchFamily="34" charset="0"/>
            </a:endParaRPr>
          </a:p>
          <a:p>
            <a:pPr eaLnBrk="1" hangingPunct="1">
              <a:spcAft>
                <a:spcPct val="50000"/>
              </a:spcAft>
              <a:defRPr/>
            </a:pPr>
            <a:endParaRPr lang="en-GB" altLang="en-US" sz="3397" i="1" dirty="0">
              <a:latin typeface="Lucida Sans" pitchFamily="34" charset="0"/>
            </a:endParaRPr>
          </a:p>
          <a:p>
            <a:pPr eaLnBrk="1" hangingPunct="1">
              <a:spcAft>
                <a:spcPct val="50000"/>
              </a:spcAft>
              <a:defRPr/>
            </a:pPr>
            <a:endParaRPr lang="en-GB" altLang="en-US" sz="3397" dirty="0">
              <a:latin typeface="Lucida Sans" pitchFamily="34" charset="0"/>
            </a:endParaRPr>
          </a:p>
          <a:p>
            <a:pPr marL="485306" indent="-485306" eaLnBrk="1" hangingPunct="1">
              <a:spcAft>
                <a:spcPct val="50000"/>
              </a:spcAft>
              <a:buFont typeface="Arial" panose="020B0604020202020204" pitchFamily="34" charset="0"/>
              <a:buChar char="•"/>
              <a:defRPr/>
            </a:pPr>
            <a:endParaRPr lang="en-GB" altLang="en-US" sz="3397" dirty="0">
              <a:latin typeface="Lucida Sans" pitchFamily="34" charset="0"/>
            </a:endParaRPr>
          </a:p>
          <a:p>
            <a:pPr marL="485306" indent="-485306" eaLnBrk="1" hangingPunct="1">
              <a:spcAft>
                <a:spcPct val="50000"/>
              </a:spcAft>
              <a:buFont typeface="Arial" panose="020B0604020202020204" pitchFamily="34" charset="0"/>
              <a:buChar char="•"/>
              <a:defRPr/>
            </a:pPr>
            <a:endParaRPr lang="en-GB" altLang="en-US" sz="3397" dirty="0">
              <a:latin typeface="Lucida Sans" pitchFamily="34" charset="0"/>
            </a:endParaRPr>
          </a:p>
          <a:p>
            <a:pPr marL="485306" indent="-485306" eaLnBrk="1" hangingPunct="1">
              <a:spcAft>
                <a:spcPct val="50000"/>
              </a:spcAft>
              <a:buFont typeface="Arial" panose="020B0604020202020204" pitchFamily="34" charset="0"/>
              <a:buChar char="•"/>
              <a:defRPr/>
            </a:pPr>
            <a:endParaRPr lang="en-GB" altLang="en-US" sz="3397" dirty="0">
              <a:latin typeface="Lucida Sans" pitchFamily="34" charset="0"/>
            </a:endParaRPr>
          </a:p>
          <a:p>
            <a:pPr eaLnBrk="1" hangingPunct="1">
              <a:spcAft>
                <a:spcPct val="50000"/>
              </a:spcAft>
              <a:defRPr/>
            </a:pPr>
            <a:endParaRPr lang="en-GB" altLang="en-US" sz="3397" dirty="0">
              <a:latin typeface="Lucida Sans" pitchFamily="34" charset="0"/>
            </a:endParaRPr>
          </a:p>
        </p:txBody>
      </p:sp>
      <p:pic>
        <p:nvPicPr>
          <p:cNvPr id="13" name="Picture 6" descr="fishtex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746" y="40531228"/>
            <a:ext cx="17325066" cy="212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md3g12\Documents\Pictures\Experiences\IMG_22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3266" y="13274014"/>
            <a:ext cx="7989616" cy="50418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1"/>
          <p:cNvSpPr txBox="1">
            <a:spLocks noChangeArrowheads="1"/>
          </p:cNvSpPr>
          <p:nvPr/>
        </p:nvSpPr>
        <p:spPr bwMode="auto">
          <a:xfrm>
            <a:off x="14498392" y="30471084"/>
            <a:ext cx="184731" cy="135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800">
                <a:solidFill>
                  <a:schemeClr val="tx1"/>
                </a:solidFill>
                <a:latin typeface="Arial" panose="020B0604020202020204" pitchFamily="34" charset="0"/>
              </a:defRPr>
            </a:lvl1pPr>
            <a:lvl2pPr marL="742950" indent="-285750" eaLnBrk="0" hangingPunct="0">
              <a:defRPr sz="5800">
                <a:solidFill>
                  <a:schemeClr val="tx1"/>
                </a:solidFill>
                <a:latin typeface="Arial" panose="020B0604020202020204" pitchFamily="34" charset="0"/>
              </a:defRPr>
            </a:lvl2pPr>
            <a:lvl3pPr marL="1143000" indent="-228600" eaLnBrk="0" hangingPunct="0">
              <a:defRPr sz="5800">
                <a:solidFill>
                  <a:schemeClr val="tx1"/>
                </a:solidFill>
                <a:latin typeface="Arial" panose="020B0604020202020204" pitchFamily="34" charset="0"/>
              </a:defRPr>
            </a:lvl3pPr>
            <a:lvl4pPr marL="1600200" indent="-228600" eaLnBrk="0" hangingPunct="0">
              <a:defRPr sz="5800">
                <a:solidFill>
                  <a:schemeClr val="tx1"/>
                </a:solidFill>
                <a:latin typeface="Arial" panose="020B0604020202020204" pitchFamily="34" charset="0"/>
              </a:defRPr>
            </a:lvl4pPr>
            <a:lvl5pPr marL="2057400" indent="-228600" eaLnBrk="0" hangingPunct="0">
              <a:defRPr sz="5800">
                <a:solidFill>
                  <a:schemeClr val="tx1"/>
                </a:solidFill>
                <a:latin typeface="Arial" panose="020B0604020202020204" pitchFamily="34" charset="0"/>
              </a:defRPr>
            </a:lvl5pPr>
            <a:lvl6pPr marL="2514600" indent="-228600" eaLnBrk="0" fontAlgn="base" hangingPunct="0">
              <a:spcBef>
                <a:spcPct val="0"/>
              </a:spcBef>
              <a:spcAft>
                <a:spcPct val="0"/>
              </a:spcAft>
              <a:defRPr sz="5800">
                <a:solidFill>
                  <a:schemeClr val="tx1"/>
                </a:solidFill>
                <a:latin typeface="Arial" panose="020B0604020202020204" pitchFamily="34" charset="0"/>
              </a:defRPr>
            </a:lvl6pPr>
            <a:lvl7pPr marL="2971800" indent="-228600" eaLnBrk="0" fontAlgn="base" hangingPunct="0">
              <a:spcBef>
                <a:spcPct val="0"/>
              </a:spcBef>
              <a:spcAft>
                <a:spcPct val="0"/>
              </a:spcAft>
              <a:defRPr sz="5800">
                <a:solidFill>
                  <a:schemeClr val="tx1"/>
                </a:solidFill>
                <a:latin typeface="Arial" panose="020B0604020202020204" pitchFamily="34" charset="0"/>
              </a:defRPr>
            </a:lvl7pPr>
            <a:lvl8pPr marL="3429000" indent="-228600" eaLnBrk="0" fontAlgn="base" hangingPunct="0">
              <a:spcBef>
                <a:spcPct val="0"/>
              </a:spcBef>
              <a:spcAft>
                <a:spcPct val="0"/>
              </a:spcAft>
              <a:defRPr sz="5800">
                <a:solidFill>
                  <a:schemeClr val="tx1"/>
                </a:solidFill>
                <a:latin typeface="Arial" panose="020B0604020202020204" pitchFamily="34" charset="0"/>
              </a:defRPr>
            </a:lvl8pPr>
            <a:lvl9pPr marL="3886200" indent="-228600"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endParaRPr lang="en-US" altLang="en-US" sz="8209"/>
          </a:p>
        </p:txBody>
      </p:sp>
      <p:sp>
        <p:nvSpPr>
          <p:cNvPr id="26" name="TextBox 3"/>
          <p:cNvSpPr txBox="1">
            <a:spLocks noChangeArrowheads="1"/>
          </p:cNvSpPr>
          <p:nvPr/>
        </p:nvSpPr>
        <p:spPr bwMode="auto">
          <a:xfrm>
            <a:off x="1436247" y="18513034"/>
            <a:ext cx="20586674" cy="34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5800">
                <a:solidFill>
                  <a:schemeClr val="tx1"/>
                </a:solidFill>
                <a:latin typeface="Arial" panose="020B0604020202020204" pitchFamily="34" charset="0"/>
              </a:defRPr>
            </a:lvl1pPr>
            <a:lvl2pPr marL="742950" indent="-285750" eaLnBrk="0" hangingPunct="0">
              <a:defRPr sz="5800">
                <a:solidFill>
                  <a:schemeClr val="tx1"/>
                </a:solidFill>
                <a:latin typeface="Arial" panose="020B0604020202020204" pitchFamily="34" charset="0"/>
              </a:defRPr>
            </a:lvl2pPr>
            <a:lvl3pPr marL="1143000" indent="-228600" eaLnBrk="0" hangingPunct="0">
              <a:defRPr sz="5800">
                <a:solidFill>
                  <a:schemeClr val="tx1"/>
                </a:solidFill>
                <a:latin typeface="Arial" panose="020B0604020202020204" pitchFamily="34" charset="0"/>
              </a:defRPr>
            </a:lvl3pPr>
            <a:lvl4pPr marL="1600200" indent="-228600" eaLnBrk="0" hangingPunct="0">
              <a:defRPr sz="5800">
                <a:solidFill>
                  <a:schemeClr val="tx1"/>
                </a:solidFill>
                <a:latin typeface="Arial" panose="020B0604020202020204" pitchFamily="34" charset="0"/>
              </a:defRPr>
            </a:lvl4pPr>
            <a:lvl5pPr marL="2057400" indent="-228600" eaLnBrk="0" hangingPunct="0">
              <a:defRPr sz="5800">
                <a:solidFill>
                  <a:schemeClr val="tx1"/>
                </a:solidFill>
                <a:latin typeface="Arial" panose="020B0604020202020204" pitchFamily="34" charset="0"/>
              </a:defRPr>
            </a:lvl5pPr>
            <a:lvl6pPr marL="2514600" indent="-228600" eaLnBrk="0" fontAlgn="base" hangingPunct="0">
              <a:spcBef>
                <a:spcPct val="0"/>
              </a:spcBef>
              <a:spcAft>
                <a:spcPct val="0"/>
              </a:spcAft>
              <a:defRPr sz="5800">
                <a:solidFill>
                  <a:schemeClr val="tx1"/>
                </a:solidFill>
                <a:latin typeface="Arial" panose="020B0604020202020204" pitchFamily="34" charset="0"/>
              </a:defRPr>
            </a:lvl6pPr>
            <a:lvl7pPr marL="2971800" indent="-228600" eaLnBrk="0" fontAlgn="base" hangingPunct="0">
              <a:spcBef>
                <a:spcPct val="0"/>
              </a:spcBef>
              <a:spcAft>
                <a:spcPct val="0"/>
              </a:spcAft>
              <a:defRPr sz="5800">
                <a:solidFill>
                  <a:schemeClr val="tx1"/>
                </a:solidFill>
                <a:latin typeface="Arial" panose="020B0604020202020204" pitchFamily="34" charset="0"/>
              </a:defRPr>
            </a:lvl7pPr>
            <a:lvl8pPr marL="3429000" indent="-228600" eaLnBrk="0" fontAlgn="base" hangingPunct="0">
              <a:spcBef>
                <a:spcPct val="0"/>
              </a:spcBef>
              <a:spcAft>
                <a:spcPct val="0"/>
              </a:spcAft>
              <a:defRPr sz="5800">
                <a:solidFill>
                  <a:schemeClr val="tx1"/>
                </a:solidFill>
                <a:latin typeface="Arial" panose="020B0604020202020204" pitchFamily="34" charset="0"/>
              </a:defRPr>
            </a:lvl8pPr>
            <a:lvl9pPr marL="3886200" indent="-228600"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Two video recorded tanks, the one with sound exposure and one used as a control. The experiment was conducted in dark conditions.</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Eels were exposed to randomly ordered, tonal sounds of increasing intensities. The frequencies were 60,80,100,200,300,400,800,1000,2000 Hz. They started at a very low level (5 dB) and increased in 5 dB steps up to 130/150 dB re 1 </a:t>
            </a:r>
            <a:r>
              <a:rPr lang="en-GB" altLang="en-US" sz="3397" dirty="0" err="1">
                <a:latin typeface="Lucida Sans" panose="020B0602040502020204" pitchFamily="34" charset="0"/>
              </a:rPr>
              <a:t>uPa</a:t>
            </a:r>
            <a:r>
              <a:rPr lang="en-GB" altLang="en-US" sz="3397" dirty="0">
                <a:latin typeface="Lucida Sans" panose="020B0602040502020204" pitchFamily="34" charset="0"/>
              </a:rPr>
              <a:t>. </a:t>
            </a:r>
            <a:r>
              <a:rPr lang="en-GB" altLang="en-US" sz="3397" dirty="0" smtClean="0">
                <a:latin typeface="Lucida Sans" panose="020B0602040502020204" pitchFamily="34" charset="0"/>
              </a:rPr>
              <a:t>Each </a:t>
            </a:r>
            <a:r>
              <a:rPr lang="en-GB" altLang="en-US" sz="3397" dirty="0">
                <a:latin typeface="Lucida Sans" panose="020B0602040502020204" pitchFamily="34" charset="0"/>
              </a:rPr>
              <a:t>tone lasted 30</a:t>
            </a:r>
            <a:r>
              <a:rPr lang="en-GB" altLang="en-US" sz="3397" dirty="0">
                <a:solidFill>
                  <a:srgbClr val="FF0000"/>
                </a:solidFill>
                <a:latin typeface="Lucida Sans" panose="020B0602040502020204" pitchFamily="34" charset="0"/>
              </a:rPr>
              <a:t> </a:t>
            </a:r>
            <a:r>
              <a:rPr lang="en-GB" altLang="en-US" sz="3397" dirty="0">
                <a:latin typeface="Lucida Sans" panose="020B0602040502020204" pitchFamily="34" charset="0"/>
              </a:rPr>
              <a:t>s with a 15 s gap.</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Their reactions were video recorded and analysed. </a:t>
            </a:r>
          </a:p>
        </p:txBody>
      </p:sp>
      <p:pic>
        <p:nvPicPr>
          <p:cNvPr id="32" name="Image 31"/>
          <p:cNvPicPr>
            <a:picLocks noChangeAspect="1"/>
          </p:cNvPicPr>
          <p:nvPr/>
        </p:nvPicPr>
        <p:blipFill rotWithShape="1">
          <a:blip r:embed="rId6">
            <a:extLst>
              <a:ext uri="{28A0092B-C50C-407E-A947-70E740481C1C}">
                <a14:useLocalDpi xmlns:a14="http://schemas.microsoft.com/office/drawing/2010/main" val="0"/>
              </a:ext>
            </a:extLst>
          </a:blip>
          <a:srcRect l="3417" t="22256" r="3516" b="23332"/>
          <a:stretch/>
        </p:blipFill>
        <p:spPr>
          <a:xfrm>
            <a:off x="1802020" y="31628967"/>
            <a:ext cx="9640232" cy="3818100"/>
          </a:xfrm>
          <a:prstGeom prst="rect">
            <a:avLst/>
          </a:prstGeom>
        </p:spPr>
      </p:pic>
      <p:sp>
        <p:nvSpPr>
          <p:cNvPr id="33" name="TextBox 3"/>
          <p:cNvSpPr txBox="1">
            <a:spLocks noChangeArrowheads="1"/>
          </p:cNvSpPr>
          <p:nvPr/>
        </p:nvSpPr>
        <p:spPr bwMode="auto">
          <a:xfrm>
            <a:off x="1311995" y="27646387"/>
            <a:ext cx="20710926" cy="301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5800">
                <a:solidFill>
                  <a:schemeClr val="tx1"/>
                </a:solidFill>
                <a:latin typeface="Arial" panose="020B0604020202020204" pitchFamily="34" charset="0"/>
              </a:defRPr>
            </a:lvl1pPr>
            <a:lvl2pPr marL="742950" indent="-285750" eaLnBrk="0" hangingPunct="0">
              <a:defRPr sz="5800">
                <a:solidFill>
                  <a:schemeClr val="tx1"/>
                </a:solidFill>
                <a:latin typeface="Arial" panose="020B0604020202020204" pitchFamily="34" charset="0"/>
              </a:defRPr>
            </a:lvl2pPr>
            <a:lvl3pPr marL="1143000" indent="-228600" eaLnBrk="0" hangingPunct="0">
              <a:defRPr sz="5800">
                <a:solidFill>
                  <a:schemeClr val="tx1"/>
                </a:solidFill>
                <a:latin typeface="Arial" panose="020B0604020202020204" pitchFamily="34" charset="0"/>
              </a:defRPr>
            </a:lvl3pPr>
            <a:lvl4pPr marL="1600200" indent="-228600" eaLnBrk="0" hangingPunct="0">
              <a:defRPr sz="5800">
                <a:solidFill>
                  <a:schemeClr val="tx1"/>
                </a:solidFill>
                <a:latin typeface="Arial" panose="020B0604020202020204" pitchFamily="34" charset="0"/>
              </a:defRPr>
            </a:lvl4pPr>
            <a:lvl5pPr marL="2057400" indent="-228600" eaLnBrk="0" hangingPunct="0">
              <a:defRPr sz="5800">
                <a:solidFill>
                  <a:schemeClr val="tx1"/>
                </a:solidFill>
                <a:latin typeface="Arial" panose="020B0604020202020204" pitchFamily="34" charset="0"/>
              </a:defRPr>
            </a:lvl5pPr>
            <a:lvl6pPr marL="2514600" indent="-228600" eaLnBrk="0" fontAlgn="base" hangingPunct="0">
              <a:spcBef>
                <a:spcPct val="0"/>
              </a:spcBef>
              <a:spcAft>
                <a:spcPct val="0"/>
              </a:spcAft>
              <a:defRPr sz="5800">
                <a:solidFill>
                  <a:schemeClr val="tx1"/>
                </a:solidFill>
                <a:latin typeface="Arial" panose="020B0604020202020204" pitchFamily="34" charset="0"/>
              </a:defRPr>
            </a:lvl6pPr>
            <a:lvl7pPr marL="2971800" indent="-228600" eaLnBrk="0" fontAlgn="base" hangingPunct="0">
              <a:spcBef>
                <a:spcPct val="0"/>
              </a:spcBef>
              <a:spcAft>
                <a:spcPct val="0"/>
              </a:spcAft>
              <a:defRPr sz="5800">
                <a:solidFill>
                  <a:schemeClr val="tx1"/>
                </a:solidFill>
                <a:latin typeface="Arial" panose="020B0604020202020204" pitchFamily="34" charset="0"/>
              </a:defRPr>
            </a:lvl7pPr>
            <a:lvl8pPr marL="3429000" indent="-228600" eaLnBrk="0" fontAlgn="base" hangingPunct="0">
              <a:spcBef>
                <a:spcPct val="0"/>
              </a:spcBef>
              <a:spcAft>
                <a:spcPct val="0"/>
              </a:spcAft>
              <a:defRPr sz="5800">
                <a:solidFill>
                  <a:schemeClr val="tx1"/>
                </a:solidFill>
                <a:latin typeface="Arial" panose="020B0604020202020204" pitchFamily="34" charset="0"/>
              </a:defRPr>
            </a:lvl8pPr>
            <a:lvl9pPr marL="3886200" indent="-228600"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The experiments were conducted in an outdoor flume with a water flow of 10 cm/s.</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Individual fish were released and allowed pass through the maze. </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The maze consists of two chambers with two distinct corridors, one corridor included an acoustic stimulus (</a:t>
            </a:r>
            <a:r>
              <a:rPr lang="en-GB" altLang="en-US" sz="3397" dirty="0">
                <a:solidFill>
                  <a:srgbClr val="FF0000"/>
                </a:solidFill>
                <a:latin typeface="Lucida Sans" panose="020B0602040502020204" pitchFamily="34" charset="0"/>
              </a:rPr>
              <a:t>Red cones</a:t>
            </a:r>
            <a:r>
              <a:rPr lang="en-GB" altLang="en-US" sz="3397" dirty="0">
                <a:latin typeface="Lucida Sans" panose="020B0602040502020204" pitchFamily="34" charset="0"/>
              </a:rPr>
              <a:t>) and the other did not.</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The progression of the fish and its behaviour were video recorded.</a:t>
            </a:r>
          </a:p>
        </p:txBody>
      </p:sp>
      <p:cxnSp>
        <p:nvCxnSpPr>
          <p:cNvPr id="34" name="Straight Connector 8"/>
          <p:cNvCxnSpPr>
            <a:cxnSpLocks noChangeShapeType="1"/>
          </p:cNvCxnSpPr>
          <p:nvPr/>
        </p:nvCxnSpPr>
        <p:spPr bwMode="auto">
          <a:xfrm>
            <a:off x="665907" y="22242642"/>
            <a:ext cx="20776215" cy="0"/>
          </a:xfrm>
          <a:prstGeom prst="line">
            <a:avLst/>
          </a:prstGeom>
          <a:ln w="38100">
            <a:prstDash val="lgDashDotDot"/>
            <a:headEnd/>
            <a:tailEnd/>
          </a:ln>
          <a:extLst/>
        </p:spPr>
        <p:style>
          <a:lnRef idx="1">
            <a:schemeClr val="dk1"/>
          </a:lnRef>
          <a:fillRef idx="0">
            <a:schemeClr val="dk1"/>
          </a:fillRef>
          <a:effectRef idx="0">
            <a:schemeClr val="dk1"/>
          </a:effectRef>
          <a:fontRef idx="minor">
            <a:schemeClr val="tx1"/>
          </a:fontRef>
        </p:style>
      </p:cxnSp>
      <p:cxnSp>
        <p:nvCxnSpPr>
          <p:cNvPr id="35" name="Straight Connector 8"/>
          <p:cNvCxnSpPr>
            <a:cxnSpLocks noChangeShapeType="1"/>
          </p:cNvCxnSpPr>
          <p:nvPr/>
        </p:nvCxnSpPr>
        <p:spPr bwMode="auto">
          <a:xfrm>
            <a:off x="680020" y="31085467"/>
            <a:ext cx="20776215" cy="0"/>
          </a:xfrm>
          <a:prstGeom prst="line">
            <a:avLst/>
          </a:prstGeom>
          <a:ln w="38100">
            <a:prstDash val="lgDashDotDot"/>
            <a:headEnd/>
            <a:tailEnd/>
          </a:ln>
          <a:extLst/>
        </p:spPr>
        <p:style>
          <a:lnRef idx="1">
            <a:schemeClr val="dk1"/>
          </a:lnRef>
          <a:fillRef idx="0">
            <a:schemeClr val="dk1"/>
          </a:fillRef>
          <a:effectRef idx="0">
            <a:schemeClr val="dk1"/>
          </a:effectRef>
          <a:fontRef idx="minor">
            <a:schemeClr val="tx1"/>
          </a:fontRef>
        </p:style>
      </p:cxnSp>
      <p:sp>
        <p:nvSpPr>
          <p:cNvPr id="36" name="TextBox 3"/>
          <p:cNvSpPr txBox="1">
            <a:spLocks noChangeArrowheads="1"/>
          </p:cNvSpPr>
          <p:nvPr/>
        </p:nvSpPr>
        <p:spPr bwMode="auto">
          <a:xfrm>
            <a:off x="1290176" y="35791714"/>
            <a:ext cx="20732745" cy="35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5800">
                <a:solidFill>
                  <a:schemeClr val="tx1"/>
                </a:solidFill>
                <a:latin typeface="Arial" panose="020B0604020202020204" pitchFamily="34" charset="0"/>
              </a:defRPr>
            </a:lvl1pPr>
            <a:lvl2pPr marL="742950" indent="-285750" eaLnBrk="0" hangingPunct="0">
              <a:defRPr sz="5800">
                <a:solidFill>
                  <a:schemeClr val="tx1"/>
                </a:solidFill>
                <a:latin typeface="Arial" panose="020B0604020202020204" pitchFamily="34" charset="0"/>
              </a:defRPr>
            </a:lvl2pPr>
            <a:lvl3pPr marL="1143000" indent="-228600" eaLnBrk="0" hangingPunct="0">
              <a:defRPr sz="5800">
                <a:solidFill>
                  <a:schemeClr val="tx1"/>
                </a:solidFill>
                <a:latin typeface="Arial" panose="020B0604020202020204" pitchFamily="34" charset="0"/>
              </a:defRPr>
            </a:lvl3pPr>
            <a:lvl4pPr marL="1600200" indent="-228600" eaLnBrk="0" hangingPunct="0">
              <a:defRPr sz="5800">
                <a:solidFill>
                  <a:schemeClr val="tx1"/>
                </a:solidFill>
                <a:latin typeface="Arial" panose="020B0604020202020204" pitchFamily="34" charset="0"/>
              </a:defRPr>
            </a:lvl4pPr>
            <a:lvl5pPr marL="2057400" indent="-228600" eaLnBrk="0" hangingPunct="0">
              <a:defRPr sz="5800">
                <a:solidFill>
                  <a:schemeClr val="tx1"/>
                </a:solidFill>
                <a:latin typeface="Arial" panose="020B0604020202020204" pitchFamily="34" charset="0"/>
              </a:defRPr>
            </a:lvl5pPr>
            <a:lvl6pPr marL="2514600" indent="-228600" eaLnBrk="0" fontAlgn="base" hangingPunct="0">
              <a:spcBef>
                <a:spcPct val="0"/>
              </a:spcBef>
              <a:spcAft>
                <a:spcPct val="0"/>
              </a:spcAft>
              <a:defRPr sz="5800">
                <a:solidFill>
                  <a:schemeClr val="tx1"/>
                </a:solidFill>
                <a:latin typeface="Arial" panose="020B0604020202020204" pitchFamily="34" charset="0"/>
              </a:defRPr>
            </a:lvl6pPr>
            <a:lvl7pPr marL="2971800" indent="-228600" eaLnBrk="0" fontAlgn="base" hangingPunct="0">
              <a:spcBef>
                <a:spcPct val="0"/>
              </a:spcBef>
              <a:spcAft>
                <a:spcPct val="0"/>
              </a:spcAft>
              <a:defRPr sz="5800">
                <a:solidFill>
                  <a:schemeClr val="tx1"/>
                </a:solidFill>
                <a:latin typeface="Arial" panose="020B0604020202020204" pitchFamily="34" charset="0"/>
              </a:defRPr>
            </a:lvl7pPr>
            <a:lvl8pPr marL="3429000" indent="-228600" eaLnBrk="0" fontAlgn="base" hangingPunct="0">
              <a:spcBef>
                <a:spcPct val="0"/>
              </a:spcBef>
              <a:spcAft>
                <a:spcPct val="0"/>
              </a:spcAft>
              <a:defRPr sz="5800">
                <a:solidFill>
                  <a:schemeClr val="tx1"/>
                </a:solidFill>
                <a:latin typeface="Arial" panose="020B0604020202020204" pitchFamily="34" charset="0"/>
              </a:defRPr>
            </a:lvl8pPr>
            <a:lvl9pPr marL="3886200" indent="-228600" eaLnBrk="0" fontAlgn="base" hangingPunct="0">
              <a:spcBef>
                <a:spcPct val="0"/>
              </a:spcBef>
              <a:spcAft>
                <a:spcPct val="0"/>
              </a:spcAft>
              <a:defRPr sz="5800">
                <a:solidFill>
                  <a:schemeClr val="tx1"/>
                </a:solidFill>
                <a:latin typeface="Arial" panose="020B0604020202020204" pitchFamily="34" charset="0"/>
              </a:defRPr>
            </a:lvl9pPr>
          </a:lstStyle>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An experiment which more closely mimicked a reality scenario was designed in the same flume.</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A single fish was released upstream to a setup involving a large screen and a by-pass channel. </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A series of 3 speakers were setup anterior to the screen, to test the hypothesis that avoidance of the screen can be triggered by playing a broadband acoustic stimulus prior to the screen.</a:t>
            </a:r>
          </a:p>
          <a:p>
            <a:pPr eaLnBrk="1" hangingPunct="1">
              <a:spcAft>
                <a:spcPts val="849"/>
              </a:spcAft>
              <a:buFont typeface="Arial" panose="020B0604020202020204" pitchFamily="34" charset="0"/>
              <a:buChar char="•"/>
            </a:pPr>
            <a:r>
              <a:rPr lang="en-GB" altLang="en-US" sz="3397" dirty="0">
                <a:latin typeface="Lucida Sans" panose="020B0602040502020204" pitchFamily="34" charset="0"/>
              </a:rPr>
              <a:t>Three conditioned were tested (</a:t>
            </a:r>
            <a:r>
              <a:rPr lang="en-GB" altLang="en-US" sz="3397" dirty="0" smtClean="0">
                <a:latin typeface="Lucida Sans" panose="020B0602040502020204" pitchFamily="34" charset="0"/>
              </a:rPr>
              <a:t>Continuous</a:t>
            </a:r>
            <a:r>
              <a:rPr lang="en-GB" altLang="en-US" sz="3397" dirty="0">
                <a:latin typeface="Lucida Sans" panose="020B0602040502020204" pitchFamily="34" charset="0"/>
              </a:rPr>
              <a:t>, Pulsed and No stimulus) and video analysis of the trails was conducted.</a:t>
            </a:r>
          </a:p>
        </p:txBody>
      </p:sp>
      <p:sp>
        <p:nvSpPr>
          <p:cNvPr id="37" name="Rectangle 4"/>
          <p:cNvSpPr>
            <a:spLocks noChangeArrowheads="1"/>
          </p:cNvSpPr>
          <p:nvPr/>
        </p:nvSpPr>
        <p:spPr bwMode="auto">
          <a:xfrm>
            <a:off x="476577" y="4698303"/>
            <a:ext cx="29340488" cy="7828250"/>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54755" tIns="254755" rIns="254755" bIns="254755"/>
          <a:lstStyle>
            <a:lvl1pPr defTabSz="2962275" eaLnBrk="0" hangingPunct="0">
              <a:defRPr sz="5800">
                <a:solidFill>
                  <a:schemeClr val="tx1"/>
                </a:solidFill>
                <a:latin typeface="Arial" charset="0"/>
              </a:defRPr>
            </a:lvl1pPr>
            <a:lvl2pPr marL="742950" indent="-285750" defTabSz="2962275" eaLnBrk="0" hangingPunct="0">
              <a:defRPr sz="5800">
                <a:solidFill>
                  <a:schemeClr val="tx1"/>
                </a:solidFill>
                <a:latin typeface="Arial" charset="0"/>
              </a:defRPr>
            </a:lvl2pPr>
            <a:lvl3pPr marL="1143000" indent="-228600" defTabSz="2962275" eaLnBrk="0" hangingPunct="0">
              <a:defRPr sz="5800">
                <a:solidFill>
                  <a:schemeClr val="tx1"/>
                </a:solidFill>
                <a:latin typeface="Arial" charset="0"/>
              </a:defRPr>
            </a:lvl3pPr>
            <a:lvl4pPr marL="1600200" indent="-228600" defTabSz="2962275" eaLnBrk="0" hangingPunct="0">
              <a:defRPr sz="5800">
                <a:solidFill>
                  <a:schemeClr val="tx1"/>
                </a:solidFill>
                <a:latin typeface="Arial" charset="0"/>
              </a:defRPr>
            </a:lvl4pPr>
            <a:lvl5pPr marL="2057400" indent="-228600" defTabSz="2962275" eaLnBrk="0" hangingPunct="0">
              <a:defRPr sz="5800">
                <a:solidFill>
                  <a:schemeClr val="tx1"/>
                </a:solidFill>
                <a:latin typeface="Arial" charset="0"/>
              </a:defRPr>
            </a:lvl5pPr>
            <a:lvl6pPr marL="2514600" indent="-228600" defTabSz="2962275" eaLnBrk="0" fontAlgn="base" hangingPunct="0">
              <a:spcBef>
                <a:spcPct val="0"/>
              </a:spcBef>
              <a:spcAft>
                <a:spcPct val="0"/>
              </a:spcAft>
              <a:defRPr sz="5800">
                <a:solidFill>
                  <a:schemeClr val="tx1"/>
                </a:solidFill>
                <a:latin typeface="Arial" charset="0"/>
              </a:defRPr>
            </a:lvl6pPr>
            <a:lvl7pPr marL="2971800" indent="-228600" defTabSz="2962275" eaLnBrk="0" fontAlgn="base" hangingPunct="0">
              <a:spcBef>
                <a:spcPct val="0"/>
              </a:spcBef>
              <a:spcAft>
                <a:spcPct val="0"/>
              </a:spcAft>
              <a:defRPr sz="5800">
                <a:solidFill>
                  <a:schemeClr val="tx1"/>
                </a:solidFill>
                <a:latin typeface="Arial" charset="0"/>
              </a:defRPr>
            </a:lvl7pPr>
            <a:lvl8pPr marL="3429000" indent="-228600" defTabSz="2962275" eaLnBrk="0" fontAlgn="base" hangingPunct="0">
              <a:spcBef>
                <a:spcPct val="0"/>
              </a:spcBef>
              <a:spcAft>
                <a:spcPct val="0"/>
              </a:spcAft>
              <a:defRPr sz="5800">
                <a:solidFill>
                  <a:schemeClr val="tx1"/>
                </a:solidFill>
                <a:latin typeface="Arial" charset="0"/>
              </a:defRPr>
            </a:lvl8pPr>
            <a:lvl9pPr marL="3886200" indent="-228600" defTabSz="2962275" eaLnBrk="0" fontAlgn="base" hangingPunct="0">
              <a:spcBef>
                <a:spcPct val="0"/>
              </a:spcBef>
              <a:spcAft>
                <a:spcPct val="0"/>
              </a:spcAft>
              <a:defRPr sz="5800">
                <a:solidFill>
                  <a:schemeClr val="tx1"/>
                </a:solidFill>
                <a:latin typeface="Arial" charset="0"/>
              </a:defRPr>
            </a:lvl9pPr>
          </a:lstStyle>
          <a:p>
            <a:pPr eaLnBrk="1" hangingPunct="1">
              <a:spcAft>
                <a:spcPct val="20000"/>
              </a:spcAft>
              <a:defRPr/>
            </a:pPr>
            <a:r>
              <a:rPr lang="en-GB" altLang="en-US" sz="5095" b="1" dirty="0">
                <a:latin typeface="Lucida Sans" pitchFamily="34" charset="0"/>
              </a:rPr>
              <a:t>Background</a:t>
            </a:r>
          </a:p>
          <a:p>
            <a:pPr marL="485306" indent="-485306" eaLnBrk="1" hangingPunct="1">
              <a:spcAft>
                <a:spcPct val="50000"/>
              </a:spcAft>
              <a:buFont typeface="Arial" panose="020B0604020202020204" pitchFamily="34" charset="0"/>
              <a:buChar char="•"/>
              <a:defRPr/>
            </a:pPr>
            <a:r>
              <a:rPr lang="en-GB" altLang="en-US" sz="3397" dirty="0">
                <a:latin typeface="Lucida Sans" pitchFamily="34" charset="0"/>
              </a:rPr>
              <a:t>The European eel is listed as critically endangered by the IUCN. Since the seventies the number of eels reaching Europe has suffered an 95% decline. </a:t>
            </a:r>
            <a:r>
              <a:rPr lang="en-GB" altLang="en-US" sz="3397" dirty="0" smtClean="0">
                <a:latin typeface="Lucida Sans" pitchFamily="34" charset="0"/>
              </a:rPr>
              <a:t>Seaward </a:t>
            </a:r>
            <a:r>
              <a:rPr lang="en-GB" altLang="en-US" sz="3397" dirty="0">
                <a:latin typeface="Lucida Sans" pitchFamily="34" charset="0"/>
              </a:rPr>
              <a:t>migrating adult eels are delayed by river structures </a:t>
            </a:r>
            <a:r>
              <a:rPr lang="en-GB" altLang="en-US" sz="3397" dirty="0" smtClean="0">
                <a:latin typeface="Lucida Sans" pitchFamily="34" charset="0"/>
              </a:rPr>
              <a:t>(of which there are 26,000 in the UK) and </a:t>
            </a:r>
            <a:r>
              <a:rPr lang="en-GB" altLang="en-US" sz="3397" dirty="0">
                <a:latin typeface="Lucida Sans" pitchFamily="34" charset="0"/>
              </a:rPr>
              <a:t>can suffer high rates of injury and mortality at </a:t>
            </a:r>
            <a:r>
              <a:rPr lang="en-GB" altLang="en-US" sz="3397" dirty="0" smtClean="0">
                <a:latin typeface="Lucida Sans" pitchFamily="34" charset="0"/>
              </a:rPr>
              <a:t>water </a:t>
            </a:r>
            <a:r>
              <a:rPr lang="en-GB" altLang="en-US" sz="3397" dirty="0">
                <a:latin typeface="Lucida Sans" pitchFamily="34" charset="0"/>
              </a:rPr>
              <a:t>pumps and hydropower facilities. </a:t>
            </a:r>
          </a:p>
          <a:p>
            <a:pPr marL="485306" indent="-485306" eaLnBrk="1" hangingPunct="1">
              <a:spcAft>
                <a:spcPct val="50000"/>
              </a:spcAft>
              <a:buFont typeface="Arial" panose="020B0604020202020204" pitchFamily="34" charset="0"/>
              <a:buChar char="•"/>
              <a:defRPr/>
            </a:pPr>
            <a:r>
              <a:rPr lang="en-GB" altLang="en-US" sz="3397" dirty="0">
                <a:latin typeface="Lucida Sans" pitchFamily="34" charset="0"/>
              </a:rPr>
              <a:t>To prevent fish entering water intakes, screens are deployed as part of the EU Eel Regulation and UK Screening Regulations. Their morphology and weak swimming capabilities means traditional screens are ineffective at protecting eels.</a:t>
            </a:r>
          </a:p>
          <a:p>
            <a:pPr marL="485306" indent="-485306" eaLnBrk="1" hangingPunct="1">
              <a:spcAft>
                <a:spcPct val="50000"/>
              </a:spcAft>
              <a:buFont typeface="Arial" panose="020B0604020202020204" pitchFamily="34" charset="0"/>
              <a:buChar char="•"/>
              <a:defRPr/>
            </a:pPr>
            <a:r>
              <a:rPr lang="en-US" altLang="en-US" sz="3397" dirty="0" smtClean="0">
                <a:latin typeface="Lucida Sans" pitchFamily="34" charset="0"/>
              </a:rPr>
              <a:t>Most </a:t>
            </a:r>
            <a:r>
              <a:rPr lang="en-US" altLang="en-US" sz="3397" dirty="0">
                <a:latin typeface="Lucida Sans" pitchFamily="34" charset="0"/>
              </a:rPr>
              <a:t>of the literature to date has focused on the negative impacts of sounds on marine life, primarily marine mammals and, to a lesser extent, </a:t>
            </a:r>
            <a:r>
              <a:rPr lang="en-US" altLang="en-US" sz="3397" dirty="0" smtClean="0">
                <a:latin typeface="Lucida Sans" pitchFamily="34" charset="0"/>
              </a:rPr>
              <a:t>fish.</a:t>
            </a:r>
            <a:endParaRPr lang="en-US" altLang="en-US" sz="3397" dirty="0">
              <a:latin typeface="Lucida Sans" pitchFamily="34" charset="0"/>
            </a:endParaRPr>
          </a:p>
          <a:p>
            <a:pPr marL="485306" indent="-485306" eaLnBrk="1" hangingPunct="1">
              <a:spcAft>
                <a:spcPct val="50000"/>
              </a:spcAft>
              <a:buFont typeface="Arial" panose="020B0604020202020204" pitchFamily="34" charset="0"/>
              <a:buChar char="•"/>
              <a:defRPr/>
            </a:pPr>
            <a:r>
              <a:rPr lang="en-US" altLang="en-US" sz="3397" dirty="0">
                <a:latin typeface="Lucida Sans" pitchFamily="34" charset="0"/>
              </a:rPr>
              <a:t>This work </a:t>
            </a:r>
            <a:r>
              <a:rPr lang="en-US" altLang="en-US" sz="3397" dirty="0" smtClean="0">
                <a:latin typeface="Lucida Sans" pitchFamily="34" charset="0"/>
              </a:rPr>
              <a:t>explores </a:t>
            </a:r>
            <a:r>
              <a:rPr lang="en-US" altLang="en-US" sz="3397" dirty="0">
                <a:latin typeface="Lucida Sans" pitchFamily="34" charset="0"/>
              </a:rPr>
              <a:t>the use of sound to modify fish behavior to their benefit.</a:t>
            </a:r>
            <a:endParaRPr lang="en-GB" altLang="en-US" sz="3397" dirty="0">
              <a:latin typeface="Lucida Sans" pitchFamily="34" charset="0"/>
            </a:endParaRPr>
          </a:p>
          <a:p>
            <a:pPr eaLnBrk="1" hangingPunct="1">
              <a:spcAft>
                <a:spcPct val="50000"/>
              </a:spcAft>
              <a:defRPr/>
            </a:pPr>
            <a:r>
              <a:rPr lang="en-GB" altLang="en-US" sz="3397" b="1" dirty="0" smtClean="0">
                <a:latin typeface="Lucida Sans" pitchFamily="34" charset="0"/>
              </a:rPr>
              <a:t>There is a </a:t>
            </a:r>
            <a:r>
              <a:rPr lang="en-GB" altLang="en-US" sz="3397" b="1" dirty="0">
                <a:latin typeface="Lucida Sans" pitchFamily="34" charset="0"/>
              </a:rPr>
              <a:t>need to develop behavioural guidance methods to divert eels from harmful areas and towards safe passage </a:t>
            </a:r>
            <a:r>
              <a:rPr lang="en-GB" altLang="en-US" sz="3397" b="1" dirty="0" smtClean="0">
                <a:latin typeface="Lucida Sans" pitchFamily="34" charset="0"/>
              </a:rPr>
              <a:t>routes, to do that a greater understanding of the behavioural response of eels to sound </a:t>
            </a:r>
            <a:r>
              <a:rPr lang="en-GB" altLang="en-US" sz="3397" b="1" smtClean="0">
                <a:latin typeface="Lucida Sans" pitchFamily="34" charset="0"/>
              </a:rPr>
              <a:t>is necessary.</a:t>
            </a:r>
            <a:endParaRPr lang="en-GB" altLang="en-US" sz="3397" b="1" dirty="0">
              <a:latin typeface="Lucida Sans" pitchFamily="34" charset="0"/>
            </a:endParaRPr>
          </a:p>
        </p:txBody>
      </p:sp>
      <p:sp>
        <p:nvSpPr>
          <p:cNvPr id="38" name="ZoneTexte 37"/>
          <p:cNvSpPr txBox="1"/>
          <p:nvPr/>
        </p:nvSpPr>
        <p:spPr>
          <a:xfrm>
            <a:off x="362276" y="15741933"/>
            <a:ext cx="968727" cy="4920999"/>
          </a:xfrm>
          <a:prstGeom prst="rect">
            <a:avLst/>
          </a:prstGeom>
          <a:noFill/>
        </p:spPr>
        <p:txBody>
          <a:bodyPr vert="vert270" wrap="square" rtlCol="0">
            <a:spAutoFit/>
          </a:bodyPr>
          <a:lstStyle/>
          <a:p>
            <a:pPr algn="ctr"/>
            <a:r>
              <a:rPr lang="fr-FR" sz="5095" b="1" i="1" dirty="0"/>
              <a:t>First </a:t>
            </a:r>
            <a:r>
              <a:rPr lang="fr-FR" sz="5095" b="1" i="1" dirty="0" err="1"/>
              <a:t>Experiment</a:t>
            </a:r>
            <a:endParaRPr lang="fr-FR" sz="5095" b="1" i="1" dirty="0"/>
          </a:p>
        </p:txBody>
      </p:sp>
      <p:sp>
        <p:nvSpPr>
          <p:cNvPr id="39" name="ZoneTexte 38"/>
          <p:cNvSpPr txBox="1"/>
          <p:nvPr/>
        </p:nvSpPr>
        <p:spPr>
          <a:xfrm>
            <a:off x="309933" y="24088404"/>
            <a:ext cx="968727" cy="5656349"/>
          </a:xfrm>
          <a:prstGeom prst="rect">
            <a:avLst/>
          </a:prstGeom>
          <a:noFill/>
        </p:spPr>
        <p:txBody>
          <a:bodyPr vert="vert270" wrap="square" rtlCol="0">
            <a:spAutoFit/>
          </a:bodyPr>
          <a:lstStyle/>
          <a:p>
            <a:pPr algn="ctr"/>
            <a:r>
              <a:rPr lang="fr-FR" sz="5095" b="1" i="1" dirty="0"/>
              <a:t>Second </a:t>
            </a:r>
            <a:r>
              <a:rPr lang="fr-FR" sz="5095" b="1" i="1" dirty="0" err="1"/>
              <a:t>Experiment</a:t>
            </a:r>
            <a:endParaRPr lang="fr-FR" sz="5095" b="1" i="1" dirty="0"/>
          </a:p>
        </p:txBody>
      </p:sp>
      <p:sp>
        <p:nvSpPr>
          <p:cNvPr id="40" name="ZoneTexte 39"/>
          <p:cNvSpPr txBox="1"/>
          <p:nvPr/>
        </p:nvSpPr>
        <p:spPr>
          <a:xfrm>
            <a:off x="247976" y="32208262"/>
            <a:ext cx="968727" cy="5656349"/>
          </a:xfrm>
          <a:prstGeom prst="rect">
            <a:avLst/>
          </a:prstGeom>
          <a:noFill/>
        </p:spPr>
        <p:txBody>
          <a:bodyPr vert="vert270" wrap="square" rtlCol="0">
            <a:spAutoFit/>
          </a:bodyPr>
          <a:lstStyle/>
          <a:p>
            <a:pPr algn="ctr"/>
            <a:r>
              <a:rPr lang="fr-FR" sz="5095" b="1" i="1" dirty="0" err="1"/>
              <a:t>Third</a:t>
            </a:r>
            <a:r>
              <a:rPr lang="fr-FR" sz="5095" b="1" i="1" dirty="0"/>
              <a:t> </a:t>
            </a:r>
            <a:r>
              <a:rPr lang="fr-FR" sz="5095" b="1" i="1" dirty="0" err="1"/>
              <a:t>Experiment</a:t>
            </a:r>
            <a:endParaRPr lang="fr-FR" sz="5095" b="1" i="1" dirty="0"/>
          </a:p>
        </p:txBody>
      </p:sp>
      <p:pic>
        <p:nvPicPr>
          <p:cNvPr id="1026"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58427" y="274872"/>
            <a:ext cx="7003981" cy="24405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1439445" y="22550248"/>
            <a:ext cx="10791858" cy="4789930"/>
            <a:chOff x="1439445" y="23788498"/>
            <a:chExt cx="10791858" cy="4789930"/>
          </a:xfrm>
        </p:grpSpPr>
        <p:pic>
          <p:nvPicPr>
            <p:cNvPr id="27" name="Image 26"/>
            <p:cNvPicPr>
              <a:picLocks noChangeAspect="1"/>
            </p:cNvPicPr>
            <p:nvPr/>
          </p:nvPicPr>
          <p:blipFill rotWithShape="1">
            <a:blip r:embed="rId8">
              <a:extLst>
                <a:ext uri="{28A0092B-C50C-407E-A947-70E740481C1C}">
                  <a14:useLocalDpi xmlns:a14="http://schemas.microsoft.com/office/drawing/2010/main" val="0"/>
                </a:ext>
              </a:extLst>
            </a:blip>
            <a:srcRect l="10657" t="20476" r="12915" b="38823"/>
            <a:stretch/>
          </p:blipFill>
          <p:spPr>
            <a:xfrm>
              <a:off x="1439445" y="23788498"/>
              <a:ext cx="10791858" cy="4789930"/>
            </a:xfrm>
            <a:prstGeom prst="rect">
              <a:avLst/>
            </a:prstGeom>
          </p:spPr>
        </p:pic>
        <p:sp>
          <p:nvSpPr>
            <p:cNvPr id="29" name="Triangle isocèle 28"/>
            <p:cNvSpPr/>
            <p:nvPr/>
          </p:nvSpPr>
          <p:spPr bwMode="auto">
            <a:xfrm flipV="1">
              <a:off x="3962676" y="26906304"/>
              <a:ext cx="560231" cy="712167"/>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129416" tIns="64708" rIns="129416" bIns="64708" numCol="1" rtlCol="0" anchor="t" anchorCtr="0" compatLnSpc="1">
              <a:prstTxWarp prst="textNoShape">
                <a:avLst/>
              </a:prstTxWarp>
            </a:bodyPr>
            <a:lstStyle/>
            <a:p>
              <a:pPr defTabSz="4192508" fontAlgn="base">
                <a:spcBef>
                  <a:spcPct val="0"/>
                </a:spcBef>
                <a:spcAft>
                  <a:spcPct val="0"/>
                </a:spcAft>
              </a:pPr>
              <a:endParaRPr lang="fr-FR" sz="8209">
                <a:latin typeface="Arial" charset="0"/>
              </a:endParaRPr>
            </a:p>
          </p:txBody>
        </p:sp>
        <p:sp>
          <p:nvSpPr>
            <p:cNvPr id="30" name="Triangle isocèle 29"/>
            <p:cNvSpPr/>
            <p:nvPr/>
          </p:nvSpPr>
          <p:spPr bwMode="auto">
            <a:xfrm>
              <a:off x="9167285" y="24716643"/>
              <a:ext cx="560231" cy="712167"/>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129416" tIns="64708" rIns="129416" bIns="64708" numCol="1" rtlCol="0" anchor="t" anchorCtr="0" compatLnSpc="1">
              <a:prstTxWarp prst="textNoShape">
                <a:avLst/>
              </a:prstTxWarp>
            </a:bodyPr>
            <a:lstStyle/>
            <a:p>
              <a:pPr defTabSz="4192508" fontAlgn="base">
                <a:spcBef>
                  <a:spcPct val="0"/>
                </a:spcBef>
                <a:spcAft>
                  <a:spcPct val="0"/>
                </a:spcAft>
              </a:pPr>
              <a:endParaRPr lang="fr-FR" sz="8209">
                <a:latin typeface="Arial" charset="0"/>
              </a:endParaRPr>
            </a:p>
          </p:txBody>
        </p:sp>
        <p:pic>
          <p:nvPicPr>
            <p:cNvPr id="41" name="Picture 2" descr="http://www.farnhamanglingsociety.com/assets/images-species/eel_anguilla_anguill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537862" y="25810260"/>
              <a:ext cx="897567" cy="63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e 2"/>
          <p:cNvGrpSpPr/>
          <p:nvPr/>
        </p:nvGrpSpPr>
        <p:grpSpPr>
          <a:xfrm>
            <a:off x="2111859" y="14079741"/>
            <a:ext cx="9562307" cy="3770796"/>
            <a:chOff x="2111859" y="15108441"/>
            <a:chExt cx="9562307" cy="3770796"/>
          </a:xfrm>
        </p:grpSpPr>
        <p:grpSp>
          <p:nvGrpSpPr>
            <p:cNvPr id="42" name="Groupe 41"/>
            <p:cNvGrpSpPr/>
            <p:nvPr/>
          </p:nvGrpSpPr>
          <p:grpSpPr>
            <a:xfrm>
              <a:off x="2111859" y="15108441"/>
              <a:ext cx="9562307" cy="3770796"/>
              <a:chOff x="2111859" y="15108441"/>
              <a:chExt cx="9562307" cy="3770796"/>
            </a:xfrm>
          </p:grpSpPr>
          <p:grpSp>
            <p:nvGrpSpPr>
              <p:cNvPr id="14" name="Group 32"/>
              <p:cNvGrpSpPr>
                <a:grpSpLocks/>
              </p:cNvGrpSpPr>
              <p:nvPr/>
            </p:nvGrpSpPr>
            <p:grpSpPr bwMode="auto">
              <a:xfrm>
                <a:off x="2111859" y="15108441"/>
                <a:ext cx="9562307" cy="3770796"/>
                <a:chOff x="955760" y="2036552"/>
                <a:chExt cx="7988948" cy="2508560"/>
              </a:xfrm>
            </p:grpSpPr>
            <p:sp>
              <p:nvSpPr>
                <p:cNvPr id="15" name="Oval 33"/>
                <p:cNvSpPr/>
                <p:nvPr/>
              </p:nvSpPr>
              <p:spPr>
                <a:xfrm>
                  <a:off x="2008820" y="2096884"/>
                  <a:ext cx="2592296" cy="2448228"/>
                </a:xfrm>
                <a:prstGeom prst="ellipse">
                  <a:avLst/>
                </a:prstGeom>
                <a:solidFill>
                  <a:srgbClr val="FF0000">
                    <a:alpha val="60000"/>
                  </a:srgb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9531" dirty="0">
                    <a:ln>
                      <a:solidFill>
                        <a:schemeClr val="tx1"/>
                      </a:solidFill>
                    </a:ln>
                  </a:endParaRPr>
                </a:p>
              </p:txBody>
            </p:sp>
            <p:sp>
              <p:nvSpPr>
                <p:cNvPr id="16" name="Oval 34"/>
                <p:cNvSpPr/>
                <p:nvPr/>
              </p:nvSpPr>
              <p:spPr>
                <a:xfrm>
                  <a:off x="5295593" y="2036552"/>
                  <a:ext cx="2592297" cy="2448228"/>
                </a:xfrm>
                <a:prstGeom prst="ellipse">
                  <a:avLst/>
                </a:prstGeom>
                <a:solidFill>
                  <a:schemeClr val="accent2">
                    <a:alpha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9531" b="1" dirty="0">
                    <a:ln>
                      <a:solidFill>
                        <a:schemeClr val="tx1"/>
                      </a:solidFill>
                    </a:ln>
                  </a:endParaRPr>
                </a:p>
              </p:txBody>
            </p:sp>
            <p:sp>
              <p:nvSpPr>
                <p:cNvPr id="17" name="Oval 36"/>
                <p:cNvSpPr/>
                <p:nvPr/>
              </p:nvSpPr>
              <p:spPr>
                <a:xfrm>
                  <a:off x="2286636" y="2342978"/>
                  <a:ext cx="2038548" cy="195604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531">
                    <a:ln>
                      <a:solidFill>
                        <a:schemeClr val="tx1"/>
                      </a:solidFill>
                    </a:ln>
                  </a:endParaRPr>
                </a:p>
              </p:txBody>
            </p:sp>
            <p:sp>
              <p:nvSpPr>
                <p:cNvPr id="18" name="Oval 37"/>
                <p:cNvSpPr/>
                <p:nvPr/>
              </p:nvSpPr>
              <p:spPr>
                <a:xfrm>
                  <a:off x="5571529" y="2282645"/>
                  <a:ext cx="2038549" cy="195604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531">
                    <a:ln>
                      <a:solidFill>
                        <a:schemeClr val="tx1"/>
                      </a:solidFill>
                    </a:ln>
                  </a:endParaRPr>
                </a:p>
              </p:txBody>
            </p:sp>
            <p:sp>
              <p:nvSpPr>
                <p:cNvPr id="19" name="Action Button: Sound 38">
                  <a:hlinkClick r:id="" action="ppaction://noaction" highlightClick="1">
                    <a:snd r:embed="rId10" name="applause.wav"/>
                  </a:hlinkClick>
                </p:cNvPr>
                <p:cNvSpPr/>
                <p:nvPr/>
              </p:nvSpPr>
              <p:spPr>
                <a:xfrm>
                  <a:off x="2977411" y="2979644"/>
                  <a:ext cx="596923" cy="562044"/>
                </a:xfrm>
                <a:prstGeom prst="actionButtonSound">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9531">
                    <a:ln>
                      <a:solidFill>
                        <a:schemeClr val="tx1"/>
                      </a:solidFill>
                    </a:ln>
                  </a:endParaRPr>
                </a:p>
              </p:txBody>
            </p:sp>
            <p:sp>
              <p:nvSpPr>
                <p:cNvPr id="20" name="Action Button: Movie 39">
                  <a:hlinkClick r:id="" action="ppaction://noaction" highlightClick="1"/>
                </p:cNvPr>
                <p:cNvSpPr/>
                <p:nvPr/>
              </p:nvSpPr>
              <p:spPr>
                <a:xfrm>
                  <a:off x="955760" y="3016161"/>
                  <a:ext cx="854088" cy="665244"/>
                </a:xfrm>
                <a:prstGeom prst="actionButtonMovi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9531">
                    <a:ln>
                      <a:solidFill>
                        <a:schemeClr val="tx1"/>
                      </a:solidFill>
                    </a:ln>
                  </a:endParaRPr>
                </a:p>
              </p:txBody>
            </p:sp>
            <p:sp>
              <p:nvSpPr>
                <p:cNvPr id="21" name="Action Button: Movie 40">
                  <a:hlinkClick r:id="" action="ppaction://noaction" highlightClick="1"/>
                </p:cNvPr>
                <p:cNvSpPr/>
                <p:nvPr/>
              </p:nvSpPr>
              <p:spPr>
                <a:xfrm flipH="1">
                  <a:off x="8090619" y="2963767"/>
                  <a:ext cx="854089" cy="665245"/>
                </a:xfrm>
                <a:prstGeom prst="actionButtonMovi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9531">
                    <a:ln>
                      <a:solidFill>
                        <a:schemeClr val="tx1"/>
                      </a:solidFill>
                    </a:ln>
                  </a:endParaRPr>
                </a:p>
              </p:txBody>
            </p:sp>
            <p:pic>
              <p:nvPicPr>
                <p:cNvPr id="22" name="Picture 2" descr="http://www.farnhamanglingsociety.com/assets/images-species/eel_anguilla_anguill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0101" y="3635616"/>
                  <a:ext cx="867379" cy="49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2" descr="http://www.farnhamanglingsociety.com/assets/images-species/eel_anguilla_anguill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9813" y="17161009"/>
                <a:ext cx="1038202" cy="73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 name="Connecteur droit avec flèche 46"/>
            <p:cNvCxnSpPr/>
            <p:nvPr/>
          </p:nvCxnSpPr>
          <p:spPr>
            <a:xfrm>
              <a:off x="8039100" y="16002349"/>
              <a:ext cx="1605589" cy="199864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rot="3115618">
              <a:off x="8137844" y="16543841"/>
              <a:ext cx="1858411" cy="584775"/>
            </a:xfrm>
            <a:prstGeom prst="rect">
              <a:avLst/>
            </a:prstGeom>
            <a:noFill/>
          </p:spPr>
          <p:txBody>
            <a:bodyPr wrap="square" rtlCol="0">
              <a:spAutoFit/>
            </a:bodyPr>
            <a:lstStyle/>
            <a:p>
              <a:r>
                <a:rPr lang="fr-FR" sz="3200" dirty="0" smtClean="0"/>
                <a:t>1000 </a:t>
              </a:r>
              <a:r>
                <a:rPr lang="fr-FR" sz="3200" dirty="0" smtClean="0"/>
                <a:t>mm</a:t>
              </a:r>
              <a:endParaRPr lang="fr-FR" sz="3200" dirty="0"/>
            </a:p>
          </p:txBody>
        </p:sp>
      </p:grpSp>
      <p:pic>
        <p:nvPicPr>
          <p:cNvPr id="53" name="Picture 2" descr="http://www.farnhamanglingsociety.com/assets/images-species/eel_anguilla_anguill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8732" y="33379561"/>
            <a:ext cx="897567" cy="63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e 56"/>
          <p:cNvGrpSpPr/>
          <p:nvPr/>
        </p:nvGrpSpPr>
        <p:grpSpPr>
          <a:xfrm>
            <a:off x="12174112" y="22294852"/>
            <a:ext cx="9934560" cy="5410200"/>
            <a:chOff x="12136012" y="23037802"/>
            <a:chExt cx="9934560" cy="5410200"/>
          </a:xfrm>
        </p:grpSpPr>
        <p:pic>
          <p:nvPicPr>
            <p:cNvPr id="52" name="Image 51"/>
            <p:cNvPicPr>
              <a:picLocks noChangeAspect="1"/>
            </p:cNvPicPr>
            <p:nvPr/>
          </p:nvPicPr>
          <p:blipFill>
            <a:blip r:embed="rId11"/>
            <a:stretch>
              <a:fillRect/>
            </a:stretch>
          </p:blipFill>
          <p:spPr>
            <a:xfrm>
              <a:off x="12136012" y="23037802"/>
              <a:ext cx="9372600" cy="5410200"/>
            </a:xfrm>
            <a:prstGeom prst="rect">
              <a:avLst/>
            </a:prstGeom>
          </p:spPr>
        </p:pic>
        <p:sp>
          <p:nvSpPr>
            <p:cNvPr id="56" name="ZoneTexte 55"/>
            <p:cNvSpPr txBox="1"/>
            <p:nvPr/>
          </p:nvSpPr>
          <p:spPr>
            <a:xfrm>
              <a:off x="21208925" y="24970801"/>
              <a:ext cx="861647" cy="1569660"/>
            </a:xfrm>
            <a:prstGeom prst="rect">
              <a:avLst/>
            </a:prstGeom>
            <a:noFill/>
          </p:spPr>
          <p:txBody>
            <a:bodyPr wrap="square" rtlCol="0">
              <a:spAutoFit/>
            </a:bodyPr>
            <a:lstStyle/>
            <a:p>
              <a:r>
                <a:rPr lang="fr-FR" sz="3200" b="1" dirty="0" err="1" smtClean="0"/>
                <a:t>dBs</a:t>
              </a:r>
              <a:r>
                <a:rPr lang="fr-FR" sz="3200" b="1" dirty="0" smtClean="0"/>
                <a:t> </a:t>
              </a:r>
              <a:r>
                <a:rPr lang="fr-FR" sz="3200" b="1" dirty="0" err="1" smtClean="0"/>
                <a:t>re</a:t>
              </a:r>
              <a:r>
                <a:rPr lang="fr-FR" sz="3200" b="1" dirty="0" smtClean="0"/>
                <a:t> 1 </a:t>
              </a:r>
              <a:r>
                <a:rPr lang="fr-FR" sz="3200" b="1" dirty="0" err="1" smtClean="0"/>
                <a:t>uPa</a:t>
              </a:r>
              <a:endParaRPr lang="fr-FR" sz="3200" b="1" dirty="0"/>
            </a:p>
          </p:txBody>
        </p:sp>
      </p:grpSp>
      <p:grpSp>
        <p:nvGrpSpPr>
          <p:cNvPr id="59" name="Groupe 58"/>
          <p:cNvGrpSpPr/>
          <p:nvPr/>
        </p:nvGrpSpPr>
        <p:grpSpPr>
          <a:xfrm>
            <a:off x="11674166" y="31513691"/>
            <a:ext cx="10580669" cy="4391025"/>
            <a:chOff x="12250312" y="31856591"/>
            <a:chExt cx="9775923" cy="4391025"/>
          </a:xfrm>
        </p:grpSpPr>
        <p:pic>
          <p:nvPicPr>
            <p:cNvPr id="55" name="Image 54"/>
            <p:cNvPicPr>
              <a:picLocks noChangeAspect="1"/>
            </p:cNvPicPr>
            <p:nvPr/>
          </p:nvPicPr>
          <p:blipFill>
            <a:blip r:embed="rId12"/>
            <a:stretch>
              <a:fillRect/>
            </a:stretch>
          </p:blipFill>
          <p:spPr>
            <a:xfrm>
              <a:off x="12250312" y="31856591"/>
              <a:ext cx="8924925" cy="4391025"/>
            </a:xfrm>
            <a:prstGeom prst="rect">
              <a:avLst/>
            </a:prstGeom>
          </p:spPr>
        </p:pic>
        <p:sp>
          <p:nvSpPr>
            <p:cNvPr id="58" name="ZoneTexte 57"/>
            <p:cNvSpPr txBox="1"/>
            <p:nvPr/>
          </p:nvSpPr>
          <p:spPr>
            <a:xfrm>
              <a:off x="21050288" y="33008015"/>
              <a:ext cx="975947" cy="1569660"/>
            </a:xfrm>
            <a:prstGeom prst="rect">
              <a:avLst/>
            </a:prstGeom>
            <a:noFill/>
          </p:spPr>
          <p:txBody>
            <a:bodyPr wrap="square" rtlCol="0">
              <a:spAutoFit/>
            </a:bodyPr>
            <a:lstStyle/>
            <a:p>
              <a:r>
                <a:rPr lang="fr-FR" sz="3200" b="1" dirty="0" err="1" smtClean="0"/>
                <a:t>dBs</a:t>
              </a:r>
              <a:r>
                <a:rPr lang="fr-FR" sz="3200" b="1" dirty="0" smtClean="0"/>
                <a:t> </a:t>
              </a:r>
              <a:r>
                <a:rPr lang="fr-FR" sz="3200" b="1" dirty="0" err="1" smtClean="0"/>
                <a:t>re</a:t>
              </a:r>
              <a:r>
                <a:rPr lang="fr-FR" sz="3200" b="1" dirty="0" smtClean="0"/>
                <a:t> 1 </a:t>
              </a:r>
              <a:r>
                <a:rPr lang="fr-FR" sz="3200" b="1" dirty="0" err="1" smtClean="0"/>
                <a:t>uPa</a:t>
              </a:r>
              <a:endParaRPr lang="fr-FR" sz="3200" b="1" dirty="0"/>
            </a:p>
          </p:txBody>
        </p:sp>
      </p:grpSp>
    </p:spTree>
    <p:extLst>
      <p:ext uri="{BB962C8B-B14F-4D97-AF65-F5344CB8AC3E}">
        <p14:creationId xmlns:p14="http://schemas.microsoft.com/office/powerpoint/2010/main" val="15963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1599</TotalTime>
  <Words>618</Words>
  <Application>Microsoft Office PowerPoint</Application>
  <PresentationFormat>Personnalisé</PresentationFormat>
  <Paragraphs>53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Lucida Sans</vt:lpstr>
      <vt:lpstr>Thème Office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Mathias</dc:creator>
  <cp:lastModifiedBy>Mathias</cp:lastModifiedBy>
  <cp:revision>33</cp:revision>
  <cp:lastPrinted>2016-06-29T15:20:51Z</cp:lastPrinted>
  <dcterms:created xsi:type="dcterms:W3CDTF">2016-06-27T11:07:02Z</dcterms:created>
  <dcterms:modified xsi:type="dcterms:W3CDTF">2016-08-30T14:39:48Z</dcterms:modified>
</cp:coreProperties>
</file>