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6" r:id="rId2"/>
    <p:sldId id="258" r:id="rId3"/>
    <p:sldId id="304" r:id="rId4"/>
    <p:sldId id="277" r:id="rId5"/>
    <p:sldId id="273" r:id="rId6"/>
    <p:sldId id="275" r:id="rId7"/>
    <p:sldId id="272" r:id="rId8"/>
    <p:sldId id="309" r:id="rId9"/>
    <p:sldId id="324" r:id="rId10"/>
    <p:sldId id="291" r:id="rId11"/>
    <p:sldId id="288"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48" autoAdjust="0"/>
  </p:normalViewPr>
  <p:slideViewPr>
    <p:cSldViewPr>
      <p:cViewPr varScale="1">
        <p:scale>
          <a:sx n="71" d="100"/>
          <a:sy n="71" d="100"/>
        </p:scale>
        <p:origin x="1332" y="72"/>
      </p:cViewPr>
      <p:guideLst>
        <p:guide orient="horz" pos="2160"/>
        <p:guide pos="2880"/>
      </p:guideLst>
    </p:cSldViewPr>
  </p:slideViewPr>
  <p:notesTextViewPr>
    <p:cViewPr>
      <p:scale>
        <a:sx n="1" d="1"/>
        <a:sy n="1" d="1"/>
      </p:scale>
      <p:origin x="0" y="0"/>
    </p:cViewPr>
  </p:notesTextViewPr>
  <p:sorterViewPr>
    <p:cViewPr>
      <p:scale>
        <a:sx n="100" d="100"/>
        <a:sy n="100" d="100"/>
      </p:scale>
      <p:origin x="0" y="4254"/>
    </p:cViewPr>
  </p:sorterViewPr>
  <p:notesViewPr>
    <p:cSldViewPr>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534741" y="354807"/>
            <a:ext cx="1977207" cy="1483221"/>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2010991"/>
            <a:ext cx="5438140" cy="756084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860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4741" y="519595"/>
            <a:ext cx="1545903" cy="1159828"/>
          </a:xfrm>
        </p:spPr>
      </p:sp>
      <p:sp>
        <p:nvSpPr>
          <p:cNvPr id="3" name="Notes Placeholder 2"/>
          <p:cNvSpPr>
            <a:spLocks noGrp="1"/>
          </p:cNvSpPr>
          <p:nvPr>
            <p:ph type="body" idx="1"/>
          </p:nvPr>
        </p:nvSpPr>
        <p:spPr/>
        <p:txBody>
          <a:bodyPr/>
          <a:lstStyle/>
          <a:p>
            <a:endParaRPr lang="en-GB" strike="sngStrike" baseline="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1</a:t>
            </a:fld>
            <a:endParaRPr lang="en-GB"/>
          </a:p>
        </p:txBody>
      </p:sp>
    </p:spTree>
    <p:extLst>
      <p:ext uri="{BB962C8B-B14F-4D97-AF65-F5344CB8AC3E}">
        <p14:creationId xmlns:p14="http://schemas.microsoft.com/office/powerpoint/2010/main" val="228220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757" y="566868"/>
            <a:ext cx="1473895" cy="1105804"/>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effectLst/>
                <a:latin typeface="+mn-lt"/>
                <a:ea typeface="+mn-ea"/>
                <a:cs typeface="+mn-cs"/>
              </a:rPr>
              <a:t>Mee’s</a:t>
            </a:r>
            <a:r>
              <a:rPr lang="en-GB" sz="1200" kern="1200" baseline="0" dirty="0" smtClean="0">
                <a:solidFill>
                  <a:schemeClr val="tx1"/>
                </a:solidFill>
                <a:effectLst/>
                <a:latin typeface="+mn-lt"/>
                <a:ea typeface="+mn-ea"/>
                <a:cs typeface="+mn-cs"/>
              </a:rPr>
              <a:t> uncle by marriage, William Man Godschall. A local JP he had published a pamphlet on the concept of ‘police’, </a:t>
            </a:r>
            <a:r>
              <a:rPr lang="en-GB" sz="1200" kern="1200" dirty="0" smtClean="0">
                <a:solidFill>
                  <a:schemeClr val="tx1"/>
                </a:solidFill>
                <a:effectLst/>
                <a:latin typeface="+mn-lt"/>
                <a:ea typeface="+mn-ea"/>
                <a:cs typeface="+mn-cs"/>
              </a:rPr>
              <a:t>pamphlet with advice for Oversees of the Poor</a:t>
            </a:r>
            <a:r>
              <a:rPr lang="en-GB" sz="1200" kern="1200" baseline="0" dirty="0" smtClean="0">
                <a:solidFill>
                  <a:schemeClr val="tx1"/>
                </a:solidFill>
                <a:effectLst/>
                <a:latin typeface="+mn-lt"/>
                <a:ea typeface="+mn-ea"/>
                <a:cs typeface="+mn-cs"/>
              </a:rPr>
              <a:t>. That is police as in the concept of a regulation of society rather than police as in the Bow Street Runners.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know she discussed her soup shop with Godschall and she may well have discussed more general ideas regarding charity, especially those concerning the education of the poor</a:t>
            </a:r>
            <a:r>
              <a:rPr lang="en-GB" sz="1200" kern="1200" baseline="0" dirty="0" smtClean="0">
                <a:solidFill>
                  <a:schemeClr val="tx1"/>
                </a:solidFill>
                <a:effectLst/>
                <a:latin typeface="+mn-lt"/>
                <a:ea typeface="+mn-ea"/>
                <a:cs typeface="+mn-cs"/>
              </a:rPr>
              <a:t> and the concept of ‘policing’ society.</a:t>
            </a:r>
            <a:endParaRPr lang="en-GB" sz="1200" kern="1200" dirty="0" smtClean="0">
              <a:solidFill>
                <a:schemeClr val="tx1"/>
              </a:solidFill>
              <a:effectLst/>
              <a:latin typeface="+mn-lt"/>
              <a:ea typeface="+mn-ea"/>
              <a:cs typeface="+mn-cs"/>
            </a:endParaRPr>
          </a:p>
          <a:p>
            <a:endParaRPr lang="en-GB" dirty="0" smtClean="0"/>
          </a:p>
          <a:p>
            <a:r>
              <a:rPr lang="en-GB" sz="1200" kern="1200" dirty="0" smtClean="0">
                <a:solidFill>
                  <a:schemeClr val="tx1"/>
                </a:solidFill>
                <a:effectLst/>
                <a:latin typeface="+mn-lt"/>
                <a:ea typeface="+mn-ea"/>
                <a:cs typeface="+mn-cs"/>
              </a:rPr>
              <a:t>Contemporary criticism</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many were aware of the self-interested motives of some donors. </a:t>
            </a:r>
          </a:p>
          <a:p>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Charity was not a purely private affair; published subscription lists were used as adverts for the charity, listing not only the donors but also the amount given. Would-be donors could be shamed into subscribing in order not to be conspicuous by their absence. The publication of subscriptions</a:t>
            </a:r>
            <a:r>
              <a:rPr lang="en-GB" sz="1200" kern="1200" baseline="0" dirty="0" smtClean="0">
                <a:solidFill>
                  <a:schemeClr val="tx1"/>
                </a:solidFill>
                <a:effectLst/>
                <a:latin typeface="+mn-lt"/>
                <a:ea typeface="+mn-ea"/>
                <a:cs typeface="+mn-cs"/>
              </a:rPr>
              <a:t> lists could backfire on those who were perceived not to be doing their fair share, </a:t>
            </a:r>
            <a:r>
              <a:rPr lang="en-GB" sz="1200" kern="1200" dirty="0" smtClean="0">
                <a:solidFill>
                  <a:schemeClr val="tx1"/>
                </a:solidFill>
                <a:effectLst/>
                <a:latin typeface="+mn-lt"/>
                <a:ea typeface="+mn-ea"/>
                <a:cs typeface="+mn-cs"/>
              </a:rPr>
              <a:t>and in 1802, the aristocratic reticence to subscribe to the Patriotic Fund even cause the government to defend peers in the press.</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Patrician subscribers were frequently sought to add social cachet. Lady Spencer is on record as saying she would donate anonymously to those causes where she felt she didn’t know enough about the cause to lend it her name.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middle rank subscribers to network with each other, to make business connections, to exert social power, and to bask in reflected glory regardless of how much they individually gave.</a:t>
            </a:r>
            <a:r>
              <a:rPr lang="en-GB" sz="1200" kern="1200" baseline="300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annual dinner for major donors was frequently preceded by a church service during the day, with choreographed displays of deference by the recipients of charity to their benefactors. Those for London-based charities were often prominent features in the social calendar, and on at least one occasion a Royal review was rescheduled to avoid a clash with the Charity Schools parade.</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1720s: Mandeville,</a:t>
            </a:r>
            <a:r>
              <a:rPr lang="en-GB" sz="1200"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The Fable of the Bees: Or, Private Vices, </a:t>
            </a:r>
            <a:r>
              <a:rPr lang="en-GB" sz="1200" i="1" kern="1200" dirty="0" err="1" smtClean="0">
                <a:solidFill>
                  <a:schemeClr val="tx1"/>
                </a:solidFill>
                <a:effectLst/>
                <a:latin typeface="+mn-lt"/>
                <a:ea typeface="+mn-ea"/>
                <a:cs typeface="+mn-cs"/>
              </a:rPr>
              <a:t>Publick</a:t>
            </a:r>
            <a:r>
              <a:rPr lang="en-GB" sz="1200" i="1" kern="1200" dirty="0" smtClean="0">
                <a:solidFill>
                  <a:schemeClr val="tx1"/>
                </a:solidFill>
                <a:effectLst/>
                <a:latin typeface="+mn-lt"/>
                <a:ea typeface="+mn-ea"/>
                <a:cs typeface="+mn-cs"/>
              </a:rPr>
              <a:t> Benefits. </a:t>
            </a:r>
            <a:r>
              <a:rPr lang="en-GB" sz="1200" kern="1200" dirty="0" smtClean="0">
                <a:solidFill>
                  <a:schemeClr val="tx1"/>
                </a:solidFill>
                <a:effectLst/>
                <a:latin typeface="+mn-lt"/>
                <a:ea typeface="+mn-ea"/>
                <a:cs typeface="+mn-cs"/>
              </a:rPr>
              <a:t>“pride and vanity have built more hospitals than all virtues together”. </a:t>
            </a:r>
          </a:p>
          <a:p>
            <a:pPr marL="171450" indent="-171450">
              <a:buFont typeface="Arial" panose="020B0604020202020204" pitchFamily="34" charset="0"/>
              <a:buChar char="•"/>
            </a:pPr>
            <a:r>
              <a:rPr lang="fr-FR" sz="1200" kern="1200" dirty="0" err="1" smtClean="0">
                <a:solidFill>
                  <a:schemeClr val="tx1"/>
                </a:solidFill>
                <a:effectLst/>
                <a:latin typeface="+mn-lt"/>
                <a:ea typeface="+mn-ea"/>
                <a:cs typeface="+mn-cs"/>
              </a:rPr>
              <a:t>Several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decades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later</a:t>
            </a:r>
            <a:r>
              <a:rPr lang="fr-FR" sz="1200" kern="1200" dirty="0" smtClean="0">
                <a:solidFill>
                  <a:schemeClr val="tx1"/>
                </a:solidFill>
                <a:effectLst/>
                <a:latin typeface="+mn-lt"/>
                <a:ea typeface="+mn-ea"/>
                <a:cs typeface="+mn-cs"/>
              </a:rPr>
              <a:t> a French </a:t>
            </a:r>
            <a:r>
              <a:rPr lang="fr-FR" sz="1200" kern="1200" dirty="0" err="1" smtClean="0">
                <a:solidFill>
                  <a:schemeClr val="tx1"/>
                </a:solidFill>
                <a:effectLst/>
                <a:latin typeface="+mn-lt"/>
                <a:ea typeface="+mn-ea"/>
                <a:cs typeface="+mn-cs"/>
              </a:rPr>
              <a:t>visitor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commentated</a:t>
            </a:r>
            <a:r>
              <a:rPr lang="fr-FR" sz="1200" kern="1200" dirty="0" smtClean="0">
                <a:solidFill>
                  <a:schemeClr val="tx1"/>
                </a:solidFill>
                <a:effectLst/>
                <a:latin typeface="+mn-lt"/>
                <a:ea typeface="+mn-ea"/>
                <a:cs typeface="+mn-cs"/>
              </a:rPr>
              <a:t>: "l'ostentation et la vanité ... tous ces actes de bienfaisance". </a:t>
            </a: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0" indent="0">
              <a:buFont typeface="Arial" panose="020B0604020202020204" pitchFamily="34" charset="0"/>
              <a:buNone/>
            </a:pP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Modern criticism</a:t>
            </a: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EP </a:t>
            </a:r>
            <a:r>
              <a:rPr lang="en-GB" sz="1200" kern="1200" dirty="0" smtClean="0">
                <a:solidFill>
                  <a:schemeClr val="tx1"/>
                </a:solidFill>
                <a:effectLst/>
                <a:latin typeface="+mn-lt"/>
                <a:ea typeface="+mn-ea"/>
                <a:cs typeface="+mn-cs"/>
              </a:rPr>
              <a:t>Thompson claimed “the humanitarian tradition became warped beyond recognition”.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Porter, more charitably,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saw donors as being driven by a variety of motivations depending on their philosophical background. </a:t>
            </a:r>
          </a:p>
          <a:p>
            <a:pPr marL="171450" indent="-171450">
              <a:buFont typeface="Arial" panose="020B0604020202020204" pitchFamily="34" charset="0"/>
              <a:buChar char="•"/>
            </a:pPr>
            <a:r>
              <a:rPr lang="en-GB" sz="1200" kern="1200" dirty="0" err="1" smtClean="0">
                <a:solidFill>
                  <a:schemeClr val="tx1"/>
                </a:solidFill>
                <a:effectLst/>
                <a:latin typeface="+mn-lt"/>
                <a:ea typeface="+mn-ea"/>
                <a:cs typeface="+mn-cs"/>
              </a:rPr>
              <a:t>Prochaska</a:t>
            </a:r>
            <a:r>
              <a:rPr lang="en-GB" sz="1200" kern="1200" dirty="0" smtClean="0">
                <a:solidFill>
                  <a:schemeClr val="tx1"/>
                </a:solidFill>
                <a:effectLst/>
                <a:latin typeface="+mn-lt"/>
                <a:ea typeface="+mn-ea"/>
                <a:cs typeface="+mn-cs"/>
              </a:rPr>
              <a:t> “the conservative nature of much late eighteenth- and early nineteenth-century charity is indisputable” </a:t>
            </a:r>
          </a:p>
          <a:p>
            <a:pPr marL="171450" indent="-171450">
              <a:buFont typeface="Arial" panose="020B0604020202020204" pitchFamily="34" charset="0"/>
              <a:buChar char="•"/>
            </a:pPr>
            <a:r>
              <a:rPr lang="en-GB" sz="1200" kern="1200" dirty="0" err="1" smtClean="0">
                <a:solidFill>
                  <a:schemeClr val="tx1"/>
                </a:solidFill>
                <a:effectLst/>
                <a:latin typeface="+mn-lt"/>
                <a:ea typeface="+mn-ea"/>
                <a:cs typeface="+mn-cs"/>
              </a:rPr>
              <a:t>Borsay</a:t>
            </a:r>
            <a:r>
              <a:rPr lang="en-GB" sz="1200" kern="1200" dirty="0" smtClean="0">
                <a:solidFill>
                  <a:schemeClr val="tx1"/>
                </a:solidFill>
                <a:effectLst/>
                <a:latin typeface="+mn-lt"/>
                <a:ea typeface="+mn-ea"/>
                <a:cs typeface="+mn-cs"/>
              </a:rPr>
              <a:t> saw philanthropy as “</a:t>
            </a:r>
            <a:r>
              <a:rPr lang="en-GB" sz="1200" kern="1200" dirty="0" err="1" smtClean="0">
                <a:solidFill>
                  <a:schemeClr val="tx1"/>
                </a:solidFill>
                <a:effectLst/>
                <a:latin typeface="+mn-lt"/>
                <a:ea typeface="+mn-ea"/>
                <a:cs typeface="+mn-cs"/>
              </a:rPr>
              <a:t>provid</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ing</a:t>
            </a:r>
            <a:r>
              <a:rPr lang="en-GB" sz="1200" kern="1200" dirty="0" smtClean="0">
                <a:solidFill>
                  <a:schemeClr val="tx1"/>
                </a:solidFill>
                <a:effectLst/>
                <a:latin typeface="+mn-lt"/>
                <a:ea typeface="+mn-ea"/>
                <a:cs typeface="+mn-cs"/>
              </a:rPr>
              <a:t>] an altruistic façade behind which to pursue self-centred ambition</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Rise of associative charity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Calls maintain a personal connection between donor and recipient.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Malthus : close monitoring of claimants on charities; create a bond of reciprocity between the giver and receiver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pre-empting the </a:t>
            </a:r>
            <a:r>
              <a:rPr lang="en-GB" sz="1200" kern="1200" dirty="0" err="1" smtClean="0">
                <a:solidFill>
                  <a:schemeClr val="tx1"/>
                </a:solidFill>
                <a:effectLst/>
                <a:latin typeface="+mn-lt"/>
                <a:ea typeface="+mn-ea"/>
                <a:cs typeface="+mn-cs"/>
              </a:rPr>
              <a:t>Bourdieusian</a:t>
            </a:r>
            <a:r>
              <a:rPr lang="en-GB" sz="1200" kern="1200" dirty="0" smtClean="0">
                <a:solidFill>
                  <a:schemeClr val="tx1"/>
                </a:solidFill>
                <a:effectLst/>
                <a:latin typeface="+mn-lt"/>
                <a:ea typeface="+mn-ea"/>
                <a:cs typeface="+mn-cs"/>
              </a:rPr>
              <a:t> theory of reciprocity, wherein the recipient is forced, by social expectations, to repay the charity in some form, for example, conforming to the behavioural expectations of the giver.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Symbolic violence,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charity could act in the direct opposition to the interests of the recipient and in the interests of the giver by reinforcing inequality,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misrecognised by both the donor and recipient as beneficial to both. 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giving and receiving of alms became increasingly </a:t>
            </a:r>
            <a:r>
              <a:rPr lang="en-GB" sz="1200" i="1" kern="1200" dirty="0" smtClean="0">
                <a:solidFill>
                  <a:schemeClr val="tx1"/>
                </a:solidFill>
                <a:effectLst/>
                <a:latin typeface="+mn-lt"/>
                <a:ea typeface="+mn-ea"/>
                <a:cs typeface="+mn-cs"/>
              </a:rPr>
              <a:t>a symbolic</a:t>
            </a:r>
            <a:r>
              <a:rPr lang="en-GB" sz="1200" b="1"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and exemplary exercise</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as much an act of control as relief”. Nevertheless, the recipients of charity did not always behave as the givers wanted (as the behaviour</a:t>
            </a:r>
            <a:r>
              <a:rPr lang="en-GB" sz="1200" kern="1200" baseline="0" dirty="0" smtClean="0">
                <a:solidFill>
                  <a:schemeClr val="tx1"/>
                </a:solidFill>
                <a:effectLst/>
                <a:latin typeface="+mn-lt"/>
                <a:ea typeface="+mn-ea"/>
                <a:cs typeface="+mn-cs"/>
              </a:rPr>
              <a:t> of children and parents at the London charity schools’ parades demonstrated)</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concern over the administration of charities, specially the parish</a:t>
            </a:r>
            <a:r>
              <a:rPr lang="en-GB" sz="1200" kern="1200" baseline="0" dirty="0" smtClean="0">
                <a:solidFill>
                  <a:schemeClr val="tx1"/>
                </a:solidFill>
                <a:effectLst/>
                <a:latin typeface="+mn-lt"/>
                <a:ea typeface="+mn-ea"/>
                <a:cs typeface="+mn-cs"/>
              </a:rPr>
              <a:t> based charity, namely the Poor Law Relief. </a:t>
            </a: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Many charity dinners : drinking clubs for gentlemen who has little interest in the supposed recipients of their charity.</a:t>
            </a:r>
          </a:p>
          <a:p>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fear of </a:t>
            </a:r>
            <a:r>
              <a:rPr lang="en-GB" sz="1200" kern="1200" baseline="0" dirty="0" err="1" smtClean="0">
                <a:solidFill>
                  <a:schemeClr val="tx1"/>
                </a:solidFill>
                <a:effectLst/>
                <a:latin typeface="+mn-lt"/>
                <a:ea typeface="+mn-ea"/>
                <a:cs typeface="+mn-cs"/>
              </a:rPr>
              <a:t>maladminstration</a:t>
            </a:r>
            <a:r>
              <a:rPr lang="en-GB" sz="1200" kern="1200" baseline="0" dirty="0" smtClean="0">
                <a:solidFill>
                  <a:schemeClr val="tx1"/>
                </a:solidFill>
                <a:effectLst/>
                <a:latin typeface="+mn-lt"/>
                <a:ea typeface="+mn-ea"/>
                <a:cs typeface="+mn-cs"/>
              </a:rPr>
              <a:t> / desire to control how donations spent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change in giving habits. </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inherited wealth was increasingly restricted to the nuclear family, at the expense of charities and extended family.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1675-1700 70% of wills included bequests whereas between 1800-1850 only 29.9% contained bequests.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latin typeface="+mn-lt"/>
                <a:ea typeface="+mn-ea"/>
                <a:cs typeface="+mn-cs"/>
              </a:rPr>
              <a:t>Mortmain Act</a:t>
            </a:r>
            <a:r>
              <a:rPr lang="en-US" sz="1200" b="0" kern="1200" dirty="0" smtClean="0">
                <a:solidFill>
                  <a:schemeClr val="tx1"/>
                </a:solidFill>
                <a:latin typeface="+mn-lt"/>
                <a:ea typeface="+mn-ea"/>
                <a:cs typeface="+mn-cs"/>
              </a:rPr>
              <a:t> of 1736, which made it illegal to establish charitable trusts through a will at death, although individuals could still leave money to existing charities.</a:t>
            </a:r>
            <a:r>
              <a:rPr lang="en-US" sz="1200" b="0" kern="1200" baseline="0" dirty="0" smtClean="0">
                <a:solidFill>
                  <a:schemeClr val="tx1"/>
                </a:solidFill>
                <a:latin typeface="+mn-lt"/>
                <a:ea typeface="+mn-ea"/>
                <a:cs typeface="+mn-cs"/>
              </a:rPr>
              <a:t> </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1727: London, Sir Thomas Guy’s in 1727.</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1752: Hampshire, Richard Taunton, a Southampton wine merchant and former mayor, who left £13,000 to various charities on his death in 1752.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1802: Lord Palmerston’s single major bequest (£500) to Winchester Hospital was unusual enough to be reported as far afield as in the Bury and Norwich Post. </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10</a:t>
            </a:fld>
            <a:endParaRPr lang="en-GB"/>
          </a:p>
        </p:txBody>
      </p:sp>
    </p:spTree>
    <p:extLst>
      <p:ext uri="{BB962C8B-B14F-4D97-AF65-F5344CB8AC3E}">
        <p14:creationId xmlns:p14="http://schemas.microsoft.com/office/powerpoint/2010/main" val="3656573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Mee’s</a:t>
            </a:r>
            <a:r>
              <a:rPr lang="en-GB" sz="1200" kern="1200" dirty="0" smtClean="0">
                <a:solidFill>
                  <a:schemeClr val="tx1"/>
                </a:solidFill>
                <a:effectLst/>
                <a:latin typeface="+mn-lt"/>
                <a:ea typeface="+mn-ea"/>
                <a:cs typeface="+mn-cs"/>
              </a:rPr>
              <a:t> on-going involvement in her charitable establishments marks her out as unusual for her rank.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fellow wife of an Whig M.P., and daughter of a newly ennobled Irish peer, Mrs Frances Calvert did personally inoculate the local villagers on her estate against smallpox.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helped out the local schoolmistress over the course of several days when setting up the local Sunday school, not something she meant to carry on doing and in the future her visits were be more occasional.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Lady Spencer took close interest in her various causes at the administrative level but was unlikely to be found daily at her food charity.</a:t>
            </a:r>
          </a:p>
          <a:p>
            <a:pPr marL="171450" indent="-171450">
              <a:buFont typeface="Arial" panose="020B0604020202020204" pitchFamily="34" charset="0"/>
              <a:buChar char="•"/>
            </a:pPr>
            <a:r>
              <a:rPr lang="en-GB" sz="1200" kern="1200" dirty="0" err="1" smtClean="0">
                <a:solidFill>
                  <a:schemeClr val="tx1"/>
                </a:solidFill>
                <a:effectLst/>
                <a:latin typeface="+mn-lt"/>
                <a:ea typeface="+mn-ea"/>
                <a:cs typeface="+mn-cs"/>
              </a:rPr>
              <a:t>Mee’s</a:t>
            </a:r>
            <a:r>
              <a:rPr lang="en-GB" sz="1200" kern="1200" dirty="0" smtClean="0">
                <a:solidFill>
                  <a:schemeClr val="tx1"/>
                </a:solidFill>
                <a:effectLst/>
                <a:latin typeface="+mn-lt"/>
                <a:ea typeface="+mn-ea"/>
                <a:cs typeface="+mn-cs"/>
              </a:rPr>
              <a:t> personal interest in her school in Romsey, in particular her close knowledge of the girls, was atypical. </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was on the cusp between ‘particular charity’ to larger, institutional based charity. While </a:t>
            </a: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may well have been concerned that her money was not wasted and may also have been subconsciously aware of the effect of her personal presence in creating a stronger bond of loyalty between the giver and the recipient, it is also clear from her letters, that she enjoyed the involvement and derived her own personal pleasure from seeing the results of what “interest[</a:t>
            </a:r>
            <a:r>
              <a:rPr lang="en-GB" sz="1200" kern="1200" dirty="0" err="1" smtClean="0">
                <a:solidFill>
                  <a:schemeClr val="tx1"/>
                </a:solidFill>
                <a:effectLst/>
                <a:latin typeface="+mn-lt"/>
                <a:ea typeface="+mn-ea"/>
                <a:cs typeface="+mn-cs"/>
              </a:rPr>
              <a:t>ed</a:t>
            </a:r>
            <a:r>
              <a:rPr lang="en-GB" sz="1200" kern="1200" dirty="0" smtClean="0">
                <a:solidFill>
                  <a:schemeClr val="tx1"/>
                </a:solidFill>
                <a:effectLst/>
                <a:latin typeface="+mn-lt"/>
                <a:ea typeface="+mn-ea"/>
                <a:cs typeface="+mn-cs"/>
              </a:rPr>
              <a:t> her] exceptionally”.</a:t>
            </a:r>
          </a:p>
          <a:p>
            <a:endParaRPr lang="en-GB" dirty="0" smtClean="0"/>
          </a:p>
          <a:p>
            <a:r>
              <a:rPr lang="en-GB" sz="1200" kern="1200" dirty="0" smtClean="0">
                <a:solidFill>
                  <a:schemeClr val="tx1"/>
                </a:solidFill>
                <a:effectLst/>
                <a:latin typeface="+mn-lt"/>
                <a:ea typeface="+mn-ea"/>
                <a:cs typeface="+mn-cs"/>
              </a:rPr>
              <a:t>In many respects, Mary </a:t>
            </a: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behaved as a typical wealthy woman of the late eighteenth century.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societal norms in believing that the rich had a duty of care for, and the right to instruct, the poor.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never expressed the concept openly in her writing, her actions show she had indeed inculcated the concepts of policing.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Traditional charitable activity for the mistress of a great house: visiting the ill, clothing the poor, lending linens to new mothers, providing food in times of want.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school was more atypical in that it was a school of industry rather than a Sunday school or traditional charity school, however it fitted within accepted conservative bounds for the education of working class girls</a:t>
            </a:r>
            <a:r>
              <a:rPr lang="en-GB" sz="120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Criticism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Owen, in his work on English philanthropy,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“anachronisms”, “ineffective and ephemeral”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their advocates as labouring under “a series of misapprehensions about the currents that were revolutionising British life”.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question if schools of industry were even philanthropic ventures.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Harsh if deserved for Trimmer who thought that spending a day spinning constituted a good moral education to keep children “from the dangers to which idleness exposes every human being”,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unfair on those who saw schools of industry as an alternative to industrial workshops, with added free education,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ignores those who saw them as the only way for education to reach the very poorest in society. </a:t>
            </a:r>
            <a:r>
              <a:rPr lang="en-GB" sz="1200" kern="1200" dirty="0" err="1" smtClean="0">
                <a:solidFill>
                  <a:schemeClr val="tx1"/>
                </a:solidFill>
                <a:effectLst/>
                <a:latin typeface="+mn-lt"/>
                <a:ea typeface="+mn-ea"/>
                <a:cs typeface="+mn-cs"/>
              </a:rPr>
              <a:t>Mee’s</a:t>
            </a:r>
            <a:r>
              <a:rPr lang="en-GB" sz="1200" kern="1200" dirty="0" smtClean="0">
                <a:solidFill>
                  <a:schemeClr val="tx1"/>
                </a:solidFill>
                <a:effectLst/>
                <a:latin typeface="+mn-lt"/>
                <a:ea typeface="+mn-ea"/>
                <a:cs typeface="+mn-cs"/>
              </a:rPr>
              <a:t> school was philanthropic; it did not pay its own way through the children’s labour. </a:t>
            </a: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was not detached from the new forces of industry as Owen suggested; she toured factories with her husband and urged her children to maintain awareness of manufacturing conditions.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Palmerston set up schools for both boys and girls throughout his Irish estates and even when he was </a:t>
            </a:r>
            <a:r>
              <a:rPr lang="en-GB" sz="1200" kern="1200" dirty="0" err="1" smtClean="0">
                <a:solidFill>
                  <a:schemeClr val="tx1"/>
                </a:solidFill>
                <a:effectLst/>
                <a:latin typeface="+mn-lt"/>
                <a:ea typeface="+mn-ea"/>
                <a:cs typeface="+mn-cs"/>
              </a:rPr>
              <a:t>appted</a:t>
            </a:r>
            <a:r>
              <a:rPr lang="en-GB" sz="1200" kern="1200" dirty="0" smtClean="0">
                <a:solidFill>
                  <a:schemeClr val="tx1"/>
                </a:solidFill>
                <a:effectLst/>
                <a:latin typeface="+mn-lt"/>
                <a:ea typeface="+mn-ea"/>
                <a:cs typeface="+mn-cs"/>
              </a:rPr>
              <a:t> to the FO in 1830, he took time going through attendance lists sent to him by the school masters and mistresses, to decide which children should be rewarded with a shilling</a:t>
            </a:r>
            <a:r>
              <a:rPr lang="en-GB" sz="1200" kern="1200" baseline="0" dirty="0" smtClean="0">
                <a:solidFill>
                  <a:schemeClr val="tx1"/>
                </a:solidFill>
                <a:effectLst/>
                <a:latin typeface="+mn-lt"/>
                <a:ea typeface="+mn-ea"/>
                <a:cs typeface="+mn-cs"/>
              </a:rPr>
              <a:t> for best attendance, paid from his own pocket. </a:t>
            </a:r>
            <a:r>
              <a:rPr lang="en-GB" dirty="0" smtClean="0">
                <a:effectLst/>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Dressmaking also taught at the girls schools that Palmerston supported on his estates in Sligo (</a:t>
            </a:r>
            <a:r>
              <a:rPr lang="en-GB" dirty="0" smtClean="0"/>
              <a:t>Norton, EHR, 2004, p.1267), although the schoolmaster did complain about the lack of books to LP’s agents (only 44 books for 176 girls in 1843)</a:t>
            </a:r>
          </a:p>
          <a:p>
            <a:endParaRPr lang="en-GB" dirty="0" smtClean="0"/>
          </a:p>
          <a:p>
            <a:r>
              <a:rPr lang="en-GB" dirty="0" err="1" smtClean="0"/>
              <a:t>Mee</a:t>
            </a:r>
            <a:r>
              <a:rPr lang="en-GB" dirty="0" smtClean="0"/>
              <a:t>:</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Not an evangelical philanthropist,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more a rationalist, spurred on to action by the thought that she could improve the conditions of the poor rather than benefit her own or others’ souls.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Not a ‘great’ philanthropist, but she did spend a significant amount of her own annual allowance on her charity; from her own relatively modest income of £100 per quarter she spent over £66 in August 1799, at the same time as her family’s finances were under pressure. Many aristocrats did far less.</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More akin to upper landed gentry: held an Irish title but with no major English estate,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her behaviour conformed more to the stereotypical landed gentry than it did to the major aristocracy.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Most Georgian charities were dominated by the middle classes.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Aristocracy were not great philanthropists: apart from a few notable exceptions such as Lady Spencer, the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Earl of </a:t>
            </a:r>
            <a:r>
              <a:rPr lang="en-GB" sz="1200" kern="1200" dirty="0" err="1" smtClean="0">
                <a:solidFill>
                  <a:schemeClr val="tx1"/>
                </a:solidFill>
                <a:effectLst/>
                <a:latin typeface="+mn-lt"/>
                <a:ea typeface="+mn-ea"/>
                <a:cs typeface="+mn-cs"/>
              </a:rPr>
              <a:t>Egremont</a:t>
            </a:r>
            <a:r>
              <a:rPr lang="en-GB" sz="1200" kern="1200" dirty="0" smtClean="0">
                <a:solidFill>
                  <a:schemeClr val="tx1"/>
                </a:solidFill>
                <a:effectLst/>
                <a:latin typeface="+mn-lt"/>
                <a:ea typeface="+mn-ea"/>
                <a:cs typeface="+mn-cs"/>
              </a:rPr>
              <a:t> and the 8</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Earl of Winchelsea, there were no great aristocratic philanthropists who could compete with the likes of </a:t>
            </a:r>
            <a:r>
              <a:rPr lang="en-GB" sz="1200" kern="1200" dirty="0" err="1" smtClean="0">
                <a:solidFill>
                  <a:schemeClr val="tx1"/>
                </a:solidFill>
                <a:effectLst/>
                <a:latin typeface="+mn-lt"/>
                <a:ea typeface="+mn-ea"/>
                <a:cs typeface="+mn-cs"/>
              </a:rPr>
              <a:t>Hanway</a:t>
            </a:r>
            <a:r>
              <a:rPr lang="en-GB" sz="1200" kern="1200" dirty="0" smtClean="0">
                <a:solidFill>
                  <a:schemeClr val="tx1"/>
                </a:solidFill>
                <a:effectLst/>
                <a:latin typeface="+mn-lt"/>
                <a:ea typeface="+mn-ea"/>
                <a:cs typeface="+mn-cs"/>
              </a:rPr>
              <a:t> or Wilberforce for breadth of interest and charities supported. </a:t>
            </a:r>
          </a:p>
          <a:p>
            <a:pPr marL="171450" indent="-171450">
              <a:buFont typeface="Arial" panose="020B0604020202020204" pitchFamily="34" charset="0"/>
              <a:buChar char="•"/>
            </a:pP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is certainly not in their league for sheer amount of money donated, but the type of charity she practised was certainly more like their interested, active philanthropy than the distant, figure-head charity most aristocrats bothered with.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She may in the most part, have followed the more aristocratic model of personal, localised projects rather than associational charity, but her choice of causes and personal involvement in her charities point forward to the more ‘middle class’ aristocracy of the nineteenth century.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Her son has often been called one of the last Georgians; perhaps it might be better to call his mother one of the first Victorians.</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11</a:t>
            </a:fld>
            <a:endParaRPr lang="en-GB"/>
          </a:p>
        </p:txBody>
      </p:sp>
    </p:spTree>
    <p:extLst>
      <p:ext uri="{BB962C8B-B14F-4D97-AF65-F5344CB8AC3E}">
        <p14:creationId xmlns:p14="http://schemas.microsoft.com/office/powerpoint/2010/main" val="184279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 was the daughter of Benjamin </a:t>
            </a:r>
            <a:r>
              <a:rPr lang="en-GB" dirty="0" err="1" smtClean="0"/>
              <a:t>Mee</a:t>
            </a:r>
            <a:r>
              <a:rPr lang="en-GB" dirty="0" smtClean="0"/>
              <a:t>, originally from Gloucester but long settled in London as a merchant. Her brother, also Benjamin, was at one point on the Board of Governors of the Bank of England.  Although by the late 18</a:t>
            </a:r>
            <a:r>
              <a:rPr lang="en-GB" baseline="30000" dirty="0" smtClean="0"/>
              <a:t>th</a:t>
            </a:r>
            <a:r>
              <a:rPr lang="en-GB" dirty="0" smtClean="0"/>
              <a:t> Century, it was increasing rare for aristocrats to marry into Trade, certainly compared to the level of intermarriage earlier in the century, it was something the Temples were well used to. Both the first viscountess and </a:t>
            </a:r>
            <a:r>
              <a:rPr lang="en-GB" dirty="0" err="1" smtClean="0"/>
              <a:t>and</a:t>
            </a:r>
            <a:r>
              <a:rPr lang="en-GB" dirty="0" smtClean="0"/>
              <a:t> </a:t>
            </a:r>
            <a:r>
              <a:rPr lang="en-GB" dirty="0" err="1" smtClean="0"/>
              <a:t>Mee’s</a:t>
            </a:r>
            <a:r>
              <a:rPr lang="en-GB" dirty="0" smtClean="0"/>
              <a:t> mother-in-law were merchants’ daughters. </a:t>
            </a:r>
          </a:p>
          <a:p>
            <a:endParaRPr lang="en-GB" dirty="0" smtClean="0"/>
          </a:p>
          <a:p>
            <a:pPr marL="171450" indent="-171450">
              <a:buFont typeface="Arial" panose="020B0604020202020204" pitchFamily="34" charset="0"/>
              <a:buChar char="•"/>
            </a:pPr>
            <a:r>
              <a:rPr lang="en-GB" dirty="0" smtClean="0"/>
              <a:t>While her paternal family had only just moved to London, her maternal family had a longer and more illustrious city pedigree but although they had villas and small country estates, they were still highly involved in city business. </a:t>
            </a:r>
          </a:p>
          <a:p>
            <a:pPr marL="171450" indent="-171450">
              <a:buFont typeface="Arial" panose="020B0604020202020204" pitchFamily="34" charset="0"/>
              <a:buChar char="•"/>
            </a:pPr>
            <a:r>
              <a:rPr lang="en-GB" dirty="0" smtClean="0"/>
              <a:t>social position was thus more precarious than it might at first seem.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smtClean="0">
                <a:solidFill>
                  <a:schemeClr val="tx1"/>
                </a:solidFill>
                <a:effectLst/>
                <a:latin typeface="+mn-lt"/>
                <a:ea typeface="+mn-ea"/>
                <a:cs typeface="+mn-cs"/>
              </a:rPr>
              <a:t>ADDITIONAL INFO</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October 1782  carriage accident when Palmerston overturned his phaeton near Stoneham (north of Southampton) in which he was driving </a:t>
            </a: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and her elder sister, Sarah </a:t>
            </a:r>
            <a:r>
              <a:rPr lang="en-GB" sz="1200" kern="1200" dirty="0" err="1" smtClean="0">
                <a:solidFill>
                  <a:schemeClr val="tx1"/>
                </a:solidFill>
                <a:effectLst/>
                <a:latin typeface="+mn-lt"/>
                <a:ea typeface="+mn-ea"/>
                <a:cs typeface="+mn-cs"/>
              </a:rPr>
              <a:t>Culverden</a:t>
            </a:r>
            <a:r>
              <a:rPr lang="en-GB" sz="1200" kern="1200" dirty="0" smtClean="0">
                <a:solidFill>
                  <a:schemeClr val="tx1"/>
                </a:solidFill>
                <a:effectLst/>
                <a:latin typeface="+mn-lt"/>
                <a:ea typeface="+mn-ea"/>
                <a:cs typeface="+mn-cs"/>
              </a:rPr>
              <a:t>, had dislocated </a:t>
            </a:r>
            <a:r>
              <a:rPr lang="en-GB" sz="1200" kern="1200" dirty="0" err="1" smtClean="0">
                <a:solidFill>
                  <a:schemeClr val="tx1"/>
                </a:solidFill>
                <a:effectLst/>
                <a:latin typeface="+mn-lt"/>
                <a:ea typeface="+mn-ea"/>
                <a:cs typeface="+mn-cs"/>
              </a:rPr>
              <a:t>Mee’s</a:t>
            </a:r>
            <a:r>
              <a:rPr lang="en-GB" sz="1200" kern="1200" dirty="0" smtClean="0">
                <a:solidFill>
                  <a:schemeClr val="tx1"/>
                </a:solidFill>
                <a:effectLst/>
                <a:latin typeface="+mn-lt"/>
                <a:ea typeface="+mn-ea"/>
                <a:cs typeface="+mn-cs"/>
              </a:rPr>
              <a:t> elbow, kick started their courtship.</a:t>
            </a:r>
            <a:r>
              <a:rPr lang="en-GB" sz="1200" kern="1200" baseline="0" dirty="0" smtClean="0">
                <a:solidFill>
                  <a:schemeClr val="tx1"/>
                </a:solidFill>
                <a:effectLst/>
                <a:latin typeface="+mn-lt"/>
                <a:ea typeface="+mn-ea"/>
                <a:cs typeface="+mn-cs"/>
              </a:rPr>
              <a:t> Had known her husband since she was16 through her uncle William Godschall</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GB" dirty="0" err="1"/>
              <a:t>Mee</a:t>
            </a:r>
            <a:r>
              <a:rPr lang="en-GB" dirty="0"/>
              <a:t> was 28 when she married,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five children in relatively quick succession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Her relationship with her husband was warm and loving, despite their frequent separation.  Her letters and diary entries after his sudden death in 1802 vividly express her grief.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She came out of mourning for one last full season in the spring of 1804 when her eldest daughter was 18 but by then she already knew she was ill.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She died on 20</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January 1805, possibly of uterine cancer.</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was not fluent in French</a:t>
            </a:r>
            <a:r>
              <a:rPr lang="en-GB"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Mee</a:t>
            </a:r>
            <a:r>
              <a:rPr lang="en-US" sz="1200" kern="1200" dirty="0" smtClean="0">
                <a:solidFill>
                  <a:schemeClr val="tx1"/>
                </a:solidFill>
                <a:effectLst/>
                <a:latin typeface="+mn-lt"/>
                <a:ea typeface="+mn-ea"/>
                <a:cs typeface="+mn-cs"/>
              </a:rPr>
              <a:t> started to learn French in December 1788 but had still not mastered it by 1802</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2</a:t>
            </a:fld>
            <a:endParaRPr lang="en-GB"/>
          </a:p>
        </p:txBody>
      </p:sp>
    </p:spTree>
    <p:extLst>
      <p:ext uri="{BB962C8B-B14F-4D97-AF65-F5344CB8AC3E}">
        <p14:creationId xmlns:p14="http://schemas.microsoft.com/office/powerpoint/2010/main" val="308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5238" y="355600"/>
            <a:ext cx="1976437" cy="14827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smtClean="0">
                <a:solidFill>
                  <a:schemeClr val="tx1"/>
                </a:solidFill>
                <a:effectLst/>
                <a:latin typeface="+mn-lt"/>
                <a:ea typeface="+mn-ea"/>
                <a:cs typeface="+mn-cs"/>
              </a:rPr>
              <a:t>Mrs Richard</a:t>
            </a:r>
            <a:r>
              <a:rPr lang="en-GB" sz="1200" kern="1200" baseline="0" dirty="0" smtClean="0">
                <a:solidFill>
                  <a:schemeClr val="tx1"/>
                </a:solidFill>
                <a:effectLst/>
                <a:latin typeface="+mn-lt"/>
                <a:ea typeface="+mn-ea"/>
                <a:cs typeface="+mn-cs"/>
              </a:rPr>
              <a:t> Sheridan to Mrs Strafford Canning in 1786</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dirty="0" smtClean="0"/>
              <a:t>By </a:t>
            </a:r>
            <a:r>
              <a:rPr lang="en-GB" dirty="0"/>
              <a:t>the 1780s when she married, there was increasing social pressure on peeress with mercantile roots to prove their suitability for the honour of their </a:t>
            </a:r>
            <a:r>
              <a:rPr lang="en-GB" dirty="0" smtClean="0"/>
              <a:t>exalted </a:t>
            </a:r>
            <a:r>
              <a:rPr lang="en-GB" dirty="0"/>
              <a:t>rank.</a:t>
            </a:r>
          </a:p>
          <a:p>
            <a:endParaRPr lang="en-GB"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Marrying up – had to prove worthy</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Cult of domesticity, arranged, mercenary  marriages less popular – disdain  for women who had jumped several nice distinctions of rank, at the mercy of gossips who resented their ‘success’ as can been seen in Mrs Sheridan’s double edged compliment.</a:t>
            </a:r>
          </a:p>
          <a:p>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err="1" smtClean="0">
                <a:solidFill>
                  <a:schemeClr val="tx1"/>
                </a:solidFill>
                <a:effectLst/>
                <a:latin typeface="+mn-lt"/>
                <a:ea typeface="+mn-ea"/>
                <a:cs typeface="+mn-cs"/>
              </a:rPr>
              <a:t>Mee’s</a:t>
            </a:r>
            <a:r>
              <a:rPr lang="en-GB" sz="1200" kern="1200" dirty="0" smtClean="0">
                <a:solidFill>
                  <a:schemeClr val="tx1"/>
                </a:solidFill>
                <a:effectLst/>
                <a:latin typeface="+mn-lt"/>
                <a:ea typeface="+mn-ea"/>
                <a:cs typeface="+mn-cs"/>
              </a:rPr>
              <a:t> philanthropic activities garner her social credit for behaving as a peeress ought to behave.</a:t>
            </a:r>
          </a:p>
          <a:p>
            <a:endParaRPr lang="en-GB" dirty="0" smtClean="0"/>
          </a:p>
          <a:p>
            <a:endParaRPr lang="en-GB" dirty="0" smtClean="0"/>
          </a:p>
          <a:p>
            <a:r>
              <a:rPr lang="en-GB" baseline="0" dirty="0" smtClean="0"/>
              <a:t>ADDITIONAL INFO</a:t>
            </a:r>
          </a:p>
          <a:p>
            <a:endParaRPr lang="en-GB" baseline="0" dirty="0" smtClean="0"/>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Temple family had been knights before they were viscounts, and were a cadet branch of the family that went on to became English dukes, they still held an Irish title of fairly recent origin.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not a wealthy family in comparison with other aristocrats. Their annual income was at most £19,000p.a. during their marriage.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tradition of marrying mercantile heiresses, although not very rich ones. Palmerston’s grandmother was the daughter of a governor of the Bank of England, his step-grandmother the widow of a wealthy </a:t>
            </a:r>
            <a:r>
              <a:rPr lang="en-GB" sz="1200" kern="1200" dirty="0" err="1" smtClean="0">
                <a:solidFill>
                  <a:schemeClr val="tx1"/>
                </a:solidFill>
                <a:effectLst/>
                <a:latin typeface="+mn-lt"/>
                <a:ea typeface="+mn-ea"/>
                <a:cs typeface="+mn-cs"/>
              </a:rPr>
              <a:t>pewterer</a:t>
            </a:r>
            <a:r>
              <a:rPr lang="en-GB" sz="1200" kern="1200" dirty="0" smtClean="0">
                <a:solidFill>
                  <a:schemeClr val="tx1"/>
                </a:solidFill>
                <a:effectLst/>
                <a:latin typeface="+mn-lt"/>
                <a:ea typeface="+mn-ea"/>
                <a:cs typeface="+mn-cs"/>
              </a:rPr>
              <a:t> and merchant, and his mother, daughter of a Lord Mayor of London.</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aristocratic family but with strong familial ties to the mercantile and gentry classes.</a:t>
            </a:r>
          </a:p>
          <a:p>
            <a:endParaRPr lang="en-GB" baseline="0" dirty="0" smtClean="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3</a:t>
            </a:fld>
            <a:endParaRPr lang="en-GB"/>
          </a:p>
        </p:txBody>
      </p:sp>
    </p:spTree>
    <p:extLst>
      <p:ext uri="{BB962C8B-B14F-4D97-AF65-F5344CB8AC3E}">
        <p14:creationId xmlns:p14="http://schemas.microsoft.com/office/powerpoint/2010/main" val="92052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5392" y="640761"/>
            <a:ext cx="1634387" cy="1226214"/>
          </a:xfrm>
        </p:spPr>
      </p:sp>
      <p:sp>
        <p:nvSpPr>
          <p:cNvPr id="3" name="Notes Placeholder 2"/>
          <p:cNvSpPr>
            <a:spLocks noGrp="1"/>
          </p:cNvSpPr>
          <p:nvPr>
            <p:ph type="body" idx="1"/>
          </p:nvPr>
        </p:nvSpPr>
        <p:spPr>
          <a:xfrm>
            <a:off x="302493" y="1938983"/>
            <a:ext cx="6192687" cy="7243157"/>
          </a:xfrm>
        </p:spPr>
        <p:txBody>
          <a:bodyPr/>
          <a:lstStyle/>
          <a:p>
            <a:pPr marL="171450" indent="-171450">
              <a:buFont typeface="Arial"/>
              <a:buChar char="•"/>
            </a:pPr>
            <a:r>
              <a:rPr lang="en-GB" sz="1200" kern="1200" dirty="0" smtClean="0">
                <a:solidFill>
                  <a:schemeClr val="tx1"/>
                </a:solidFill>
                <a:effectLst/>
                <a:latin typeface="+mn-lt"/>
                <a:ea typeface="+mn-ea"/>
                <a:cs typeface="+mn-cs"/>
              </a:rPr>
              <a:t>first met Benjamin Thompson, Count Rumford, on 18</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June 1793 while they were on their continental tour and instantly struck up a friendship</a:t>
            </a:r>
          </a:p>
          <a:p>
            <a:pPr marL="171450" indent="-171450">
              <a:buFont typeface="Arial"/>
              <a:buChar char="•"/>
            </a:pPr>
            <a:endParaRPr lang="en-GB"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He was interested in “the applications of science to the common purposes of life”.</a:t>
            </a:r>
          </a:p>
          <a:p>
            <a:pPr marL="171450" indent="-171450">
              <a:buFont typeface="Arial"/>
              <a:buChar char="•"/>
            </a:pPr>
            <a:r>
              <a:rPr lang="en-GB" dirty="0" smtClean="0"/>
              <a:t>His </a:t>
            </a:r>
            <a:r>
              <a:rPr lang="en-GB" dirty="0"/>
              <a:t>philosophy could be summed up in his </a:t>
            </a:r>
            <a:r>
              <a:rPr lang="en-GB" dirty="0" smtClean="0"/>
              <a:t>query:</a:t>
            </a:r>
            <a:br>
              <a:rPr lang="en-GB" dirty="0" smtClean="0"/>
            </a:br>
            <a:r>
              <a:rPr lang="en-GB" dirty="0" smtClean="0"/>
              <a:t>to </a:t>
            </a:r>
            <a:r>
              <a:rPr lang="en-GB" dirty="0"/>
              <a:t>make vicious and abandoned people happy, it has generally been supposed necessary </a:t>
            </a:r>
            <a:r>
              <a:rPr lang="en-GB" i="1" dirty="0"/>
              <a:t>first</a:t>
            </a:r>
            <a:r>
              <a:rPr lang="en-GB" dirty="0"/>
              <a:t> to make them virtuous. But why not reverse this order! Why not make them first </a:t>
            </a:r>
            <a:r>
              <a:rPr lang="en-GB" i="1" dirty="0"/>
              <a:t>happy</a:t>
            </a:r>
            <a:r>
              <a:rPr lang="en-GB" dirty="0"/>
              <a:t> and then virtuous! If happiness and virtue be </a:t>
            </a:r>
            <a:r>
              <a:rPr lang="en-GB" i="1" dirty="0"/>
              <a:t>inseparable</a:t>
            </a:r>
            <a:r>
              <a:rPr lang="en-GB" dirty="0"/>
              <a:t>, the end will be as certainly obtained by one method as by the other.</a:t>
            </a:r>
          </a:p>
          <a:p>
            <a:endParaRPr lang="en-GB" dirty="0"/>
          </a:p>
          <a:p>
            <a:r>
              <a:rPr lang="en-GB" dirty="0"/>
              <a:t>Rumford strongly believed in </a:t>
            </a:r>
          </a:p>
          <a:p>
            <a:pPr marL="171450" indent="-171450">
              <a:buFont typeface="Arial"/>
              <a:buChar char="•"/>
            </a:pPr>
            <a:r>
              <a:rPr lang="en-GB" dirty="0"/>
              <a:t>voluntary charity, run on a settlement-wide basis by a committee made up of the highest ranks of society, while the administration should be carried out by those from the middle ranks. </a:t>
            </a:r>
          </a:p>
          <a:p>
            <a:endParaRPr lang="en-GB" dirty="0"/>
          </a:p>
          <a:p>
            <a:pPr marL="171450" indent="-171450">
              <a:buFont typeface="Arial"/>
              <a:buChar char="•"/>
            </a:pPr>
            <a:endParaRPr lang="en-GB" dirty="0" smtClean="0"/>
          </a:p>
          <a:p>
            <a:r>
              <a:rPr lang="en-GB" sz="1000" dirty="0" smtClean="0"/>
              <a:t>XTRA INFO</a:t>
            </a:r>
          </a:p>
          <a:p>
            <a:pPr marL="171450" indent="-171450">
              <a:buFont typeface="Arial"/>
              <a:buChar char="•"/>
            </a:pPr>
            <a:r>
              <a:rPr lang="en-GB" sz="1000" dirty="0" smtClean="0"/>
              <a:t>1753-1814</a:t>
            </a:r>
          </a:p>
          <a:p>
            <a:pPr marL="171450" indent="-171450">
              <a:buFont typeface="Arial"/>
              <a:buChar char="•"/>
            </a:pPr>
            <a:r>
              <a:rPr lang="en-GB" sz="1000" dirty="0" smtClean="0"/>
              <a:t>Born and raised in Massachusetts</a:t>
            </a:r>
          </a:p>
          <a:p>
            <a:pPr marL="171450" indent="-171450">
              <a:buFont typeface="Arial"/>
              <a:buChar char="•"/>
            </a:pPr>
            <a:r>
              <a:rPr lang="en-GB" sz="1000" dirty="0" smtClean="0"/>
              <a:t>1780-81: undersecretary of the colonies</a:t>
            </a:r>
          </a:p>
          <a:p>
            <a:pPr marL="171450" indent="-171450">
              <a:buFont typeface="Arial"/>
              <a:buChar char="•"/>
            </a:pPr>
            <a:r>
              <a:rPr lang="en-GB" sz="1000" dirty="0" smtClean="0"/>
              <a:t>Served the elector of Bavaria in Munich</a:t>
            </a:r>
          </a:p>
          <a:p>
            <a:pPr marL="628650" lvl="1" indent="-171450">
              <a:buFont typeface="Arial"/>
              <a:buChar char="•"/>
            </a:pPr>
            <a:r>
              <a:rPr lang="en-GB" sz="1000" dirty="0" smtClean="0"/>
              <a:t>Set up a poor house</a:t>
            </a:r>
          </a:p>
          <a:p>
            <a:pPr marL="628650" lvl="1" indent="-171450">
              <a:buFont typeface="Arial"/>
              <a:buChar char="•"/>
            </a:pPr>
            <a:r>
              <a:rPr lang="en-GB" sz="1000" dirty="0" smtClean="0"/>
              <a:t>Ended vagrancy</a:t>
            </a:r>
          </a:p>
          <a:p>
            <a:pPr marL="628650" lvl="1" indent="-171450">
              <a:buFont typeface="Arial"/>
              <a:buChar char="•"/>
            </a:pPr>
            <a:r>
              <a:rPr lang="en-GB" sz="1000" dirty="0" smtClean="0"/>
              <a:t>Experimented in large-scale feeding of the poor</a:t>
            </a:r>
          </a:p>
          <a:p>
            <a:pPr marL="628650" lvl="1" indent="-171450">
              <a:buFont typeface="Arial"/>
              <a:buChar char="•"/>
            </a:pPr>
            <a:r>
              <a:rPr lang="en-GB" sz="1000" dirty="0" smtClean="0"/>
              <a:t>Founded in English Garden</a:t>
            </a:r>
          </a:p>
          <a:p>
            <a:pPr marL="171450" indent="-171450">
              <a:buFont typeface="Arial"/>
              <a:buChar char="•"/>
            </a:pPr>
            <a:r>
              <a:rPr lang="en-GB" sz="1000" dirty="0" smtClean="0"/>
              <a:t>Knighted in 1784 by GIII; count of the Holy Roman Empire in 1791 by Elector of Bavaria</a:t>
            </a:r>
          </a:p>
          <a:p>
            <a:pPr marL="171450" indent="-171450">
              <a:buFont typeface="Arial"/>
              <a:buChar char="•"/>
            </a:pPr>
            <a:r>
              <a:rPr lang="en-GB" sz="1000" dirty="0" smtClean="0"/>
              <a:t>Developed a more accurate theory of heat, claiming in a paper he presented to the Royal Society in 1798, that heat was produced by the motion of particles, contradicting the accepted caloric theory of heat. </a:t>
            </a:r>
          </a:p>
          <a:p>
            <a:pPr marL="171450" indent="-171450">
              <a:buFont typeface="Arial"/>
              <a:buChar char="•"/>
            </a:pPr>
            <a:r>
              <a:rPr lang="en-GB" sz="1000" dirty="0" smtClean="0"/>
              <a:t>Founded the Royal Institution in London in 1799, Palmerston was one of the first Visitors, </a:t>
            </a:r>
            <a:r>
              <a:rPr lang="en-GB" sz="1000" dirty="0" err="1" smtClean="0"/>
              <a:t>Mee</a:t>
            </a:r>
            <a:r>
              <a:rPr lang="en-GB" sz="1000" dirty="0" smtClean="0"/>
              <a:t> was one of the book holders for ladies’ subscriptions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000" dirty="0" smtClean="0"/>
              <a:t>Improved chimneys and fireplaces and invented the double boiler, and the kitchen range.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000" dirty="0" smtClean="0"/>
              <a:t>Reduced</a:t>
            </a:r>
            <a:r>
              <a:rPr lang="en-GB" sz="1000" baseline="0" dirty="0" smtClean="0"/>
              <a:t> fuel used at</a:t>
            </a:r>
            <a:r>
              <a:rPr lang="en-GB" sz="1000" dirty="0" smtClean="0"/>
              <a:t> Royal Infirmary</a:t>
            </a:r>
            <a:r>
              <a:rPr lang="en-GB" sz="1000" baseline="0" dirty="0" smtClean="0"/>
              <a:t> in Edinburgh by 2/3s</a:t>
            </a:r>
            <a:endParaRPr lang="en-GB" sz="100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dirty="0" smtClean="0"/>
              <a:t>Improved chimneys and fireplaces and invented the double boiler, and the kitchen range.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4</a:t>
            </a:fld>
            <a:endParaRPr lang="en-GB"/>
          </a:p>
        </p:txBody>
      </p:sp>
    </p:spTree>
    <p:extLst>
      <p:ext uri="{BB962C8B-B14F-4D97-AF65-F5344CB8AC3E}">
        <p14:creationId xmlns:p14="http://schemas.microsoft.com/office/powerpoint/2010/main" val="270261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0156" y="606128"/>
            <a:ext cx="1968480" cy="1476871"/>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latin typeface="+mn-lt"/>
              <a:ea typeface="+mn-ea"/>
              <a:cs typeface="+mn-cs"/>
            </a:endParaRPr>
          </a:p>
          <a:p>
            <a:r>
              <a:rPr lang="en-GB" dirty="0" err="1"/>
              <a:t>Mee</a:t>
            </a:r>
            <a:r>
              <a:rPr lang="en-GB" dirty="0"/>
              <a:t> and Rumford enjoyed a long correspondence. He wrote lengthy letters, often describing his experiments at the poor houses in Munich or military doings on the continent, mixed with gossip about mutual friends. </a:t>
            </a:r>
            <a:r>
              <a:rPr lang="en-GB" dirty="0" err="1"/>
              <a:t>Mee</a:t>
            </a:r>
            <a:r>
              <a:rPr lang="en-GB" dirty="0"/>
              <a:t>, in turn, passed on news from and about Rumford to her husband, uncle and other friends.</a:t>
            </a:r>
            <a:r>
              <a:rPr lang="en-GB" baseline="30000" dirty="0"/>
              <a:t> </a:t>
            </a:r>
            <a:r>
              <a:rPr lang="en-GB" dirty="0"/>
              <a:t>  </a:t>
            </a:r>
          </a:p>
          <a:p>
            <a:endParaRPr lang="en-GB" dirty="0"/>
          </a:p>
          <a:p>
            <a:r>
              <a:rPr lang="en-GB" dirty="0"/>
              <a:t>From 1799-1802 he lived in London and founded the Royal Institution, with which the Palmerstons were also closely </a:t>
            </a:r>
            <a:r>
              <a:rPr lang="en-GB" dirty="0" smtClean="0"/>
              <a:t>involved</a:t>
            </a:r>
          </a:p>
          <a:p>
            <a:endParaRPr lang="en-GB" sz="1200" kern="1200" dirty="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latin typeface="+mn-lt"/>
                <a:ea typeface="+mn-ea"/>
                <a:cs typeface="+mn-cs"/>
              </a:rPr>
              <a:t>ADDITIONAL</a:t>
            </a:r>
            <a:r>
              <a:rPr lang="en-US" sz="1200" kern="1200" baseline="0" dirty="0" smtClean="0">
                <a:solidFill>
                  <a:schemeClr val="tx1"/>
                </a:solidFill>
                <a:latin typeface="+mn-lt"/>
                <a:ea typeface="+mn-ea"/>
                <a:cs typeface="+mn-cs"/>
              </a:rPr>
              <a:t> NOTES</a:t>
            </a: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Social networks - Whig aristocracy, esp. Devonshire/Spencer set. Countess Spencer (picture) also from 'trade' massive heiress and philanthropist.</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She was not a political mover and shaker unlike some of her friends, such as the dowager Countess Spencer and her daughters, Georgiana, Duchess of Devonshire and Elizabeth, Countess of </a:t>
            </a:r>
            <a:r>
              <a:rPr lang="en-GB" sz="1200" kern="1200" dirty="0" err="1" smtClean="0">
                <a:solidFill>
                  <a:schemeClr val="tx1"/>
                </a:solidFill>
                <a:effectLst/>
                <a:latin typeface="+mn-lt"/>
                <a:ea typeface="+mn-ea"/>
                <a:cs typeface="+mn-cs"/>
              </a:rPr>
              <a:t>Bessborough</a:t>
            </a:r>
            <a:r>
              <a:rPr lang="en-GB" sz="1200" kern="1200" dirty="0" smtClean="0">
                <a:solidFill>
                  <a:schemeClr val="tx1"/>
                </a:solidFill>
                <a:effectLst/>
                <a:latin typeface="+mn-lt"/>
                <a:ea typeface="+mn-ea"/>
                <a:cs typeface="+mn-cs"/>
              </a:rPr>
              <a:t>, nor yet her successor as Viscountess Palmerston, Emily Lamb,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an intimate of the great and the good (the Princess of Wales called on her) and she regularly featured in the society columns, both attending entertainments and entertaining</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like her husband, she was well connected with intellectual circles and counted Count Rumford, Sir Joshua Banks, the Berry sisters, and was one of the lady patronesses of the Royal Institution.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letters are full of political news and frequently note scientific developments, comets she was following, books she was reading as well as family news and social gossip</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So how did a young woman from a non-aristocratic background learn to become, not only lady of the manor but a member of a political elite?</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5</a:t>
            </a:fld>
            <a:endParaRPr lang="en-GB"/>
          </a:p>
        </p:txBody>
      </p:sp>
    </p:spTree>
    <p:extLst>
      <p:ext uri="{BB962C8B-B14F-4D97-AF65-F5344CB8AC3E}">
        <p14:creationId xmlns:p14="http://schemas.microsoft.com/office/powerpoint/2010/main" val="211260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Rumford was an irascible character: he had</a:t>
            </a:r>
            <a:r>
              <a:rPr lang="en-GB" sz="1200" kern="1200" baseline="0" dirty="0" smtClean="0">
                <a:solidFill>
                  <a:schemeClr val="tx1"/>
                </a:solidFill>
                <a:effectLst/>
                <a:latin typeface="+mn-lt"/>
                <a:ea typeface="+mn-ea"/>
                <a:cs typeface="+mn-cs"/>
              </a:rPr>
              <a:t> strong views which he pursued enthusiastically.</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Attracted the interest of a fellow Anglo-American, Sir Thomas Bernard. </a:t>
            </a:r>
          </a:p>
          <a:p>
            <a:pPr marL="171450" indent="-171450">
              <a:buFont typeface="Arial"/>
              <a:buChar char="•"/>
            </a:pPr>
            <a:r>
              <a:rPr lang="en-GB" sz="1200" kern="1200" dirty="0" smtClean="0">
                <a:solidFill>
                  <a:schemeClr val="tx1"/>
                </a:solidFill>
                <a:effectLst/>
                <a:latin typeface="+mn-lt"/>
                <a:ea typeface="+mn-ea"/>
                <a:cs typeface="+mn-cs"/>
              </a:rPr>
              <a:t>In 1796 Bernard founded the Society for Bettering the Condition and Increasing the Comforts of the Poor (SBCP). </a:t>
            </a:r>
          </a:p>
          <a:p>
            <a:pPr marL="171450" indent="-171450">
              <a:buFont typeface="Arial"/>
              <a:buChar char="•"/>
            </a:pPr>
            <a:r>
              <a:rPr lang="en-GB" sz="1200" kern="1200" dirty="0" smtClean="0">
                <a:solidFill>
                  <a:schemeClr val="tx1"/>
                </a:solidFill>
                <a:effectLst/>
                <a:latin typeface="+mn-lt"/>
                <a:ea typeface="+mn-ea"/>
                <a:cs typeface="+mn-cs"/>
              </a:rPr>
              <a:t>Rumford was given life membership of the Committee in recognition of his influence on their objectives. </a:t>
            </a:r>
          </a:p>
          <a:p>
            <a:pPr marL="171450" indent="-171450">
              <a:buFont typeface="Arial"/>
              <a:buChar char="•"/>
            </a:pPr>
            <a:r>
              <a:rPr lang="en-GB" sz="1200" kern="1200" dirty="0" smtClean="0">
                <a:solidFill>
                  <a:schemeClr val="tx1"/>
                </a:solidFill>
                <a:effectLst/>
                <a:latin typeface="+mn-lt"/>
                <a:ea typeface="+mn-ea"/>
                <a:cs typeface="+mn-cs"/>
              </a:rPr>
              <a:t>hoped to bring in “a new era in the science of managing the poor”. </a:t>
            </a:r>
          </a:p>
          <a:p>
            <a:pPr marL="171450" indent="-171450">
              <a:buFont typeface="Arial"/>
              <a:buChar char="•"/>
            </a:pPr>
            <a:r>
              <a:rPr lang="en-GB" sz="1200" kern="1200" dirty="0" smtClean="0">
                <a:solidFill>
                  <a:schemeClr val="tx1"/>
                </a:solidFill>
                <a:effectLst/>
                <a:latin typeface="+mn-lt"/>
                <a:ea typeface="+mn-ea"/>
                <a:cs typeface="+mn-cs"/>
              </a:rPr>
              <a:t>Like Rumford, the SCBP believed not only that it was important to inculcate a culture of self-help amongst the poor, but that misapplied charity could do more harm than good. </a:t>
            </a:r>
          </a:p>
          <a:p>
            <a:pPr marL="171450" indent="-171450">
              <a:buFont typeface="Arial"/>
              <a:buChar char="•"/>
            </a:pPr>
            <a:r>
              <a:rPr lang="en-GB" sz="1200" kern="1200" dirty="0" smtClean="0">
                <a:solidFill>
                  <a:schemeClr val="tx1"/>
                </a:solidFill>
                <a:effectLst/>
                <a:latin typeface="+mn-lt"/>
                <a:ea typeface="+mn-ea"/>
                <a:cs typeface="+mn-cs"/>
              </a:rPr>
              <a:t>To begin with the Society very much promulgated Rumford’s ideas regarding the poor however the strong evangelical presence on the board of directors, gradually led to the SBCP taking on a more moralistic and socially conservative tone. </a:t>
            </a:r>
          </a:p>
          <a:p>
            <a:endParaRPr lang="en-GB" sz="1200" kern="1200" dirty="0" smtClean="0">
              <a:solidFill>
                <a:schemeClr val="tx1"/>
              </a:solidFill>
              <a:effectLst/>
              <a:latin typeface="+mn-lt"/>
              <a:ea typeface="+mn-ea"/>
              <a:cs typeface="+mn-cs"/>
            </a:endParaRPr>
          </a:p>
          <a:p>
            <a:endParaRPr lang="en-GB" dirty="0" smtClean="0"/>
          </a:p>
          <a:p>
            <a:r>
              <a:rPr lang="en-GB" dirty="0" err="1" smtClean="0"/>
              <a:t>Mee</a:t>
            </a:r>
            <a:r>
              <a:rPr lang="en-GB" dirty="0" smtClean="0"/>
              <a:t> </a:t>
            </a:r>
            <a:r>
              <a:rPr lang="en-GB" dirty="0"/>
              <a:t>shared her two main topics of interest with the SBCP: feeding the poor and educating the poor. </a:t>
            </a:r>
          </a:p>
          <a:p>
            <a:pPr marL="171450" indent="-171450">
              <a:buFont typeface="Arial"/>
              <a:buChar char="•"/>
            </a:pPr>
            <a:r>
              <a:rPr lang="en-GB" dirty="0"/>
              <a:t>neither she, nor any members of her family, appear on the subscriptions lists </a:t>
            </a:r>
          </a:p>
          <a:p>
            <a:pPr marL="171450" indent="-171450">
              <a:buFont typeface="Arial"/>
              <a:buChar char="•"/>
            </a:pPr>
            <a:r>
              <a:rPr lang="en-GB" dirty="0"/>
              <a:t>other Whig aristocrats do, notably Lady Spencer who gave ten guineas. </a:t>
            </a:r>
          </a:p>
          <a:p>
            <a:endParaRPr lang="en-GB" dirty="0"/>
          </a:p>
          <a:p>
            <a:endParaRPr lang="en-GB" sz="1200" kern="1200" dirty="0" smtClean="0">
              <a:solidFill>
                <a:schemeClr val="tx1"/>
              </a:solidFill>
              <a:effectLst/>
              <a:latin typeface="+mn-lt"/>
              <a:ea typeface="+mn-ea"/>
              <a:cs typeface="+mn-cs"/>
            </a:endParaRPr>
          </a:p>
          <a:p>
            <a:r>
              <a:rPr lang="en-GB" dirty="0"/>
              <a:t>The SBCP supported schools of industry (as did Rumford). They singled out various schools as exemplars, including the schools run by William </a:t>
            </a:r>
            <a:r>
              <a:rPr lang="en-GB" dirty="0" err="1"/>
              <a:t>Gilpin</a:t>
            </a:r>
            <a:r>
              <a:rPr lang="en-GB" dirty="0"/>
              <a:t> at </a:t>
            </a:r>
            <a:r>
              <a:rPr lang="en-GB" dirty="0" err="1"/>
              <a:t>Boldre</a:t>
            </a:r>
            <a:r>
              <a:rPr lang="en-GB" dirty="0"/>
              <a:t> in the New Forest.  </a:t>
            </a:r>
            <a:r>
              <a:rPr lang="en-GB" dirty="0" err="1"/>
              <a:t>Gilpin</a:t>
            </a:r>
            <a:r>
              <a:rPr lang="en-GB" dirty="0"/>
              <a:t>, formerly headmaster of the Cheam school and author on the picturesque, had retired to </a:t>
            </a:r>
            <a:r>
              <a:rPr lang="en-GB" dirty="0" err="1"/>
              <a:t>Boldre</a:t>
            </a:r>
            <a:r>
              <a:rPr lang="en-GB" dirty="0"/>
              <a:t> and using the profits from his hugely successful </a:t>
            </a:r>
            <a:r>
              <a:rPr lang="en-GB" i="1" dirty="0"/>
              <a:t>Travelogues</a:t>
            </a:r>
            <a:r>
              <a:rPr lang="en-GB" dirty="0"/>
              <a:t>, set up a school for industry in the village with both a boys’ and a girls’ section in 1791. There is no evidence that </a:t>
            </a:r>
            <a:r>
              <a:rPr lang="en-GB" dirty="0" err="1"/>
              <a:t>Mee</a:t>
            </a:r>
            <a:r>
              <a:rPr lang="en-GB" dirty="0"/>
              <a:t> visited the </a:t>
            </a:r>
            <a:r>
              <a:rPr lang="en-GB" dirty="0" err="1"/>
              <a:t>Boldre</a:t>
            </a:r>
            <a:r>
              <a:rPr lang="en-GB" dirty="0"/>
              <a:t> schools, although she may have heard of them. </a:t>
            </a:r>
          </a:p>
          <a:p>
            <a:endParaRPr lang="en-GB" dirty="0"/>
          </a:p>
          <a:p>
            <a:endParaRPr lang="en-GB" dirty="0"/>
          </a:p>
          <a:p>
            <a:r>
              <a:rPr lang="en-GB" dirty="0" err="1"/>
              <a:t>Mee</a:t>
            </a:r>
            <a:r>
              <a:rPr lang="en-GB" dirty="0"/>
              <a:t> chose to educate the poor girls. There already was an endowed free school for boys in Romsey.</a:t>
            </a:r>
          </a:p>
          <a:p>
            <a:endParaRPr lang="en-GB" dirty="0"/>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6</a:t>
            </a:fld>
            <a:endParaRPr lang="en-GB"/>
          </a:p>
        </p:txBody>
      </p:sp>
    </p:spTree>
    <p:extLst>
      <p:ext uri="{BB962C8B-B14F-4D97-AF65-F5344CB8AC3E}">
        <p14:creationId xmlns:p14="http://schemas.microsoft.com/office/powerpoint/2010/main" val="284483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4741" y="573583"/>
            <a:ext cx="1473895" cy="1105804"/>
          </a:xfrm>
        </p:spPr>
      </p:sp>
      <p:sp>
        <p:nvSpPr>
          <p:cNvPr id="3" name="Notes Placeholder 2"/>
          <p:cNvSpPr>
            <a:spLocks noGrp="1"/>
          </p:cNvSpPr>
          <p:nvPr>
            <p:ph type="body" idx="1"/>
          </p:nvPr>
        </p:nvSpPr>
        <p:spPr/>
        <p:txBody>
          <a:bodyPr/>
          <a:lstStyle/>
          <a:p>
            <a:r>
              <a:rPr lang="en-GB" dirty="0" err="1"/>
              <a:t>Mee’s</a:t>
            </a:r>
            <a:r>
              <a:rPr lang="en-GB" dirty="0"/>
              <a:t> school probably opened in 1800, certainly no earlier than autumn 1799 from references in letters.</a:t>
            </a:r>
          </a:p>
          <a:p>
            <a:endParaRPr lang="en-GB" dirty="0"/>
          </a:p>
          <a:p>
            <a:pPr marL="171450" indent="-171450">
              <a:buFont typeface="Arial"/>
              <a:buChar char="•"/>
            </a:pPr>
            <a:r>
              <a:rPr lang="en-GB" dirty="0"/>
              <a:t>an undated list of thirty ‘Girls at my school’ is written in the Account book and could date from any time from between December 1799 and January 1801.</a:t>
            </a:r>
            <a:r>
              <a:rPr lang="en-GB" baseline="30000" dirty="0"/>
              <a:t> </a:t>
            </a:r>
            <a:r>
              <a:rPr lang="en-GB" dirty="0"/>
              <a:t>  I</a:t>
            </a:r>
          </a:p>
          <a:p>
            <a:pPr marL="171450" indent="-171450">
              <a:buFont typeface="Arial"/>
              <a:buChar char="•"/>
            </a:pPr>
            <a:r>
              <a:rPr lang="en-GB" dirty="0"/>
              <a:t>Jan 1801 school increasing to sixty, appointing of a sub-governess and needing to draw up rules </a:t>
            </a:r>
            <a:endParaRPr lang="en-GB" dirty="0" smtClean="0"/>
          </a:p>
          <a:p>
            <a:pPr marL="171450" indent="-171450">
              <a:buFont typeface="Arial"/>
              <a:buChar char="•"/>
            </a:pPr>
            <a:endParaRPr lang="en-GB" dirty="0"/>
          </a:p>
          <a:p>
            <a:pPr>
              <a:defRPr/>
            </a:pPr>
            <a:r>
              <a:rPr lang="en-GB" dirty="0"/>
              <a:t>In 1802 an advert appeared in the Hampshire chronicle advertising </a:t>
            </a:r>
            <a:r>
              <a:rPr lang="en-GB" dirty="0" err="1"/>
              <a:t>Mee’s</a:t>
            </a:r>
            <a:r>
              <a:rPr lang="en-GB" dirty="0"/>
              <a:t> school and soup kitchen.  Charitable undertakings bolstered a person’s social and symbolic capital in Georgian England. </a:t>
            </a:r>
          </a:p>
          <a:p>
            <a:pPr>
              <a:defRPr/>
            </a:pPr>
            <a:endParaRPr lang="en-GB" dirty="0"/>
          </a:p>
          <a:p>
            <a:pPr>
              <a:defRPr/>
            </a:pPr>
            <a:r>
              <a:rPr lang="en-GB" dirty="0"/>
              <a:t>Reports in London papers of regional charitable activity were even more about the social prestige of the donor. </a:t>
            </a:r>
          </a:p>
          <a:p>
            <a:pPr>
              <a:defRPr/>
            </a:pPr>
            <a:endParaRPr lang="en-GB" dirty="0"/>
          </a:p>
          <a:p>
            <a:pPr>
              <a:defRPr/>
            </a:pPr>
            <a:r>
              <a:rPr lang="en-GB" dirty="0"/>
              <a:t>Ostensibly reports of good deeds to act as a model for others, the reports in fact acted as adverts for the donor’s economic and social capital; it was not quiet charity by any means. National reputations could be built on the back of continued reports. Although only </a:t>
            </a:r>
            <a:r>
              <a:rPr lang="en-GB" dirty="0" err="1"/>
              <a:t>Mee</a:t>
            </a:r>
            <a:r>
              <a:rPr lang="en-GB" dirty="0"/>
              <a:t> received one known letter enquiring about her charitable establishments in Romsey, Lady Spencer was a well-known correspondent on all matters philanthropic and was consulted by people from all over the country. It is possible that had she lived longer, </a:t>
            </a:r>
            <a:r>
              <a:rPr lang="en-GB" dirty="0" err="1"/>
              <a:t>Mee</a:t>
            </a:r>
            <a:r>
              <a:rPr lang="en-GB" dirty="0"/>
              <a:t> may have become a ‘female expert’ in a small way.</a:t>
            </a:r>
          </a:p>
          <a:p>
            <a:pPr marL="171450" indent="-171450">
              <a:buFont typeface="Arial"/>
              <a:buChar char="•"/>
            </a:pPr>
            <a:endParaRPr lang="en-GB" dirty="0" smtClean="0"/>
          </a:p>
          <a:p>
            <a:pPr marL="171450" indent="-171450">
              <a:buFont typeface="Arial"/>
              <a:buChar char="•"/>
            </a:pPr>
            <a:endParaRPr lang="en-GB" dirty="0"/>
          </a:p>
          <a:p>
            <a:pPr marL="171450" indent="-171450">
              <a:buFont typeface="Arial"/>
              <a:buChar char="•"/>
            </a:pPr>
            <a:r>
              <a:rPr lang="en-GB" dirty="0" err="1" smtClean="0"/>
              <a:t>Mee’s</a:t>
            </a:r>
            <a:r>
              <a:rPr lang="en-GB" dirty="0" smtClean="0"/>
              <a:t> school was a very pragmatic enterprise. Aim to make girls employable.</a:t>
            </a:r>
          </a:p>
          <a:p>
            <a:pPr marL="171450" indent="-171450">
              <a:buFont typeface="Arial"/>
              <a:buChar char="•"/>
            </a:pPr>
            <a:endParaRPr lang="en-GB" dirty="0"/>
          </a:p>
          <a:p>
            <a:pPr marL="171450" indent="-171450">
              <a:buFont typeface="Arial"/>
              <a:buChar char="•"/>
            </a:pPr>
            <a:r>
              <a:rPr lang="en-GB" dirty="0" smtClean="0"/>
              <a:t>She recognised the ‘opportunity cost’ of having children at school rather than working and her school was set up so that children were paid for any sewing and knitting work undertaken.</a:t>
            </a:r>
            <a:endParaRPr lang="en-GB" dirty="0"/>
          </a:p>
          <a:p>
            <a:pPr marL="171450" indent="-171450">
              <a:buFont typeface="Arial"/>
              <a:buChar char="•"/>
            </a:pPr>
            <a:endParaRPr lang="en-US" dirty="0" smtClean="0"/>
          </a:p>
          <a:p>
            <a:pPr marL="171450" indent="-171450">
              <a:buFont typeface="Arial"/>
              <a:buChar char="•"/>
            </a:pPr>
            <a:endParaRPr lang="en-US" dirty="0"/>
          </a:p>
          <a:p>
            <a:pPr marL="171450" indent="-171450">
              <a:buFont typeface="Arial"/>
              <a:buChar char="•"/>
            </a:pPr>
            <a:r>
              <a:rPr lang="en-US" dirty="0" smtClean="0"/>
              <a:t>Unlike earlier schools of industry, she did not set out to profit from the children but </a:t>
            </a:r>
            <a:r>
              <a:rPr lang="en-US" dirty="0" err="1" smtClean="0"/>
              <a:t>sintead</a:t>
            </a:r>
            <a:r>
              <a:rPr lang="en-US" dirty="0" smtClean="0"/>
              <a:t> investable money in the school. In </a:t>
            </a:r>
            <a:r>
              <a:rPr lang="en-US" dirty="0"/>
              <a:t>the 1720s, the SPCK championed</a:t>
            </a:r>
            <a:r>
              <a:rPr lang="en-GB" dirty="0"/>
              <a:t> Mrs Harris in </a:t>
            </a:r>
            <a:r>
              <a:rPr lang="en-GB" dirty="0" err="1"/>
              <a:t>Artleborough</a:t>
            </a:r>
            <a:r>
              <a:rPr lang="en-GB" dirty="0"/>
              <a:t>.  Less school and more workshop, it ran for 15 hours a day with a short break for lunch, covered its costs and made as much as £500-£600 annual profit for the town coffers. </a:t>
            </a:r>
          </a:p>
          <a:p>
            <a:pPr marL="171450" indent="-171450">
              <a:buFont typeface="Arial"/>
              <a:buChar cha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mn-lt"/>
              <a:ea typeface="+mn-ea"/>
              <a:cs typeface="+mn-cs"/>
            </a:endParaRPr>
          </a:p>
          <a:p>
            <a:pPr marL="171450" indent="-171450">
              <a:buFont typeface="Arial"/>
              <a:buChar char="•"/>
            </a:pPr>
            <a:endParaRPr lang="en-GB" sz="1200" kern="1200" dirty="0" smtClean="0">
              <a:solidFill>
                <a:schemeClr val="tx1"/>
              </a:solidFill>
              <a:effectLst/>
              <a:latin typeface="+mn-lt"/>
              <a:ea typeface="+mn-ea"/>
              <a:cs typeface="+mn-cs"/>
            </a:endParaRPr>
          </a:p>
          <a:p>
            <a:pPr marL="171450" indent="-171450">
              <a:buFont typeface="Arial"/>
              <a:buChar char="•"/>
            </a:pPr>
            <a:r>
              <a:rPr lang="en-GB" dirty="0" smtClean="0"/>
              <a:t>4 local ladies to act as visitors. All four families appear in </a:t>
            </a:r>
            <a:r>
              <a:rPr lang="en-GB" dirty="0" err="1" smtClean="0"/>
              <a:t>Mee’s</a:t>
            </a:r>
            <a:r>
              <a:rPr lang="en-GB" dirty="0" smtClean="0"/>
              <a:t> books as having recommended people to her for help. </a:t>
            </a:r>
          </a:p>
          <a:p>
            <a:pPr marL="171450" indent="-171450">
              <a:buFont typeface="Arial"/>
              <a:buChar char="•"/>
            </a:pPr>
            <a:r>
              <a:rPr lang="en-GB" dirty="0" smtClean="0"/>
              <a:t>Visitors and </a:t>
            </a:r>
            <a:r>
              <a:rPr lang="en-GB" dirty="0" err="1" smtClean="0"/>
              <a:t>mee</a:t>
            </a:r>
            <a:r>
              <a:rPr lang="en-GB" dirty="0" smtClean="0"/>
              <a:t> take turns to visit weekly</a:t>
            </a:r>
          </a:p>
          <a:p>
            <a:pPr marL="171450" indent="-171450">
              <a:buFont typeface="Arial"/>
              <a:buChar char="•"/>
            </a:pPr>
            <a:r>
              <a:rPr lang="en-GB" dirty="0" smtClean="0"/>
              <a:t>Governess wrote to </a:t>
            </a:r>
            <a:r>
              <a:rPr lang="en-GB" dirty="0" err="1" smtClean="0"/>
              <a:t>Mee</a:t>
            </a:r>
            <a:r>
              <a:rPr lang="en-GB" dirty="0" smtClean="0"/>
              <a:t> when away.</a:t>
            </a:r>
          </a:p>
          <a:p>
            <a:pPr marL="171450" indent="-171450">
              <a:buFont typeface="Arial"/>
              <a:buChar char="•"/>
            </a:pPr>
            <a:endParaRPr lang="en-GB" dirty="0" smtClean="0"/>
          </a:p>
          <a:p>
            <a:pPr marL="171450" indent="-171450">
              <a:buFont typeface="Arial"/>
              <a:buChar char="•"/>
            </a:pPr>
            <a:r>
              <a:rPr lang="en-GB" dirty="0" smtClean="0"/>
              <a:t>girls aged four to fourteen, Anglican &amp; Dissenters </a:t>
            </a:r>
          </a:p>
          <a:p>
            <a:endParaRPr lang="en-GB" dirty="0" smtClean="0"/>
          </a:p>
          <a:p>
            <a:pPr marL="171450" indent="-171450">
              <a:buFont typeface="Arial"/>
              <a:buChar char="•"/>
            </a:pPr>
            <a:r>
              <a:rPr lang="en-GB" dirty="0" smtClean="0"/>
              <a:t>no stratification between the school of industry and another institution. </a:t>
            </a:r>
          </a:p>
          <a:p>
            <a:pPr marL="171450" indent="-171450">
              <a:buFont typeface="Arial"/>
              <a:buChar char="•"/>
            </a:pPr>
            <a:r>
              <a:rPr lang="en-GB" dirty="0" smtClean="0"/>
              <a:t>variety of backgrounds. Some had no father’s occupation listed,</a:t>
            </a:r>
          </a:p>
          <a:p>
            <a:pPr marL="628650" lvl="1" indent="-171450">
              <a:buFont typeface="Arial"/>
              <a:buChar char="•"/>
            </a:pPr>
            <a:r>
              <a:rPr lang="en-GB" dirty="0" smtClean="0"/>
              <a:t>labourers, </a:t>
            </a:r>
          </a:p>
          <a:p>
            <a:pPr marL="628650" lvl="1" indent="-171450">
              <a:buFont typeface="Arial"/>
              <a:buChar char="•"/>
            </a:pPr>
            <a:r>
              <a:rPr lang="en-GB" dirty="0" smtClean="0"/>
              <a:t>gardeners, </a:t>
            </a:r>
          </a:p>
          <a:p>
            <a:pPr marL="628650" lvl="1" indent="-171450">
              <a:buFont typeface="Arial"/>
              <a:buChar char="•"/>
            </a:pPr>
            <a:r>
              <a:rPr lang="en-GB" dirty="0" smtClean="0"/>
              <a:t>Bricklayers</a:t>
            </a:r>
          </a:p>
          <a:p>
            <a:pPr marL="628650" lvl="1" indent="-171450">
              <a:buFont typeface="Arial"/>
              <a:buChar char="•"/>
            </a:pPr>
            <a:r>
              <a:rPr lang="en-GB" dirty="0" smtClean="0"/>
              <a:t>Washerwomen </a:t>
            </a:r>
          </a:p>
          <a:p>
            <a:pPr marL="628650" lvl="1" indent="-171450">
              <a:buFont typeface="Arial"/>
              <a:buChar char="•"/>
            </a:pPr>
            <a:r>
              <a:rPr lang="en-GB" dirty="0" smtClean="0"/>
              <a:t>shoemakers, </a:t>
            </a:r>
          </a:p>
          <a:p>
            <a:pPr marL="628650" lvl="1" indent="-171450">
              <a:buFont typeface="Arial"/>
              <a:buChar char="•"/>
            </a:pPr>
            <a:r>
              <a:rPr lang="en-GB" dirty="0" smtClean="0"/>
              <a:t>butchers, </a:t>
            </a:r>
          </a:p>
          <a:p>
            <a:pPr marL="628650" lvl="1" indent="-171450">
              <a:buFont typeface="Arial"/>
              <a:buChar char="•"/>
            </a:pPr>
            <a:r>
              <a:rPr lang="en-GB" dirty="0" smtClean="0"/>
              <a:t>carpenters and </a:t>
            </a:r>
          </a:p>
          <a:p>
            <a:pPr marL="628650" lvl="1" indent="-171450">
              <a:buFont typeface="Arial"/>
              <a:buChar char="•"/>
            </a:pPr>
            <a:r>
              <a:rPr lang="en-GB" dirty="0" smtClean="0"/>
              <a:t>Tailors.. </a:t>
            </a:r>
          </a:p>
          <a:p>
            <a:r>
              <a:rPr lang="en-GB" dirty="0" smtClean="0"/>
              <a:t>Mrs Rout, the governess, took the decision as to whether girls would be admitted and occasionally she did turn down a girl. Only those who could demonstrate that they would be likely to make use of the education offered were accepted (January 1803, </a:t>
            </a:r>
            <a:r>
              <a:rPr lang="en-GB" dirty="0" err="1" smtClean="0"/>
              <a:t>Mee</a:t>
            </a:r>
            <a:r>
              <a:rPr lang="en-GB" dirty="0" smtClean="0"/>
              <a:t> lists girls seeking admitted and notes one was ‘not approved by Mrs Rout’).</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move to make more general educational provision for the labouring and middling ranks of society only really gathered momentum in the late seventeenth and early eighteenth century. Reasons for the increased interest in education are manifold but a major driver appears to be the spread of Protestant Christianity. Protestantism emphasised the believer’s ability to read the Bible in a way that Catholicism did not. To be a truly devout Protestant nation meant to be a literate nation.</a:t>
            </a:r>
          </a:p>
          <a:p>
            <a:r>
              <a:rPr lang="en-GB" sz="1200" kern="1200" dirty="0" smtClean="0">
                <a:solidFill>
                  <a:schemeClr val="tx1"/>
                </a:solidFill>
                <a:effectLst/>
                <a:latin typeface="+mn-lt"/>
                <a:ea typeface="+mn-ea"/>
                <a:cs typeface="+mn-cs"/>
              </a:rPr>
              <a:t>Coupled to the religious motivations were the </a:t>
            </a:r>
            <a:r>
              <a:rPr lang="en-GB" sz="1200" kern="1200" dirty="0" err="1" smtClean="0">
                <a:solidFill>
                  <a:schemeClr val="tx1"/>
                </a:solidFill>
                <a:effectLst/>
                <a:latin typeface="+mn-lt"/>
                <a:ea typeface="+mn-ea"/>
                <a:cs typeface="+mn-cs"/>
              </a:rPr>
              <a:t>Lockeian</a:t>
            </a:r>
            <a:r>
              <a:rPr lang="en-GB" sz="1200" kern="1200" dirty="0" smtClean="0">
                <a:solidFill>
                  <a:schemeClr val="tx1"/>
                </a:solidFill>
                <a:effectLst/>
                <a:latin typeface="+mn-lt"/>
                <a:ea typeface="+mn-ea"/>
                <a:cs typeface="+mn-cs"/>
              </a:rPr>
              <a:t> ideas that children were innocent tabula rasa to be carefully taught.  “We have reason to conclude,” wrote Locke, “that great care is to be had of the forming children’s minds and giving them that seasoning early, which shall influence their lives always after.” </a:t>
            </a:r>
            <a:r>
              <a:rPr lang="en-GB" sz="1200" b="1" kern="1200" dirty="0" smtClean="0">
                <a:solidFill>
                  <a:schemeClr val="tx1"/>
                </a:solidFill>
                <a:effectLst/>
                <a:latin typeface="+mn-lt"/>
                <a:ea typeface="+mn-ea"/>
                <a:cs typeface="+mn-cs"/>
              </a:rPr>
              <a:t>A century later, </a:t>
            </a:r>
            <a:r>
              <a:rPr lang="en-GB" sz="1200" b="1" kern="1200" dirty="0" err="1" smtClean="0">
                <a:solidFill>
                  <a:schemeClr val="tx1"/>
                </a:solidFill>
                <a:effectLst/>
                <a:latin typeface="+mn-lt"/>
                <a:ea typeface="+mn-ea"/>
                <a:cs typeface="+mn-cs"/>
              </a:rPr>
              <a:t>Mee’s</a:t>
            </a:r>
            <a:r>
              <a:rPr lang="en-GB" sz="1200" b="1" kern="1200" dirty="0" smtClean="0">
                <a:solidFill>
                  <a:schemeClr val="tx1"/>
                </a:solidFill>
                <a:effectLst/>
                <a:latin typeface="+mn-lt"/>
                <a:ea typeface="+mn-ea"/>
                <a:cs typeface="+mn-cs"/>
              </a:rPr>
              <a:t> uncle believed “children should first be taught what is right before they are corrected for doing what is wrong”.</a:t>
            </a:r>
          </a:p>
          <a:p>
            <a:endParaRPr lang="en-GB" sz="1200" kern="1200" dirty="0" smtClean="0">
              <a:solidFill>
                <a:schemeClr val="tx1"/>
              </a:solidFill>
              <a:effectLst/>
              <a:latin typeface="+mn-lt"/>
              <a:ea typeface="+mn-ea"/>
              <a:cs typeface="+mn-cs"/>
            </a:endParaRPr>
          </a:p>
          <a:p>
            <a:pPr marL="171450" indent="-171450">
              <a:buFont typeface="Arial"/>
              <a:buChar char="•"/>
            </a:pPr>
            <a:r>
              <a:rPr lang="en-GB" dirty="0" smtClean="0"/>
              <a:t>Grammar schools had existed since the middle ages, but they were increasingly restricted to the middle ranks. </a:t>
            </a:r>
          </a:p>
          <a:p>
            <a:pPr marL="171450" indent="-171450">
              <a:buFont typeface="Arial"/>
              <a:buChar char="•"/>
            </a:pPr>
            <a:r>
              <a:rPr lang="en-US" b="1" dirty="0" smtClean="0"/>
              <a:t>Society for the Promotion of Christian Knowledge</a:t>
            </a:r>
            <a:r>
              <a:rPr lang="en-US" dirty="0" smtClean="0"/>
              <a:t>, were created in most London parishes, seeking to address the problem of child poverty and under-employment through education and work discipline.</a:t>
            </a:r>
          </a:p>
          <a:p>
            <a:endParaRPr lang="en-GB" dirty="0" smtClean="0"/>
          </a:p>
          <a:p>
            <a:pPr marL="171450" indent="-171450">
              <a:buFont typeface="Arial"/>
              <a:buChar char="•"/>
            </a:pPr>
            <a:r>
              <a:rPr lang="en-GB" dirty="0" smtClean="0"/>
              <a:t>By end of the century, many of the original charity schools were no longer educating the poorest in society but the children of semi-skilled and skilled artisans.</a:t>
            </a:r>
            <a:r>
              <a:rPr lang="en-GB" baseline="30000" dirty="0" smtClean="0"/>
              <a:t> </a:t>
            </a:r>
          </a:p>
          <a:p>
            <a:pPr marL="171450" indent="-171450">
              <a:buFont typeface="Arial"/>
              <a:buChar char="•"/>
            </a:pPr>
            <a:r>
              <a:rPr lang="en-GB" dirty="0" smtClean="0"/>
              <a:t>Many schools charged book and fuel fees which immediately put them out of the reach of the very poorest. </a:t>
            </a:r>
          </a:p>
          <a:p>
            <a:pPr marL="171450" indent="-171450">
              <a:buFont typeface="Arial"/>
              <a:buChar char="•"/>
            </a:pPr>
            <a:r>
              <a:rPr lang="en-GB" dirty="0" smtClean="0"/>
              <a:t>Opportunity cost; when a child was at school they could not be earning and adding to the family income. </a:t>
            </a:r>
          </a:p>
          <a:p>
            <a:endParaRPr lang="en-GB"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1780s resurgence of schools in industry</a:t>
            </a:r>
          </a:p>
          <a:p>
            <a:pPr marL="171450" indent="-171450">
              <a:buFont typeface="Arial"/>
              <a:buChar char="•"/>
            </a:pPr>
            <a:r>
              <a:rPr lang="en-GB" sz="1200" kern="1200" dirty="0" smtClean="0">
                <a:solidFill>
                  <a:schemeClr val="tx1"/>
                </a:solidFill>
                <a:effectLst/>
                <a:latin typeface="+mn-lt"/>
                <a:ea typeface="+mn-ea"/>
                <a:cs typeface="+mn-cs"/>
              </a:rPr>
              <a:t>1780s also new Sunday Schools</a:t>
            </a:r>
          </a:p>
          <a:p>
            <a:pPr marL="171450" indent="-171450">
              <a:buFont typeface="Arial"/>
              <a:buChar char="•"/>
            </a:pPr>
            <a:r>
              <a:rPr lang="en-GB" sz="1200" kern="1200" dirty="0" smtClean="0">
                <a:solidFill>
                  <a:schemeClr val="tx1"/>
                </a:solidFill>
                <a:effectLst/>
                <a:latin typeface="+mn-lt"/>
                <a:ea typeface="+mn-ea"/>
                <a:cs typeface="+mn-cs"/>
              </a:rPr>
              <a:t>three tier system within charity schools. Trimmer declared the new schools were for the “bad and dull” children who could be trained up to work in manufactories or as common servants whereas the older style schools were for the “first degree among the Lower Orders” as there were “degrees of poverty as well as of opulence”. </a:t>
            </a:r>
          </a:p>
          <a:p>
            <a:endParaRPr lang="en-GB"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Pitt’s Poor Law reform of 1795 advocated industrial schools in every parish, attendance would have been compulsory for the children of those on poor relief, bill </a:t>
            </a:r>
            <a:r>
              <a:rPr lang="en-GB" sz="1200" kern="1200" dirty="0" err="1" smtClean="0">
                <a:solidFill>
                  <a:schemeClr val="tx1"/>
                </a:solidFill>
                <a:effectLst/>
                <a:latin typeface="+mn-lt"/>
                <a:ea typeface="+mn-ea"/>
                <a:cs typeface="+mn-cs"/>
              </a:rPr>
              <a:t>failled</a:t>
            </a:r>
            <a:endParaRPr lang="en-GB"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provision was piecemeal and usually only flourished under an enthusiastic patron, although even that did not guarantee success; both Trimmer’s school failed after 2 years </a:t>
            </a:r>
          </a:p>
          <a:p>
            <a:pPr marL="171450" indent="-171450">
              <a:buFont typeface="Arial"/>
              <a:buChar char="•"/>
            </a:pPr>
            <a:r>
              <a:rPr lang="en-GB" sz="1200" kern="1200" dirty="0" smtClean="0">
                <a:solidFill>
                  <a:schemeClr val="tx1"/>
                </a:solidFill>
                <a:effectLst/>
                <a:latin typeface="+mn-lt"/>
                <a:ea typeface="+mn-ea"/>
                <a:cs typeface="+mn-cs"/>
              </a:rPr>
              <a:t>A 1803 government survey of children receiving parish poor relief found that only 11% of children were in schools of industry.</a:t>
            </a:r>
          </a:p>
          <a:p>
            <a:pPr marL="171450" indent="-171450">
              <a:buFont typeface="Arial"/>
              <a:buChar char="•"/>
            </a:pPr>
            <a:r>
              <a:rPr lang="en-GB" sz="1200" kern="1200" dirty="0" smtClean="0">
                <a:solidFill>
                  <a:schemeClr val="tx1"/>
                </a:solidFill>
                <a:effectLst/>
                <a:latin typeface="+mn-lt"/>
                <a:ea typeface="+mn-ea"/>
                <a:cs typeface="+mn-cs"/>
              </a:rPr>
              <a:t>Famous industrial school at Bolder by William </a:t>
            </a:r>
            <a:r>
              <a:rPr lang="en-GB" sz="1200" kern="1200" dirty="0" err="1" smtClean="0">
                <a:solidFill>
                  <a:schemeClr val="tx1"/>
                </a:solidFill>
                <a:effectLst/>
                <a:latin typeface="+mn-lt"/>
                <a:ea typeface="+mn-ea"/>
                <a:cs typeface="+mn-cs"/>
              </a:rPr>
              <a:t>Gilpin</a:t>
            </a:r>
            <a:r>
              <a:rPr lang="en-GB" sz="1200" kern="1200" dirty="0" smtClean="0">
                <a:solidFill>
                  <a:schemeClr val="tx1"/>
                </a:solidFill>
                <a:effectLst/>
                <a:latin typeface="+mn-lt"/>
                <a:ea typeface="+mn-ea"/>
                <a:cs typeface="+mn-cs"/>
              </a:rPr>
              <a:t>, set up with proceeds of his books.</a:t>
            </a:r>
          </a:p>
          <a:p>
            <a:pPr marL="171450" indent="-171450">
              <a:buFont typeface="Arial"/>
              <a:buChar char="•"/>
            </a:pPr>
            <a:endParaRPr lang="en-GB"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7</a:t>
            </a:fld>
            <a:endParaRPr lang="en-GB"/>
          </a:p>
        </p:txBody>
      </p:sp>
    </p:spTree>
    <p:extLst>
      <p:ext uri="{BB962C8B-B14F-4D97-AF65-F5344CB8AC3E}">
        <p14:creationId xmlns:p14="http://schemas.microsoft.com/office/powerpoint/2010/main" val="2546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4741" y="498823"/>
            <a:ext cx="1833935" cy="1375927"/>
          </a:xfrm>
        </p:spPr>
      </p:sp>
      <p:sp>
        <p:nvSpPr>
          <p:cNvPr id="3" name="Notes Placeholder 2"/>
          <p:cNvSpPr>
            <a:spLocks noGrp="1"/>
          </p:cNvSpPr>
          <p:nvPr>
            <p:ph type="body" idx="1"/>
          </p:nvPr>
        </p:nvSpPr>
        <p:spPr>
          <a:xfrm>
            <a:off x="679768" y="2082999"/>
            <a:ext cx="5438140" cy="7488832"/>
          </a:xfrm>
        </p:spPr>
        <p:txBody>
          <a:bodyPr/>
          <a:lstStyle/>
          <a:p>
            <a:pPr marL="171450" indent="-171450">
              <a:buFont typeface="Arial"/>
              <a:buChar char="•"/>
            </a:pP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definitely preferred a well-educated girl. She praised Lady Carnegie as “the most sensible woman” she had ever met because of the quality of the education she gave her daughters and was aghast at the lack of education in Neapolitan noblewomen. However there was a consensus that education should differ based on rank.</a:t>
            </a:r>
          </a:p>
          <a:p>
            <a:endParaRPr lang="en-GB"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Eighteenth-century educationalists emphasised practical, industrial, education over academic for the poor. </a:t>
            </a:r>
          </a:p>
          <a:p>
            <a:pPr marL="171450" indent="-171450">
              <a:buFont typeface="Arial"/>
              <a:buChar char="•"/>
            </a:pPr>
            <a:r>
              <a:rPr lang="en-GB" sz="1200" kern="1200" dirty="0" smtClean="0">
                <a:solidFill>
                  <a:schemeClr val="tx1"/>
                </a:solidFill>
                <a:effectLst/>
                <a:latin typeface="+mn-lt"/>
                <a:ea typeface="+mn-ea"/>
                <a:cs typeface="+mn-cs"/>
              </a:rPr>
              <a:t>A significant minority viewed charity schools as disrupting the social order by educating children above their station: they were “more hurtful than beneficial: young persons who continue there so long as to read and write fluently become too delicate for hard labour and too proud for ordinary labour”. </a:t>
            </a:r>
          </a:p>
          <a:p>
            <a:pPr marL="171450" indent="-171450">
              <a:buFont typeface="Arial"/>
              <a:buChar char="•"/>
            </a:pPr>
            <a:r>
              <a:rPr lang="en-GB" sz="1200" kern="1200" dirty="0" smtClean="0">
                <a:solidFill>
                  <a:schemeClr val="tx1"/>
                </a:solidFill>
                <a:effectLst/>
                <a:latin typeface="+mn-lt"/>
                <a:ea typeface="+mn-ea"/>
                <a:cs typeface="+mn-cs"/>
              </a:rPr>
              <a:t>Evangelical Sarah Trimmer wrote: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children of the poor should not be educated in such a manner as to set them above the occupations of humble life, or so as to make them uncomfortable among their equals, and ambitious of associating with persons moving in a higher sphere, with whom they cannot possibly vie in experience or appearance without manifest injury to themselves.”</a:t>
            </a:r>
          </a:p>
          <a:p>
            <a:pPr marL="171450" indent="-171450">
              <a:buFont typeface="Arial"/>
              <a:buChar char="•"/>
            </a:pPr>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Lockeian</a:t>
            </a:r>
            <a:r>
              <a:rPr lang="en-GB" sz="1200" kern="1200" dirty="0" smtClean="0">
                <a:solidFill>
                  <a:schemeClr val="tx1"/>
                </a:solidFill>
                <a:effectLst/>
                <a:latin typeface="+mn-lt"/>
                <a:ea typeface="+mn-ea"/>
                <a:cs typeface="+mn-cs"/>
              </a:rPr>
              <a:t> ideas as modified and expounded by educationalists such as the Anglican </a:t>
            </a:r>
            <a:r>
              <a:rPr lang="en-GB" sz="1200" kern="1200" dirty="0" err="1" smtClean="0">
                <a:solidFill>
                  <a:schemeClr val="tx1"/>
                </a:solidFill>
                <a:effectLst/>
                <a:latin typeface="+mn-lt"/>
                <a:ea typeface="+mn-ea"/>
                <a:cs typeface="+mn-cs"/>
              </a:rPr>
              <a:t>Edgeworths</a:t>
            </a:r>
            <a:r>
              <a:rPr lang="en-GB" sz="1200" kern="1200" dirty="0" smtClean="0">
                <a:solidFill>
                  <a:schemeClr val="tx1"/>
                </a:solidFill>
                <a:effectLst/>
                <a:latin typeface="+mn-lt"/>
                <a:ea typeface="+mn-ea"/>
                <a:cs typeface="+mn-cs"/>
              </a:rPr>
              <a:t> and dissenting Anna </a:t>
            </a:r>
            <a:r>
              <a:rPr lang="en-GB" sz="1200" kern="1200" dirty="0" err="1" smtClean="0">
                <a:solidFill>
                  <a:schemeClr val="tx1"/>
                </a:solidFill>
                <a:effectLst/>
                <a:latin typeface="+mn-lt"/>
                <a:ea typeface="+mn-ea"/>
                <a:cs typeface="+mn-cs"/>
              </a:rPr>
              <a:t>Barbauld</a:t>
            </a:r>
            <a:r>
              <a:rPr lang="en-GB" sz="1200" kern="1200" dirty="0" smtClean="0">
                <a:solidFill>
                  <a:schemeClr val="tx1"/>
                </a:solidFill>
                <a:effectLst/>
                <a:latin typeface="+mn-lt"/>
                <a:ea typeface="+mn-ea"/>
                <a:cs typeface="+mn-cs"/>
              </a:rPr>
              <a:t>, who believed that education should be stimulating, pleasurable, encouraging and, importantly, not limiting, were an anathema to Hannah More: “Is it not a fundamental error to consider children as innocent beings, whose little weaknesses may perhaps want some correction, rather than as beings who bring into the world a corrupt nature and evil dispositions, which it should be the great end of education to rectify.”</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b="1" dirty="0" smtClean="0"/>
              <a:t>Subjects</a:t>
            </a:r>
          </a:p>
          <a:p>
            <a:pPr marL="171450" indent="-171450">
              <a:buFont typeface="Arial"/>
              <a:buChar char="•"/>
            </a:pPr>
            <a:r>
              <a:rPr lang="en-GB" dirty="0" smtClean="0"/>
              <a:t>spinning, knitting and all aspects of dressmaking, although the exact tasks would be age dependent; the youngest seem to have started with knitting.  </a:t>
            </a:r>
          </a:p>
          <a:p>
            <a:pPr marL="171450" indent="-171450">
              <a:buFont typeface="Arial"/>
              <a:buChar char="•"/>
            </a:pPr>
            <a:r>
              <a:rPr lang="en-GB" dirty="0" smtClean="0"/>
              <a:t>Work was taken in at rates half the women’s rate and the girls were paid for the work they did. </a:t>
            </a:r>
          </a:p>
          <a:p>
            <a:endParaRPr lang="en-GB" dirty="0" smtClean="0"/>
          </a:p>
          <a:p>
            <a:pPr marL="171450" indent="-171450">
              <a:buFont typeface="Arial"/>
              <a:buChar char="•"/>
            </a:pPr>
            <a:r>
              <a:rPr lang="en-GB" dirty="0" smtClean="0"/>
              <a:t>Taught reading and spelling and their catechism (or equivalent for dissenters), </a:t>
            </a:r>
          </a:p>
          <a:p>
            <a:pPr marL="171450" indent="-171450">
              <a:buFont typeface="Arial"/>
              <a:buChar char="•"/>
            </a:pPr>
            <a:r>
              <a:rPr lang="en-GB" dirty="0" smtClean="0"/>
              <a:t>oldest girls were taught practical housekeeping skills. </a:t>
            </a:r>
          </a:p>
          <a:p>
            <a:pPr marL="171450" indent="-171450">
              <a:buFont typeface="Arial"/>
              <a:buChar char="•"/>
            </a:pPr>
            <a:r>
              <a:rPr lang="en-GB" dirty="0" smtClean="0"/>
              <a:t>Mrs Rout, the governess, had a supply of books to be given out gratis to those pupils who showed enthusiasm for reading. </a:t>
            </a:r>
          </a:p>
          <a:p>
            <a:pPr marL="171450" indent="-171450">
              <a:buFont typeface="Arial"/>
              <a:buChar char="•"/>
            </a:pPr>
            <a:endParaRPr lang="en-GB" dirty="0" smtClean="0"/>
          </a:p>
          <a:p>
            <a:pPr marL="171450" indent="-171450">
              <a:buFont typeface="Arial"/>
              <a:buChar char="•"/>
            </a:pPr>
            <a:r>
              <a:rPr lang="en-GB" dirty="0" smtClean="0"/>
              <a:t>No mention is made of writing but as the children’s parents were expected to be able to write absence notes </a:t>
            </a:r>
          </a:p>
          <a:p>
            <a:pPr marL="171450" indent="-171450">
              <a:buFont typeface="Arial"/>
              <a:buChar char="•"/>
            </a:pPr>
            <a:r>
              <a:rPr lang="en-GB" dirty="0" smtClean="0"/>
              <a:t>little purpose being able to spell if you cannot write, writing may well also have been on the curriculum.</a:t>
            </a:r>
          </a:p>
          <a:p>
            <a:pPr marL="171450" indent="-171450">
              <a:buFont typeface="Arial"/>
              <a:buChar char="•"/>
            </a:pPr>
            <a:r>
              <a:rPr lang="en-GB" dirty="0" smtClean="0"/>
              <a:t>arithmetic is not explicitly on the curriculum but basic numeracy would have been integral to dressmaking and knitting. </a:t>
            </a:r>
          </a:p>
          <a:p>
            <a:pPr marL="171450" indent="-171450">
              <a:buFont typeface="Arial"/>
              <a:buChar char="•"/>
            </a:pPr>
            <a:r>
              <a:rPr lang="en-GB" dirty="0" err="1" smtClean="0"/>
              <a:t>Mee</a:t>
            </a:r>
            <a:r>
              <a:rPr lang="en-GB" dirty="0" smtClean="0"/>
              <a:t> unfortunately is quiet on her views about the teaching of writing, More thought it unsuitable for the poor, </a:t>
            </a:r>
            <a:r>
              <a:rPr lang="en-GB" dirty="0" err="1" smtClean="0"/>
              <a:t>Gilpin</a:t>
            </a:r>
            <a:r>
              <a:rPr lang="en-GB" dirty="0" smtClean="0"/>
              <a:t> only as added extra. </a:t>
            </a:r>
          </a:p>
          <a:p>
            <a:pPr marL="171450" indent="-171450">
              <a:buFont typeface="Arial"/>
              <a:buChar char="•"/>
              <a:defRPr/>
            </a:pPr>
            <a:r>
              <a:rPr lang="en-GB" dirty="0" smtClean="0"/>
              <a:t>4 ½ hours in the winter, 6 hours in the summer with a two hour lunch break starting at noon. Girls could either go home at lunchtime or have their lunch in the governess’s ‘first kitchen’ and play in her garden.</a:t>
            </a:r>
          </a:p>
          <a:p>
            <a:pPr marL="171450" indent="-171450">
              <a:buFont typeface="Arial"/>
              <a:buChar char="•"/>
              <a:defRPr/>
            </a:pPr>
            <a:r>
              <a:rPr lang="en-GB" dirty="0" smtClean="0"/>
              <a:t>Holidays were fixed at the discretion of the governess, in another pragmatic move, to be “most advantageous to the parents, and to the children, at the different seasons of the year”. </a:t>
            </a:r>
          </a:p>
          <a:p>
            <a:pPr marL="171450" indent="-171450">
              <a:buFont typeface="Arial"/>
              <a:buChar char="•"/>
              <a:defRPr/>
            </a:pPr>
            <a:r>
              <a:rPr lang="en-GB" dirty="0" smtClean="0"/>
              <a:t>Each girl was expected to be clean and tidy (with short hair like </a:t>
            </a:r>
            <a:r>
              <a:rPr lang="en-GB" dirty="0" err="1" smtClean="0"/>
              <a:t>Mee’s</a:t>
            </a:r>
            <a:r>
              <a:rPr lang="en-GB" dirty="0" smtClean="0"/>
              <a:t> own daughters when young) and “as neat as the circumstances of her situation will admit of”.</a:t>
            </a:r>
            <a:r>
              <a:rPr lang="en-GB" baseline="30000" dirty="0" smtClean="0"/>
              <a:t> </a:t>
            </a:r>
            <a:endParaRPr lang="en-GB" dirty="0" smtClean="0"/>
          </a:p>
          <a:p>
            <a:pPr marL="171450" indent="-171450">
              <a:buFont typeface="Arial"/>
              <a:buChar char="•"/>
            </a:pPr>
            <a:endParaRPr lang="en-GB" dirty="0" smtClean="0"/>
          </a:p>
          <a:p>
            <a:r>
              <a:rPr lang="en-GB" b="1" dirty="0" smtClean="0"/>
              <a:t>Infant school</a:t>
            </a:r>
          </a:p>
          <a:p>
            <a:pPr marL="171450" indent="-171450">
              <a:buFont typeface="Arial"/>
              <a:buChar char="•"/>
            </a:pPr>
            <a:r>
              <a:rPr lang="en-GB" dirty="0" smtClean="0"/>
              <a:t>February 1803 an infant school was opened, taking girls and boys as young as two. </a:t>
            </a:r>
          </a:p>
          <a:p>
            <a:pPr marL="171450" indent="-171450">
              <a:buFont typeface="Arial"/>
              <a:buChar char="•"/>
            </a:pPr>
            <a:r>
              <a:rPr lang="en-GB" dirty="0" err="1" smtClean="0"/>
              <a:t>Mee</a:t>
            </a:r>
            <a:r>
              <a:rPr lang="en-GB" dirty="0" smtClean="0"/>
              <a:t> demonstrated her pragmatic character, : “they all seemed delighted with the plan (not merely the beer) but of getting rid of their children which will allow them to go out”.  </a:t>
            </a:r>
          </a:p>
          <a:p>
            <a:pPr marL="171450" indent="-171450">
              <a:buFont typeface="Arial"/>
              <a:buChar char="•"/>
            </a:pPr>
            <a:r>
              <a:rPr lang="en-GB" dirty="0" smtClean="0"/>
              <a:t>the total number of pupils was in the region of 100 girls.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Dinner</a:t>
            </a:r>
          </a:p>
          <a:p>
            <a:r>
              <a:rPr lang="en-GB" sz="1200" kern="1200" dirty="0" smtClean="0">
                <a:solidFill>
                  <a:schemeClr val="tx1"/>
                </a:solidFill>
                <a:effectLst/>
                <a:latin typeface="+mn-lt"/>
                <a:ea typeface="+mn-ea"/>
                <a:cs typeface="+mn-cs"/>
              </a:rPr>
              <a:t>Continued bad behaviour would result in being excluded from the annual dinner. </a:t>
            </a:r>
          </a:p>
          <a:p>
            <a:pPr marL="171450" indent="-171450">
              <a:buFont typeface="Arial"/>
              <a:buChar char="•"/>
            </a:pPr>
            <a:r>
              <a:rPr lang="en-GB" sz="1200" kern="1200" dirty="0" smtClean="0">
                <a:solidFill>
                  <a:schemeClr val="tx1"/>
                </a:solidFill>
                <a:effectLst/>
                <a:latin typeface="+mn-lt"/>
                <a:ea typeface="+mn-ea"/>
                <a:cs typeface="+mn-cs"/>
              </a:rPr>
              <a:t>In 1804, 136 girls, teachers and Mrs Smith the cook dined. </a:t>
            </a:r>
          </a:p>
          <a:p>
            <a:pPr marL="171450" indent="-171450">
              <a:buFont typeface="Arial"/>
              <a:buChar char="•"/>
            </a:pPr>
            <a:r>
              <a:rPr lang="en-GB" sz="1200" kern="1200" dirty="0" smtClean="0">
                <a:solidFill>
                  <a:schemeClr val="tx1"/>
                </a:solidFill>
                <a:effectLst/>
                <a:latin typeface="+mn-lt"/>
                <a:ea typeface="+mn-ea"/>
                <a:cs typeface="+mn-cs"/>
              </a:rPr>
              <a:t>They were waited upon by the Lady Visitors, and other families and friends including Lord Ashburton</a:t>
            </a:r>
          </a:p>
          <a:p>
            <a:pPr marL="171450" indent="-171450">
              <a:buFont typeface="Arial"/>
              <a:buChar char="•"/>
            </a:pPr>
            <a:r>
              <a:rPr lang="en-GB" sz="1200" kern="1200" dirty="0" smtClean="0">
                <a:solidFill>
                  <a:schemeClr val="tx1"/>
                </a:solidFill>
                <a:effectLst/>
                <a:latin typeface="+mn-lt"/>
                <a:ea typeface="+mn-ea"/>
                <a:cs typeface="+mn-cs"/>
              </a:rPr>
              <a:t> “their dinner Roast Beef, Plumb Pudding, Potatoes, Green Bread and strong and small beer – after dinner they went into the Spinning Room to dance […] Love Country Dances very well and Harry and Lilly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danced with the infants. I never saw a </a:t>
            </a:r>
            <a:r>
              <a:rPr lang="en-GB" sz="1200" kern="1200" dirty="0" err="1" smtClean="0">
                <a:solidFill>
                  <a:schemeClr val="tx1"/>
                </a:solidFill>
                <a:effectLst/>
                <a:latin typeface="+mn-lt"/>
                <a:ea typeface="+mn-ea"/>
                <a:cs typeface="+mn-cs"/>
              </a:rPr>
              <a:t>gaier</a:t>
            </a:r>
            <a:r>
              <a:rPr lang="en-GB" sz="1200" kern="1200" dirty="0" smtClean="0">
                <a:solidFill>
                  <a:schemeClr val="tx1"/>
                </a:solidFill>
                <a:effectLst/>
                <a:latin typeface="+mn-lt"/>
                <a:ea typeface="+mn-ea"/>
                <a:cs typeface="+mn-cs"/>
              </a:rPr>
              <a:t> Ball &amp; the pleasure arising from seeing so many happy is reflected back doubly upon those who enter it. They danced until 9 o’clock then had warm milk or water and a piece of cake”.</a:t>
            </a:r>
          </a:p>
          <a:p>
            <a:endParaRPr lang="en-GB"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Another intangible reward was being invited to Broadlands. In January 1803, the school girls came to the house to receive their New Year prizes and </a:t>
            </a: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wrote to Harry later that day that “this morning had my school here and am quite ruined in </a:t>
            </a:r>
            <a:r>
              <a:rPr lang="en-GB" sz="1200" u="sng" kern="1200" dirty="0" smtClean="0">
                <a:solidFill>
                  <a:schemeClr val="tx1"/>
                </a:solidFill>
                <a:effectLst/>
                <a:latin typeface="+mn-lt"/>
                <a:ea typeface="+mn-ea"/>
                <a:cs typeface="+mn-cs"/>
              </a:rPr>
              <a:t>presents</a:t>
            </a:r>
            <a:r>
              <a:rPr lang="en-GB" sz="1200" kern="1200" dirty="0" smtClean="0">
                <a:solidFill>
                  <a:schemeClr val="tx1"/>
                </a:solidFill>
                <a:effectLst/>
                <a:latin typeface="+mn-lt"/>
                <a:ea typeface="+mn-ea"/>
                <a:cs typeface="+mn-cs"/>
              </a:rPr>
              <a:t>” </a:t>
            </a:r>
          </a:p>
          <a:p>
            <a:pPr marL="171450" indent="-171450">
              <a:buFont typeface="Arial"/>
              <a:buChar char="•"/>
            </a:pP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frequently made mock complaints to her son about the good behaviour of her schoolgirls costing her a fortune. </a:t>
            </a:r>
          </a:p>
          <a:p>
            <a:pPr marL="171450" indent="-171450">
              <a:buFont typeface="Arial"/>
              <a:buChar char="•"/>
            </a:pPr>
            <a:r>
              <a:rPr lang="en-GB" sz="1200" kern="1200" dirty="0" smtClean="0">
                <a:solidFill>
                  <a:schemeClr val="tx1"/>
                </a:solidFill>
                <a:effectLst/>
                <a:latin typeface="+mn-lt"/>
                <a:ea typeface="+mn-ea"/>
                <a:cs typeface="+mn-cs"/>
              </a:rPr>
              <a:t>Harry replied in the same tone with a modest suggestion that she should “introduce some sly little discordant Pippin among them, and make the young ladies misbehave their prizes away in forfeits”. </a:t>
            </a:r>
          </a:p>
          <a:p>
            <a:pPr marL="171450" indent="-171450">
              <a:buFont typeface="Arial"/>
              <a:buChar char="•"/>
            </a:pPr>
            <a:r>
              <a:rPr lang="en-GB" sz="1200" kern="1200" dirty="0" smtClean="0">
                <a:solidFill>
                  <a:schemeClr val="tx1"/>
                </a:solidFill>
                <a:effectLst/>
                <a:latin typeface="+mn-lt"/>
                <a:ea typeface="+mn-ea"/>
                <a:cs typeface="+mn-cs"/>
              </a:rPr>
              <a:t>school does not appear to have suffered from the absenteeism that occurred in other charity schools. This is probably due to the fact that the girls earned income by attending and the holidays were to be fixed at the parent’s convenience, so the economic pressures to remove children at harvest time and other local opportunities for temporary employment were not so acute.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Leavers</a:t>
            </a:r>
          </a:p>
          <a:p>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remained interested in the girls once they left her school. She listed the leavers and their destinations (home, servants, dressmakers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every year in her books and invited the leavers back for the annual dinner. After the school had been going for a few years, she rented the house next to the school to provide workroom for those who haven’t gone on to other employment, to ensure that ‘her girls’ didn’t fall prey to that ‘degenerating evil, idleness’.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Legacy</a:t>
            </a:r>
          </a:p>
          <a:p>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did not leave a legacy to her school.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not that unusual for the early nineteenth century.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Wanted to continue as she wrote in January 1803, “my hopes carry me to think when I no longer exist this school will live and flourish”.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May 1804, seven months before her death, </a:t>
            </a: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detailed her expenditure and debts and listed the allowances she would like to be paid after her death. “With respect to the School establishment it may be too expensive. I therefore have no right to be continued – I am sure I have no pretension to ask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Family did support it until amalgamated into the Girls National School in the 1850s as part of a rationalisation of education in Romsey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specialist needlework class in the National School was called Lady Palmerston’s</a:t>
            </a:r>
            <a:r>
              <a:rPr lang="en-GB" sz="1200" kern="1200" baseline="0" dirty="0" smtClean="0">
                <a:solidFill>
                  <a:schemeClr val="tx1"/>
                </a:solidFill>
                <a:effectLst/>
                <a:latin typeface="+mn-lt"/>
                <a:ea typeface="+mn-ea"/>
                <a:cs typeface="+mn-cs"/>
              </a:rPr>
              <a:t> until into 20thC and further education reforms</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smtClean="0"/>
          </a:p>
          <a:p>
            <a:endParaRPr lang="en-GB" dirty="0" smtClean="0"/>
          </a:p>
          <a:p>
            <a:endParaRPr lang="en-GB" dirty="0"/>
          </a:p>
          <a:p>
            <a:pPr marL="0" indent="0">
              <a:buFont typeface="Arial"/>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8</a:t>
            </a:fld>
            <a:endParaRPr lang="en-GB"/>
          </a:p>
        </p:txBody>
      </p:sp>
    </p:spTree>
    <p:extLst>
      <p:ext uri="{BB962C8B-B14F-4D97-AF65-F5344CB8AC3E}">
        <p14:creationId xmlns:p14="http://schemas.microsoft.com/office/powerpoint/2010/main" val="335143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8675" y="744538"/>
            <a:ext cx="60325" cy="46037"/>
          </a:xfrm>
        </p:spPr>
      </p:sp>
      <p:sp>
        <p:nvSpPr>
          <p:cNvPr id="3" name="Notes Placeholder 2"/>
          <p:cNvSpPr>
            <a:spLocks noGrp="1"/>
          </p:cNvSpPr>
          <p:nvPr>
            <p:ph type="body" idx="1"/>
          </p:nvPr>
        </p:nvSpPr>
        <p:spPr>
          <a:xfrm>
            <a:off x="662533" y="786855"/>
            <a:ext cx="5438140" cy="8611309"/>
          </a:xfrm>
        </p:spPr>
        <p:txBody>
          <a:bodyPr/>
          <a:lstStyle/>
          <a:p>
            <a:r>
              <a:rPr lang="en-GB" b="1" dirty="0" smtClean="0"/>
              <a:t>Punishments</a:t>
            </a:r>
            <a:endParaRPr lang="en-GB" sz="1200" b="1" kern="1200" dirty="0" smtClean="0">
              <a:solidFill>
                <a:schemeClr val="tx1"/>
              </a:solidFill>
              <a:effectLst/>
              <a:latin typeface="+mn-lt"/>
              <a:ea typeface="+mn-ea"/>
              <a:cs typeface="+mn-cs"/>
            </a:endParaRPr>
          </a:p>
          <a:p>
            <a:pPr marL="171450" indent="-171450">
              <a:buFont typeface="Arial"/>
              <a:buChar char="•"/>
            </a:pPr>
            <a:r>
              <a:rPr lang="en-GB" dirty="0" smtClean="0"/>
              <a:t>Punishments were usually in the form of a monetary fine from earnings and a headband to with the legend ‘for misbehaviour’ to be worn for the rest of the day. </a:t>
            </a:r>
          </a:p>
          <a:p>
            <a:pPr marL="171450" indent="-171450">
              <a:buFont typeface="Arial"/>
              <a:buChar char="•"/>
            </a:pPr>
            <a:r>
              <a:rPr lang="en-GB" dirty="0" smtClean="0"/>
              <a:t>“not very severe [and] more likely to produce a good effect from those commonly made”. </a:t>
            </a:r>
          </a:p>
          <a:p>
            <a:pPr marL="171450" indent="-171450">
              <a:buFont typeface="Arial"/>
              <a:buChar char="•"/>
            </a:pPr>
            <a:r>
              <a:rPr lang="en-GB" dirty="0" smtClean="0"/>
              <a:t>Lying warranted two days suspension, the loss of seven days earnings and wearing the black headband for seven days.  Repetition of lying would lead to permanent exclusion. </a:t>
            </a:r>
          </a:p>
          <a:p>
            <a:pPr marL="171450" indent="-171450">
              <a:buFont typeface="Arial"/>
              <a:buChar char="•"/>
            </a:pPr>
            <a:r>
              <a:rPr lang="en-GB" dirty="0" smtClean="0"/>
              <a:t>Stealing: immediate expulsion, as Hannah Doling discovered in 1803 when she stole money from the teacher’s desk to buy peppermints.</a:t>
            </a:r>
          </a:p>
          <a:p>
            <a:pPr marL="171450" indent="-171450">
              <a:buFont typeface="Arial"/>
              <a:buChar char="•"/>
            </a:pPr>
            <a:r>
              <a:rPr lang="en-GB" dirty="0" smtClean="0"/>
              <a:t>All forfeited earnings were collected and given by </a:t>
            </a:r>
            <a:r>
              <a:rPr lang="en-GB" dirty="0" err="1" smtClean="0"/>
              <a:t>Mee</a:t>
            </a:r>
            <a:r>
              <a:rPr lang="en-GB" dirty="0" smtClean="0"/>
              <a:t> to the most deserving girl every Christmas and Whitsun. Monthly and annual rewards were given out; the monthly prizes were in the form of clothing of up to half a crown’s value for the third class, two shillings for the second class and one shilling and six pence for the first class and the girls would wear a white band emblazoned with ‘A Reward of Industry’.</a:t>
            </a:r>
          </a:p>
          <a:p>
            <a:endParaRPr lang="en-GB" sz="1200" b="1" kern="1200" dirty="0" smtClean="0">
              <a:solidFill>
                <a:schemeClr val="tx1"/>
              </a:solidFill>
              <a:effectLst/>
              <a:latin typeface="+mn-lt"/>
              <a:ea typeface="+mn-ea"/>
              <a:cs typeface="+mn-cs"/>
            </a:endParaRPr>
          </a:p>
          <a:p>
            <a:endParaRPr lang="en-GB" b="1" dirty="0" smtClean="0"/>
          </a:p>
          <a:p>
            <a:r>
              <a:rPr lang="en-GB" sz="1200" b="1" kern="1200" dirty="0" smtClean="0">
                <a:solidFill>
                  <a:schemeClr val="tx1"/>
                </a:solidFill>
                <a:effectLst/>
                <a:latin typeface="+mn-lt"/>
                <a:ea typeface="+mn-ea"/>
                <a:cs typeface="+mn-cs"/>
              </a:rPr>
              <a:t>Annual prizes </a:t>
            </a:r>
            <a:r>
              <a:rPr lang="en-GB" sz="1200" kern="1200" dirty="0" smtClean="0">
                <a:solidFill>
                  <a:schemeClr val="tx1"/>
                </a:solidFill>
                <a:effectLst/>
                <a:latin typeface="+mn-lt"/>
                <a:ea typeface="+mn-ea"/>
                <a:cs typeface="+mn-cs"/>
              </a:rPr>
              <a:t>of clothes were awarded. </a:t>
            </a:r>
          </a:p>
          <a:p>
            <a:r>
              <a:rPr lang="en-GB" sz="1200" kern="1200" dirty="0" smtClean="0">
                <a:solidFill>
                  <a:schemeClr val="tx1"/>
                </a:solidFill>
                <a:effectLst/>
                <a:latin typeface="+mn-lt"/>
                <a:ea typeface="+mn-ea"/>
                <a:cs typeface="+mn-cs"/>
              </a:rPr>
              <a:t>Five prizes were available to each class. Given on new Year’s day</a:t>
            </a:r>
          </a:p>
          <a:p>
            <a:r>
              <a:rPr lang="en-GB" sz="1200" kern="1200" dirty="0" smtClean="0">
                <a:solidFill>
                  <a:schemeClr val="tx1"/>
                </a:solidFill>
                <a:effectLst/>
                <a:latin typeface="+mn-lt"/>
                <a:ea typeface="+mn-ea"/>
                <a:cs typeface="+mn-cs"/>
              </a:rPr>
              <a:t>First Prize  	Gown, petticoat, shift, stockings, shoes, hat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Second Prize	Gown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Third Prize	Petticoat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Fourth Prize	Shift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Fifth Prize	Pair of stockings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bill of S. Newell in December 1803 for the clothes for the school, came to £27.3.0. School leavers were given bonnets and in 1803 </a:t>
            </a:r>
            <a:r>
              <a:rPr lang="en-GB" sz="1200" kern="1200" dirty="0" err="1" smtClean="0">
                <a:solidFill>
                  <a:schemeClr val="tx1"/>
                </a:solidFill>
                <a:effectLst/>
                <a:latin typeface="+mn-lt"/>
                <a:ea typeface="+mn-ea"/>
                <a:cs typeface="+mn-cs"/>
              </a:rPr>
              <a:t>Mee</a:t>
            </a:r>
            <a:r>
              <a:rPr lang="en-GB" sz="1200" kern="1200" dirty="0" smtClean="0">
                <a:solidFill>
                  <a:schemeClr val="tx1"/>
                </a:solidFill>
                <a:effectLst/>
                <a:latin typeface="+mn-lt"/>
                <a:ea typeface="+mn-ea"/>
                <a:cs typeface="+mn-cs"/>
              </a:rPr>
              <a:t> planned to give all the girls cloaks to wear when going to church.</a:t>
            </a:r>
          </a:p>
          <a:p>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0CA2F57A-E64D-4FE8-B6B7-CB7211144CF1}" type="slidenum">
              <a:rPr lang="en-GB" smtClean="0"/>
              <a:t>9</a:t>
            </a:fld>
            <a:endParaRPr lang="en-GB"/>
          </a:p>
        </p:txBody>
      </p:sp>
    </p:spTree>
    <p:extLst>
      <p:ext uri="{BB962C8B-B14F-4D97-AF65-F5344CB8AC3E}">
        <p14:creationId xmlns:p14="http://schemas.microsoft.com/office/powerpoint/2010/main" val="263477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07B305-63F0-4BE6-B016-A8555506F709}"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19312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07B305-63F0-4BE6-B016-A8555506F709}"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200338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07B305-63F0-4BE6-B016-A8555506F709}"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263138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07B305-63F0-4BE6-B016-A8555506F709}"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99398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7B305-63F0-4BE6-B016-A8555506F709}"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85186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07B305-63F0-4BE6-B016-A8555506F709}" type="datetimeFigureOut">
              <a:rPr lang="en-GB" smtClean="0"/>
              <a:t>18/04/2018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426153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07B305-63F0-4BE6-B016-A8555506F709}" type="datetimeFigureOut">
              <a:rPr lang="en-GB" smtClean="0"/>
              <a:t>18/04/2018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352825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07B305-63F0-4BE6-B016-A8555506F709}" type="datetimeFigureOut">
              <a:rPr lang="en-GB" smtClean="0"/>
              <a:t>18/04/2018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175681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7B305-63F0-4BE6-B016-A8555506F709}" type="datetimeFigureOut">
              <a:rPr lang="en-GB" smtClean="0"/>
              <a:t>18/04/2018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158075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7B305-63F0-4BE6-B016-A8555506F709}" type="datetimeFigureOut">
              <a:rPr lang="en-GB" smtClean="0"/>
              <a:t>18/04/2018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175719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7B305-63F0-4BE6-B016-A8555506F709}" type="datetimeFigureOut">
              <a:rPr lang="en-GB" smtClean="0"/>
              <a:t>18/04/2018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3487B0-4A35-4FD7-8924-3F5233587670}" type="slidenum">
              <a:rPr lang="en-GB" smtClean="0"/>
              <a:t>‹#›</a:t>
            </a:fld>
            <a:endParaRPr lang="en-GB"/>
          </a:p>
        </p:txBody>
      </p:sp>
    </p:spTree>
    <p:extLst>
      <p:ext uri="{BB962C8B-B14F-4D97-AF65-F5344CB8AC3E}">
        <p14:creationId xmlns:p14="http://schemas.microsoft.com/office/powerpoint/2010/main" val="318659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7B305-63F0-4BE6-B016-A8555506F709}" type="datetimeFigureOut">
              <a:rPr lang="en-GB" smtClean="0"/>
              <a:t>18/04/2018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487B0-4A35-4FD7-8924-3F5233587670}" type="slidenum">
              <a:rPr lang="en-GB" smtClean="0"/>
              <a:t>‹#›</a:t>
            </a:fld>
            <a:endParaRPr lang="en-GB"/>
          </a:p>
        </p:txBody>
      </p:sp>
    </p:spTree>
    <p:extLst>
      <p:ext uri="{BB962C8B-B14F-4D97-AF65-F5344CB8AC3E}">
        <p14:creationId xmlns:p14="http://schemas.microsoft.com/office/powerpoint/2010/main" val="148714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4032448"/>
          </a:xfrm>
        </p:spPr>
        <p:txBody>
          <a:bodyPr>
            <a:normAutofit fontScale="90000"/>
          </a:bodyPr>
          <a:lstStyle/>
          <a:p>
            <a:pPr algn="ctr"/>
            <a:r>
              <a:rPr lang="en-GB" sz="5300" b="1" dirty="0"/>
              <a:t>‘In the way to do some </a:t>
            </a:r>
            <a:r>
              <a:rPr lang="en-GB" sz="5300" b="1" dirty="0" smtClean="0"/>
              <a:t>good’ </a:t>
            </a:r>
            <a:r>
              <a:rPr lang="en-GB" b="1" dirty="0" smtClean="0"/>
              <a:t/>
            </a:r>
            <a:br>
              <a:rPr lang="en-GB" b="1" dirty="0" smtClean="0"/>
            </a:br>
            <a:r>
              <a:rPr lang="en-GB" b="1" dirty="0" smtClean="0"/>
              <a:t/>
            </a:r>
            <a:br>
              <a:rPr lang="en-GB" b="1" dirty="0" smtClean="0"/>
            </a:br>
            <a:r>
              <a:rPr lang="en-GB" dirty="0" smtClean="0"/>
              <a:t>The Viscountess,</a:t>
            </a:r>
            <a:br>
              <a:rPr lang="en-GB" dirty="0" smtClean="0"/>
            </a:br>
            <a:r>
              <a:rPr lang="en-GB" dirty="0" smtClean="0"/>
              <a:t>the </a:t>
            </a:r>
            <a:r>
              <a:rPr lang="en-GB" dirty="0"/>
              <a:t>Scientific </a:t>
            </a:r>
            <a:r>
              <a:rPr lang="en-GB" dirty="0" smtClean="0"/>
              <a:t>Philanthropist, </a:t>
            </a:r>
            <a:br>
              <a:rPr lang="en-GB" dirty="0" smtClean="0"/>
            </a:br>
            <a:r>
              <a:rPr lang="en-GB" dirty="0" smtClean="0"/>
              <a:t>&amp; the </a:t>
            </a:r>
            <a:r>
              <a:rPr lang="en-GB" dirty="0"/>
              <a:t>School of </a:t>
            </a:r>
            <a:r>
              <a:rPr lang="en-GB" dirty="0" smtClean="0"/>
              <a:t>Industry</a:t>
            </a:r>
            <a:br>
              <a:rPr lang="en-GB" dirty="0" smtClean="0"/>
            </a:br>
            <a:r>
              <a:rPr lang="en-GB" dirty="0"/>
              <a:t/>
            </a:r>
            <a:br>
              <a:rPr lang="en-GB" dirty="0"/>
            </a:br>
            <a:r>
              <a:rPr lang="en-GB" sz="2200" dirty="0" smtClean="0"/>
              <a:t>Isobel Stark,</a:t>
            </a:r>
            <a:br>
              <a:rPr lang="en-GB" sz="2200" dirty="0" smtClean="0"/>
            </a:br>
            <a:r>
              <a:rPr lang="en-GB" sz="2200" dirty="0" smtClean="0"/>
              <a:t>Hartley Library, University of Southampton</a:t>
            </a:r>
            <a:endParaRPr lang="en-GB" sz="2200" dirty="0"/>
          </a:p>
        </p:txBody>
      </p:sp>
    </p:spTree>
    <p:extLst>
      <p:ext uri="{BB962C8B-B14F-4D97-AF65-F5344CB8AC3E}">
        <p14:creationId xmlns:p14="http://schemas.microsoft.com/office/powerpoint/2010/main" val="2554974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57192"/>
            <a:ext cx="4032448" cy="1575048"/>
          </a:xfrm>
        </p:spPr>
        <p:txBody>
          <a:bodyPr lIns="0" tIns="0" rIns="0" bIns="0">
            <a:normAutofit/>
          </a:bodyPr>
          <a:lstStyle/>
          <a:p>
            <a:r>
              <a:rPr lang="en-GB" sz="1800" dirty="0" smtClean="0"/>
              <a:t>John Russell, </a:t>
            </a:r>
            <a:r>
              <a:rPr lang="en-GB" sz="1800" i="1" dirty="0" smtClean="0"/>
              <a:t>William Man Godschall</a:t>
            </a:r>
            <a:r>
              <a:rPr lang="en-GB" sz="1800" dirty="0" smtClean="0"/>
              <a:t>, 1791</a:t>
            </a:r>
            <a:br>
              <a:rPr lang="en-GB" sz="1800" dirty="0" smtClean="0"/>
            </a:br>
            <a:r>
              <a:rPr lang="en-GB" sz="1800" dirty="0" smtClean="0"/>
              <a:t>© Metropolitan Museum of Art, New </a:t>
            </a:r>
            <a:r>
              <a:rPr lang="en-GB" sz="1800" dirty="0"/>
              <a:t>Y</a:t>
            </a:r>
            <a:r>
              <a:rPr lang="en-GB" sz="1800" dirty="0" smtClean="0"/>
              <a:t>ork </a:t>
            </a:r>
            <a:endParaRPr lang="en-GB" sz="18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88640"/>
            <a:ext cx="3600400" cy="6266081"/>
          </a:xfrm>
          <a:ln>
            <a:noFill/>
          </a:ln>
        </p:spPr>
      </p:pic>
      <p:pic>
        <p:nvPicPr>
          <p:cNvPr id="7" name="Content Placeholder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67544" y="260648"/>
            <a:ext cx="4032448" cy="5403480"/>
          </a:xfrm>
        </p:spPr>
      </p:pic>
    </p:spTree>
    <p:extLst>
      <p:ext uri="{BB962C8B-B14F-4D97-AF65-F5344CB8AC3E}">
        <p14:creationId xmlns:p14="http://schemas.microsoft.com/office/powerpoint/2010/main" val="231249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32656"/>
            <a:ext cx="3727682" cy="566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706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Mary </a:t>
            </a:r>
            <a:r>
              <a:rPr lang="en-GB" dirty="0" err="1" smtClean="0"/>
              <a:t>Mee</a:t>
            </a:r>
            <a:endParaRPr lang="en-GB" dirty="0"/>
          </a:p>
        </p:txBody>
      </p:sp>
      <p:sp>
        <p:nvSpPr>
          <p:cNvPr id="3" name="Content Placeholder 2"/>
          <p:cNvSpPr>
            <a:spLocks noGrp="1"/>
          </p:cNvSpPr>
          <p:nvPr>
            <p:ph sz="half" idx="1"/>
          </p:nvPr>
        </p:nvSpPr>
        <p:spPr>
          <a:xfrm>
            <a:off x="457200" y="1600200"/>
            <a:ext cx="4038600" cy="4925144"/>
          </a:xfrm>
        </p:spPr>
        <p:txBody>
          <a:bodyPr>
            <a:normAutofit fontScale="47500" lnSpcReduction="20000"/>
          </a:bodyPr>
          <a:lstStyle/>
          <a:p>
            <a:r>
              <a:rPr lang="en-GB" sz="5900" dirty="0" smtClean="0"/>
              <a:t>Born </a:t>
            </a:r>
            <a:r>
              <a:rPr lang="en-US" sz="5900" dirty="0" smtClean="0">
                <a:effectLst/>
              </a:rPr>
              <a:t>1752, died 1805</a:t>
            </a:r>
            <a:br>
              <a:rPr lang="en-US" sz="5900" dirty="0" smtClean="0">
                <a:effectLst/>
              </a:rPr>
            </a:br>
            <a:endParaRPr lang="en-US" sz="5900" dirty="0" smtClean="0">
              <a:effectLst/>
            </a:endParaRPr>
          </a:p>
          <a:p>
            <a:r>
              <a:rPr lang="en-US" sz="5900" dirty="0" smtClean="0"/>
              <a:t>Married 2</a:t>
            </a:r>
            <a:r>
              <a:rPr lang="en-US" sz="5900" baseline="30000" dirty="0" smtClean="0"/>
              <a:t>nd</a:t>
            </a:r>
            <a:r>
              <a:rPr lang="en-US" sz="5900" dirty="0" smtClean="0"/>
              <a:t> Viscount Palmerston in Bath, </a:t>
            </a:r>
            <a:br>
              <a:rPr lang="en-US" sz="5900" dirty="0" smtClean="0"/>
            </a:br>
            <a:r>
              <a:rPr lang="en-US" sz="5900" dirty="0" smtClean="0"/>
              <a:t>7</a:t>
            </a:r>
            <a:r>
              <a:rPr lang="en-US" sz="5900" baseline="30000" dirty="0" smtClean="0"/>
              <a:t>th</a:t>
            </a:r>
            <a:r>
              <a:rPr lang="en-US" sz="5900" dirty="0" smtClean="0"/>
              <a:t> January 1783</a:t>
            </a:r>
            <a:br>
              <a:rPr lang="en-US" sz="5900" dirty="0" smtClean="0"/>
            </a:br>
            <a:endParaRPr lang="en-US" sz="5900" dirty="0" smtClean="0"/>
          </a:p>
          <a:p>
            <a:r>
              <a:rPr lang="en-GB" sz="5900" dirty="0" smtClean="0"/>
              <a:t>Children:</a:t>
            </a:r>
            <a:br>
              <a:rPr lang="en-GB" sz="5900" dirty="0" smtClean="0"/>
            </a:br>
            <a:r>
              <a:rPr lang="en-GB" sz="5900" dirty="0" smtClean="0"/>
              <a:t>1784 - Henry </a:t>
            </a:r>
            <a:r>
              <a:rPr lang="en-GB" sz="5900" dirty="0"/>
              <a:t>(</a:t>
            </a:r>
            <a:r>
              <a:rPr lang="en-GB" sz="5900" dirty="0" smtClean="0"/>
              <a:t>Harry) 1786 - Frances </a:t>
            </a:r>
            <a:r>
              <a:rPr lang="en-GB" sz="5900" dirty="0"/>
              <a:t>(Fanny) </a:t>
            </a:r>
            <a:r>
              <a:rPr lang="en-GB" sz="5900" dirty="0" smtClean="0"/>
              <a:t>1788 - William</a:t>
            </a:r>
            <a:br>
              <a:rPr lang="en-GB" sz="5900" dirty="0" smtClean="0"/>
            </a:br>
            <a:r>
              <a:rPr lang="en-GB" sz="5900" dirty="0" smtClean="0"/>
              <a:t>1789 - Mary </a:t>
            </a:r>
            <a:br>
              <a:rPr lang="en-GB" sz="5900" dirty="0" smtClean="0"/>
            </a:br>
            <a:r>
              <a:rPr lang="en-GB" sz="5900" dirty="0" smtClean="0"/>
              <a:t>1790 -</a:t>
            </a:r>
            <a:r>
              <a:rPr lang="en-GB" sz="5900" dirty="0"/>
              <a:t> </a:t>
            </a:r>
            <a:r>
              <a:rPr lang="en-GB" sz="5900" dirty="0" smtClean="0"/>
              <a:t>Elizabeth </a:t>
            </a:r>
            <a:r>
              <a:rPr lang="en-GB" sz="5900" dirty="0"/>
              <a:t>(</a:t>
            </a:r>
            <a:r>
              <a:rPr lang="en-GB" sz="5900" dirty="0" smtClean="0"/>
              <a:t>Lilly) </a:t>
            </a:r>
            <a:endParaRPr lang="en-US" sz="5900" dirty="0" smtClean="0"/>
          </a:p>
          <a:p>
            <a:endParaRPr lang="en-US" dirty="0"/>
          </a:p>
          <a:p>
            <a:endParaRPr lang="en-US" dirty="0" smtClean="0">
              <a:effectLst/>
            </a:endParaRPr>
          </a:p>
          <a:p>
            <a:endParaRPr lang="en-GB" dirty="0"/>
          </a:p>
        </p:txBody>
      </p:sp>
      <p:sp>
        <p:nvSpPr>
          <p:cNvPr id="4" name="Content Placeholder 3"/>
          <p:cNvSpPr>
            <a:spLocks noGrp="1"/>
          </p:cNvSpPr>
          <p:nvPr>
            <p:ph sz="half" idx="2"/>
          </p:nvPr>
        </p:nvSpPr>
        <p:spPr>
          <a:xfrm>
            <a:off x="4788023" y="6392190"/>
            <a:ext cx="3947219" cy="465810"/>
          </a:xfrm>
        </p:spPr>
        <p:txBody>
          <a:bodyPr>
            <a:normAutofit fontScale="47500" lnSpcReduction="20000"/>
          </a:bodyPr>
          <a:lstStyle/>
          <a:p>
            <a:pPr marL="0" indent="0" algn="ctr">
              <a:buNone/>
            </a:pPr>
            <a:r>
              <a:rPr lang="en-GB" dirty="0" smtClean="0"/>
              <a:t>Mary, Viscountess Palmerston by Mary Tate,</a:t>
            </a:r>
            <a:br>
              <a:rPr lang="en-GB" dirty="0" smtClean="0"/>
            </a:br>
            <a:r>
              <a:rPr lang="en-GB" dirty="0" smtClean="0"/>
              <a:t>reproduced in Connell,  </a:t>
            </a:r>
            <a:r>
              <a:rPr lang="en-GB" i="1" dirty="0" smtClean="0"/>
              <a:t>Portrait of A Whig Peer</a:t>
            </a:r>
            <a:r>
              <a:rPr lang="en-GB" dirty="0" smtClean="0"/>
              <a:t>, p.129</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89848"/>
            <a:ext cx="3947219" cy="600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173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a:t>
            </a:r>
            <a:r>
              <a:rPr lang="en-US" i="1" dirty="0" smtClean="0"/>
              <a:t>a pleasing, unaffected woman, who, </a:t>
            </a:r>
            <a:r>
              <a:rPr lang="en-US" i="1" dirty="0" err="1" smtClean="0"/>
              <a:t>tho</a:t>
            </a:r>
            <a:r>
              <a:rPr lang="en-US" i="1" dirty="0" smtClean="0"/>
              <a:t>’ she did squeeze thro’ the city gates into a Viscountess, bears her blushing </a:t>
            </a:r>
            <a:r>
              <a:rPr lang="en-US" i="1" dirty="0" err="1" smtClean="0"/>
              <a:t>honours</a:t>
            </a:r>
            <a:r>
              <a:rPr lang="en-US" i="1" dirty="0" smtClean="0"/>
              <a:t> without shaking them at you every moment</a:t>
            </a:r>
            <a:r>
              <a:rPr lang="en-US" dirty="0" smtClean="0"/>
              <a:t>”</a:t>
            </a:r>
            <a:endParaRPr lang="en-US" dirty="0"/>
          </a:p>
        </p:txBody>
      </p:sp>
      <p:sp>
        <p:nvSpPr>
          <p:cNvPr id="3" name="Subtitle 2"/>
          <p:cNvSpPr>
            <a:spLocks noGrp="1"/>
          </p:cNvSpPr>
          <p:nvPr>
            <p:ph type="subTitle" idx="1"/>
          </p:nvPr>
        </p:nvSpPr>
        <p:spPr>
          <a:xfrm>
            <a:off x="683568" y="4941168"/>
            <a:ext cx="7088832" cy="697632"/>
          </a:xfrm>
        </p:spPr>
        <p:txBody>
          <a:bodyPr/>
          <a:lstStyle/>
          <a:p>
            <a:pPr algn="r"/>
            <a:r>
              <a:rPr lang="en-US" dirty="0" err="1" smtClean="0"/>
              <a:t>Mrs</a:t>
            </a:r>
            <a:r>
              <a:rPr lang="en-US" dirty="0" smtClean="0"/>
              <a:t> Sheridan, 1786</a:t>
            </a:r>
            <a:endParaRPr lang="en-US" dirty="0"/>
          </a:p>
        </p:txBody>
      </p:sp>
    </p:spTree>
    <p:extLst>
      <p:ext uri="{BB962C8B-B14F-4D97-AF65-F5344CB8AC3E}">
        <p14:creationId xmlns:p14="http://schemas.microsoft.com/office/powerpoint/2010/main" val="1040150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Benjamin Thompson, Count Rumford</a:t>
            </a:r>
          </a:p>
        </p:txBody>
      </p:sp>
      <p:sp>
        <p:nvSpPr>
          <p:cNvPr id="3" name="Content Placeholder 2"/>
          <p:cNvSpPr>
            <a:spLocks noGrp="1"/>
          </p:cNvSpPr>
          <p:nvPr>
            <p:ph sz="half" idx="1"/>
          </p:nvPr>
        </p:nvSpPr>
        <p:spPr>
          <a:xfrm>
            <a:off x="457200" y="1600200"/>
            <a:ext cx="4258816" cy="4525963"/>
          </a:xfrm>
        </p:spPr>
        <p:txBody>
          <a:bodyPr>
            <a:normAutofit fontScale="85000" lnSpcReduction="20000"/>
          </a:bodyPr>
          <a:lstStyle/>
          <a:p>
            <a:pPr marL="0" indent="0">
              <a:buNone/>
            </a:pPr>
            <a:r>
              <a:rPr lang="en-GB" dirty="0" smtClean="0"/>
              <a:t>“loyalist</a:t>
            </a:r>
            <a:r>
              <a:rPr lang="en-GB" dirty="0"/>
              <a:t>, traitor, spy, cryptographer, opportunist, womaniser, philanthropist, egotistical bore, soldier of fortune, military and technical advisor, inventor, plagiarist, expert on heat (especially fireplaces and ovens) and founder of the world's greatest showplace for the popularisation of science, the Royal </a:t>
            </a:r>
            <a:r>
              <a:rPr lang="en-GB" dirty="0" smtClean="0"/>
              <a:t>Institution”</a:t>
            </a:r>
          </a:p>
          <a:p>
            <a:pPr marL="0" indent="0">
              <a:buNone/>
            </a:pPr>
            <a:endParaRPr lang="en-GB" sz="1800" dirty="0" smtClean="0"/>
          </a:p>
          <a:p>
            <a:pPr marL="0" indent="0">
              <a:buNone/>
            </a:pPr>
            <a:r>
              <a:rPr lang="en-GB" sz="1600" dirty="0" smtClean="0"/>
              <a:t>W</a:t>
            </a:r>
            <a:r>
              <a:rPr lang="en-GB" sz="1600" dirty="0"/>
              <a:t>. H. Brock quoted in Peter Day, '‘Mr Secretary, Colonel, Admiral, Philosopher Thompson’: The European Odyssey of Count Rumford', </a:t>
            </a:r>
            <a:r>
              <a:rPr lang="en-GB" sz="1600" i="1" dirty="0"/>
              <a:t>European Review</a:t>
            </a:r>
            <a:r>
              <a:rPr lang="en-GB" sz="1600" dirty="0"/>
              <a:t>, 3(2) (1995), 103-111 (p. 103</a:t>
            </a:r>
            <a:r>
              <a:rPr lang="en-GB" sz="1600" dirty="0" smtClean="0"/>
              <a:t>)</a:t>
            </a:r>
            <a:endParaRPr lang="en-GB" sz="16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2566" y="1600201"/>
            <a:ext cx="3757351" cy="4493096"/>
          </a:xfrm>
        </p:spPr>
      </p:pic>
    </p:spTree>
    <p:extLst>
      <p:ext uri="{BB962C8B-B14F-4D97-AF65-F5344CB8AC3E}">
        <p14:creationId xmlns:p14="http://schemas.microsoft.com/office/powerpoint/2010/main" val="3765701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Royal Institution</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31938" y="1196752"/>
            <a:ext cx="6680124" cy="4771517"/>
          </a:xfrm>
        </p:spPr>
      </p:pic>
      <p:sp>
        <p:nvSpPr>
          <p:cNvPr id="4" name="Content Placeholder 3"/>
          <p:cNvSpPr>
            <a:spLocks noGrp="1"/>
          </p:cNvSpPr>
          <p:nvPr>
            <p:ph sz="half" idx="2"/>
          </p:nvPr>
        </p:nvSpPr>
        <p:spPr>
          <a:xfrm>
            <a:off x="683568" y="6093296"/>
            <a:ext cx="8003232" cy="680939"/>
          </a:xfrm>
        </p:spPr>
        <p:txBody>
          <a:bodyPr>
            <a:normAutofit/>
          </a:bodyPr>
          <a:lstStyle/>
          <a:p>
            <a:pPr marL="0" indent="0" algn="ctr">
              <a:buNone/>
            </a:pPr>
            <a:r>
              <a:rPr lang="en-GB" sz="1400" dirty="0" smtClean="0"/>
              <a:t>The Royal Institution of Great Britain, News, </a:t>
            </a:r>
            <a:r>
              <a:rPr lang="en-GB" sz="1400" i="1" dirty="0" smtClean="0"/>
              <a:t>Lloyd’s Evening Post</a:t>
            </a:r>
            <a:r>
              <a:rPr lang="en-GB" sz="1400" dirty="0" smtClean="0"/>
              <a:t>, 19</a:t>
            </a:r>
            <a:r>
              <a:rPr lang="en-GB" sz="1400" baseline="30000" dirty="0" smtClean="0"/>
              <a:t>th</a:t>
            </a:r>
            <a:r>
              <a:rPr lang="en-GB" sz="1400" dirty="0" smtClean="0"/>
              <a:t>-23</a:t>
            </a:r>
            <a:r>
              <a:rPr lang="en-GB" sz="1400" baseline="30000" dirty="0" smtClean="0"/>
              <a:t>rd</a:t>
            </a:r>
            <a:r>
              <a:rPr lang="en-GB" sz="1400" dirty="0" smtClean="0"/>
              <a:t> March 1800</a:t>
            </a:r>
            <a:endParaRPr lang="en-GB" sz="1400" dirty="0"/>
          </a:p>
        </p:txBody>
      </p:sp>
    </p:spTree>
    <p:extLst>
      <p:ext uri="{BB962C8B-B14F-4D97-AF65-F5344CB8AC3E}">
        <p14:creationId xmlns:p14="http://schemas.microsoft.com/office/powerpoint/2010/main" val="2169726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5373216"/>
            <a:ext cx="3322712" cy="1143000"/>
          </a:xfrm>
        </p:spPr>
        <p:txBody>
          <a:bodyPr lIns="72000" tIns="0">
            <a:normAutofit/>
          </a:bodyPr>
          <a:lstStyle/>
          <a:p>
            <a:r>
              <a:rPr lang="en-GB" sz="1600" dirty="0"/>
              <a:t>James </a:t>
            </a:r>
            <a:r>
              <a:rPr lang="en-GB" sz="1600" dirty="0" err="1"/>
              <a:t>Gillray</a:t>
            </a:r>
            <a:r>
              <a:rPr lang="en-GB" sz="1600" dirty="0"/>
              <a:t>, </a:t>
            </a:r>
            <a:r>
              <a:rPr lang="en-GB" sz="1600" dirty="0" smtClean="0"/>
              <a:t/>
            </a:r>
            <a:br>
              <a:rPr lang="en-GB" sz="1600" dirty="0" smtClean="0"/>
            </a:br>
            <a:r>
              <a:rPr lang="en-GB" sz="1600" dirty="0" smtClean="0"/>
              <a:t>'The </a:t>
            </a:r>
            <a:r>
              <a:rPr lang="en-GB" sz="1600" dirty="0"/>
              <a:t>Comforts of a Rumford Stove'  </a:t>
            </a:r>
            <a:r>
              <a:rPr lang="en-GB" sz="1600" dirty="0" smtClean="0"/>
              <a:t/>
            </a:r>
            <a:br>
              <a:rPr lang="en-GB" sz="1600" dirty="0" smtClean="0"/>
            </a:br>
            <a:r>
              <a:rPr lang="en-GB" sz="1600" dirty="0" smtClean="0"/>
              <a:t>(</a:t>
            </a:r>
            <a:r>
              <a:rPr lang="en-GB" sz="1600" dirty="0"/>
              <a:t>London: Hannah Humphrey, 1800) </a:t>
            </a:r>
            <a:r>
              <a:rPr lang="en-GB" sz="1600" dirty="0" smtClean="0"/>
              <a:t/>
            </a:r>
            <a:br>
              <a:rPr lang="en-GB" sz="1600" dirty="0" smtClean="0"/>
            </a:br>
            <a:r>
              <a:rPr lang="en-GB" sz="1600" dirty="0" smtClean="0"/>
              <a:t>© </a:t>
            </a:r>
            <a:r>
              <a:rPr lang="en-GB" sz="1600" dirty="0"/>
              <a:t>National Portrait Gallery, London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260648"/>
            <a:ext cx="4752528" cy="6315652"/>
          </a:xfrm>
        </p:spPr>
      </p:pic>
    </p:spTree>
    <p:extLst>
      <p:ext uri="{BB962C8B-B14F-4D97-AF65-F5344CB8AC3E}">
        <p14:creationId xmlns:p14="http://schemas.microsoft.com/office/powerpoint/2010/main" val="804710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048672"/>
          </a:xfrm>
        </p:spPr>
        <p:txBody>
          <a:bodyPr>
            <a:normAutofit fontScale="92500" lnSpcReduction="10000"/>
          </a:bodyPr>
          <a:lstStyle/>
          <a:p>
            <a:pPr marL="0" indent="0">
              <a:buNone/>
            </a:pPr>
            <a:r>
              <a:rPr lang="en-GB" sz="3500" dirty="0" smtClean="0"/>
              <a:t>Lady </a:t>
            </a:r>
            <a:r>
              <a:rPr lang="en-GB" sz="3500" dirty="0"/>
              <a:t>Palmerston has established a soup-shop at Romsey, from which the poor are provided with large proportions, at very moderate prices. This charitable establishment is under the immediate inspection of her ladyship, who attends the delivery of the soup every day. There is also an institution under the same patroness, for the education of young girls, where above fifty are instructed in spinning and other acquirement necessary to make them excellent servants; both these liberal institutions are conformable to the plans of Count Rumford.</a:t>
            </a:r>
          </a:p>
          <a:p>
            <a:pPr marL="0" indent="0" algn="r">
              <a:buNone/>
            </a:pPr>
            <a:r>
              <a:rPr lang="en-GB" sz="1900" dirty="0" smtClean="0"/>
              <a:t>Winchester section, </a:t>
            </a:r>
            <a:r>
              <a:rPr lang="en-GB" sz="1900" i="1" dirty="0" smtClean="0"/>
              <a:t>Hampshire Chronicle</a:t>
            </a:r>
            <a:r>
              <a:rPr lang="en-GB" sz="1900" dirty="0" smtClean="0"/>
              <a:t>, </a:t>
            </a:r>
            <a:br>
              <a:rPr lang="en-GB" sz="1900" dirty="0" smtClean="0"/>
            </a:br>
            <a:r>
              <a:rPr lang="en-GB" sz="1900" dirty="0" smtClean="0"/>
              <a:t>Monday </a:t>
            </a:r>
            <a:r>
              <a:rPr lang="en-GB" sz="1900" dirty="0"/>
              <a:t>13</a:t>
            </a:r>
            <a:r>
              <a:rPr lang="en-GB" sz="1900" baseline="30000" dirty="0"/>
              <a:t>th</a:t>
            </a:r>
            <a:r>
              <a:rPr lang="en-GB" sz="1900" dirty="0"/>
              <a:t> January </a:t>
            </a:r>
            <a:r>
              <a:rPr lang="en-GB" sz="1900" dirty="0" smtClean="0"/>
              <a:t>1802</a:t>
            </a:r>
            <a:endParaRPr lang="en-GB" sz="1900" dirty="0"/>
          </a:p>
        </p:txBody>
      </p:sp>
    </p:spTree>
    <p:extLst>
      <p:ext uri="{BB962C8B-B14F-4D97-AF65-F5344CB8AC3E}">
        <p14:creationId xmlns:p14="http://schemas.microsoft.com/office/powerpoint/2010/main" val="2064237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5661248"/>
            <a:ext cx="8229600" cy="720080"/>
          </a:xfrm>
        </p:spPr>
        <p:txBody>
          <a:bodyPr>
            <a:normAutofit fontScale="92500" lnSpcReduction="20000"/>
          </a:bodyPr>
          <a:lstStyle/>
          <a:p>
            <a:endParaRPr lang="en-US" dirty="0" smtClean="0"/>
          </a:p>
          <a:p>
            <a:pPr marL="0" indent="0" algn="ctr">
              <a:buNone/>
            </a:pPr>
            <a:r>
              <a:rPr lang="en-US" sz="1600" dirty="0"/>
              <a:t>The Benevolent School</a:t>
            </a:r>
            <a:r>
              <a:rPr lang="en-US" sz="1600" dirty="0" smtClean="0"/>
              <a:t>, c. 1794 © Bristol Museum &amp; Art Galleries</a:t>
            </a:r>
            <a:endParaRPr lang="en-US" sz="1600" dirty="0"/>
          </a:p>
        </p:txBody>
      </p:sp>
      <p:pic>
        <p:nvPicPr>
          <p:cNvPr id="2" name="Picture 1" descr="benevolent-schoo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48680"/>
            <a:ext cx="8073558" cy="5305482"/>
          </a:xfrm>
          <a:prstGeom prst="rect">
            <a:avLst/>
          </a:prstGeom>
        </p:spPr>
      </p:pic>
    </p:spTree>
    <p:extLst>
      <p:ext uri="{BB962C8B-B14F-4D97-AF65-F5344CB8AC3E}">
        <p14:creationId xmlns:p14="http://schemas.microsoft.com/office/powerpoint/2010/main" val="1722482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29"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07904" y="5013176"/>
            <a:ext cx="5040560" cy="926976"/>
          </a:xfrm>
        </p:spPr>
        <p:txBody>
          <a:bodyPr>
            <a:noAutofit/>
          </a:bodyPr>
          <a:lstStyle/>
          <a:p>
            <a:r>
              <a:rPr lang="en-GB" sz="1800" dirty="0" smtClean="0">
                <a:solidFill>
                  <a:schemeClr val="bg1"/>
                </a:solidFill>
              </a:rPr>
              <a:t>List of children who had rewards for the year 1802 </a:t>
            </a:r>
            <a:br>
              <a:rPr lang="en-GB" sz="1800" dirty="0" smtClean="0">
                <a:solidFill>
                  <a:schemeClr val="bg1"/>
                </a:solidFill>
              </a:rPr>
            </a:br>
            <a:r>
              <a:rPr lang="en-GB" sz="1800" dirty="0" smtClean="0">
                <a:solidFill>
                  <a:schemeClr val="bg1"/>
                </a:solidFill>
              </a:rPr>
              <a:t>© Broadlands Archive, University of Southampton</a:t>
            </a:r>
            <a:endParaRPr lang="en-GB" sz="1800"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45959"/>
            <a:ext cx="2736303" cy="7953721"/>
          </a:xfrm>
        </p:spPr>
      </p:pic>
    </p:spTree>
    <p:extLst>
      <p:ext uri="{BB962C8B-B14F-4D97-AF65-F5344CB8AC3E}">
        <p14:creationId xmlns:p14="http://schemas.microsoft.com/office/powerpoint/2010/main" val="303468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4941</TotalTime>
  <Words>5631</Words>
  <Application>Microsoft Office PowerPoint</Application>
  <PresentationFormat>On-screen Show (4:3)</PresentationFormat>
  <Paragraphs>366</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‘In the way to do some good’   The Viscountess, the Scientific Philanthropist,  &amp; the School of Industry  Isobel Stark, Hartley Library, University of Southampton</vt:lpstr>
      <vt:lpstr>Mary Mee</vt:lpstr>
      <vt:lpstr>“a pleasing, unaffected woman, who, tho’ she did squeeze thro’ the city gates into a Viscountess, bears her blushing honours without shaking them at you every moment”</vt:lpstr>
      <vt:lpstr>Benjamin Thompson, Count Rumford</vt:lpstr>
      <vt:lpstr>The Royal Institution</vt:lpstr>
      <vt:lpstr>James Gillray,  'The Comforts of a Rumford Stove'   (London: Hannah Humphrey, 1800)  © National Portrait Gallery, London</vt:lpstr>
      <vt:lpstr>PowerPoint Presentation</vt:lpstr>
      <vt:lpstr>PowerPoint Presentation</vt:lpstr>
      <vt:lpstr>List of children who had rewards for the year 1802  © Broadlands Archive, University of Southampton</vt:lpstr>
      <vt:lpstr>John Russell, William Man Godschall, 1791 © Metropolitan Museum of Art, New York </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Charitable Donations of  Mary, 2nd Viscountess Palmerston</dc:title>
  <dc:creator>Stark I.A.</dc:creator>
  <cp:lastModifiedBy>Stark I.A.</cp:lastModifiedBy>
  <cp:revision>134</cp:revision>
  <cp:lastPrinted>2016-09-07T11:47:10Z</cp:lastPrinted>
  <dcterms:created xsi:type="dcterms:W3CDTF">2013-05-31T13:20:29Z</dcterms:created>
  <dcterms:modified xsi:type="dcterms:W3CDTF">2018-04-18T09:39:09Z</dcterms:modified>
</cp:coreProperties>
</file>