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9" r:id="rId3"/>
    <p:sldId id="258" r:id="rId4"/>
    <p:sldId id="260" r:id="rId5"/>
    <p:sldId id="261" r:id="rId6"/>
    <p:sldId id="264" r:id="rId7"/>
    <p:sldId id="262" r:id="rId8"/>
    <p:sldId id="266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65" r:id="rId18"/>
    <p:sldId id="268" r:id="rId19"/>
    <p:sldId id="267" r:id="rId20"/>
    <p:sldId id="270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4466B-2DD7-4394-AC29-2F38F51FC090}" type="doc">
      <dgm:prSet loTypeId="urn:microsoft.com/office/officeart/2005/8/layout/funnel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8A7FEB8-B0FA-4374-86D5-DF5E5AC1EEA6}">
      <dgm:prSet phldrT="[Text]"/>
      <dgm:spPr/>
      <dgm:t>
        <a:bodyPr/>
        <a:lstStyle/>
        <a:p>
          <a:r>
            <a:rPr lang="en-GB" dirty="0"/>
            <a:t>Different bodies</a:t>
          </a:r>
        </a:p>
      </dgm:t>
    </dgm:pt>
    <dgm:pt modelId="{61155A2F-9E78-42D5-9340-B7696E847291}" type="parTrans" cxnId="{D9BECFCF-89D0-47DC-AC4C-5C3CC444CC01}">
      <dgm:prSet/>
      <dgm:spPr/>
      <dgm:t>
        <a:bodyPr/>
        <a:lstStyle/>
        <a:p>
          <a:endParaRPr lang="en-GB"/>
        </a:p>
      </dgm:t>
    </dgm:pt>
    <dgm:pt modelId="{6BC318DD-D8BD-42F5-A0CB-E847CD381CBE}" type="sibTrans" cxnId="{D9BECFCF-89D0-47DC-AC4C-5C3CC444CC01}">
      <dgm:prSet/>
      <dgm:spPr/>
      <dgm:t>
        <a:bodyPr/>
        <a:lstStyle/>
        <a:p>
          <a:endParaRPr lang="en-GB"/>
        </a:p>
      </dgm:t>
    </dgm:pt>
    <dgm:pt modelId="{136D6977-4597-44EA-8200-C86FB8F5A225}">
      <dgm:prSet phldrT="[Text]"/>
      <dgm:spPr/>
      <dgm:t>
        <a:bodyPr/>
        <a:lstStyle/>
        <a:p>
          <a:r>
            <a:rPr lang="en-GB" dirty="0"/>
            <a:t>Different concerns</a:t>
          </a:r>
        </a:p>
      </dgm:t>
    </dgm:pt>
    <dgm:pt modelId="{CA13752C-FA86-4E01-A9AD-A14B58803EE3}" type="parTrans" cxnId="{EF1E2512-9618-4786-A6D3-F13CE801140C}">
      <dgm:prSet/>
      <dgm:spPr/>
      <dgm:t>
        <a:bodyPr/>
        <a:lstStyle/>
        <a:p>
          <a:endParaRPr lang="en-GB"/>
        </a:p>
      </dgm:t>
    </dgm:pt>
    <dgm:pt modelId="{DC402948-BE18-449B-A7AE-AAB9F3AB2DD3}" type="sibTrans" cxnId="{EF1E2512-9618-4786-A6D3-F13CE801140C}">
      <dgm:prSet/>
      <dgm:spPr/>
      <dgm:t>
        <a:bodyPr/>
        <a:lstStyle/>
        <a:p>
          <a:endParaRPr lang="en-GB"/>
        </a:p>
      </dgm:t>
    </dgm:pt>
    <dgm:pt modelId="{8BC52702-3B2E-4530-A499-FACEC89ADD88}">
      <dgm:prSet phldrT="[Text]"/>
      <dgm:spPr/>
      <dgm:t>
        <a:bodyPr/>
        <a:lstStyle/>
        <a:p>
          <a:r>
            <a:rPr lang="en-GB" dirty="0"/>
            <a:t>Different families</a:t>
          </a:r>
        </a:p>
      </dgm:t>
    </dgm:pt>
    <dgm:pt modelId="{3A30BBCE-4594-448B-997C-F3BEFFCC8253}" type="parTrans" cxnId="{88C4D338-1C1D-481D-8340-1AC9E3F5C7BF}">
      <dgm:prSet/>
      <dgm:spPr/>
      <dgm:t>
        <a:bodyPr/>
        <a:lstStyle/>
        <a:p>
          <a:endParaRPr lang="en-GB"/>
        </a:p>
      </dgm:t>
    </dgm:pt>
    <dgm:pt modelId="{75C133E8-5BB8-4561-A4AF-F85B463053D9}" type="sibTrans" cxnId="{88C4D338-1C1D-481D-8340-1AC9E3F5C7BF}">
      <dgm:prSet/>
      <dgm:spPr/>
      <dgm:t>
        <a:bodyPr/>
        <a:lstStyle/>
        <a:p>
          <a:endParaRPr lang="en-GB"/>
        </a:p>
      </dgm:t>
    </dgm:pt>
    <dgm:pt modelId="{0A62B98B-EA42-4011-9ACD-AE2422FAFFD5}">
      <dgm:prSet phldrT="[Text]" custT="1"/>
      <dgm:spPr/>
      <dgm:t>
        <a:bodyPr/>
        <a:lstStyle/>
        <a:p>
          <a:r>
            <a:rPr lang="en-GB" sz="2400" dirty="0">
              <a:solidFill>
                <a:schemeClr val="tx2"/>
              </a:solidFill>
            </a:rPr>
            <a:t>LGBT Patients</a:t>
          </a:r>
        </a:p>
      </dgm:t>
    </dgm:pt>
    <dgm:pt modelId="{B0F9C1F9-0AD0-46BC-A40C-C8C8BA215455}" type="parTrans" cxnId="{0C749EF3-B824-4092-A9D9-C931C00371B9}">
      <dgm:prSet/>
      <dgm:spPr/>
      <dgm:t>
        <a:bodyPr/>
        <a:lstStyle/>
        <a:p>
          <a:endParaRPr lang="en-GB"/>
        </a:p>
      </dgm:t>
    </dgm:pt>
    <dgm:pt modelId="{DAD83017-165E-4B85-A5EE-7F065FE48217}" type="sibTrans" cxnId="{0C749EF3-B824-4092-A9D9-C931C00371B9}">
      <dgm:prSet/>
      <dgm:spPr/>
      <dgm:t>
        <a:bodyPr/>
        <a:lstStyle/>
        <a:p>
          <a:endParaRPr lang="en-GB"/>
        </a:p>
      </dgm:t>
    </dgm:pt>
    <dgm:pt modelId="{0FDBFEC0-8C10-4F04-8736-CA038628BD03}" type="pres">
      <dgm:prSet presAssocID="{79A4466B-2DD7-4394-AC29-2F38F51FC090}" presName="Name0" presStyleCnt="0">
        <dgm:presLayoutVars>
          <dgm:chMax val="4"/>
          <dgm:resizeHandles val="exact"/>
        </dgm:presLayoutVars>
      </dgm:prSet>
      <dgm:spPr/>
    </dgm:pt>
    <dgm:pt modelId="{8DA5011F-4E7C-467C-A1A6-F07C11B2D945}" type="pres">
      <dgm:prSet presAssocID="{79A4466B-2DD7-4394-AC29-2F38F51FC090}" presName="ellipse" presStyleLbl="trBgShp" presStyleIdx="0" presStyleCnt="1"/>
      <dgm:spPr/>
    </dgm:pt>
    <dgm:pt modelId="{687168BD-0C75-44CF-8B28-2F2D14C9512B}" type="pres">
      <dgm:prSet presAssocID="{79A4466B-2DD7-4394-AC29-2F38F51FC090}" presName="arrow1" presStyleLbl="fgShp" presStyleIdx="0" presStyleCnt="1"/>
      <dgm:spPr/>
    </dgm:pt>
    <dgm:pt modelId="{29176897-0B02-4435-AE7C-59E1D0B6023A}" type="pres">
      <dgm:prSet presAssocID="{79A4466B-2DD7-4394-AC29-2F38F51FC090}" presName="rectangle" presStyleLbl="revTx" presStyleIdx="0" presStyleCnt="1">
        <dgm:presLayoutVars>
          <dgm:bulletEnabled val="1"/>
        </dgm:presLayoutVars>
      </dgm:prSet>
      <dgm:spPr/>
    </dgm:pt>
    <dgm:pt modelId="{662F4EEB-79F7-44D4-9BE6-F8B5F92C114C}" type="pres">
      <dgm:prSet presAssocID="{136D6977-4597-44EA-8200-C86FB8F5A225}" presName="item1" presStyleLbl="node1" presStyleIdx="0" presStyleCnt="3">
        <dgm:presLayoutVars>
          <dgm:bulletEnabled val="1"/>
        </dgm:presLayoutVars>
      </dgm:prSet>
      <dgm:spPr/>
    </dgm:pt>
    <dgm:pt modelId="{496789E9-D262-40C7-AAF3-DEDFC34A81F2}" type="pres">
      <dgm:prSet presAssocID="{8BC52702-3B2E-4530-A499-FACEC89ADD88}" presName="item2" presStyleLbl="node1" presStyleIdx="1" presStyleCnt="3">
        <dgm:presLayoutVars>
          <dgm:bulletEnabled val="1"/>
        </dgm:presLayoutVars>
      </dgm:prSet>
      <dgm:spPr/>
    </dgm:pt>
    <dgm:pt modelId="{4A0A0EF5-48EA-4863-9578-F8B8E0AFA0BF}" type="pres">
      <dgm:prSet presAssocID="{0A62B98B-EA42-4011-9ACD-AE2422FAFFD5}" presName="item3" presStyleLbl="node1" presStyleIdx="2" presStyleCnt="3">
        <dgm:presLayoutVars>
          <dgm:bulletEnabled val="1"/>
        </dgm:presLayoutVars>
      </dgm:prSet>
      <dgm:spPr/>
    </dgm:pt>
    <dgm:pt modelId="{44EACDA4-CD8A-425A-BE40-98086A4FA2F8}" type="pres">
      <dgm:prSet presAssocID="{79A4466B-2DD7-4394-AC29-2F38F51FC090}" presName="funnel" presStyleLbl="trAlignAcc1" presStyleIdx="0" presStyleCnt="1"/>
      <dgm:spPr/>
    </dgm:pt>
  </dgm:ptLst>
  <dgm:cxnLst>
    <dgm:cxn modelId="{EF1E2512-9618-4786-A6D3-F13CE801140C}" srcId="{79A4466B-2DD7-4394-AC29-2F38F51FC090}" destId="{136D6977-4597-44EA-8200-C86FB8F5A225}" srcOrd="1" destOrd="0" parTransId="{CA13752C-FA86-4E01-A9AD-A14B58803EE3}" sibTransId="{DC402948-BE18-449B-A7AE-AAB9F3AB2DD3}"/>
    <dgm:cxn modelId="{88C4D338-1C1D-481D-8340-1AC9E3F5C7BF}" srcId="{79A4466B-2DD7-4394-AC29-2F38F51FC090}" destId="{8BC52702-3B2E-4530-A499-FACEC89ADD88}" srcOrd="2" destOrd="0" parTransId="{3A30BBCE-4594-448B-997C-F3BEFFCC8253}" sibTransId="{75C133E8-5BB8-4561-A4AF-F85B463053D9}"/>
    <dgm:cxn modelId="{2C662243-C1D9-46BA-A44F-5C7723FE9863}" type="presOf" srcId="{0A62B98B-EA42-4011-9ACD-AE2422FAFFD5}" destId="{29176897-0B02-4435-AE7C-59E1D0B6023A}" srcOrd="0" destOrd="0" presId="urn:microsoft.com/office/officeart/2005/8/layout/funnel1"/>
    <dgm:cxn modelId="{21C13086-9EF1-4FAE-9A6D-2323BE28481D}" type="presOf" srcId="{79A4466B-2DD7-4394-AC29-2F38F51FC090}" destId="{0FDBFEC0-8C10-4F04-8736-CA038628BD03}" srcOrd="0" destOrd="0" presId="urn:microsoft.com/office/officeart/2005/8/layout/funnel1"/>
    <dgm:cxn modelId="{B0C08A86-BBB3-4A11-87BE-340A9203C3FB}" type="presOf" srcId="{8BC52702-3B2E-4530-A499-FACEC89ADD88}" destId="{662F4EEB-79F7-44D4-9BE6-F8B5F92C114C}" srcOrd="0" destOrd="0" presId="urn:microsoft.com/office/officeart/2005/8/layout/funnel1"/>
    <dgm:cxn modelId="{4300E893-5A80-47BD-BB49-50553DA0422D}" type="presOf" srcId="{136D6977-4597-44EA-8200-C86FB8F5A225}" destId="{496789E9-D262-40C7-AAF3-DEDFC34A81F2}" srcOrd="0" destOrd="0" presId="urn:microsoft.com/office/officeart/2005/8/layout/funnel1"/>
    <dgm:cxn modelId="{7FB415C3-3235-4977-A17E-CA4AAC215ACE}" type="presOf" srcId="{D8A7FEB8-B0FA-4374-86D5-DF5E5AC1EEA6}" destId="{4A0A0EF5-48EA-4863-9578-F8B8E0AFA0BF}" srcOrd="0" destOrd="0" presId="urn:microsoft.com/office/officeart/2005/8/layout/funnel1"/>
    <dgm:cxn modelId="{D9BECFCF-89D0-47DC-AC4C-5C3CC444CC01}" srcId="{79A4466B-2DD7-4394-AC29-2F38F51FC090}" destId="{D8A7FEB8-B0FA-4374-86D5-DF5E5AC1EEA6}" srcOrd="0" destOrd="0" parTransId="{61155A2F-9E78-42D5-9340-B7696E847291}" sibTransId="{6BC318DD-D8BD-42F5-A0CB-E847CD381CBE}"/>
    <dgm:cxn modelId="{0C749EF3-B824-4092-A9D9-C931C00371B9}" srcId="{79A4466B-2DD7-4394-AC29-2F38F51FC090}" destId="{0A62B98B-EA42-4011-9ACD-AE2422FAFFD5}" srcOrd="3" destOrd="0" parTransId="{B0F9C1F9-0AD0-46BC-A40C-C8C8BA215455}" sibTransId="{DAD83017-165E-4B85-A5EE-7F065FE48217}"/>
    <dgm:cxn modelId="{74ACD5D0-0D26-479B-B107-9D57D71E3B9B}" type="presParOf" srcId="{0FDBFEC0-8C10-4F04-8736-CA038628BD03}" destId="{8DA5011F-4E7C-467C-A1A6-F07C11B2D945}" srcOrd="0" destOrd="0" presId="urn:microsoft.com/office/officeart/2005/8/layout/funnel1"/>
    <dgm:cxn modelId="{F7FBC3C9-5C68-4F63-8339-8A412596DD71}" type="presParOf" srcId="{0FDBFEC0-8C10-4F04-8736-CA038628BD03}" destId="{687168BD-0C75-44CF-8B28-2F2D14C9512B}" srcOrd="1" destOrd="0" presId="urn:microsoft.com/office/officeart/2005/8/layout/funnel1"/>
    <dgm:cxn modelId="{45DEE827-D85A-444F-8BCA-AD680FF6B435}" type="presParOf" srcId="{0FDBFEC0-8C10-4F04-8736-CA038628BD03}" destId="{29176897-0B02-4435-AE7C-59E1D0B6023A}" srcOrd="2" destOrd="0" presId="urn:microsoft.com/office/officeart/2005/8/layout/funnel1"/>
    <dgm:cxn modelId="{14BCFB0A-9D1D-4852-909E-9AE47EC9D319}" type="presParOf" srcId="{0FDBFEC0-8C10-4F04-8736-CA038628BD03}" destId="{662F4EEB-79F7-44D4-9BE6-F8B5F92C114C}" srcOrd="3" destOrd="0" presId="urn:microsoft.com/office/officeart/2005/8/layout/funnel1"/>
    <dgm:cxn modelId="{013E5FDC-517F-4819-8046-B8F59A12423D}" type="presParOf" srcId="{0FDBFEC0-8C10-4F04-8736-CA038628BD03}" destId="{496789E9-D262-40C7-AAF3-DEDFC34A81F2}" srcOrd="4" destOrd="0" presId="urn:microsoft.com/office/officeart/2005/8/layout/funnel1"/>
    <dgm:cxn modelId="{B08EF0EF-19B2-45B3-B34F-7FA314E9208F}" type="presParOf" srcId="{0FDBFEC0-8C10-4F04-8736-CA038628BD03}" destId="{4A0A0EF5-48EA-4863-9578-F8B8E0AFA0BF}" srcOrd="5" destOrd="0" presId="urn:microsoft.com/office/officeart/2005/8/layout/funnel1"/>
    <dgm:cxn modelId="{E2F4EEBE-AFBD-4A15-9ACB-C17BD4EB7CE3}" type="presParOf" srcId="{0FDBFEC0-8C10-4F04-8736-CA038628BD03}" destId="{44EACDA4-CD8A-425A-BE40-98086A4FA2F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CF86E2A-33C7-46FC-AB68-C49E0B2BB5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96544B9-7FD7-40F0-BE94-C9C74613AF7C}">
      <dgm:prSet/>
      <dgm:spPr/>
      <dgm:t>
        <a:bodyPr/>
        <a:lstStyle/>
        <a:p>
          <a:pPr rtl="0"/>
          <a:r>
            <a:rPr lang="en-GB" baseline="0" dirty="0"/>
            <a:t>Ensuring the ‘right decisions are made by the ‘right’ people if you lose capacity</a:t>
          </a:r>
          <a:endParaRPr lang="en-GB" dirty="0"/>
        </a:p>
      </dgm:t>
    </dgm:pt>
    <dgm:pt modelId="{CA81709F-4287-4874-BA9B-8F162636B0D3}" type="parTrans" cxnId="{54F04EE5-15FA-4B93-93CD-BF359EFDFB75}">
      <dgm:prSet/>
      <dgm:spPr/>
      <dgm:t>
        <a:bodyPr/>
        <a:lstStyle/>
        <a:p>
          <a:endParaRPr lang="en-GB"/>
        </a:p>
      </dgm:t>
    </dgm:pt>
    <dgm:pt modelId="{9EE622ED-FFDC-4275-8402-8C888AD50413}" type="sibTrans" cxnId="{54F04EE5-15FA-4B93-93CD-BF359EFDFB75}">
      <dgm:prSet/>
      <dgm:spPr/>
      <dgm:t>
        <a:bodyPr/>
        <a:lstStyle/>
        <a:p>
          <a:endParaRPr lang="en-GB"/>
        </a:p>
      </dgm:t>
    </dgm:pt>
    <dgm:pt modelId="{60CB8D33-DF46-4DD8-A0C1-4081D41A958B}" type="pres">
      <dgm:prSet presAssocID="{DCF86E2A-33C7-46FC-AB68-C49E0B2BB567}" presName="linear" presStyleCnt="0">
        <dgm:presLayoutVars>
          <dgm:animLvl val="lvl"/>
          <dgm:resizeHandles val="exact"/>
        </dgm:presLayoutVars>
      </dgm:prSet>
      <dgm:spPr/>
    </dgm:pt>
    <dgm:pt modelId="{1D63C262-4C40-4593-98E9-120B7CF1F790}" type="pres">
      <dgm:prSet presAssocID="{F96544B9-7FD7-40F0-BE94-C9C74613AF7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093E88A-BD1C-4ED0-87E3-200C232DBDC2}" type="presOf" srcId="{DCF86E2A-33C7-46FC-AB68-C49E0B2BB567}" destId="{60CB8D33-DF46-4DD8-A0C1-4081D41A958B}" srcOrd="0" destOrd="0" presId="urn:microsoft.com/office/officeart/2005/8/layout/vList2"/>
    <dgm:cxn modelId="{23ED50B8-B61B-4424-B45D-CB8C439D6470}" type="presOf" srcId="{F96544B9-7FD7-40F0-BE94-C9C74613AF7C}" destId="{1D63C262-4C40-4593-98E9-120B7CF1F790}" srcOrd="0" destOrd="0" presId="urn:microsoft.com/office/officeart/2005/8/layout/vList2"/>
    <dgm:cxn modelId="{54F04EE5-15FA-4B93-93CD-BF359EFDFB75}" srcId="{DCF86E2A-33C7-46FC-AB68-C49E0B2BB567}" destId="{F96544B9-7FD7-40F0-BE94-C9C74613AF7C}" srcOrd="0" destOrd="0" parTransId="{CA81709F-4287-4874-BA9B-8F162636B0D3}" sibTransId="{9EE622ED-FFDC-4275-8402-8C888AD50413}"/>
    <dgm:cxn modelId="{FC7D967C-CB39-46DE-9646-8EB5B4F7CF55}" type="presParOf" srcId="{60CB8D33-DF46-4DD8-A0C1-4081D41A958B}" destId="{1D63C262-4C40-4593-98E9-120B7CF1F79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EFADCB7-719A-4E8E-A209-C3A21536CA8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572A93C9-3637-4763-8F06-66F8EEC39E48}">
      <dgm:prSet/>
      <dgm:spPr/>
      <dgm:t>
        <a:bodyPr/>
        <a:lstStyle/>
        <a:p>
          <a:pPr rtl="0"/>
          <a:r>
            <a:rPr lang="en-GB"/>
            <a:t>Next of kin</a:t>
          </a:r>
        </a:p>
      </dgm:t>
    </dgm:pt>
    <dgm:pt modelId="{D0C8B99D-7A4E-417E-BF04-C2EB10D9816D}" type="parTrans" cxnId="{91AC4189-7D23-4D1E-9192-0ECF2D90D994}">
      <dgm:prSet/>
      <dgm:spPr/>
      <dgm:t>
        <a:bodyPr/>
        <a:lstStyle/>
        <a:p>
          <a:endParaRPr lang="en-GB"/>
        </a:p>
      </dgm:t>
    </dgm:pt>
    <dgm:pt modelId="{C0F7F6C4-BA0E-4EA1-A8F3-E865FF46EA40}" type="sibTrans" cxnId="{91AC4189-7D23-4D1E-9192-0ECF2D90D994}">
      <dgm:prSet/>
      <dgm:spPr/>
      <dgm:t>
        <a:bodyPr/>
        <a:lstStyle/>
        <a:p>
          <a:endParaRPr lang="en-GB"/>
        </a:p>
      </dgm:t>
    </dgm:pt>
    <dgm:pt modelId="{5D30D067-0D1E-49A5-B1B9-97C461C33DA5}">
      <dgm:prSet/>
      <dgm:spPr/>
      <dgm:t>
        <a:bodyPr/>
        <a:lstStyle/>
        <a:p>
          <a:pPr rtl="0"/>
          <a:r>
            <a:rPr lang="en-GB" dirty="0"/>
            <a:t>could be a relative, a partner, a significant other, or anybody you chose, but has </a:t>
          </a:r>
          <a:r>
            <a:rPr lang="en-GB" b="1" u="sng" dirty="0"/>
            <a:t>no</a:t>
          </a:r>
          <a:r>
            <a:rPr lang="en-GB" dirty="0"/>
            <a:t> legal power to make decisions</a:t>
          </a:r>
        </a:p>
      </dgm:t>
    </dgm:pt>
    <dgm:pt modelId="{1B7BF4CC-C774-4C75-936D-9610EB1D3C73}" type="parTrans" cxnId="{97220807-B8F0-4C81-9DA2-5909BFF96109}">
      <dgm:prSet/>
      <dgm:spPr/>
      <dgm:t>
        <a:bodyPr/>
        <a:lstStyle/>
        <a:p>
          <a:endParaRPr lang="en-GB"/>
        </a:p>
      </dgm:t>
    </dgm:pt>
    <dgm:pt modelId="{7D6B0802-81B7-488D-AFF5-D97D493FF2F8}" type="sibTrans" cxnId="{97220807-B8F0-4C81-9DA2-5909BFF96109}">
      <dgm:prSet/>
      <dgm:spPr/>
      <dgm:t>
        <a:bodyPr/>
        <a:lstStyle/>
        <a:p>
          <a:endParaRPr lang="en-GB"/>
        </a:p>
      </dgm:t>
    </dgm:pt>
    <dgm:pt modelId="{6DA1C1E8-314F-4526-A9C7-84B5A651F95A}">
      <dgm:prSet/>
      <dgm:spPr/>
      <dgm:t>
        <a:bodyPr/>
        <a:lstStyle/>
        <a:p>
          <a:pPr rtl="0"/>
          <a:r>
            <a:rPr lang="en-GB"/>
            <a:t>LPA (two types)</a:t>
          </a:r>
        </a:p>
      </dgm:t>
    </dgm:pt>
    <dgm:pt modelId="{AF9E84B5-E3E0-4514-BC53-E7A26A157FA9}" type="parTrans" cxnId="{74C3D9B6-2020-4B40-A696-F6A69822F5A0}">
      <dgm:prSet/>
      <dgm:spPr/>
      <dgm:t>
        <a:bodyPr/>
        <a:lstStyle/>
        <a:p>
          <a:endParaRPr lang="en-GB"/>
        </a:p>
      </dgm:t>
    </dgm:pt>
    <dgm:pt modelId="{2BEB7B49-9C0E-4073-A2A6-689AA41B75A4}" type="sibTrans" cxnId="{74C3D9B6-2020-4B40-A696-F6A69822F5A0}">
      <dgm:prSet/>
      <dgm:spPr/>
      <dgm:t>
        <a:bodyPr/>
        <a:lstStyle/>
        <a:p>
          <a:endParaRPr lang="en-GB"/>
        </a:p>
      </dgm:t>
    </dgm:pt>
    <dgm:pt modelId="{4BF2D074-3D11-48EC-AF5F-51333B60D103}">
      <dgm:prSet/>
      <dgm:spPr/>
      <dgm:t>
        <a:bodyPr/>
        <a:lstStyle/>
        <a:p>
          <a:pPr rtl="0"/>
          <a:r>
            <a:rPr lang="en-GB"/>
            <a:t>Property and Financial Affairs, formally known as enduring </a:t>
          </a:r>
        </a:p>
      </dgm:t>
    </dgm:pt>
    <dgm:pt modelId="{8DF89B1E-208C-4514-A2D2-A51E734A2199}" type="parTrans" cxnId="{C79B7365-1945-4D22-8E4D-957C6AF5F6FA}">
      <dgm:prSet/>
      <dgm:spPr/>
      <dgm:t>
        <a:bodyPr/>
        <a:lstStyle/>
        <a:p>
          <a:endParaRPr lang="en-GB"/>
        </a:p>
      </dgm:t>
    </dgm:pt>
    <dgm:pt modelId="{EE9A38B9-FAEA-423F-AF45-279761B167D3}" type="sibTrans" cxnId="{C79B7365-1945-4D22-8E4D-957C6AF5F6FA}">
      <dgm:prSet/>
      <dgm:spPr/>
      <dgm:t>
        <a:bodyPr/>
        <a:lstStyle/>
        <a:p>
          <a:endParaRPr lang="en-GB"/>
        </a:p>
      </dgm:t>
    </dgm:pt>
    <dgm:pt modelId="{4D7D0DC0-4C23-48FE-A328-553BB988AD4D}">
      <dgm:prSet/>
      <dgm:spPr/>
      <dgm:t>
        <a:bodyPr/>
        <a:lstStyle/>
        <a:p>
          <a:pPr rtl="0"/>
          <a:r>
            <a:rPr lang="en-GB"/>
            <a:t>Power of Attorney Health and Welfare</a:t>
          </a:r>
        </a:p>
      </dgm:t>
    </dgm:pt>
    <dgm:pt modelId="{D33E1E10-DD6B-44FF-9CEE-BD7660504ACA}" type="parTrans" cxnId="{29B9EE6E-6FB9-44FE-8C03-69A660012CDE}">
      <dgm:prSet/>
      <dgm:spPr/>
      <dgm:t>
        <a:bodyPr/>
        <a:lstStyle/>
        <a:p>
          <a:endParaRPr lang="en-GB"/>
        </a:p>
      </dgm:t>
    </dgm:pt>
    <dgm:pt modelId="{FEEC16A9-8A03-4D53-9CE7-ED5479F0E114}" type="sibTrans" cxnId="{29B9EE6E-6FB9-44FE-8C03-69A660012CDE}">
      <dgm:prSet/>
      <dgm:spPr/>
      <dgm:t>
        <a:bodyPr/>
        <a:lstStyle/>
        <a:p>
          <a:endParaRPr lang="en-GB"/>
        </a:p>
      </dgm:t>
    </dgm:pt>
    <dgm:pt modelId="{8E0807C7-7ED0-4EB7-A941-E0125E704000}" type="pres">
      <dgm:prSet presAssocID="{2EFADCB7-719A-4E8E-A209-C3A21536CA88}" presName="Name0" presStyleCnt="0">
        <dgm:presLayoutVars>
          <dgm:dir/>
          <dgm:animLvl val="lvl"/>
          <dgm:resizeHandles val="exact"/>
        </dgm:presLayoutVars>
      </dgm:prSet>
      <dgm:spPr/>
    </dgm:pt>
    <dgm:pt modelId="{165CDB4B-7AB6-444C-AB4E-E7E00CFCC5BB}" type="pres">
      <dgm:prSet presAssocID="{572A93C9-3637-4763-8F06-66F8EEC39E48}" presName="linNode" presStyleCnt="0"/>
      <dgm:spPr/>
    </dgm:pt>
    <dgm:pt modelId="{EC5F53F5-1098-47E8-8F61-733E414102D2}" type="pres">
      <dgm:prSet presAssocID="{572A93C9-3637-4763-8F06-66F8EEC39E48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B423A45-B81E-4C04-AB97-E1C3BC1D13A0}" type="pres">
      <dgm:prSet presAssocID="{572A93C9-3637-4763-8F06-66F8EEC39E48}" presName="descendantText" presStyleLbl="alignAccFollowNode1" presStyleIdx="0" presStyleCnt="2">
        <dgm:presLayoutVars>
          <dgm:bulletEnabled val="1"/>
        </dgm:presLayoutVars>
      </dgm:prSet>
      <dgm:spPr/>
    </dgm:pt>
    <dgm:pt modelId="{32AA5E10-15B5-48AB-B422-23A254F2D566}" type="pres">
      <dgm:prSet presAssocID="{C0F7F6C4-BA0E-4EA1-A8F3-E865FF46EA40}" presName="sp" presStyleCnt="0"/>
      <dgm:spPr/>
    </dgm:pt>
    <dgm:pt modelId="{0E07E37B-F8CB-467D-8A4D-4DC145696D9A}" type="pres">
      <dgm:prSet presAssocID="{6DA1C1E8-314F-4526-A9C7-84B5A651F95A}" presName="linNode" presStyleCnt="0"/>
      <dgm:spPr/>
    </dgm:pt>
    <dgm:pt modelId="{789060B1-ED9B-49F0-B22B-EA1079426DAC}" type="pres">
      <dgm:prSet presAssocID="{6DA1C1E8-314F-4526-A9C7-84B5A651F95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9ED904A-FF90-43C5-8633-A400F3C1C6CC}" type="pres">
      <dgm:prSet presAssocID="{6DA1C1E8-314F-4526-A9C7-84B5A651F95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7220807-B8F0-4C81-9DA2-5909BFF96109}" srcId="{572A93C9-3637-4763-8F06-66F8EEC39E48}" destId="{5D30D067-0D1E-49A5-B1B9-97C461C33DA5}" srcOrd="0" destOrd="0" parTransId="{1B7BF4CC-C774-4C75-936D-9610EB1D3C73}" sibTransId="{7D6B0802-81B7-488D-AFF5-D97D493FF2F8}"/>
    <dgm:cxn modelId="{E513B534-B58F-4654-82C6-DA7B39908ACE}" type="presOf" srcId="{2EFADCB7-719A-4E8E-A209-C3A21536CA88}" destId="{8E0807C7-7ED0-4EB7-A941-E0125E704000}" srcOrd="0" destOrd="0" presId="urn:microsoft.com/office/officeart/2005/8/layout/vList5"/>
    <dgm:cxn modelId="{C634E236-41DF-429C-817E-EB999F65FE01}" type="presOf" srcId="{572A93C9-3637-4763-8F06-66F8EEC39E48}" destId="{EC5F53F5-1098-47E8-8F61-733E414102D2}" srcOrd="0" destOrd="0" presId="urn:microsoft.com/office/officeart/2005/8/layout/vList5"/>
    <dgm:cxn modelId="{DFB35E3F-4E46-4BD8-AECA-95E2D5B4C2C4}" type="presOf" srcId="{4D7D0DC0-4C23-48FE-A328-553BB988AD4D}" destId="{99ED904A-FF90-43C5-8633-A400F3C1C6CC}" srcOrd="0" destOrd="1" presId="urn:microsoft.com/office/officeart/2005/8/layout/vList5"/>
    <dgm:cxn modelId="{C79B7365-1945-4D22-8E4D-957C6AF5F6FA}" srcId="{6DA1C1E8-314F-4526-A9C7-84B5A651F95A}" destId="{4BF2D074-3D11-48EC-AF5F-51333B60D103}" srcOrd="0" destOrd="0" parTransId="{8DF89B1E-208C-4514-A2D2-A51E734A2199}" sibTransId="{EE9A38B9-FAEA-423F-AF45-279761B167D3}"/>
    <dgm:cxn modelId="{29B9EE6E-6FB9-44FE-8C03-69A660012CDE}" srcId="{6DA1C1E8-314F-4526-A9C7-84B5A651F95A}" destId="{4D7D0DC0-4C23-48FE-A328-553BB988AD4D}" srcOrd="1" destOrd="0" parTransId="{D33E1E10-DD6B-44FF-9CEE-BD7660504ACA}" sibTransId="{FEEC16A9-8A03-4D53-9CE7-ED5479F0E114}"/>
    <dgm:cxn modelId="{91AC4189-7D23-4D1E-9192-0ECF2D90D994}" srcId="{2EFADCB7-719A-4E8E-A209-C3A21536CA88}" destId="{572A93C9-3637-4763-8F06-66F8EEC39E48}" srcOrd="0" destOrd="0" parTransId="{D0C8B99D-7A4E-417E-BF04-C2EB10D9816D}" sibTransId="{C0F7F6C4-BA0E-4EA1-A8F3-E865FF46EA40}"/>
    <dgm:cxn modelId="{D694C2A9-4E79-4763-A5B3-72641BAC8A23}" type="presOf" srcId="{5D30D067-0D1E-49A5-B1B9-97C461C33DA5}" destId="{4B423A45-B81E-4C04-AB97-E1C3BC1D13A0}" srcOrd="0" destOrd="0" presId="urn:microsoft.com/office/officeart/2005/8/layout/vList5"/>
    <dgm:cxn modelId="{74C3D9B6-2020-4B40-A696-F6A69822F5A0}" srcId="{2EFADCB7-719A-4E8E-A209-C3A21536CA88}" destId="{6DA1C1E8-314F-4526-A9C7-84B5A651F95A}" srcOrd="1" destOrd="0" parTransId="{AF9E84B5-E3E0-4514-BC53-E7A26A157FA9}" sibTransId="{2BEB7B49-9C0E-4073-A2A6-689AA41B75A4}"/>
    <dgm:cxn modelId="{832416E0-1E82-4DC3-ABC4-E804D1C9175A}" type="presOf" srcId="{6DA1C1E8-314F-4526-A9C7-84B5A651F95A}" destId="{789060B1-ED9B-49F0-B22B-EA1079426DAC}" srcOrd="0" destOrd="0" presId="urn:microsoft.com/office/officeart/2005/8/layout/vList5"/>
    <dgm:cxn modelId="{3D5E4DE6-504F-4F5C-A946-6D53E20AC481}" type="presOf" srcId="{4BF2D074-3D11-48EC-AF5F-51333B60D103}" destId="{99ED904A-FF90-43C5-8633-A400F3C1C6CC}" srcOrd="0" destOrd="0" presId="urn:microsoft.com/office/officeart/2005/8/layout/vList5"/>
    <dgm:cxn modelId="{57AD50D6-91E1-473F-8446-6037C4ECDC83}" type="presParOf" srcId="{8E0807C7-7ED0-4EB7-A941-E0125E704000}" destId="{165CDB4B-7AB6-444C-AB4E-E7E00CFCC5BB}" srcOrd="0" destOrd="0" presId="urn:microsoft.com/office/officeart/2005/8/layout/vList5"/>
    <dgm:cxn modelId="{FDEC87A9-8A9A-45F0-B82B-021460BA31A5}" type="presParOf" srcId="{165CDB4B-7AB6-444C-AB4E-E7E00CFCC5BB}" destId="{EC5F53F5-1098-47E8-8F61-733E414102D2}" srcOrd="0" destOrd="0" presId="urn:microsoft.com/office/officeart/2005/8/layout/vList5"/>
    <dgm:cxn modelId="{FB2C7E31-F6DB-4982-8CAE-576C307F5541}" type="presParOf" srcId="{165CDB4B-7AB6-444C-AB4E-E7E00CFCC5BB}" destId="{4B423A45-B81E-4C04-AB97-E1C3BC1D13A0}" srcOrd="1" destOrd="0" presId="urn:microsoft.com/office/officeart/2005/8/layout/vList5"/>
    <dgm:cxn modelId="{72E6720B-8AE9-4A0E-B0D8-B6BF020361F6}" type="presParOf" srcId="{8E0807C7-7ED0-4EB7-A941-E0125E704000}" destId="{32AA5E10-15B5-48AB-B422-23A254F2D566}" srcOrd="1" destOrd="0" presId="urn:microsoft.com/office/officeart/2005/8/layout/vList5"/>
    <dgm:cxn modelId="{B3DFFAC9-1624-4CCD-83C8-B8D962D1A273}" type="presParOf" srcId="{8E0807C7-7ED0-4EB7-A941-E0125E704000}" destId="{0E07E37B-F8CB-467D-8A4D-4DC145696D9A}" srcOrd="2" destOrd="0" presId="urn:microsoft.com/office/officeart/2005/8/layout/vList5"/>
    <dgm:cxn modelId="{A7019500-5C99-4462-8C34-0820BB916C4F}" type="presParOf" srcId="{0E07E37B-F8CB-467D-8A4D-4DC145696D9A}" destId="{789060B1-ED9B-49F0-B22B-EA1079426DAC}" srcOrd="0" destOrd="0" presId="urn:microsoft.com/office/officeart/2005/8/layout/vList5"/>
    <dgm:cxn modelId="{C3920717-EABB-4698-BAA9-6EDD44F698F2}" type="presParOf" srcId="{0E07E37B-F8CB-467D-8A4D-4DC145696D9A}" destId="{99ED904A-FF90-43C5-8633-A400F3C1C6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682AAB7-E39D-4136-B49B-75285422C9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71BE9162-B86E-46C1-A280-C4E01E8CD12D}">
      <dgm:prSet/>
      <dgm:spPr/>
      <dgm:t>
        <a:bodyPr/>
        <a:lstStyle/>
        <a:p>
          <a:pPr rtl="0"/>
          <a:r>
            <a:rPr lang="en-GB" baseline="0"/>
            <a:t>LPA</a:t>
          </a:r>
          <a:endParaRPr lang="en-GB"/>
        </a:p>
      </dgm:t>
    </dgm:pt>
    <dgm:pt modelId="{57ECE4AE-C75F-4E84-9F23-9C8A7D8B8DFF}" type="parTrans" cxnId="{FF3DA8F5-5D3B-4FBB-98C2-76FA8F75A825}">
      <dgm:prSet/>
      <dgm:spPr/>
      <dgm:t>
        <a:bodyPr/>
        <a:lstStyle/>
        <a:p>
          <a:endParaRPr lang="en-GB"/>
        </a:p>
      </dgm:t>
    </dgm:pt>
    <dgm:pt modelId="{4C7AD81F-4696-4BC2-A5D9-EBBFDACBA5B9}" type="sibTrans" cxnId="{FF3DA8F5-5D3B-4FBB-98C2-76FA8F75A825}">
      <dgm:prSet/>
      <dgm:spPr/>
      <dgm:t>
        <a:bodyPr/>
        <a:lstStyle/>
        <a:p>
          <a:endParaRPr lang="en-GB"/>
        </a:p>
      </dgm:t>
    </dgm:pt>
    <dgm:pt modelId="{082773D1-ECC1-414D-B615-4B5F1013067C}" type="pres">
      <dgm:prSet presAssocID="{7682AAB7-E39D-4136-B49B-75285422C9ED}" presName="linear" presStyleCnt="0">
        <dgm:presLayoutVars>
          <dgm:animLvl val="lvl"/>
          <dgm:resizeHandles val="exact"/>
        </dgm:presLayoutVars>
      </dgm:prSet>
      <dgm:spPr/>
    </dgm:pt>
    <dgm:pt modelId="{65CFC9AC-ACA4-4E83-8EEA-E448E4468ED8}" type="pres">
      <dgm:prSet presAssocID="{71BE9162-B86E-46C1-A280-C4E01E8CD12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AD8A21D-A6B9-427B-9EFF-D63D32BC7390}" type="presOf" srcId="{7682AAB7-E39D-4136-B49B-75285422C9ED}" destId="{082773D1-ECC1-414D-B615-4B5F1013067C}" srcOrd="0" destOrd="0" presId="urn:microsoft.com/office/officeart/2005/8/layout/vList2"/>
    <dgm:cxn modelId="{C0046B5D-984A-46B1-B763-B3919E9A1B9C}" type="presOf" srcId="{71BE9162-B86E-46C1-A280-C4E01E8CD12D}" destId="{65CFC9AC-ACA4-4E83-8EEA-E448E4468ED8}" srcOrd="0" destOrd="0" presId="urn:microsoft.com/office/officeart/2005/8/layout/vList2"/>
    <dgm:cxn modelId="{FF3DA8F5-5D3B-4FBB-98C2-76FA8F75A825}" srcId="{7682AAB7-E39D-4136-B49B-75285422C9ED}" destId="{71BE9162-B86E-46C1-A280-C4E01E8CD12D}" srcOrd="0" destOrd="0" parTransId="{57ECE4AE-C75F-4E84-9F23-9C8A7D8B8DFF}" sibTransId="{4C7AD81F-4696-4BC2-A5D9-EBBFDACBA5B9}"/>
    <dgm:cxn modelId="{FE90B323-91A9-4C0F-83AD-A1D2AADD02E1}" type="presParOf" srcId="{082773D1-ECC1-414D-B615-4B5F1013067C}" destId="{65CFC9AC-ACA4-4E83-8EEA-E448E4468E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4E86C08-745C-4463-87A4-E000F915A27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810E6FBB-89B2-43E0-A84E-D4D218AAB0B2}">
      <dgm:prSet/>
      <dgm:spPr/>
      <dgm:t>
        <a:bodyPr/>
        <a:lstStyle/>
        <a:p>
          <a:pPr rtl="0"/>
          <a:r>
            <a:rPr lang="en-GB"/>
            <a:t>Your attorney(s) have legal power to decide:</a:t>
          </a:r>
        </a:p>
      </dgm:t>
    </dgm:pt>
    <dgm:pt modelId="{EEABD801-4E01-4A42-9216-2BE7A38F9A08}" type="parTrans" cxnId="{C625AB4C-FD79-4C0D-AE06-5B90E1967293}">
      <dgm:prSet/>
      <dgm:spPr/>
      <dgm:t>
        <a:bodyPr/>
        <a:lstStyle/>
        <a:p>
          <a:endParaRPr lang="en-GB"/>
        </a:p>
      </dgm:t>
    </dgm:pt>
    <dgm:pt modelId="{CC3446CB-9A8B-475A-97E0-54D0923A8332}" type="sibTrans" cxnId="{C625AB4C-FD79-4C0D-AE06-5B90E1967293}">
      <dgm:prSet/>
      <dgm:spPr/>
      <dgm:t>
        <a:bodyPr/>
        <a:lstStyle/>
        <a:p>
          <a:endParaRPr lang="en-GB"/>
        </a:p>
      </dgm:t>
    </dgm:pt>
    <dgm:pt modelId="{9336A043-FF8E-4BDD-8B74-2BD82EB658C2}">
      <dgm:prSet/>
      <dgm:spPr/>
      <dgm:t>
        <a:bodyPr/>
        <a:lstStyle/>
        <a:p>
          <a:pPr rtl="0"/>
          <a:r>
            <a:rPr lang="en-GB"/>
            <a:t>decisions will not be left to HC professional</a:t>
          </a:r>
        </a:p>
      </dgm:t>
    </dgm:pt>
    <dgm:pt modelId="{D5C61F9F-A405-4539-AA62-2C6773C5FA6C}" type="parTrans" cxnId="{1FF3C50F-0A57-4580-8174-DCC6703C170E}">
      <dgm:prSet/>
      <dgm:spPr/>
      <dgm:t>
        <a:bodyPr/>
        <a:lstStyle/>
        <a:p>
          <a:endParaRPr lang="en-GB"/>
        </a:p>
      </dgm:t>
    </dgm:pt>
    <dgm:pt modelId="{EDDECA91-A477-4266-A01F-A2459DAE64F3}" type="sibTrans" cxnId="{1FF3C50F-0A57-4580-8174-DCC6703C170E}">
      <dgm:prSet/>
      <dgm:spPr/>
      <dgm:t>
        <a:bodyPr/>
        <a:lstStyle/>
        <a:p>
          <a:endParaRPr lang="en-GB"/>
        </a:p>
      </dgm:t>
    </dgm:pt>
    <dgm:pt modelId="{3B705B9B-EF0D-4E64-B548-0B2B28B42223}">
      <dgm:prSet/>
      <dgm:spPr/>
      <dgm:t>
        <a:bodyPr/>
        <a:lstStyle/>
        <a:p>
          <a:pPr rtl="0"/>
          <a:r>
            <a:rPr lang="en-GB"/>
            <a:t>You can have more than one attorney, who can be:</a:t>
          </a:r>
        </a:p>
      </dgm:t>
    </dgm:pt>
    <dgm:pt modelId="{979ABAFC-4608-410D-89B4-ACC0B3E58249}" type="parTrans" cxnId="{1F3FF7B1-B580-4799-8842-3937BDB11E34}">
      <dgm:prSet/>
      <dgm:spPr/>
      <dgm:t>
        <a:bodyPr/>
        <a:lstStyle/>
        <a:p>
          <a:endParaRPr lang="en-GB"/>
        </a:p>
      </dgm:t>
    </dgm:pt>
    <dgm:pt modelId="{68BD8888-995A-4FD4-A759-1CC194F0B36E}" type="sibTrans" cxnId="{1F3FF7B1-B580-4799-8842-3937BDB11E34}">
      <dgm:prSet/>
      <dgm:spPr/>
      <dgm:t>
        <a:bodyPr/>
        <a:lstStyle/>
        <a:p>
          <a:endParaRPr lang="en-GB"/>
        </a:p>
      </dgm:t>
    </dgm:pt>
    <dgm:pt modelId="{53158CA2-2DA8-4F84-8122-DE585E810242}">
      <dgm:prSet/>
      <dgm:spPr/>
      <dgm:t>
        <a:bodyPr/>
        <a:lstStyle/>
        <a:p>
          <a:pPr rtl="0"/>
          <a:r>
            <a:rPr lang="en-GB"/>
            <a:t>e.g. partner/ spouse/ family member/ friend, etc</a:t>
          </a:r>
        </a:p>
      </dgm:t>
    </dgm:pt>
    <dgm:pt modelId="{CE52E0C0-10C3-4D33-A4FF-B05AFBD58F35}" type="parTrans" cxnId="{C0586662-7B4B-4454-AF5E-DAC197B5131D}">
      <dgm:prSet/>
      <dgm:spPr/>
      <dgm:t>
        <a:bodyPr/>
        <a:lstStyle/>
        <a:p>
          <a:endParaRPr lang="en-GB"/>
        </a:p>
      </dgm:t>
    </dgm:pt>
    <dgm:pt modelId="{66C8F38B-DF0E-4253-9259-AFF05D5996D5}" type="sibTrans" cxnId="{C0586662-7B4B-4454-AF5E-DAC197B5131D}">
      <dgm:prSet/>
      <dgm:spPr/>
      <dgm:t>
        <a:bodyPr/>
        <a:lstStyle/>
        <a:p>
          <a:endParaRPr lang="en-GB"/>
        </a:p>
      </dgm:t>
    </dgm:pt>
    <dgm:pt modelId="{89D8FA83-B818-4319-AC77-8B418D74946B}">
      <dgm:prSet/>
      <dgm:spPr/>
      <dgm:t>
        <a:bodyPr/>
        <a:lstStyle/>
        <a:p>
          <a:pPr rtl="0"/>
          <a:r>
            <a:rPr lang="en-GB"/>
            <a:t>You can decide how they make decisions:</a:t>
          </a:r>
        </a:p>
      </dgm:t>
    </dgm:pt>
    <dgm:pt modelId="{F720F3BF-9628-4653-80BC-525B10A83647}" type="parTrans" cxnId="{0DC54C67-15ED-4D6F-A6EE-3AEA722ACB54}">
      <dgm:prSet/>
      <dgm:spPr/>
      <dgm:t>
        <a:bodyPr/>
        <a:lstStyle/>
        <a:p>
          <a:endParaRPr lang="en-GB"/>
        </a:p>
      </dgm:t>
    </dgm:pt>
    <dgm:pt modelId="{4490D261-5CBB-4177-B171-EF555272EBF6}" type="sibTrans" cxnId="{0DC54C67-15ED-4D6F-A6EE-3AEA722ACB54}">
      <dgm:prSet/>
      <dgm:spPr/>
      <dgm:t>
        <a:bodyPr/>
        <a:lstStyle/>
        <a:p>
          <a:endParaRPr lang="en-GB"/>
        </a:p>
      </dgm:t>
    </dgm:pt>
    <dgm:pt modelId="{37701003-7AB6-4238-BA30-8B67F4B10456}">
      <dgm:prSet/>
      <dgm:spPr/>
      <dgm:t>
        <a:bodyPr/>
        <a:lstStyle/>
        <a:p>
          <a:pPr rtl="0"/>
          <a:r>
            <a:rPr lang="en-GB"/>
            <a:t>decide individually/ unanimous agreement/ based on your own preferences/ etc</a:t>
          </a:r>
        </a:p>
      </dgm:t>
    </dgm:pt>
    <dgm:pt modelId="{F802E6D2-CB96-4CA9-9B41-43E0E4799C5C}" type="parTrans" cxnId="{923B656C-1F17-45FB-B56A-683E10EAB411}">
      <dgm:prSet/>
      <dgm:spPr/>
      <dgm:t>
        <a:bodyPr/>
        <a:lstStyle/>
        <a:p>
          <a:endParaRPr lang="en-GB"/>
        </a:p>
      </dgm:t>
    </dgm:pt>
    <dgm:pt modelId="{1B7571F7-0198-49F2-92D1-F32C6F3CE99F}" type="sibTrans" cxnId="{923B656C-1F17-45FB-B56A-683E10EAB411}">
      <dgm:prSet/>
      <dgm:spPr/>
      <dgm:t>
        <a:bodyPr/>
        <a:lstStyle/>
        <a:p>
          <a:endParaRPr lang="en-GB"/>
        </a:p>
      </dgm:t>
    </dgm:pt>
    <dgm:pt modelId="{AB486C41-40DE-443F-9E1A-23A9A3B80AF5}">
      <dgm:prSet/>
      <dgm:spPr/>
      <dgm:t>
        <a:bodyPr/>
        <a:lstStyle/>
        <a:p>
          <a:pPr rtl="0"/>
          <a:r>
            <a:rPr lang="en-GB" dirty="0"/>
            <a:t>But they must decide according to your ‘best interests’ and as long as they do so their choices cannot be overridden, even by family members</a:t>
          </a:r>
        </a:p>
      </dgm:t>
    </dgm:pt>
    <dgm:pt modelId="{36C79BE4-0F74-4885-9F78-CED2B9CBEC06}" type="parTrans" cxnId="{547AE76B-827C-4AD9-B302-5117DEF9B6FB}">
      <dgm:prSet/>
      <dgm:spPr/>
      <dgm:t>
        <a:bodyPr/>
        <a:lstStyle/>
        <a:p>
          <a:endParaRPr lang="en-GB"/>
        </a:p>
      </dgm:t>
    </dgm:pt>
    <dgm:pt modelId="{1E76BEB8-388F-456C-9698-DDC5D54776BA}" type="sibTrans" cxnId="{547AE76B-827C-4AD9-B302-5117DEF9B6FB}">
      <dgm:prSet/>
      <dgm:spPr/>
      <dgm:t>
        <a:bodyPr/>
        <a:lstStyle/>
        <a:p>
          <a:endParaRPr lang="en-GB"/>
        </a:p>
      </dgm:t>
    </dgm:pt>
    <dgm:pt modelId="{2B67D06E-8344-4615-B431-410386F5FAAD}" type="pres">
      <dgm:prSet presAssocID="{94E86C08-745C-4463-87A4-E000F915A27B}" presName="Name0" presStyleCnt="0">
        <dgm:presLayoutVars>
          <dgm:dir/>
          <dgm:animLvl val="lvl"/>
          <dgm:resizeHandles val="exact"/>
        </dgm:presLayoutVars>
      </dgm:prSet>
      <dgm:spPr/>
    </dgm:pt>
    <dgm:pt modelId="{3D566F90-606B-4F6B-AA8D-FFDACD8F008F}" type="pres">
      <dgm:prSet presAssocID="{810E6FBB-89B2-43E0-A84E-D4D218AAB0B2}" presName="linNode" presStyleCnt="0"/>
      <dgm:spPr/>
    </dgm:pt>
    <dgm:pt modelId="{6ACDEBCB-5F03-44D1-96D3-511858E7BB2D}" type="pres">
      <dgm:prSet presAssocID="{810E6FBB-89B2-43E0-A84E-D4D218AAB0B2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7FE18A43-34EA-4D13-AD7E-C7244D1D4431}" type="pres">
      <dgm:prSet presAssocID="{810E6FBB-89B2-43E0-A84E-D4D218AAB0B2}" presName="descendantText" presStyleLbl="alignAccFollowNode1" presStyleIdx="0" presStyleCnt="3">
        <dgm:presLayoutVars>
          <dgm:bulletEnabled val="1"/>
        </dgm:presLayoutVars>
      </dgm:prSet>
      <dgm:spPr/>
    </dgm:pt>
    <dgm:pt modelId="{B6F27037-83C1-42DF-BC44-8317E43381A9}" type="pres">
      <dgm:prSet presAssocID="{CC3446CB-9A8B-475A-97E0-54D0923A8332}" presName="sp" presStyleCnt="0"/>
      <dgm:spPr/>
    </dgm:pt>
    <dgm:pt modelId="{F9173D7A-E2AE-42A1-815C-A88AAB1FB5E1}" type="pres">
      <dgm:prSet presAssocID="{3B705B9B-EF0D-4E64-B548-0B2B28B42223}" presName="linNode" presStyleCnt="0"/>
      <dgm:spPr/>
    </dgm:pt>
    <dgm:pt modelId="{3148E4F5-9402-49AA-A5EE-2FB9642A7CEF}" type="pres">
      <dgm:prSet presAssocID="{3B705B9B-EF0D-4E64-B548-0B2B28B42223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49444D1-E97A-4B8E-B80D-D0BDC4053B29}" type="pres">
      <dgm:prSet presAssocID="{3B705B9B-EF0D-4E64-B548-0B2B28B42223}" presName="descendantText" presStyleLbl="alignAccFollowNode1" presStyleIdx="1" presStyleCnt="3">
        <dgm:presLayoutVars>
          <dgm:bulletEnabled val="1"/>
        </dgm:presLayoutVars>
      </dgm:prSet>
      <dgm:spPr/>
    </dgm:pt>
    <dgm:pt modelId="{05C05A67-B988-49AA-A716-92D068C2DB72}" type="pres">
      <dgm:prSet presAssocID="{68BD8888-995A-4FD4-A759-1CC194F0B36E}" presName="sp" presStyleCnt="0"/>
      <dgm:spPr/>
    </dgm:pt>
    <dgm:pt modelId="{3015D342-0B62-4B25-97F6-94127D2DCD50}" type="pres">
      <dgm:prSet presAssocID="{89D8FA83-B818-4319-AC77-8B418D74946B}" presName="linNode" presStyleCnt="0"/>
      <dgm:spPr/>
    </dgm:pt>
    <dgm:pt modelId="{DBF991B4-F7EF-4CD2-BBB6-3591F4EDF7FC}" type="pres">
      <dgm:prSet presAssocID="{89D8FA83-B818-4319-AC77-8B418D74946B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16FE953-7AC2-4019-A634-8CE7CA21C626}" type="pres">
      <dgm:prSet presAssocID="{89D8FA83-B818-4319-AC77-8B418D74946B}" presName="descendantText" presStyleLbl="alignAccFollowNode1" presStyleIdx="2" presStyleCnt="3">
        <dgm:presLayoutVars>
          <dgm:bulletEnabled val="1"/>
        </dgm:presLayoutVars>
      </dgm:prSet>
      <dgm:spPr/>
    </dgm:pt>
    <dgm:pt modelId="{BFBE50B3-3341-475A-9906-AD2CA4468009}" type="pres">
      <dgm:prSet presAssocID="{4490D261-5CBB-4177-B171-EF555272EBF6}" presName="sp" presStyleCnt="0"/>
      <dgm:spPr/>
    </dgm:pt>
    <dgm:pt modelId="{E917ADA3-E68E-4C17-89D5-72C727008324}" type="pres">
      <dgm:prSet presAssocID="{AB486C41-40DE-443F-9E1A-23A9A3B80AF5}" presName="linNode" presStyleCnt="0"/>
      <dgm:spPr/>
    </dgm:pt>
    <dgm:pt modelId="{335B5A5F-F5B0-4CA2-A371-4B4E6F8290DE}" type="pres">
      <dgm:prSet presAssocID="{AB486C41-40DE-443F-9E1A-23A9A3B80AF5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6C3F1B0D-EC36-4688-A1C1-273D324CC3CE}" type="presOf" srcId="{89D8FA83-B818-4319-AC77-8B418D74946B}" destId="{DBF991B4-F7EF-4CD2-BBB6-3591F4EDF7FC}" srcOrd="0" destOrd="0" presId="urn:microsoft.com/office/officeart/2005/8/layout/vList5"/>
    <dgm:cxn modelId="{1FF3C50F-0A57-4580-8174-DCC6703C170E}" srcId="{810E6FBB-89B2-43E0-A84E-D4D218AAB0B2}" destId="{9336A043-FF8E-4BDD-8B74-2BD82EB658C2}" srcOrd="0" destOrd="0" parTransId="{D5C61F9F-A405-4539-AA62-2C6773C5FA6C}" sibTransId="{EDDECA91-A477-4266-A01F-A2459DAE64F3}"/>
    <dgm:cxn modelId="{C0586662-7B4B-4454-AF5E-DAC197B5131D}" srcId="{3B705B9B-EF0D-4E64-B548-0B2B28B42223}" destId="{53158CA2-2DA8-4F84-8122-DE585E810242}" srcOrd="0" destOrd="0" parTransId="{CE52E0C0-10C3-4D33-A4FF-B05AFBD58F35}" sibTransId="{66C8F38B-DF0E-4253-9259-AFF05D5996D5}"/>
    <dgm:cxn modelId="{BCD1D146-E565-4E90-BD36-90FC863C577B}" type="presOf" srcId="{810E6FBB-89B2-43E0-A84E-D4D218AAB0B2}" destId="{6ACDEBCB-5F03-44D1-96D3-511858E7BB2D}" srcOrd="0" destOrd="0" presId="urn:microsoft.com/office/officeart/2005/8/layout/vList5"/>
    <dgm:cxn modelId="{0DC54C67-15ED-4D6F-A6EE-3AEA722ACB54}" srcId="{94E86C08-745C-4463-87A4-E000F915A27B}" destId="{89D8FA83-B818-4319-AC77-8B418D74946B}" srcOrd="2" destOrd="0" parTransId="{F720F3BF-9628-4653-80BC-525B10A83647}" sibTransId="{4490D261-5CBB-4177-B171-EF555272EBF6}"/>
    <dgm:cxn modelId="{547AE76B-827C-4AD9-B302-5117DEF9B6FB}" srcId="{94E86C08-745C-4463-87A4-E000F915A27B}" destId="{AB486C41-40DE-443F-9E1A-23A9A3B80AF5}" srcOrd="3" destOrd="0" parTransId="{36C79BE4-0F74-4885-9F78-CED2B9CBEC06}" sibTransId="{1E76BEB8-388F-456C-9698-DDC5D54776BA}"/>
    <dgm:cxn modelId="{923B656C-1F17-45FB-B56A-683E10EAB411}" srcId="{89D8FA83-B818-4319-AC77-8B418D74946B}" destId="{37701003-7AB6-4238-BA30-8B67F4B10456}" srcOrd="0" destOrd="0" parTransId="{F802E6D2-CB96-4CA9-9B41-43E0E4799C5C}" sibTransId="{1B7571F7-0198-49F2-92D1-F32C6F3CE99F}"/>
    <dgm:cxn modelId="{C625AB4C-FD79-4C0D-AE06-5B90E1967293}" srcId="{94E86C08-745C-4463-87A4-E000F915A27B}" destId="{810E6FBB-89B2-43E0-A84E-D4D218AAB0B2}" srcOrd="0" destOrd="0" parTransId="{EEABD801-4E01-4A42-9216-2BE7A38F9A08}" sibTransId="{CC3446CB-9A8B-475A-97E0-54D0923A8332}"/>
    <dgm:cxn modelId="{436E4E4E-3D3E-4D36-B9B0-B07442130944}" type="presOf" srcId="{53158CA2-2DA8-4F84-8122-DE585E810242}" destId="{E49444D1-E97A-4B8E-B80D-D0BDC4053B29}" srcOrd="0" destOrd="0" presId="urn:microsoft.com/office/officeart/2005/8/layout/vList5"/>
    <dgm:cxn modelId="{7D446A80-F2E1-4A75-ACA9-93CA7F4E1888}" type="presOf" srcId="{AB486C41-40DE-443F-9E1A-23A9A3B80AF5}" destId="{335B5A5F-F5B0-4CA2-A371-4B4E6F8290DE}" srcOrd="0" destOrd="0" presId="urn:microsoft.com/office/officeart/2005/8/layout/vList5"/>
    <dgm:cxn modelId="{D5AFCF96-69F4-42A2-A74F-FA3BD12B39B8}" type="presOf" srcId="{37701003-7AB6-4238-BA30-8B67F4B10456}" destId="{916FE953-7AC2-4019-A634-8CE7CA21C626}" srcOrd="0" destOrd="0" presId="urn:microsoft.com/office/officeart/2005/8/layout/vList5"/>
    <dgm:cxn modelId="{09939B97-1918-4804-AE54-738FCBC17A36}" type="presOf" srcId="{3B705B9B-EF0D-4E64-B548-0B2B28B42223}" destId="{3148E4F5-9402-49AA-A5EE-2FB9642A7CEF}" srcOrd="0" destOrd="0" presId="urn:microsoft.com/office/officeart/2005/8/layout/vList5"/>
    <dgm:cxn modelId="{DBF301AB-39E6-439C-8546-8ACACA8AA269}" type="presOf" srcId="{94E86C08-745C-4463-87A4-E000F915A27B}" destId="{2B67D06E-8344-4615-B431-410386F5FAAD}" srcOrd="0" destOrd="0" presId="urn:microsoft.com/office/officeart/2005/8/layout/vList5"/>
    <dgm:cxn modelId="{833ACFAD-5411-43B7-8920-92602B27E6AB}" type="presOf" srcId="{9336A043-FF8E-4BDD-8B74-2BD82EB658C2}" destId="{7FE18A43-34EA-4D13-AD7E-C7244D1D4431}" srcOrd="0" destOrd="0" presId="urn:microsoft.com/office/officeart/2005/8/layout/vList5"/>
    <dgm:cxn modelId="{1F3FF7B1-B580-4799-8842-3937BDB11E34}" srcId="{94E86C08-745C-4463-87A4-E000F915A27B}" destId="{3B705B9B-EF0D-4E64-B548-0B2B28B42223}" srcOrd="1" destOrd="0" parTransId="{979ABAFC-4608-410D-89B4-ACC0B3E58249}" sibTransId="{68BD8888-995A-4FD4-A759-1CC194F0B36E}"/>
    <dgm:cxn modelId="{C6F2B9D9-04D1-495F-9CD2-E531D1028AC0}" type="presParOf" srcId="{2B67D06E-8344-4615-B431-410386F5FAAD}" destId="{3D566F90-606B-4F6B-AA8D-FFDACD8F008F}" srcOrd="0" destOrd="0" presId="urn:microsoft.com/office/officeart/2005/8/layout/vList5"/>
    <dgm:cxn modelId="{31C40EA6-9E8A-422A-BB16-0F0F4A064502}" type="presParOf" srcId="{3D566F90-606B-4F6B-AA8D-FFDACD8F008F}" destId="{6ACDEBCB-5F03-44D1-96D3-511858E7BB2D}" srcOrd="0" destOrd="0" presId="urn:microsoft.com/office/officeart/2005/8/layout/vList5"/>
    <dgm:cxn modelId="{8DD67ED5-976B-4957-A0E8-E9E465A52BC0}" type="presParOf" srcId="{3D566F90-606B-4F6B-AA8D-FFDACD8F008F}" destId="{7FE18A43-34EA-4D13-AD7E-C7244D1D4431}" srcOrd="1" destOrd="0" presId="urn:microsoft.com/office/officeart/2005/8/layout/vList5"/>
    <dgm:cxn modelId="{E6A5C1F2-9F12-4FC6-8652-2D65A1952D16}" type="presParOf" srcId="{2B67D06E-8344-4615-B431-410386F5FAAD}" destId="{B6F27037-83C1-42DF-BC44-8317E43381A9}" srcOrd="1" destOrd="0" presId="urn:microsoft.com/office/officeart/2005/8/layout/vList5"/>
    <dgm:cxn modelId="{19F00E1E-44BF-42B7-BE99-28CD1898BE39}" type="presParOf" srcId="{2B67D06E-8344-4615-B431-410386F5FAAD}" destId="{F9173D7A-E2AE-42A1-815C-A88AAB1FB5E1}" srcOrd="2" destOrd="0" presId="urn:microsoft.com/office/officeart/2005/8/layout/vList5"/>
    <dgm:cxn modelId="{3F0204A3-85FC-447B-8C65-F33E083043A7}" type="presParOf" srcId="{F9173D7A-E2AE-42A1-815C-A88AAB1FB5E1}" destId="{3148E4F5-9402-49AA-A5EE-2FB9642A7CEF}" srcOrd="0" destOrd="0" presId="urn:microsoft.com/office/officeart/2005/8/layout/vList5"/>
    <dgm:cxn modelId="{F7057910-4897-459A-B873-077F610023BA}" type="presParOf" srcId="{F9173D7A-E2AE-42A1-815C-A88AAB1FB5E1}" destId="{E49444D1-E97A-4B8E-B80D-D0BDC4053B29}" srcOrd="1" destOrd="0" presId="urn:microsoft.com/office/officeart/2005/8/layout/vList5"/>
    <dgm:cxn modelId="{BBC91667-D308-4624-B4D5-F4A2729F1327}" type="presParOf" srcId="{2B67D06E-8344-4615-B431-410386F5FAAD}" destId="{05C05A67-B988-49AA-A716-92D068C2DB72}" srcOrd="3" destOrd="0" presId="urn:microsoft.com/office/officeart/2005/8/layout/vList5"/>
    <dgm:cxn modelId="{3D0277FD-CFF8-403F-88C2-C9E6F5BA3291}" type="presParOf" srcId="{2B67D06E-8344-4615-B431-410386F5FAAD}" destId="{3015D342-0B62-4B25-97F6-94127D2DCD50}" srcOrd="4" destOrd="0" presId="urn:microsoft.com/office/officeart/2005/8/layout/vList5"/>
    <dgm:cxn modelId="{3C7125E3-545D-4C8D-A3C7-1BD60A46A912}" type="presParOf" srcId="{3015D342-0B62-4B25-97F6-94127D2DCD50}" destId="{DBF991B4-F7EF-4CD2-BBB6-3591F4EDF7FC}" srcOrd="0" destOrd="0" presId="urn:microsoft.com/office/officeart/2005/8/layout/vList5"/>
    <dgm:cxn modelId="{A92D527C-49E1-4533-A21D-25311F1D3B6F}" type="presParOf" srcId="{3015D342-0B62-4B25-97F6-94127D2DCD50}" destId="{916FE953-7AC2-4019-A634-8CE7CA21C626}" srcOrd="1" destOrd="0" presId="urn:microsoft.com/office/officeart/2005/8/layout/vList5"/>
    <dgm:cxn modelId="{4E93AA6B-69A2-4875-9B1F-9E28C4EFA7D1}" type="presParOf" srcId="{2B67D06E-8344-4615-B431-410386F5FAAD}" destId="{BFBE50B3-3341-475A-9906-AD2CA4468009}" srcOrd="5" destOrd="0" presId="urn:microsoft.com/office/officeart/2005/8/layout/vList5"/>
    <dgm:cxn modelId="{3C6F9B5E-AFBE-47E7-B9A2-A3C65E851E51}" type="presParOf" srcId="{2B67D06E-8344-4615-B431-410386F5FAAD}" destId="{E917ADA3-E68E-4C17-89D5-72C727008324}" srcOrd="6" destOrd="0" presId="urn:microsoft.com/office/officeart/2005/8/layout/vList5"/>
    <dgm:cxn modelId="{7B7506A2-D029-4CAD-A6A2-CACAC948EAA3}" type="presParOf" srcId="{E917ADA3-E68E-4C17-89D5-72C727008324}" destId="{335B5A5F-F5B0-4CA2-A371-4B4E6F8290D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F0D035E-52A5-4360-A66B-2EC5096CF9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BF2CFB0B-8364-4F5B-A93A-30E335E6DEE5}">
      <dgm:prSet/>
      <dgm:spPr/>
      <dgm:t>
        <a:bodyPr/>
        <a:lstStyle/>
        <a:p>
          <a:pPr rtl="0"/>
          <a:r>
            <a:rPr lang="en-GB" baseline="0"/>
            <a:t>What if there is no ‘close friend or relative’?</a:t>
          </a:r>
          <a:endParaRPr lang="en-GB"/>
        </a:p>
      </dgm:t>
    </dgm:pt>
    <dgm:pt modelId="{81D7C235-B104-48E7-8854-FF1E19859FF5}" type="parTrans" cxnId="{4C9F7285-6FFF-4440-A9E0-589133B7EF56}">
      <dgm:prSet/>
      <dgm:spPr/>
      <dgm:t>
        <a:bodyPr/>
        <a:lstStyle/>
        <a:p>
          <a:endParaRPr lang="en-GB"/>
        </a:p>
      </dgm:t>
    </dgm:pt>
    <dgm:pt modelId="{9DC62068-082B-4779-8427-52979871004C}" type="sibTrans" cxnId="{4C9F7285-6FFF-4440-A9E0-589133B7EF56}">
      <dgm:prSet/>
      <dgm:spPr/>
      <dgm:t>
        <a:bodyPr/>
        <a:lstStyle/>
        <a:p>
          <a:endParaRPr lang="en-GB"/>
        </a:p>
      </dgm:t>
    </dgm:pt>
    <dgm:pt modelId="{FAACD819-1039-49B1-AFBD-6FCE6BAD14D6}" type="pres">
      <dgm:prSet presAssocID="{4F0D035E-52A5-4360-A66B-2EC5096CF996}" presName="linear" presStyleCnt="0">
        <dgm:presLayoutVars>
          <dgm:animLvl val="lvl"/>
          <dgm:resizeHandles val="exact"/>
        </dgm:presLayoutVars>
      </dgm:prSet>
      <dgm:spPr/>
    </dgm:pt>
    <dgm:pt modelId="{ED292FEB-7A51-4BD6-A194-7CB0C93112C8}" type="pres">
      <dgm:prSet presAssocID="{BF2CFB0B-8364-4F5B-A93A-30E335E6DEE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AE2847D-7E12-4677-BAFD-210EBAEAB03E}" type="presOf" srcId="{4F0D035E-52A5-4360-A66B-2EC5096CF996}" destId="{FAACD819-1039-49B1-AFBD-6FCE6BAD14D6}" srcOrd="0" destOrd="0" presId="urn:microsoft.com/office/officeart/2005/8/layout/vList2"/>
    <dgm:cxn modelId="{4C9F7285-6FFF-4440-A9E0-589133B7EF56}" srcId="{4F0D035E-52A5-4360-A66B-2EC5096CF996}" destId="{BF2CFB0B-8364-4F5B-A93A-30E335E6DEE5}" srcOrd="0" destOrd="0" parTransId="{81D7C235-B104-48E7-8854-FF1E19859FF5}" sibTransId="{9DC62068-082B-4779-8427-52979871004C}"/>
    <dgm:cxn modelId="{CEE38B91-3CC4-43FE-93DD-D4A82351BEE6}" type="presOf" srcId="{BF2CFB0B-8364-4F5B-A93A-30E335E6DEE5}" destId="{ED292FEB-7A51-4BD6-A194-7CB0C93112C8}" srcOrd="0" destOrd="0" presId="urn:microsoft.com/office/officeart/2005/8/layout/vList2"/>
    <dgm:cxn modelId="{2FE80C84-72AF-4B86-AF18-7EADBBA08F99}" type="presParOf" srcId="{FAACD819-1039-49B1-AFBD-6FCE6BAD14D6}" destId="{ED292FEB-7A51-4BD6-A194-7CB0C93112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64437E1-1CD3-4471-9A3D-2B7ADB15F8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B296CBE8-FC04-4FA3-8FEA-337C0879BF74}">
      <dgm:prSet/>
      <dgm:spPr/>
      <dgm:t>
        <a:bodyPr/>
        <a:lstStyle/>
        <a:p>
          <a:pPr rtl="0"/>
          <a:r>
            <a:rPr lang="en-GB"/>
            <a:t>Mental Capacity Act 2005 ss35-37 allows for the appointment of a Independent Mental Capacity Advocate (IMCA) who must be appointed prior to the commencement of ‘serious medical treatment’. </a:t>
          </a:r>
        </a:p>
      </dgm:t>
    </dgm:pt>
    <dgm:pt modelId="{1C5771CC-1A78-4C6D-9C0C-8D7F3FCF3FBC}" type="parTrans" cxnId="{6EB8596E-CB6A-4233-8269-AB1A15A57D68}">
      <dgm:prSet/>
      <dgm:spPr/>
      <dgm:t>
        <a:bodyPr/>
        <a:lstStyle/>
        <a:p>
          <a:endParaRPr lang="en-GB"/>
        </a:p>
      </dgm:t>
    </dgm:pt>
    <dgm:pt modelId="{FCE12F9A-E29A-4FAD-B7D3-544B60E2A6FD}" type="sibTrans" cxnId="{6EB8596E-CB6A-4233-8269-AB1A15A57D68}">
      <dgm:prSet/>
      <dgm:spPr/>
      <dgm:t>
        <a:bodyPr/>
        <a:lstStyle/>
        <a:p>
          <a:endParaRPr lang="en-GB"/>
        </a:p>
      </dgm:t>
    </dgm:pt>
    <dgm:pt modelId="{94C186FA-6CBE-4B6F-8797-C522D5BE5F48}">
      <dgm:prSet/>
      <dgm:spPr/>
      <dgm:t>
        <a:bodyPr/>
        <a:lstStyle/>
        <a:p>
          <a:pPr rtl="0"/>
          <a:r>
            <a:rPr lang="en-GB"/>
            <a:t>See Mental Capacity Act 2005 (Independent Mental Capacity Advocate) (General) Regulations 2006 for details</a:t>
          </a:r>
        </a:p>
      </dgm:t>
    </dgm:pt>
    <dgm:pt modelId="{A773B3AE-3A74-4C3F-92E3-DF016045EEEA}" type="parTrans" cxnId="{74818364-38FC-4442-9BA1-8793EF2B1AD0}">
      <dgm:prSet/>
      <dgm:spPr/>
      <dgm:t>
        <a:bodyPr/>
        <a:lstStyle/>
        <a:p>
          <a:endParaRPr lang="en-GB"/>
        </a:p>
      </dgm:t>
    </dgm:pt>
    <dgm:pt modelId="{CB444613-E634-4514-80C2-00202DDAD7EC}" type="sibTrans" cxnId="{74818364-38FC-4442-9BA1-8793EF2B1AD0}">
      <dgm:prSet/>
      <dgm:spPr/>
      <dgm:t>
        <a:bodyPr/>
        <a:lstStyle/>
        <a:p>
          <a:endParaRPr lang="en-GB"/>
        </a:p>
      </dgm:t>
    </dgm:pt>
    <dgm:pt modelId="{BEFD222E-CE8E-4FFC-B756-BCE23ABA72FB}" type="pres">
      <dgm:prSet presAssocID="{E64437E1-1CD3-4471-9A3D-2B7ADB15F899}" presName="linear" presStyleCnt="0">
        <dgm:presLayoutVars>
          <dgm:animLvl val="lvl"/>
          <dgm:resizeHandles val="exact"/>
        </dgm:presLayoutVars>
      </dgm:prSet>
      <dgm:spPr/>
    </dgm:pt>
    <dgm:pt modelId="{37C7C3F6-2202-4591-AA24-1AFA5BAFDC48}" type="pres">
      <dgm:prSet presAssocID="{B296CBE8-FC04-4FA3-8FEA-337C0879BF7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DEB23B1-CF62-40BD-A0B0-B86E52DBC55D}" type="pres">
      <dgm:prSet presAssocID="{FCE12F9A-E29A-4FAD-B7D3-544B60E2A6FD}" presName="spacer" presStyleCnt="0"/>
      <dgm:spPr/>
    </dgm:pt>
    <dgm:pt modelId="{44A94168-03EA-4F0D-9BB8-94040D9F9530}" type="pres">
      <dgm:prSet presAssocID="{94C186FA-6CBE-4B6F-8797-C522D5BE5F4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8696A5F-8CD1-461E-833F-39D8DC8A819C}" type="presOf" srcId="{B296CBE8-FC04-4FA3-8FEA-337C0879BF74}" destId="{37C7C3F6-2202-4591-AA24-1AFA5BAFDC48}" srcOrd="0" destOrd="0" presId="urn:microsoft.com/office/officeart/2005/8/layout/vList2"/>
    <dgm:cxn modelId="{74818364-38FC-4442-9BA1-8793EF2B1AD0}" srcId="{E64437E1-1CD3-4471-9A3D-2B7ADB15F899}" destId="{94C186FA-6CBE-4B6F-8797-C522D5BE5F48}" srcOrd="1" destOrd="0" parTransId="{A773B3AE-3A74-4C3F-92E3-DF016045EEEA}" sibTransId="{CB444613-E634-4514-80C2-00202DDAD7EC}"/>
    <dgm:cxn modelId="{6EB8596E-CB6A-4233-8269-AB1A15A57D68}" srcId="{E64437E1-1CD3-4471-9A3D-2B7ADB15F899}" destId="{B296CBE8-FC04-4FA3-8FEA-337C0879BF74}" srcOrd="0" destOrd="0" parTransId="{1C5771CC-1A78-4C6D-9C0C-8D7F3FCF3FBC}" sibTransId="{FCE12F9A-E29A-4FAD-B7D3-544B60E2A6FD}"/>
    <dgm:cxn modelId="{6CD3A8B3-5184-4D41-8BAD-9C89274D157D}" type="presOf" srcId="{94C186FA-6CBE-4B6F-8797-C522D5BE5F48}" destId="{44A94168-03EA-4F0D-9BB8-94040D9F9530}" srcOrd="0" destOrd="0" presId="urn:microsoft.com/office/officeart/2005/8/layout/vList2"/>
    <dgm:cxn modelId="{803054DD-9DE8-4A23-A9BD-200F478D95D7}" type="presOf" srcId="{E64437E1-1CD3-4471-9A3D-2B7ADB15F899}" destId="{BEFD222E-CE8E-4FFC-B756-BCE23ABA72FB}" srcOrd="0" destOrd="0" presId="urn:microsoft.com/office/officeart/2005/8/layout/vList2"/>
    <dgm:cxn modelId="{04D0864A-7D6C-4DE6-81B0-478A7C27E347}" type="presParOf" srcId="{BEFD222E-CE8E-4FFC-B756-BCE23ABA72FB}" destId="{37C7C3F6-2202-4591-AA24-1AFA5BAFDC48}" srcOrd="0" destOrd="0" presId="urn:microsoft.com/office/officeart/2005/8/layout/vList2"/>
    <dgm:cxn modelId="{0109D2B6-DF97-4ECF-9D4F-2ACFA8F26FCB}" type="presParOf" srcId="{BEFD222E-CE8E-4FFC-B756-BCE23ABA72FB}" destId="{9DEB23B1-CF62-40BD-A0B0-B86E52DBC55D}" srcOrd="1" destOrd="0" presId="urn:microsoft.com/office/officeart/2005/8/layout/vList2"/>
    <dgm:cxn modelId="{253D8D7C-69F1-4E8C-B7AC-167288689B0C}" type="presParOf" srcId="{BEFD222E-CE8E-4FFC-B756-BCE23ABA72FB}" destId="{44A94168-03EA-4F0D-9BB8-94040D9F953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E158F3-02C2-4C63-89BE-8426E152EB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5D1EB01A-F783-4DCE-88E1-8043B11720F1}">
      <dgm:prSet/>
      <dgm:spPr/>
      <dgm:t>
        <a:bodyPr/>
        <a:lstStyle/>
        <a:p>
          <a:pPr rtl="0"/>
          <a:r>
            <a:rPr lang="en-GB" baseline="0"/>
            <a:t>The Law</a:t>
          </a:r>
          <a:endParaRPr lang="en-GB"/>
        </a:p>
      </dgm:t>
    </dgm:pt>
    <dgm:pt modelId="{5320E449-065F-4387-896E-D699F5B8F030}" type="parTrans" cxnId="{5BF8E167-692C-4B89-84EF-6837F36F471B}">
      <dgm:prSet/>
      <dgm:spPr/>
      <dgm:t>
        <a:bodyPr/>
        <a:lstStyle/>
        <a:p>
          <a:endParaRPr lang="en-GB"/>
        </a:p>
      </dgm:t>
    </dgm:pt>
    <dgm:pt modelId="{1E797A98-5507-4686-8CD8-9B74D1754443}" type="sibTrans" cxnId="{5BF8E167-692C-4B89-84EF-6837F36F471B}">
      <dgm:prSet/>
      <dgm:spPr/>
      <dgm:t>
        <a:bodyPr/>
        <a:lstStyle/>
        <a:p>
          <a:endParaRPr lang="en-GB"/>
        </a:p>
      </dgm:t>
    </dgm:pt>
    <dgm:pt modelId="{62507E27-ABB0-43F0-BE9B-225E27CCD76C}" type="pres">
      <dgm:prSet presAssocID="{DCE158F3-02C2-4C63-89BE-8426E152EB08}" presName="linear" presStyleCnt="0">
        <dgm:presLayoutVars>
          <dgm:animLvl val="lvl"/>
          <dgm:resizeHandles val="exact"/>
        </dgm:presLayoutVars>
      </dgm:prSet>
      <dgm:spPr/>
    </dgm:pt>
    <dgm:pt modelId="{964AF254-2E01-460D-B4FD-458B61C765B6}" type="pres">
      <dgm:prSet presAssocID="{5D1EB01A-F783-4DCE-88E1-8043B11720F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BF8E167-692C-4B89-84EF-6837F36F471B}" srcId="{DCE158F3-02C2-4C63-89BE-8426E152EB08}" destId="{5D1EB01A-F783-4DCE-88E1-8043B11720F1}" srcOrd="0" destOrd="0" parTransId="{5320E449-065F-4387-896E-D699F5B8F030}" sibTransId="{1E797A98-5507-4686-8CD8-9B74D1754443}"/>
    <dgm:cxn modelId="{F603BB6C-BD92-41EF-B6D0-3C0A6CB43F61}" type="presOf" srcId="{DCE158F3-02C2-4C63-89BE-8426E152EB08}" destId="{62507E27-ABB0-43F0-BE9B-225E27CCD76C}" srcOrd="0" destOrd="0" presId="urn:microsoft.com/office/officeart/2005/8/layout/vList2"/>
    <dgm:cxn modelId="{77422EBD-2140-4F8A-883D-061C367958A1}" type="presOf" srcId="{5D1EB01A-F783-4DCE-88E1-8043B11720F1}" destId="{964AF254-2E01-460D-B4FD-458B61C765B6}" srcOrd="0" destOrd="0" presId="urn:microsoft.com/office/officeart/2005/8/layout/vList2"/>
    <dgm:cxn modelId="{D4F4A1C1-2606-42F6-A5CE-D55C190908CF}" type="presParOf" srcId="{62507E27-ABB0-43F0-BE9B-225E27CCD76C}" destId="{964AF254-2E01-460D-B4FD-458B61C765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13FB1E-3ED5-49E2-A5BB-5262EB89972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5949F5B7-0E19-4C9A-9F19-EA0A21C728B4}">
      <dgm:prSet/>
      <dgm:spPr/>
      <dgm:t>
        <a:bodyPr/>
        <a:lstStyle/>
        <a:p>
          <a:pPr rtl="0"/>
          <a:r>
            <a:rPr lang="en-GB"/>
            <a:t>The law on consent (common law) allows that:</a:t>
          </a:r>
        </a:p>
      </dgm:t>
    </dgm:pt>
    <dgm:pt modelId="{39E9DE98-D9D0-4976-B138-FA0CD7D9FBCC}" type="parTrans" cxnId="{2DAA99EC-FE77-4730-9549-6F9AABB00F69}">
      <dgm:prSet/>
      <dgm:spPr/>
      <dgm:t>
        <a:bodyPr/>
        <a:lstStyle/>
        <a:p>
          <a:endParaRPr lang="en-GB"/>
        </a:p>
      </dgm:t>
    </dgm:pt>
    <dgm:pt modelId="{8EB9F40A-C33F-4693-8804-EF0B10124AF6}" type="sibTrans" cxnId="{2DAA99EC-FE77-4730-9549-6F9AABB00F69}">
      <dgm:prSet/>
      <dgm:spPr/>
      <dgm:t>
        <a:bodyPr/>
        <a:lstStyle/>
        <a:p>
          <a:endParaRPr lang="en-GB"/>
        </a:p>
      </dgm:t>
    </dgm:pt>
    <dgm:pt modelId="{9DB067F9-E5C2-4194-B41B-8294462203D5}">
      <dgm:prSet/>
      <dgm:spPr/>
      <dgm:t>
        <a:bodyPr/>
        <a:lstStyle/>
        <a:p>
          <a:pPr rtl="0"/>
          <a:r>
            <a:rPr lang="en-GB"/>
            <a:t>‘Every human being of adult years and sound mind has a right to determine what should be done with his own body’</a:t>
          </a:r>
        </a:p>
      </dgm:t>
    </dgm:pt>
    <dgm:pt modelId="{8E06B5A2-333F-4025-ABE8-D3EC3B20C870}" type="parTrans" cxnId="{75A8405E-CEFE-4063-A3B8-9B164E4DEBA4}">
      <dgm:prSet/>
      <dgm:spPr/>
      <dgm:t>
        <a:bodyPr/>
        <a:lstStyle/>
        <a:p>
          <a:endParaRPr lang="en-GB"/>
        </a:p>
      </dgm:t>
    </dgm:pt>
    <dgm:pt modelId="{1F7DEB25-CEBF-41EA-87A7-E211F06B625E}" type="sibTrans" cxnId="{75A8405E-CEFE-4063-A3B8-9B164E4DEBA4}">
      <dgm:prSet/>
      <dgm:spPr/>
      <dgm:t>
        <a:bodyPr/>
        <a:lstStyle/>
        <a:p>
          <a:endParaRPr lang="en-GB"/>
        </a:p>
      </dgm:t>
    </dgm:pt>
    <dgm:pt modelId="{CAFCF8A2-C8A8-4C7B-95DC-3E138C339A81}">
      <dgm:prSet/>
      <dgm:spPr/>
      <dgm:t>
        <a:bodyPr/>
        <a:lstStyle/>
        <a:p>
          <a:pPr rtl="0"/>
          <a:r>
            <a:rPr lang="en-GB"/>
            <a:t>Adult years – over 18 (no upper limit!)</a:t>
          </a:r>
        </a:p>
      </dgm:t>
    </dgm:pt>
    <dgm:pt modelId="{6DC62FB1-2A9D-4EBC-93A0-5E19DB18FAFE}" type="parTrans" cxnId="{06609490-DE04-480E-BC0D-8385E207B4F6}">
      <dgm:prSet/>
      <dgm:spPr/>
      <dgm:t>
        <a:bodyPr/>
        <a:lstStyle/>
        <a:p>
          <a:endParaRPr lang="en-GB"/>
        </a:p>
      </dgm:t>
    </dgm:pt>
    <dgm:pt modelId="{B35F0462-BFCE-410A-87AC-BB0DC619F2C5}" type="sibTrans" cxnId="{06609490-DE04-480E-BC0D-8385E207B4F6}">
      <dgm:prSet/>
      <dgm:spPr/>
      <dgm:t>
        <a:bodyPr/>
        <a:lstStyle/>
        <a:p>
          <a:endParaRPr lang="en-GB"/>
        </a:p>
      </dgm:t>
    </dgm:pt>
    <dgm:pt modelId="{61881F77-D67C-4613-A88A-E8088167A061}">
      <dgm:prSet/>
      <dgm:spPr/>
      <dgm:t>
        <a:bodyPr/>
        <a:lstStyle/>
        <a:p>
          <a:pPr rtl="0"/>
          <a:r>
            <a:rPr lang="en-GB"/>
            <a:t>Sound mind? See Mental Capacity Act 2005</a:t>
          </a:r>
        </a:p>
      </dgm:t>
    </dgm:pt>
    <dgm:pt modelId="{31093130-06C5-4AE5-9B74-32B8EFA4100B}" type="parTrans" cxnId="{0599A13C-000F-4315-8BDD-BD43EC5C16E2}">
      <dgm:prSet/>
      <dgm:spPr/>
      <dgm:t>
        <a:bodyPr/>
        <a:lstStyle/>
        <a:p>
          <a:endParaRPr lang="en-GB"/>
        </a:p>
      </dgm:t>
    </dgm:pt>
    <dgm:pt modelId="{6AA93081-1256-47A5-A139-ADA6D42E9554}" type="sibTrans" cxnId="{0599A13C-000F-4315-8BDD-BD43EC5C16E2}">
      <dgm:prSet/>
      <dgm:spPr/>
      <dgm:t>
        <a:bodyPr/>
        <a:lstStyle/>
        <a:p>
          <a:endParaRPr lang="en-GB"/>
        </a:p>
      </dgm:t>
    </dgm:pt>
    <dgm:pt modelId="{BC05AB9F-86E4-4F6D-B042-0ABD9D96890D}" type="pres">
      <dgm:prSet presAssocID="{A813FB1E-3ED5-49E2-A5BB-5262EB89972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F3F84D5-EFAF-4506-87E5-D15E2CF4ADAD}" type="pres">
      <dgm:prSet presAssocID="{5949F5B7-0E19-4C9A-9F19-EA0A21C728B4}" presName="circle1" presStyleLbl="node1" presStyleIdx="0" presStyleCnt="3"/>
      <dgm:spPr/>
    </dgm:pt>
    <dgm:pt modelId="{334A2A10-897D-4B0A-A82D-2A7E619D7158}" type="pres">
      <dgm:prSet presAssocID="{5949F5B7-0E19-4C9A-9F19-EA0A21C728B4}" presName="space" presStyleCnt="0"/>
      <dgm:spPr/>
    </dgm:pt>
    <dgm:pt modelId="{92786B5D-247E-46D1-9820-67CA83E33402}" type="pres">
      <dgm:prSet presAssocID="{5949F5B7-0E19-4C9A-9F19-EA0A21C728B4}" presName="rect1" presStyleLbl="alignAcc1" presStyleIdx="0" presStyleCnt="3"/>
      <dgm:spPr/>
    </dgm:pt>
    <dgm:pt modelId="{A6D8A984-0D34-4361-82D3-BC3D2CB0F4F4}" type="pres">
      <dgm:prSet presAssocID="{CAFCF8A2-C8A8-4C7B-95DC-3E138C339A81}" presName="vertSpace2" presStyleLbl="node1" presStyleIdx="0" presStyleCnt="3"/>
      <dgm:spPr/>
    </dgm:pt>
    <dgm:pt modelId="{3A7CE74E-C470-41E3-85EC-D4831A3610FF}" type="pres">
      <dgm:prSet presAssocID="{CAFCF8A2-C8A8-4C7B-95DC-3E138C339A81}" presName="circle2" presStyleLbl="node1" presStyleIdx="1" presStyleCnt="3"/>
      <dgm:spPr/>
    </dgm:pt>
    <dgm:pt modelId="{F1E24161-AC7B-444D-B204-F40B43AC1E31}" type="pres">
      <dgm:prSet presAssocID="{CAFCF8A2-C8A8-4C7B-95DC-3E138C339A81}" presName="rect2" presStyleLbl="alignAcc1" presStyleIdx="1" presStyleCnt="3"/>
      <dgm:spPr/>
    </dgm:pt>
    <dgm:pt modelId="{E0183EBF-D41F-404F-B6E0-E66A77E22696}" type="pres">
      <dgm:prSet presAssocID="{61881F77-D67C-4613-A88A-E8088167A061}" presName="vertSpace3" presStyleLbl="node1" presStyleIdx="1" presStyleCnt="3"/>
      <dgm:spPr/>
    </dgm:pt>
    <dgm:pt modelId="{14239118-06F2-478F-BCDC-3F4D7F597342}" type="pres">
      <dgm:prSet presAssocID="{61881F77-D67C-4613-A88A-E8088167A061}" presName="circle3" presStyleLbl="node1" presStyleIdx="2" presStyleCnt="3"/>
      <dgm:spPr/>
    </dgm:pt>
    <dgm:pt modelId="{A5448B61-1ACF-41FC-AC87-EFAD9436AC48}" type="pres">
      <dgm:prSet presAssocID="{61881F77-D67C-4613-A88A-E8088167A061}" presName="rect3" presStyleLbl="alignAcc1" presStyleIdx="2" presStyleCnt="3"/>
      <dgm:spPr/>
    </dgm:pt>
    <dgm:pt modelId="{83CBEAFE-2EB1-4C38-AD1E-4427D79083A5}" type="pres">
      <dgm:prSet presAssocID="{5949F5B7-0E19-4C9A-9F19-EA0A21C728B4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85A90A81-658F-43A1-A77C-54B9960B5717}" type="pres">
      <dgm:prSet presAssocID="{5949F5B7-0E19-4C9A-9F19-EA0A21C728B4}" presName="rect1ChTx" presStyleLbl="alignAcc1" presStyleIdx="2" presStyleCnt="3">
        <dgm:presLayoutVars>
          <dgm:bulletEnabled val="1"/>
        </dgm:presLayoutVars>
      </dgm:prSet>
      <dgm:spPr/>
    </dgm:pt>
    <dgm:pt modelId="{B73A9E7D-DA87-45B3-86AC-214B8FBEB888}" type="pres">
      <dgm:prSet presAssocID="{CAFCF8A2-C8A8-4C7B-95DC-3E138C339A81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BB1C07C8-B944-449B-B84C-824FD8C9C3A1}" type="pres">
      <dgm:prSet presAssocID="{CAFCF8A2-C8A8-4C7B-95DC-3E138C339A81}" presName="rect2ChTx" presStyleLbl="alignAcc1" presStyleIdx="2" presStyleCnt="3">
        <dgm:presLayoutVars>
          <dgm:bulletEnabled val="1"/>
        </dgm:presLayoutVars>
      </dgm:prSet>
      <dgm:spPr/>
    </dgm:pt>
    <dgm:pt modelId="{025270AD-470D-4D32-8255-9981A5BDAC95}" type="pres">
      <dgm:prSet presAssocID="{61881F77-D67C-4613-A88A-E8088167A061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756F5E0D-F565-4215-AD02-1422BBEE1261}" type="pres">
      <dgm:prSet presAssocID="{61881F77-D67C-4613-A88A-E8088167A061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EE0AF40D-6EFE-4854-92CE-CA36B23165B8}" type="presOf" srcId="{5949F5B7-0E19-4C9A-9F19-EA0A21C728B4}" destId="{83CBEAFE-2EB1-4C38-AD1E-4427D79083A5}" srcOrd="1" destOrd="0" presId="urn:microsoft.com/office/officeart/2005/8/layout/target3"/>
    <dgm:cxn modelId="{A337AE2A-BAA8-465F-9B87-B3227FBB2B16}" type="presOf" srcId="{61881F77-D67C-4613-A88A-E8088167A061}" destId="{025270AD-470D-4D32-8255-9981A5BDAC95}" srcOrd="1" destOrd="0" presId="urn:microsoft.com/office/officeart/2005/8/layout/target3"/>
    <dgm:cxn modelId="{0599A13C-000F-4315-8BDD-BD43EC5C16E2}" srcId="{A813FB1E-3ED5-49E2-A5BB-5262EB899729}" destId="{61881F77-D67C-4613-A88A-E8088167A061}" srcOrd="2" destOrd="0" parTransId="{31093130-06C5-4AE5-9B74-32B8EFA4100B}" sibTransId="{6AA93081-1256-47A5-A139-ADA6D42E9554}"/>
    <dgm:cxn modelId="{1A230640-9BE8-429D-8AC1-B50EC44FA06B}" type="presOf" srcId="{61881F77-D67C-4613-A88A-E8088167A061}" destId="{A5448B61-1ACF-41FC-AC87-EFAD9436AC48}" srcOrd="0" destOrd="0" presId="urn:microsoft.com/office/officeart/2005/8/layout/target3"/>
    <dgm:cxn modelId="{75A8405E-CEFE-4063-A3B8-9B164E4DEBA4}" srcId="{5949F5B7-0E19-4C9A-9F19-EA0A21C728B4}" destId="{9DB067F9-E5C2-4194-B41B-8294462203D5}" srcOrd="0" destOrd="0" parTransId="{8E06B5A2-333F-4025-ABE8-D3EC3B20C870}" sibTransId="{1F7DEB25-CEBF-41EA-87A7-E211F06B625E}"/>
    <dgm:cxn modelId="{25705471-AAFE-486A-9D4F-8EBAEBF77811}" type="presOf" srcId="{CAFCF8A2-C8A8-4C7B-95DC-3E138C339A81}" destId="{B73A9E7D-DA87-45B3-86AC-214B8FBEB888}" srcOrd="1" destOrd="0" presId="urn:microsoft.com/office/officeart/2005/8/layout/target3"/>
    <dgm:cxn modelId="{F7F56352-DEE7-4D00-A2C1-DBBC45A704C0}" type="presOf" srcId="{A813FB1E-3ED5-49E2-A5BB-5262EB899729}" destId="{BC05AB9F-86E4-4F6D-B042-0ABD9D96890D}" srcOrd="0" destOrd="0" presId="urn:microsoft.com/office/officeart/2005/8/layout/target3"/>
    <dgm:cxn modelId="{5DC02C7F-22EA-4BDC-9D1B-708DFC0A699F}" type="presOf" srcId="{5949F5B7-0E19-4C9A-9F19-EA0A21C728B4}" destId="{92786B5D-247E-46D1-9820-67CA83E33402}" srcOrd="0" destOrd="0" presId="urn:microsoft.com/office/officeart/2005/8/layout/target3"/>
    <dgm:cxn modelId="{06D3E485-74F1-48C2-B8A7-0A88428E4E56}" type="presOf" srcId="{9DB067F9-E5C2-4194-B41B-8294462203D5}" destId="{85A90A81-658F-43A1-A77C-54B9960B5717}" srcOrd="0" destOrd="0" presId="urn:microsoft.com/office/officeart/2005/8/layout/target3"/>
    <dgm:cxn modelId="{06609490-DE04-480E-BC0D-8385E207B4F6}" srcId="{A813FB1E-3ED5-49E2-A5BB-5262EB899729}" destId="{CAFCF8A2-C8A8-4C7B-95DC-3E138C339A81}" srcOrd="1" destOrd="0" parTransId="{6DC62FB1-2A9D-4EBC-93A0-5E19DB18FAFE}" sibTransId="{B35F0462-BFCE-410A-87AC-BB0DC619F2C5}"/>
    <dgm:cxn modelId="{DFB864BA-EDF1-4C17-89B9-626F89F9C009}" type="presOf" srcId="{CAFCF8A2-C8A8-4C7B-95DC-3E138C339A81}" destId="{F1E24161-AC7B-444D-B204-F40B43AC1E31}" srcOrd="0" destOrd="0" presId="urn:microsoft.com/office/officeart/2005/8/layout/target3"/>
    <dgm:cxn modelId="{2DAA99EC-FE77-4730-9549-6F9AABB00F69}" srcId="{A813FB1E-3ED5-49E2-A5BB-5262EB899729}" destId="{5949F5B7-0E19-4C9A-9F19-EA0A21C728B4}" srcOrd="0" destOrd="0" parTransId="{39E9DE98-D9D0-4976-B138-FA0CD7D9FBCC}" sibTransId="{8EB9F40A-C33F-4693-8804-EF0B10124AF6}"/>
    <dgm:cxn modelId="{1A9A443A-B0BF-4644-B605-09603B2C7D84}" type="presParOf" srcId="{BC05AB9F-86E4-4F6D-B042-0ABD9D96890D}" destId="{AF3F84D5-EFAF-4506-87E5-D15E2CF4ADAD}" srcOrd="0" destOrd="0" presId="urn:microsoft.com/office/officeart/2005/8/layout/target3"/>
    <dgm:cxn modelId="{1F04294E-90EB-4C35-B8E4-44024F05CBC2}" type="presParOf" srcId="{BC05AB9F-86E4-4F6D-B042-0ABD9D96890D}" destId="{334A2A10-897D-4B0A-A82D-2A7E619D7158}" srcOrd="1" destOrd="0" presId="urn:microsoft.com/office/officeart/2005/8/layout/target3"/>
    <dgm:cxn modelId="{3ABD48D9-298E-461F-B360-7C8E5B25D364}" type="presParOf" srcId="{BC05AB9F-86E4-4F6D-B042-0ABD9D96890D}" destId="{92786B5D-247E-46D1-9820-67CA83E33402}" srcOrd="2" destOrd="0" presId="urn:microsoft.com/office/officeart/2005/8/layout/target3"/>
    <dgm:cxn modelId="{342AF815-B7E8-4882-8EBD-7102311FEA66}" type="presParOf" srcId="{BC05AB9F-86E4-4F6D-B042-0ABD9D96890D}" destId="{A6D8A984-0D34-4361-82D3-BC3D2CB0F4F4}" srcOrd="3" destOrd="0" presId="urn:microsoft.com/office/officeart/2005/8/layout/target3"/>
    <dgm:cxn modelId="{6C7E2307-4894-4E53-AA72-017CEFF135C3}" type="presParOf" srcId="{BC05AB9F-86E4-4F6D-B042-0ABD9D96890D}" destId="{3A7CE74E-C470-41E3-85EC-D4831A3610FF}" srcOrd="4" destOrd="0" presId="urn:microsoft.com/office/officeart/2005/8/layout/target3"/>
    <dgm:cxn modelId="{B8B22794-E800-4CB8-824F-A930F8647E02}" type="presParOf" srcId="{BC05AB9F-86E4-4F6D-B042-0ABD9D96890D}" destId="{F1E24161-AC7B-444D-B204-F40B43AC1E31}" srcOrd="5" destOrd="0" presId="urn:microsoft.com/office/officeart/2005/8/layout/target3"/>
    <dgm:cxn modelId="{6DEE8E28-EA7B-4937-AF02-D2DC711B2760}" type="presParOf" srcId="{BC05AB9F-86E4-4F6D-B042-0ABD9D96890D}" destId="{E0183EBF-D41F-404F-B6E0-E66A77E22696}" srcOrd="6" destOrd="0" presId="urn:microsoft.com/office/officeart/2005/8/layout/target3"/>
    <dgm:cxn modelId="{00F2DDFA-EABC-4DBD-A288-1CB9E83AF6D0}" type="presParOf" srcId="{BC05AB9F-86E4-4F6D-B042-0ABD9D96890D}" destId="{14239118-06F2-478F-BCDC-3F4D7F597342}" srcOrd="7" destOrd="0" presId="urn:microsoft.com/office/officeart/2005/8/layout/target3"/>
    <dgm:cxn modelId="{185C90F9-6E7A-4EF3-BE1B-6C531FE217F7}" type="presParOf" srcId="{BC05AB9F-86E4-4F6D-B042-0ABD9D96890D}" destId="{A5448B61-1ACF-41FC-AC87-EFAD9436AC48}" srcOrd="8" destOrd="0" presId="urn:microsoft.com/office/officeart/2005/8/layout/target3"/>
    <dgm:cxn modelId="{A53B5D91-251C-4DF3-8841-C721534D052E}" type="presParOf" srcId="{BC05AB9F-86E4-4F6D-B042-0ABD9D96890D}" destId="{83CBEAFE-2EB1-4C38-AD1E-4427D79083A5}" srcOrd="9" destOrd="0" presId="urn:microsoft.com/office/officeart/2005/8/layout/target3"/>
    <dgm:cxn modelId="{0347CA71-1679-45B4-B2B9-AFE10C52DCD9}" type="presParOf" srcId="{BC05AB9F-86E4-4F6D-B042-0ABD9D96890D}" destId="{85A90A81-658F-43A1-A77C-54B9960B5717}" srcOrd="10" destOrd="0" presId="urn:microsoft.com/office/officeart/2005/8/layout/target3"/>
    <dgm:cxn modelId="{EC4C46CF-1D5A-4C3C-9063-EB6E74236CB7}" type="presParOf" srcId="{BC05AB9F-86E4-4F6D-B042-0ABD9D96890D}" destId="{B73A9E7D-DA87-45B3-86AC-214B8FBEB888}" srcOrd="11" destOrd="0" presId="urn:microsoft.com/office/officeart/2005/8/layout/target3"/>
    <dgm:cxn modelId="{568C99A8-447A-42A8-A67E-E1BDEF8EC8BC}" type="presParOf" srcId="{BC05AB9F-86E4-4F6D-B042-0ABD9D96890D}" destId="{BB1C07C8-B944-449B-B84C-824FD8C9C3A1}" srcOrd="12" destOrd="0" presId="urn:microsoft.com/office/officeart/2005/8/layout/target3"/>
    <dgm:cxn modelId="{41D64618-47DA-435A-B9CE-CA45FCBFB25B}" type="presParOf" srcId="{BC05AB9F-86E4-4F6D-B042-0ABD9D96890D}" destId="{025270AD-470D-4D32-8255-9981A5BDAC95}" srcOrd="13" destOrd="0" presId="urn:microsoft.com/office/officeart/2005/8/layout/target3"/>
    <dgm:cxn modelId="{287E5722-D651-45D1-8952-2095A6D36407}" type="presParOf" srcId="{BC05AB9F-86E4-4F6D-B042-0ABD9D96890D}" destId="{756F5E0D-F565-4215-AD02-1422BBEE126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DB63C2-E074-42C4-85B3-D6ABB175DE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18F5C6-A1B1-4E94-9B79-2FEB14FA8B17}">
      <dgm:prSet custT="1"/>
      <dgm:spPr/>
      <dgm:t>
        <a:bodyPr/>
        <a:lstStyle/>
        <a:p>
          <a:pPr rtl="0"/>
          <a:r>
            <a:rPr lang="en-GB" sz="3000" baseline="0" dirty="0"/>
            <a:t>Mental Capacity Act 2005 s.1</a:t>
          </a:r>
        </a:p>
        <a:p>
          <a:pPr rtl="0"/>
          <a:r>
            <a:rPr lang="en-GB" sz="2400" dirty="0"/>
            <a:t>1(1)The following principles apply for the purposes of this Act.</a:t>
          </a:r>
        </a:p>
      </dgm:t>
    </dgm:pt>
    <dgm:pt modelId="{B808DB96-A864-4F6E-B26E-BBE05ABF1B98}" type="parTrans" cxnId="{C244EC7E-6160-48E1-AF9F-FC202B46B2E3}">
      <dgm:prSet/>
      <dgm:spPr/>
      <dgm:t>
        <a:bodyPr/>
        <a:lstStyle/>
        <a:p>
          <a:endParaRPr lang="en-GB"/>
        </a:p>
      </dgm:t>
    </dgm:pt>
    <dgm:pt modelId="{5A05ED0B-E4C9-4211-BC9B-34B6762E43FD}" type="sibTrans" cxnId="{C244EC7E-6160-48E1-AF9F-FC202B46B2E3}">
      <dgm:prSet/>
      <dgm:spPr/>
      <dgm:t>
        <a:bodyPr/>
        <a:lstStyle/>
        <a:p>
          <a:endParaRPr lang="en-GB"/>
        </a:p>
      </dgm:t>
    </dgm:pt>
    <dgm:pt modelId="{D767FCAA-C2A7-469A-B3C3-E7955F3F3FA1}" type="pres">
      <dgm:prSet presAssocID="{A5DB63C2-E074-42C4-85B3-D6ABB175DECE}" presName="linear" presStyleCnt="0">
        <dgm:presLayoutVars>
          <dgm:animLvl val="lvl"/>
          <dgm:resizeHandles val="exact"/>
        </dgm:presLayoutVars>
      </dgm:prSet>
      <dgm:spPr/>
    </dgm:pt>
    <dgm:pt modelId="{12EEA634-1719-4CE6-A48E-D7232EBBA83B}" type="pres">
      <dgm:prSet presAssocID="{8418F5C6-A1B1-4E94-9B79-2FEB14FA8B1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2CFFF73-109F-4BA2-BB20-39219CF72E7F}" type="presOf" srcId="{A5DB63C2-E074-42C4-85B3-D6ABB175DECE}" destId="{D767FCAA-C2A7-469A-B3C3-E7955F3F3FA1}" srcOrd="0" destOrd="0" presId="urn:microsoft.com/office/officeart/2005/8/layout/vList2"/>
    <dgm:cxn modelId="{C244EC7E-6160-48E1-AF9F-FC202B46B2E3}" srcId="{A5DB63C2-E074-42C4-85B3-D6ABB175DECE}" destId="{8418F5C6-A1B1-4E94-9B79-2FEB14FA8B17}" srcOrd="0" destOrd="0" parTransId="{B808DB96-A864-4F6E-B26E-BBE05ABF1B98}" sibTransId="{5A05ED0B-E4C9-4211-BC9B-34B6762E43FD}"/>
    <dgm:cxn modelId="{18AA75F4-6F3C-4940-B328-3AFF7CBAE4EE}" type="presOf" srcId="{8418F5C6-A1B1-4E94-9B79-2FEB14FA8B17}" destId="{12EEA634-1719-4CE6-A48E-D7232EBBA83B}" srcOrd="0" destOrd="0" presId="urn:microsoft.com/office/officeart/2005/8/layout/vList2"/>
    <dgm:cxn modelId="{9B16FEC7-6944-4AC6-B6DC-B8490DAB1909}" type="presParOf" srcId="{D767FCAA-C2A7-469A-B3C3-E7955F3F3FA1}" destId="{12EEA634-1719-4CE6-A48E-D7232EBBA83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34793D-FF59-4FDB-8D3F-3D82CECFFD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E57BA412-17D0-46C2-B75A-D33B73970308}">
      <dgm:prSet/>
      <dgm:spPr/>
      <dgm:t>
        <a:bodyPr/>
        <a:lstStyle/>
        <a:p>
          <a:pPr rtl="0"/>
          <a:r>
            <a:rPr lang="en-GB" baseline="0"/>
            <a:t>Mental Capacity Act 2005 s.2</a:t>
          </a:r>
          <a:endParaRPr lang="en-GB"/>
        </a:p>
      </dgm:t>
    </dgm:pt>
    <dgm:pt modelId="{AB34CF8B-0624-424D-BA43-53ABB1C52745}" type="parTrans" cxnId="{FAF5F7C6-0992-411B-A57D-0357EEFFB099}">
      <dgm:prSet/>
      <dgm:spPr/>
      <dgm:t>
        <a:bodyPr/>
        <a:lstStyle/>
        <a:p>
          <a:endParaRPr lang="en-GB"/>
        </a:p>
      </dgm:t>
    </dgm:pt>
    <dgm:pt modelId="{3379EB7E-CA37-4F42-8EA3-A671394E7A88}" type="sibTrans" cxnId="{FAF5F7C6-0992-411B-A57D-0357EEFFB099}">
      <dgm:prSet/>
      <dgm:spPr/>
      <dgm:t>
        <a:bodyPr/>
        <a:lstStyle/>
        <a:p>
          <a:endParaRPr lang="en-GB"/>
        </a:p>
      </dgm:t>
    </dgm:pt>
    <dgm:pt modelId="{88AAEB54-5078-4A67-B2A7-3DDAEA72B2D0}" type="pres">
      <dgm:prSet presAssocID="{0C34793D-FF59-4FDB-8D3F-3D82CECFFD38}" presName="linear" presStyleCnt="0">
        <dgm:presLayoutVars>
          <dgm:animLvl val="lvl"/>
          <dgm:resizeHandles val="exact"/>
        </dgm:presLayoutVars>
      </dgm:prSet>
      <dgm:spPr/>
    </dgm:pt>
    <dgm:pt modelId="{8BFFED65-994A-4C2E-9FF9-EF12877AB680}" type="pres">
      <dgm:prSet presAssocID="{E57BA412-17D0-46C2-B75A-D33B7397030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7CA7D6D-E8B7-4875-8035-E6FC1D7937EE}" type="presOf" srcId="{0C34793D-FF59-4FDB-8D3F-3D82CECFFD38}" destId="{88AAEB54-5078-4A67-B2A7-3DDAEA72B2D0}" srcOrd="0" destOrd="0" presId="urn:microsoft.com/office/officeart/2005/8/layout/vList2"/>
    <dgm:cxn modelId="{9FBCF5C3-E222-4F78-89A5-F4B330917CAC}" type="presOf" srcId="{E57BA412-17D0-46C2-B75A-D33B73970308}" destId="{8BFFED65-994A-4C2E-9FF9-EF12877AB680}" srcOrd="0" destOrd="0" presId="urn:microsoft.com/office/officeart/2005/8/layout/vList2"/>
    <dgm:cxn modelId="{FAF5F7C6-0992-411B-A57D-0357EEFFB099}" srcId="{0C34793D-FF59-4FDB-8D3F-3D82CECFFD38}" destId="{E57BA412-17D0-46C2-B75A-D33B73970308}" srcOrd="0" destOrd="0" parTransId="{AB34CF8B-0624-424D-BA43-53ABB1C52745}" sibTransId="{3379EB7E-CA37-4F42-8EA3-A671394E7A88}"/>
    <dgm:cxn modelId="{8A247E64-6CBB-4B2D-A863-5FD24880DF61}" type="presParOf" srcId="{88AAEB54-5078-4A67-B2A7-3DDAEA72B2D0}" destId="{8BFFED65-994A-4C2E-9FF9-EF12877AB68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5A3C1B-779C-4D33-8932-520FD2FB56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BE05222-63CE-4939-9592-15FCCF34E73B}">
      <dgm:prSet/>
      <dgm:spPr/>
      <dgm:t>
        <a:bodyPr/>
        <a:lstStyle/>
        <a:p>
          <a:pPr rtl="0"/>
          <a:r>
            <a:rPr lang="en-GB" baseline="0" dirty="0"/>
            <a:t>Advance Decision-Making </a:t>
          </a:r>
          <a:endParaRPr lang="en-GB" dirty="0"/>
        </a:p>
      </dgm:t>
    </dgm:pt>
    <dgm:pt modelId="{D299C734-0B55-4CAD-83D6-5D4DBE452B09}" type="parTrans" cxnId="{601AE67E-89B0-4F37-A462-98A463C8C8D5}">
      <dgm:prSet/>
      <dgm:spPr/>
      <dgm:t>
        <a:bodyPr/>
        <a:lstStyle/>
        <a:p>
          <a:endParaRPr lang="en-GB"/>
        </a:p>
      </dgm:t>
    </dgm:pt>
    <dgm:pt modelId="{531469E2-93A1-4851-9131-3AA2B4712A6A}" type="sibTrans" cxnId="{601AE67E-89B0-4F37-A462-98A463C8C8D5}">
      <dgm:prSet/>
      <dgm:spPr/>
      <dgm:t>
        <a:bodyPr/>
        <a:lstStyle/>
        <a:p>
          <a:endParaRPr lang="en-GB"/>
        </a:p>
      </dgm:t>
    </dgm:pt>
    <dgm:pt modelId="{49F39307-157B-4D7D-8FC9-BECF70275D8C}" type="pres">
      <dgm:prSet presAssocID="{1A5A3C1B-779C-4D33-8932-520FD2FB56FA}" presName="linear" presStyleCnt="0">
        <dgm:presLayoutVars>
          <dgm:animLvl val="lvl"/>
          <dgm:resizeHandles val="exact"/>
        </dgm:presLayoutVars>
      </dgm:prSet>
      <dgm:spPr/>
    </dgm:pt>
    <dgm:pt modelId="{E511B747-DEED-4C40-9031-F6DA864E9A64}" type="pres">
      <dgm:prSet presAssocID="{9BE05222-63CE-4939-9592-15FCCF34E73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1ECB61B-125A-4E53-9DB5-3E1E6FB95089}" type="presOf" srcId="{9BE05222-63CE-4939-9592-15FCCF34E73B}" destId="{E511B747-DEED-4C40-9031-F6DA864E9A64}" srcOrd="0" destOrd="0" presId="urn:microsoft.com/office/officeart/2005/8/layout/vList2"/>
    <dgm:cxn modelId="{A7E2DA66-A5CF-43A3-8520-34F5F19F684E}" type="presOf" srcId="{1A5A3C1B-779C-4D33-8932-520FD2FB56FA}" destId="{49F39307-157B-4D7D-8FC9-BECF70275D8C}" srcOrd="0" destOrd="0" presId="urn:microsoft.com/office/officeart/2005/8/layout/vList2"/>
    <dgm:cxn modelId="{601AE67E-89B0-4F37-A462-98A463C8C8D5}" srcId="{1A5A3C1B-779C-4D33-8932-520FD2FB56FA}" destId="{9BE05222-63CE-4939-9592-15FCCF34E73B}" srcOrd="0" destOrd="0" parTransId="{D299C734-0B55-4CAD-83D6-5D4DBE452B09}" sibTransId="{531469E2-93A1-4851-9131-3AA2B4712A6A}"/>
    <dgm:cxn modelId="{07702668-D228-4131-B024-008C68D5FD4B}" type="presParOf" srcId="{49F39307-157B-4D7D-8FC9-BECF70275D8C}" destId="{E511B747-DEED-4C40-9031-F6DA864E9A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6580FF-9AF9-4454-8BA8-458299AB07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20D93B1-4923-4164-B552-2F3D7B1B21CB}">
      <dgm:prSet/>
      <dgm:spPr/>
      <dgm:t>
        <a:bodyPr/>
        <a:lstStyle/>
        <a:p>
          <a:pPr rtl="0"/>
          <a:r>
            <a:rPr lang="en-GB" dirty="0"/>
            <a:t>MCA </a:t>
          </a:r>
          <a:r>
            <a:rPr lang="en-GB" dirty="0" err="1"/>
            <a:t>ss</a:t>
          </a:r>
          <a:r>
            <a:rPr lang="en-GB" dirty="0"/>
            <a:t> 24-25 Ensures your wishes are known if you lose capacity and cannot decide for yourself or cannot communicate</a:t>
          </a:r>
        </a:p>
      </dgm:t>
    </dgm:pt>
    <dgm:pt modelId="{70775EA6-7A85-4A8E-BB58-4E50D97CBE0A}" type="parTrans" cxnId="{8832DE17-81AF-4D68-9CE6-5D931CA63FDE}">
      <dgm:prSet/>
      <dgm:spPr/>
      <dgm:t>
        <a:bodyPr/>
        <a:lstStyle/>
        <a:p>
          <a:endParaRPr lang="en-GB"/>
        </a:p>
      </dgm:t>
    </dgm:pt>
    <dgm:pt modelId="{667FBD82-071B-4DA1-96C3-FA7750F57953}" type="sibTrans" cxnId="{8832DE17-81AF-4D68-9CE6-5D931CA63FDE}">
      <dgm:prSet/>
      <dgm:spPr/>
      <dgm:t>
        <a:bodyPr/>
        <a:lstStyle/>
        <a:p>
          <a:endParaRPr lang="en-GB"/>
        </a:p>
      </dgm:t>
    </dgm:pt>
    <dgm:pt modelId="{05FCDBF1-4813-4313-9372-76D9BE8C7B89}">
      <dgm:prSet/>
      <dgm:spPr/>
      <dgm:t>
        <a:bodyPr/>
        <a:lstStyle/>
        <a:p>
          <a:pPr rtl="0"/>
          <a:r>
            <a:rPr lang="en-GB"/>
            <a:t>Will </a:t>
          </a:r>
          <a:r>
            <a:rPr lang="en-GB" b="1" u="sng"/>
            <a:t>only</a:t>
          </a:r>
          <a:r>
            <a:rPr lang="en-GB"/>
            <a:t> be used if you lack capacity</a:t>
          </a:r>
        </a:p>
      </dgm:t>
    </dgm:pt>
    <dgm:pt modelId="{8B8DE5F9-1813-401A-BBE5-C99F114A9497}" type="parTrans" cxnId="{E645D6BA-3BAA-4421-8313-114A5811EAC6}">
      <dgm:prSet/>
      <dgm:spPr/>
      <dgm:t>
        <a:bodyPr/>
        <a:lstStyle/>
        <a:p>
          <a:endParaRPr lang="en-GB"/>
        </a:p>
      </dgm:t>
    </dgm:pt>
    <dgm:pt modelId="{9A49EA96-1CF3-4492-BF46-E05A44F78DEC}" type="sibTrans" cxnId="{E645D6BA-3BAA-4421-8313-114A5811EAC6}">
      <dgm:prSet/>
      <dgm:spPr/>
      <dgm:t>
        <a:bodyPr/>
        <a:lstStyle/>
        <a:p>
          <a:endParaRPr lang="en-GB"/>
        </a:p>
      </dgm:t>
    </dgm:pt>
    <dgm:pt modelId="{DF6ADE41-65F7-47B8-A2E5-16E416CD67C0}">
      <dgm:prSet/>
      <dgm:spPr/>
      <dgm:t>
        <a:bodyPr/>
        <a:lstStyle/>
        <a:p>
          <a:pPr rtl="0"/>
          <a:r>
            <a:rPr lang="en-GB"/>
            <a:t>Is legally binding (as long as it is properly constructed, recorded and witnessed) MCA s24</a:t>
          </a:r>
        </a:p>
      </dgm:t>
    </dgm:pt>
    <dgm:pt modelId="{4B6BD0F2-E8FC-42AD-9708-A6BE75C1A044}" type="parTrans" cxnId="{AAC2FC43-16B3-4E85-B048-22B75E17E7A0}">
      <dgm:prSet/>
      <dgm:spPr/>
      <dgm:t>
        <a:bodyPr/>
        <a:lstStyle/>
        <a:p>
          <a:endParaRPr lang="en-GB"/>
        </a:p>
      </dgm:t>
    </dgm:pt>
    <dgm:pt modelId="{E259B450-FFC1-4605-BEBC-01B24A66F12B}" type="sibTrans" cxnId="{AAC2FC43-16B3-4E85-B048-22B75E17E7A0}">
      <dgm:prSet/>
      <dgm:spPr/>
      <dgm:t>
        <a:bodyPr/>
        <a:lstStyle/>
        <a:p>
          <a:endParaRPr lang="en-GB"/>
        </a:p>
      </dgm:t>
    </dgm:pt>
    <dgm:pt modelId="{38BCC826-8FF7-421A-BAD8-07182418583D}" type="pres">
      <dgm:prSet presAssocID="{C26580FF-9AF9-4454-8BA8-458299AB0740}" presName="linear" presStyleCnt="0">
        <dgm:presLayoutVars>
          <dgm:animLvl val="lvl"/>
          <dgm:resizeHandles val="exact"/>
        </dgm:presLayoutVars>
      </dgm:prSet>
      <dgm:spPr/>
    </dgm:pt>
    <dgm:pt modelId="{CF80DF42-D541-4ADF-9C28-452DCB86C217}" type="pres">
      <dgm:prSet presAssocID="{B20D93B1-4923-4164-B552-2F3D7B1B21C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F9D5E44-267F-4E86-AA73-D5874F89DABB}" type="pres">
      <dgm:prSet presAssocID="{667FBD82-071B-4DA1-96C3-FA7750F57953}" presName="spacer" presStyleCnt="0"/>
      <dgm:spPr/>
    </dgm:pt>
    <dgm:pt modelId="{384C88EE-F54D-4625-AD11-407B99D8854C}" type="pres">
      <dgm:prSet presAssocID="{05FCDBF1-4813-4313-9372-76D9BE8C7B8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EE7CC7-7373-4B2C-9A7A-9583390C21B8}" type="pres">
      <dgm:prSet presAssocID="{9A49EA96-1CF3-4492-BF46-E05A44F78DEC}" presName="spacer" presStyleCnt="0"/>
      <dgm:spPr/>
    </dgm:pt>
    <dgm:pt modelId="{394E2FCD-8F39-4C49-B594-2F502B5BD541}" type="pres">
      <dgm:prSet presAssocID="{DF6ADE41-65F7-47B8-A2E5-16E416CD67C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832DE17-81AF-4D68-9CE6-5D931CA63FDE}" srcId="{C26580FF-9AF9-4454-8BA8-458299AB0740}" destId="{B20D93B1-4923-4164-B552-2F3D7B1B21CB}" srcOrd="0" destOrd="0" parTransId="{70775EA6-7A85-4A8E-BB58-4E50D97CBE0A}" sibTransId="{667FBD82-071B-4DA1-96C3-FA7750F57953}"/>
    <dgm:cxn modelId="{A3A6751E-D224-4706-B735-CBC9896FC4AD}" type="presOf" srcId="{C26580FF-9AF9-4454-8BA8-458299AB0740}" destId="{38BCC826-8FF7-421A-BAD8-07182418583D}" srcOrd="0" destOrd="0" presId="urn:microsoft.com/office/officeart/2005/8/layout/vList2"/>
    <dgm:cxn modelId="{6561E924-9E07-4426-96B1-24359CE9BFD2}" type="presOf" srcId="{DF6ADE41-65F7-47B8-A2E5-16E416CD67C0}" destId="{394E2FCD-8F39-4C49-B594-2F502B5BD541}" srcOrd="0" destOrd="0" presId="urn:microsoft.com/office/officeart/2005/8/layout/vList2"/>
    <dgm:cxn modelId="{A551D92B-D8FF-40A5-8B24-086839B3AEA9}" type="presOf" srcId="{B20D93B1-4923-4164-B552-2F3D7B1B21CB}" destId="{CF80DF42-D541-4ADF-9C28-452DCB86C217}" srcOrd="0" destOrd="0" presId="urn:microsoft.com/office/officeart/2005/8/layout/vList2"/>
    <dgm:cxn modelId="{AAC2FC43-16B3-4E85-B048-22B75E17E7A0}" srcId="{C26580FF-9AF9-4454-8BA8-458299AB0740}" destId="{DF6ADE41-65F7-47B8-A2E5-16E416CD67C0}" srcOrd="2" destOrd="0" parTransId="{4B6BD0F2-E8FC-42AD-9708-A6BE75C1A044}" sibTransId="{E259B450-FFC1-4605-BEBC-01B24A66F12B}"/>
    <dgm:cxn modelId="{E645D6BA-3BAA-4421-8313-114A5811EAC6}" srcId="{C26580FF-9AF9-4454-8BA8-458299AB0740}" destId="{05FCDBF1-4813-4313-9372-76D9BE8C7B89}" srcOrd="1" destOrd="0" parTransId="{8B8DE5F9-1813-401A-BBE5-C99F114A9497}" sibTransId="{9A49EA96-1CF3-4492-BF46-E05A44F78DEC}"/>
    <dgm:cxn modelId="{348693D8-D8DE-4203-9C04-24E0D7C5EFD2}" type="presOf" srcId="{05FCDBF1-4813-4313-9372-76D9BE8C7B89}" destId="{384C88EE-F54D-4625-AD11-407B99D8854C}" srcOrd="0" destOrd="0" presId="urn:microsoft.com/office/officeart/2005/8/layout/vList2"/>
    <dgm:cxn modelId="{D7F48FF3-46A8-4173-810A-3B415E3BBC8A}" type="presParOf" srcId="{38BCC826-8FF7-421A-BAD8-07182418583D}" destId="{CF80DF42-D541-4ADF-9C28-452DCB86C217}" srcOrd="0" destOrd="0" presId="urn:microsoft.com/office/officeart/2005/8/layout/vList2"/>
    <dgm:cxn modelId="{2BD92529-644A-4C5E-B232-A2F3578EA1BD}" type="presParOf" srcId="{38BCC826-8FF7-421A-BAD8-07182418583D}" destId="{3F9D5E44-267F-4E86-AA73-D5874F89DABB}" srcOrd="1" destOrd="0" presId="urn:microsoft.com/office/officeart/2005/8/layout/vList2"/>
    <dgm:cxn modelId="{D63A11EC-57FB-4771-8703-CAEBDED7E234}" type="presParOf" srcId="{38BCC826-8FF7-421A-BAD8-07182418583D}" destId="{384C88EE-F54D-4625-AD11-407B99D8854C}" srcOrd="2" destOrd="0" presId="urn:microsoft.com/office/officeart/2005/8/layout/vList2"/>
    <dgm:cxn modelId="{A09F7DA9-C3D9-4D37-BAFE-9CF0BC70C5CF}" type="presParOf" srcId="{38BCC826-8FF7-421A-BAD8-07182418583D}" destId="{DEEE7CC7-7373-4B2C-9A7A-9583390C21B8}" srcOrd="3" destOrd="0" presId="urn:microsoft.com/office/officeart/2005/8/layout/vList2"/>
    <dgm:cxn modelId="{8D10D94A-E913-4BCC-800B-F3C7BDF3007F}" type="presParOf" srcId="{38BCC826-8FF7-421A-BAD8-07182418583D}" destId="{394E2FCD-8F39-4C49-B594-2F502B5BD54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8D5E00-970A-400E-A7E3-F8C5341D36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CEBCD529-4719-438A-85BA-9C8798882070}">
      <dgm:prSet/>
      <dgm:spPr/>
      <dgm:t>
        <a:bodyPr/>
        <a:lstStyle/>
        <a:p>
          <a:pPr rtl="0"/>
          <a:r>
            <a:rPr lang="en-GB" baseline="0" dirty="0"/>
            <a:t>Advance statement</a:t>
          </a:r>
          <a:endParaRPr lang="en-GB" dirty="0"/>
        </a:p>
      </dgm:t>
    </dgm:pt>
    <dgm:pt modelId="{2E9692E8-D886-46FF-BF58-114BDC9BFE55}" type="parTrans" cxnId="{377F5E75-16DB-414E-9736-632424DAEBCB}">
      <dgm:prSet/>
      <dgm:spPr/>
      <dgm:t>
        <a:bodyPr/>
        <a:lstStyle/>
        <a:p>
          <a:endParaRPr lang="en-GB"/>
        </a:p>
      </dgm:t>
    </dgm:pt>
    <dgm:pt modelId="{EBDF7D83-470A-444A-84DC-126631924C34}" type="sibTrans" cxnId="{377F5E75-16DB-414E-9736-632424DAEBCB}">
      <dgm:prSet/>
      <dgm:spPr/>
      <dgm:t>
        <a:bodyPr/>
        <a:lstStyle/>
        <a:p>
          <a:endParaRPr lang="en-GB"/>
        </a:p>
      </dgm:t>
    </dgm:pt>
    <dgm:pt modelId="{3788E0BB-0263-4CDD-BE02-39990C8A2645}" type="pres">
      <dgm:prSet presAssocID="{7D8D5E00-970A-400E-A7E3-F8C5341D36E8}" presName="linear" presStyleCnt="0">
        <dgm:presLayoutVars>
          <dgm:animLvl val="lvl"/>
          <dgm:resizeHandles val="exact"/>
        </dgm:presLayoutVars>
      </dgm:prSet>
      <dgm:spPr/>
    </dgm:pt>
    <dgm:pt modelId="{F376FEDC-2B41-48F1-87DE-CC38DF6E07A0}" type="pres">
      <dgm:prSet presAssocID="{CEBCD529-4719-438A-85BA-9C879888207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77F5E75-16DB-414E-9736-632424DAEBCB}" srcId="{7D8D5E00-970A-400E-A7E3-F8C5341D36E8}" destId="{CEBCD529-4719-438A-85BA-9C8798882070}" srcOrd="0" destOrd="0" parTransId="{2E9692E8-D886-46FF-BF58-114BDC9BFE55}" sibTransId="{EBDF7D83-470A-444A-84DC-126631924C34}"/>
    <dgm:cxn modelId="{3CF83F76-1F22-4C1A-B253-40312E65E6BA}" type="presOf" srcId="{CEBCD529-4719-438A-85BA-9C8798882070}" destId="{F376FEDC-2B41-48F1-87DE-CC38DF6E07A0}" srcOrd="0" destOrd="0" presId="urn:microsoft.com/office/officeart/2005/8/layout/vList2"/>
    <dgm:cxn modelId="{02CEDE90-9404-40B0-96DC-EBE160838A08}" type="presOf" srcId="{7D8D5E00-970A-400E-A7E3-F8C5341D36E8}" destId="{3788E0BB-0263-4CDD-BE02-39990C8A2645}" srcOrd="0" destOrd="0" presId="urn:microsoft.com/office/officeart/2005/8/layout/vList2"/>
    <dgm:cxn modelId="{12C2481C-7477-4726-8A0D-003BD716757E}" type="presParOf" srcId="{3788E0BB-0263-4CDD-BE02-39990C8A2645}" destId="{F376FEDC-2B41-48F1-87DE-CC38DF6E07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9D623C9-890B-4729-86CB-ADD4CA68DE5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0C05055B-41D3-4E9E-B839-E5CF7F0AEEEA}">
      <dgm:prSet/>
      <dgm:spPr/>
      <dgm:t>
        <a:bodyPr/>
        <a:lstStyle/>
        <a:p>
          <a:pPr rtl="0"/>
          <a:r>
            <a:rPr lang="en-GB"/>
            <a:t>Provides general context re future health &amp; wellbeing, quality of life concerns, e.g.</a:t>
          </a:r>
        </a:p>
      </dgm:t>
    </dgm:pt>
    <dgm:pt modelId="{FA644147-A195-4094-8A6A-AD0461A0C013}" type="parTrans" cxnId="{F003CDBC-EB21-404C-9835-8F29DA12A89C}">
      <dgm:prSet/>
      <dgm:spPr/>
      <dgm:t>
        <a:bodyPr/>
        <a:lstStyle/>
        <a:p>
          <a:endParaRPr lang="en-GB"/>
        </a:p>
      </dgm:t>
    </dgm:pt>
    <dgm:pt modelId="{EA5A8360-3829-478E-8D11-52B6CE0E9D5D}" type="sibTrans" cxnId="{F003CDBC-EB21-404C-9835-8F29DA12A89C}">
      <dgm:prSet/>
      <dgm:spPr/>
      <dgm:t>
        <a:bodyPr/>
        <a:lstStyle/>
        <a:p>
          <a:endParaRPr lang="en-GB"/>
        </a:p>
      </dgm:t>
    </dgm:pt>
    <dgm:pt modelId="{4D975553-D993-4718-ABE7-7BDBE9752243}">
      <dgm:prSet/>
      <dgm:spPr/>
      <dgm:t>
        <a:bodyPr/>
        <a:lstStyle/>
        <a:p>
          <a:pPr rtl="0"/>
          <a:r>
            <a:rPr lang="en-GB"/>
            <a:t>spiritual beliefs, what you prefer to be called, where you would wish to be cared for, allergies, etc etc</a:t>
          </a:r>
        </a:p>
      </dgm:t>
    </dgm:pt>
    <dgm:pt modelId="{539C2A89-FC91-433F-AADB-8EA20C29E495}" type="parTrans" cxnId="{1F474FF4-2AAF-4BD3-9AA6-09B484AA82CB}">
      <dgm:prSet/>
      <dgm:spPr/>
      <dgm:t>
        <a:bodyPr/>
        <a:lstStyle/>
        <a:p>
          <a:endParaRPr lang="en-GB"/>
        </a:p>
      </dgm:t>
    </dgm:pt>
    <dgm:pt modelId="{453510BD-5259-4C66-A649-CE6B811E2EF6}" type="sibTrans" cxnId="{1F474FF4-2AAF-4BD3-9AA6-09B484AA82CB}">
      <dgm:prSet/>
      <dgm:spPr/>
      <dgm:t>
        <a:bodyPr/>
        <a:lstStyle/>
        <a:p>
          <a:endParaRPr lang="en-GB"/>
        </a:p>
      </dgm:t>
    </dgm:pt>
    <dgm:pt modelId="{2FC5FD11-BF38-4595-866B-E644403CE0E2}" type="pres">
      <dgm:prSet presAssocID="{69D623C9-890B-4729-86CB-ADD4CA68DE53}" presName="Name0" presStyleCnt="0">
        <dgm:presLayoutVars>
          <dgm:dir/>
          <dgm:animLvl val="lvl"/>
          <dgm:resizeHandles val="exact"/>
        </dgm:presLayoutVars>
      </dgm:prSet>
      <dgm:spPr/>
    </dgm:pt>
    <dgm:pt modelId="{116A8125-B7ED-4870-8F35-35BC98BBFDCC}" type="pres">
      <dgm:prSet presAssocID="{0C05055B-41D3-4E9E-B839-E5CF7F0AEEEA}" presName="linNode" presStyleCnt="0"/>
      <dgm:spPr/>
    </dgm:pt>
    <dgm:pt modelId="{4239E59F-A28F-4DAA-8CE7-C4C2D7B5B165}" type="pres">
      <dgm:prSet presAssocID="{0C05055B-41D3-4E9E-B839-E5CF7F0AEEEA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759600C9-F9AF-4500-894F-DB36037C1E98}" type="pres">
      <dgm:prSet presAssocID="{0C05055B-41D3-4E9E-B839-E5CF7F0AEEEA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B0240E4C-AE5F-4222-8C7D-20A4D6CB7842}" type="presOf" srcId="{4D975553-D993-4718-ABE7-7BDBE9752243}" destId="{759600C9-F9AF-4500-894F-DB36037C1E98}" srcOrd="0" destOrd="0" presId="urn:microsoft.com/office/officeart/2005/8/layout/vList5"/>
    <dgm:cxn modelId="{46CB8E54-AFF4-492D-BDD3-683C8B165300}" type="presOf" srcId="{69D623C9-890B-4729-86CB-ADD4CA68DE53}" destId="{2FC5FD11-BF38-4595-866B-E644403CE0E2}" srcOrd="0" destOrd="0" presId="urn:microsoft.com/office/officeart/2005/8/layout/vList5"/>
    <dgm:cxn modelId="{F003CDBC-EB21-404C-9835-8F29DA12A89C}" srcId="{69D623C9-890B-4729-86CB-ADD4CA68DE53}" destId="{0C05055B-41D3-4E9E-B839-E5CF7F0AEEEA}" srcOrd="0" destOrd="0" parTransId="{FA644147-A195-4094-8A6A-AD0461A0C013}" sibTransId="{EA5A8360-3829-478E-8D11-52B6CE0E9D5D}"/>
    <dgm:cxn modelId="{E4A385E9-A3ED-44EF-A402-542547BB03CD}" type="presOf" srcId="{0C05055B-41D3-4E9E-B839-E5CF7F0AEEEA}" destId="{4239E59F-A28F-4DAA-8CE7-C4C2D7B5B165}" srcOrd="0" destOrd="0" presId="urn:microsoft.com/office/officeart/2005/8/layout/vList5"/>
    <dgm:cxn modelId="{1F474FF4-2AAF-4BD3-9AA6-09B484AA82CB}" srcId="{0C05055B-41D3-4E9E-B839-E5CF7F0AEEEA}" destId="{4D975553-D993-4718-ABE7-7BDBE9752243}" srcOrd="0" destOrd="0" parTransId="{539C2A89-FC91-433F-AADB-8EA20C29E495}" sibTransId="{453510BD-5259-4C66-A649-CE6B811E2EF6}"/>
    <dgm:cxn modelId="{9F932CC9-9807-43C3-ACB7-BD8AA2CE5022}" type="presParOf" srcId="{2FC5FD11-BF38-4595-866B-E644403CE0E2}" destId="{116A8125-B7ED-4870-8F35-35BC98BBFDCC}" srcOrd="0" destOrd="0" presId="urn:microsoft.com/office/officeart/2005/8/layout/vList5"/>
    <dgm:cxn modelId="{65B889B5-852A-4510-878D-7DC6C3C882B8}" type="presParOf" srcId="{116A8125-B7ED-4870-8F35-35BC98BBFDCC}" destId="{4239E59F-A28F-4DAA-8CE7-C4C2D7B5B165}" srcOrd="0" destOrd="0" presId="urn:microsoft.com/office/officeart/2005/8/layout/vList5"/>
    <dgm:cxn modelId="{EFA41393-9AB4-45F7-809E-2A9F90769F71}" type="presParOf" srcId="{116A8125-B7ED-4870-8F35-35BC98BBFDCC}" destId="{759600C9-F9AF-4500-894F-DB36037C1E9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5011F-4E7C-467C-A1A6-F07C11B2D945}">
      <dsp:nvSpPr>
        <dsp:cNvPr id="0" name=""/>
        <dsp:cNvSpPr/>
      </dsp:nvSpPr>
      <dsp:spPr>
        <a:xfrm>
          <a:off x="965915" y="431818"/>
          <a:ext cx="3529832" cy="1225864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168BD-0C75-44CF-8B28-2F2D14C9512B}">
      <dsp:nvSpPr>
        <dsp:cNvPr id="0" name=""/>
        <dsp:cNvSpPr/>
      </dsp:nvSpPr>
      <dsp:spPr>
        <a:xfrm>
          <a:off x="2394266" y="3433543"/>
          <a:ext cx="684076" cy="437808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76897-0B02-4435-AE7C-59E1D0B6023A}">
      <dsp:nvSpPr>
        <dsp:cNvPr id="0" name=""/>
        <dsp:cNvSpPr/>
      </dsp:nvSpPr>
      <dsp:spPr>
        <a:xfrm>
          <a:off x="1094521" y="3783790"/>
          <a:ext cx="3283564" cy="82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2"/>
              </a:solidFill>
            </a:rPr>
            <a:t>LGBT Patients</a:t>
          </a:r>
        </a:p>
      </dsp:txBody>
      <dsp:txXfrm>
        <a:off x="1094521" y="3783790"/>
        <a:ext cx="3283564" cy="820891"/>
      </dsp:txXfrm>
    </dsp:sp>
    <dsp:sp modelId="{662F4EEB-79F7-44D4-9BE6-F8B5F92C114C}">
      <dsp:nvSpPr>
        <dsp:cNvPr id="0" name=""/>
        <dsp:cNvSpPr/>
      </dsp:nvSpPr>
      <dsp:spPr>
        <a:xfrm>
          <a:off x="2249241" y="1752358"/>
          <a:ext cx="1231336" cy="12313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Different families</a:t>
          </a:r>
        </a:p>
      </dsp:txBody>
      <dsp:txXfrm>
        <a:off x="2429566" y="1932683"/>
        <a:ext cx="870686" cy="870686"/>
      </dsp:txXfrm>
    </dsp:sp>
    <dsp:sp modelId="{496789E9-D262-40C7-AAF3-DEDFC34A81F2}">
      <dsp:nvSpPr>
        <dsp:cNvPr id="0" name=""/>
        <dsp:cNvSpPr/>
      </dsp:nvSpPr>
      <dsp:spPr>
        <a:xfrm>
          <a:off x="1368151" y="828582"/>
          <a:ext cx="1231336" cy="1231336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Different concerns</a:t>
          </a:r>
        </a:p>
      </dsp:txBody>
      <dsp:txXfrm>
        <a:off x="1548476" y="1008907"/>
        <a:ext cx="870686" cy="870686"/>
      </dsp:txXfrm>
    </dsp:sp>
    <dsp:sp modelId="{4A0A0EF5-48EA-4863-9578-F8B8E0AFA0BF}">
      <dsp:nvSpPr>
        <dsp:cNvPr id="0" name=""/>
        <dsp:cNvSpPr/>
      </dsp:nvSpPr>
      <dsp:spPr>
        <a:xfrm>
          <a:off x="2626851" y="530872"/>
          <a:ext cx="1231336" cy="1231336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Different bodies</a:t>
          </a:r>
        </a:p>
      </dsp:txBody>
      <dsp:txXfrm>
        <a:off x="2807176" y="711197"/>
        <a:ext cx="870686" cy="870686"/>
      </dsp:txXfrm>
    </dsp:sp>
    <dsp:sp modelId="{44EACDA4-CD8A-425A-BE40-98086A4FA2F8}">
      <dsp:nvSpPr>
        <dsp:cNvPr id="0" name=""/>
        <dsp:cNvSpPr/>
      </dsp:nvSpPr>
      <dsp:spPr>
        <a:xfrm>
          <a:off x="820891" y="281321"/>
          <a:ext cx="3830825" cy="306466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3C262-4C40-4593-98E9-120B7CF1F790}">
      <dsp:nvSpPr>
        <dsp:cNvPr id="0" name=""/>
        <dsp:cNvSpPr/>
      </dsp:nvSpPr>
      <dsp:spPr>
        <a:xfrm>
          <a:off x="0" y="49118"/>
          <a:ext cx="7543800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baseline="0" dirty="0"/>
            <a:t>Ensuring the ‘right decisions are made by the ‘right’ people if you lose capacity</a:t>
          </a:r>
          <a:endParaRPr lang="en-GB" sz="3400" kern="1200" dirty="0"/>
        </a:p>
      </dsp:txBody>
      <dsp:txXfrm>
        <a:off x="66025" y="115143"/>
        <a:ext cx="7411750" cy="12204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23A45-B81E-4C04-AB97-E1C3BC1D13A0}">
      <dsp:nvSpPr>
        <dsp:cNvPr id="0" name=""/>
        <dsp:cNvSpPr/>
      </dsp:nvSpPr>
      <dsp:spPr>
        <a:xfrm rot="5400000">
          <a:off x="4344757" y="-1432683"/>
          <a:ext cx="1570053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could be a relative, a partner, a significant other, or anybody you chose, but has </a:t>
          </a:r>
          <a:r>
            <a:rPr lang="en-GB" sz="2200" b="1" u="sng" kern="1200" dirty="0"/>
            <a:t>no</a:t>
          </a:r>
          <a:r>
            <a:rPr lang="en-GB" sz="2200" kern="1200" dirty="0"/>
            <a:t> legal power to make decisions</a:t>
          </a:r>
        </a:p>
      </dsp:txBody>
      <dsp:txXfrm rot="-5400000">
        <a:off x="2715768" y="272950"/>
        <a:ext cx="4751388" cy="1416765"/>
      </dsp:txXfrm>
    </dsp:sp>
    <dsp:sp modelId="{EC5F53F5-1098-47E8-8F61-733E414102D2}">
      <dsp:nvSpPr>
        <dsp:cNvPr id="0" name=""/>
        <dsp:cNvSpPr/>
      </dsp:nvSpPr>
      <dsp:spPr>
        <a:xfrm>
          <a:off x="0" y="49"/>
          <a:ext cx="2715768" cy="1962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/>
            <a:t>Next of kin</a:t>
          </a:r>
        </a:p>
      </dsp:txBody>
      <dsp:txXfrm>
        <a:off x="95805" y="95854"/>
        <a:ext cx="2524158" cy="1770956"/>
      </dsp:txXfrm>
    </dsp:sp>
    <dsp:sp modelId="{99ED904A-FF90-43C5-8633-A400F3C1C6CC}">
      <dsp:nvSpPr>
        <dsp:cNvPr id="0" name=""/>
        <dsp:cNvSpPr/>
      </dsp:nvSpPr>
      <dsp:spPr>
        <a:xfrm rot="5400000">
          <a:off x="4344757" y="628011"/>
          <a:ext cx="1570053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Property and Financial Affairs, formally known as enduring 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Power of Attorney Health and Welfare</a:t>
          </a:r>
        </a:p>
      </dsp:txBody>
      <dsp:txXfrm rot="-5400000">
        <a:off x="2715768" y="2333644"/>
        <a:ext cx="4751388" cy="1416765"/>
      </dsp:txXfrm>
    </dsp:sp>
    <dsp:sp modelId="{789060B1-ED9B-49F0-B22B-EA1079426DAC}">
      <dsp:nvSpPr>
        <dsp:cNvPr id="0" name=""/>
        <dsp:cNvSpPr/>
      </dsp:nvSpPr>
      <dsp:spPr>
        <a:xfrm>
          <a:off x="0" y="2060744"/>
          <a:ext cx="2715768" cy="1962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/>
            <a:t>LPA (two types)</a:t>
          </a:r>
        </a:p>
      </dsp:txBody>
      <dsp:txXfrm>
        <a:off x="95805" y="2156549"/>
        <a:ext cx="2524158" cy="17709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FC9AC-ACA4-4E83-8EEA-E448E4468ED8}">
      <dsp:nvSpPr>
        <dsp:cNvPr id="0" name=""/>
        <dsp:cNvSpPr/>
      </dsp:nvSpPr>
      <dsp:spPr>
        <a:xfrm>
          <a:off x="0" y="5828"/>
          <a:ext cx="7543800" cy="1439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0" kern="1200" baseline="0"/>
            <a:t>LPA</a:t>
          </a:r>
          <a:endParaRPr lang="en-GB" sz="6000" kern="1200"/>
        </a:p>
      </dsp:txBody>
      <dsp:txXfrm>
        <a:off x="70251" y="76079"/>
        <a:ext cx="7403298" cy="129859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18A43-34EA-4D13-AD7E-C7244D1D4431}">
      <dsp:nvSpPr>
        <dsp:cNvPr id="0" name=""/>
        <dsp:cNvSpPr/>
      </dsp:nvSpPr>
      <dsp:spPr>
        <a:xfrm rot="5400000">
          <a:off x="4742378" y="-1927745"/>
          <a:ext cx="774811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decisions will not be left to HC professional</a:t>
          </a:r>
        </a:p>
      </dsp:txBody>
      <dsp:txXfrm rot="-5400000">
        <a:off x="2715768" y="136688"/>
        <a:ext cx="4790209" cy="699165"/>
      </dsp:txXfrm>
    </dsp:sp>
    <dsp:sp modelId="{6ACDEBCB-5F03-44D1-96D3-511858E7BB2D}">
      <dsp:nvSpPr>
        <dsp:cNvPr id="0" name=""/>
        <dsp:cNvSpPr/>
      </dsp:nvSpPr>
      <dsp:spPr>
        <a:xfrm>
          <a:off x="0" y="2013"/>
          <a:ext cx="2715768" cy="9685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Your attorney(s) have legal power to decide:</a:t>
          </a:r>
        </a:p>
      </dsp:txBody>
      <dsp:txXfrm>
        <a:off x="47279" y="49292"/>
        <a:ext cx="2621210" cy="873955"/>
      </dsp:txXfrm>
    </dsp:sp>
    <dsp:sp modelId="{E49444D1-E97A-4B8E-B80D-D0BDC4053B29}">
      <dsp:nvSpPr>
        <dsp:cNvPr id="0" name=""/>
        <dsp:cNvSpPr/>
      </dsp:nvSpPr>
      <dsp:spPr>
        <a:xfrm rot="5400000">
          <a:off x="4742378" y="-910805"/>
          <a:ext cx="774811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e.g. partner/ spouse/ family member/ friend, etc</a:t>
          </a:r>
        </a:p>
      </dsp:txBody>
      <dsp:txXfrm rot="-5400000">
        <a:off x="2715768" y="1153628"/>
        <a:ext cx="4790209" cy="699165"/>
      </dsp:txXfrm>
    </dsp:sp>
    <dsp:sp modelId="{3148E4F5-9402-49AA-A5EE-2FB9642A7CEF}">
      <dsp:nvSpPr>
        <dsp:cNvPr id="0" name=""/>
        <dsp:cNvSpPr/>
      </dsp:nvSpPr>
      <dsp:spPr>
        <a:xfrm>
          <a:off x="0" y="1018953"/>
          <a:ext cx="2715768" cy="9685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You can have more than one attorney, who can be:</a:t>
          </a:r>
        </a:p>
      </dsp:txBody>
      <dsp:txXfrm>
        <a:off x="47279" y="1066232"/>
        <a:ext cx="2621210" cy="873955"/>
      </dsp:txXfrm>
    </dsp:sp>
    <dsp:sp modelId="{916FE953-7AC2-4019-A634-8CE7CA21C626}">
      <dsp:nvSpPr>
        <dsp:cNvPr id="0" name=""/>
        <dsp:cNvSpPr/>
      </dsp:nvSpPr>
      <dsp:spPr>
        <a:xfrm rot="5400000">
          <a:off x="4742378" y="106133"/>
          <a:ext cx="774811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decide individually/ unanimous agreement/ based on your own preferences/ etc</a:t>
          </a:r>
        </a:p>
      </dsp:txBody>
      <dsp:txXfrm rot="-5400000">
        <a:off x="2715768" y="2170567"/>
        <a:ext cx="4790209" cy="699165"/>
      </dsp:txXfrm>
    </dsp:sp>
    <dsp:sp modelId="{DBF991B4-F7EF-4CD2-BBB6-3591F4EDF7FC}">
      <dsp:nvSpPr>
        <dsp:cNvPr id="0" name=""/>
        <dsp:cNvSpPr/>
      </dsp:nvSpPr>
      <dsp:spPr>
        <a:xfrm>
          <a:off x="0" y="2035892"/>
          <a:ext cx="2715768" cy="9685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You can decide how they make decisions:</a:t>
          </a:r>
        </a:p>
      </dsp:txBody>
      <dsp:txXfrm>
        <a:off x="47279" y="2083171"/>
        <a:ext cx="2621210" cy="873955"/>
      </dsp:txXfrm>
    </dsp:sp>
    <dsp:sp modelId="{335B5A5F-F5B0-4CA2-A371-4B4E6F8290DE}">
      <dsp:nvSpPr>
        <dsp:cNvPr id="0" name=""/>
        <dsp:cNvSpPr/>
      </dsp:nvSpPr>
      <dsp:spPr>
        <a:xfrm>
          <a:off x="0" y="3052832"/>
          <a:ext cx="2715768" cy="9685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But they must decide according to your ‘best interests’ and as long as they do so their choices cannot be overridden, even by family members</a:t>
          </a:r>
        </a:p>
      </dsp:txBody>
      <dsp:txXfrm>
        <a:off x="47279" y="3100111"/>
        <a:ext cx="2621210" cy="87395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92FEB-7A51-4BD6-A194-7CB0C93112C8}">
      <dsp:nvSpPr>
        <dsp:cNvPr id="0" name=""/>
        <dsp:cNvSpPr/>
      </dsp:nvSpPr>
      <dsp:spPr>
        <a:xfrm>
          <a:off x="0" y="9338"/>
          <a:ext cx="7543800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baseline="0"/>
            <a:t>What if there is no ‘close friend or relative’?</a:t>
          </a:r>
          <a:endParaRPr lang="en-GB" sz="3600" kern="1200"/>
        </a:p>
      </dsp:txBody>
      <dsp:txXfrm>
        <a:off x="69908" y="79246"/>
        <a:ext cx="7403984" cy="129226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7C3F6-2202-4591-AA24-1AFA5BAFDC48}">
      <dsp:nvSpPr>
        <dsp:cNvPr id="0" name=""/>
        <dsp:cNvSpPr/>
      </dsp:nvSpPr>
      <dsp:spPr>
        <a:xfrm>
          <a:off x="0" y="118620"/>
          <a:ext cx="7543800" cy="1855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Mental Capacity Act 2005 ss35-37 allows for the appointment of a Independent Mental Capacity Advocate (IMCA) who must be appointed prior to the commencement of ‘serious medical treatment’. </a:t>
          </a:r>
        </a:p>
      </dsp:txBody>
      <dsp:txXfrm>
        <a:off x="90584" y="209204"/>
        <a:ext cx="7362632" cy="1674452"/>
      </dsp:txXfrm>
    </dsp:sp>
    <dsp:sp modelId="{44A94168-03EA-4F0D-9BB8-94040D9F9530}">
      <dsp:nvSpPr>
        <dsp:cNvPr id="0" name=""/>
        <dsp:cNvSpPr/>
      </dsp:nvSpPr>
      <dsp:spPr>
        <a:xfrm>
          <a:off x="0" y="2049120"/>
          <a:ext cx="7543800" cy="1855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See Mental Capacity Act 2005 (Independent Mental Capacity Advocate) (General) Regulations 2006 for details</a:t>
          </a:r>
        </a:p>
      </dsp:txBody>
      <dsp:txXfrm>
        <a:off x="90584" y="2139704"/>
        <a:ext cx="7362632" cy="1674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AF254-2E01-460D-B4FD-458B61C765B6}">
      <dsp:nvSpPr>
        <dsp:cNvPr id="0" name=""/>
        <dsp:cNvSpPr/>
      </dsp:nvSpPr>
      <dsp:spPr>
        <a:xfrm>
          <a:off x="0" y="5828"/>
          <a:ext cx="7543800" cy="1439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0" kern="1200" baseline="0"/>
            <a:t>The Law</a:t>
          </a:r>
          <a:endParaRPr lang="en-GB" sz="6000" kern="1200"/>
        </a:p>
      </dsp:txBody>
      <dsp:txXfrm>
        <a:off x="70251" y="76079"/>
        <a:ext cx="7403298" cy="12985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F84D5-EFAF-4506-87E5-D15E2CF4ADAD}">
      <dsp:nvSpPr>
        <dsp:cNvPr id="0" name=""/>
        <dsp:cNvSpPr/>
      </dsp:nvSpPr>
      <dsp:spPr>
        <a:xfrm>
          <a:off x="0" y="0"/>
          <a:ext cx="4023360" cy="40233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86B5D-247E-46D1-9820-67CA83E33402}">
      <dsp:nvSpPr>
        <dsp:cNvPr id="0" name=""/>
        <dsp:cNvSpPr/>
      </dsp:nvSpPr>
      <dsp:spPr>
        <a:xfrm>
          <a:off x="2011680" y="0"/>
          <a:ext cx="5532120" cy="40233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The law on consent (common law) allows that:</a:t>
          </a:r>
        </a:p>
      </dsp:txBody>
      <dsp:txXfrm>
        <a:off x="2011680" y="0"/>
        <a:ext cx="2766060" cy="1207010"/>
      </dsp:txXfrm>
    </dsp:sp>
    <dsp:sp modelId="{3A7CE74E-C470-41E3-85EC-D4831A3610FF}">
      <dsp:nvSpPr>
        <dsp:cNvPr id="0" name=""/>
        <dsp:cNvSpPr/>
      </dsp:nvSpPr>
      <dsp:spPr>
        <a:xfrm>
          <a:off x="704089" y="1207010"/>
          <a:ext cx="2615181" cy="261518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24161-AC7B-444D-B204-F40B43AC1E31}">
      <dsp:nvSpPr>
        <dsp:cNvPr id="0" name=""/>
        <dsp:cNvSpPr/>
      </dsp:nvSpPr>
      <dsp:spPr>
        <a:xfrm>
          <a:off x="2011680" y="1207010"/>
          <a:ext cx="5532120" cy="26151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Adult years – over 18 (no upper limit!)</a:t>
          </a:r>
        </a:p>
      </dsp:txBody>
      <dsp:txXfrm>
        <a:off x="2011680" y="1207010"/>
        <a:ext cx="2766060" cy="1207006"/>
      </dsp:txXfrm>
    </dsp:sp>
    <dsp:sp modelId="{14239118-06F2-478F-BCDC-3F4D7F597342}">
      <dsp:nvSpPr>
        <dsp:cNvPr id="0" name=""/>
        <dsp:cNvSpPr/>
      </dsp:nvSpPr>
      <dsp:spPr>
        <a:xfrm>
          <a:off x="1408176" y="2414017"/>
          <a:ext cx="1207006" cy="120700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48B61-1ACF-41FC-AC87-EFAD9436AC48}">
      <dsp:nvSpPr>
        <dsp:cNvPr id="0" name=""/>
        <dsp:cNvSpPr/>
      </dsp:nvSpPr>
      <dsp:spPr>
        <a:xfrm>
          <a:off x="2011680" y="2414017"/>
          <a:ext cx="5532120" cy="12070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Sound mind? See Mental Capacity Act 2005</a:t>
          </a:r>
        </a:p>
      </dsp:txBody>
      <dsp:txXfrm>
        <a:off x="2011680" y="2414017"/>
        <a:ext cx="2766060" cy="1207006"/>
      </dsp:txXfrm>
    </dsp:sp>
    <dsp:sp modelId="{85A90A81-658F-43A1-A77C-54B9960B5717}">
      <dsp:nvSpPr>
        <dsp:cNvPr id="0" name=""/>
        <dsp:cNvSpPr/>
      </dsp:nvSpPr>
      <dsp:spPr>
        <a:xfrm>
          <a:off x="4777740" y="0"/>
          <a:ext cx="2766060" cy="12070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‘Every human being of adult years and sound mind has a right to determine what should be done with his own body’</a:t>
          </a:r>
        </a:p>
      </dsp:txBody>
      <dsp:txXfrm>
        <a:off x="4777740" y="0"/>
        <a:ext cx="2766060" cy="12070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EA634-1719-4CE6-A48E-D7232EBBA83B}">
      <dsp:nvSpPr>
        <dsp:cNvPr id="0" name=""/>
        <dsp:cNvSpPr/>
      </dsp:nvSpPr>
      <dsp:spPr>
        <a:xfrm>
          <a:off x="0" y="618"/>
          <a:ext cx="7543800" cy="1449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baseline="0" dirty="0"/>
            <a:t>Mental Capacity Act 2005 s.1</a:t>
          </a:r>
        </a:p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1(1)The following principles apply for the purposes of this Act.</a:t>
          </a:r>
        </a:p>
      </dsp:txBody>
      <dsp:txXfrm>
        <a:off x="70760" y="71378"/>
        <a:ext cx="7402280" cy="1308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FED65-994A-4C2E-9FF9-EF12877AB680}">
      <dsp:nvSpPr>
        <dsp:cNvPr id="0" name=""/>
        <dsp:cNvSpPr/>
      </dsp:nvSpPr>
      <dsp:spPr>
        <a:xfrm>
          <a:off x="0" y="173723"/>
          <a:ext cx="7543800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baseline="0"/>
            <a:t>Mental Capacity Act 2005 s.2</a:t>
          </a:r>
          <a:endParaRPr lang="en-GB" sz="4600" kern="1200"/>
        </a:p>
      </dsp:txBody>
      <dsp:txXfrm>
        <a:off x="53859" y="227582"/>
        <a:ext cx="7436082" cy="9955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1B747-DEED-4C40-9031-F6DA864E9A64}">
      <dsp:nvSpPr>
        <dsp:cNvPr id="0" name=""/>
        <dsp:cNvSpPr/>
      </dsp:nvSpPr>
      <dsp:spPr>
        <a:xfrm>
          <a:off x="0" y="101768"/>
          <a:ext cx="7543800" cy="1247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 baseline="0" dirty="0"/>
            <a:t>Advance Decision-Making </a:t>
          </a:r>
          <a:endParaRPr lang="en-GB" sz="5200" kern="1200" dirty="0"/>
        </a:p>
      </dsp:txBody>
      <dsp:txXfrm>
        <a:off x="60884" y="162652"/>
        <a:ext cx="7422032" cy="11254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0DF42-D541-4ADF-9C28-452DCB86C217}">
      <dsp:nvSpPr>
        <dsp:cNvPr id="0" name=""/>
        <dsp:cNvSpPr/>
      </dsp:nvSpPr>
      <dsp:spPr>
        <a:xfrm>
          <a:off x="0" y="48284"/>
          <a:ext cx="7543800" cy="1264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MCA </a:t>
          </a:r>
          <a:r>
            <a:rPr lang="en-GB" sz="2300" kern="1200" dirty="0" err="1"/>
            <a:t>ss</a:t>
          </a:r>
          <a:r>
            <a:rPr lang="en-GB" sz="2300" kern="1200" dirty="0"/>
            <a:t> 24-25 Ensures your wishes are known if you lose capacity and cannot decide for yourself or cannot communicate</a:t>
          </a:r>
        </a:p>
      </dsp:txBody>
      <dsp:txXfrm>
        <a:off x="61741" y="110025"/>
        <a:ext cx="7420318" cy="1141288"/>
      </dsp:txXfrm>
    </dsp:sp>
    <dsp:sp modelId="{384C88EE-F54D-4625-AD11-407B99D8854C}">
      <dsp:nvSpPr>
        <dsp:cNvPr id="0" name=""/>
        <dsp:cNvSpPr/>
      </dsp:nvSpPr>
      <dsp:spPr>
        <a:xfrm>
          <a:off x="0" y="1379295"/>
          <a:ext cx="7543800" cy="1264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Will </a:t>
          </a:r>
          <a:r>
            <a:rPr lang="en-GB" sz="2300" b="1" u="sng" kern="1200"/>
            <a:t>only</a:t>
          </a:r>
          <a:r>
            <a:rPr lang="en-GB" sz="2300" kern="1200"/>
            <a:t> be used if you lack capacity</a:t>
          </a:r>
        </a:p>
      </dsp:txBody>
      <dsp:txXfrm>
        <a:off x="61741" y="1441036"/>
        <a:ext cx="7420318" cy="1141288"/>
      </dsp:txXfrm>
    </dsp:sp>
    <dsp:sp modelId="{394E2FCD-8F39-4C49-B594-2F502B5BD541}">
      <dsp:nvSpPr>
        <dsp:cNvPr id="0" name=""/>
        <dsp:cNvSpPr/>
      </dsp:nvSpPr>
      <dsp:spPr>
        <a:xfrm>
          <a:off x="0" y="2710305"/>
          <a:ext cx="7543800" cy="1264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Is legally binding (as long as it is properly constructed, recorded and witnessed) MCA s24</a:t>
          </a:r>
        </a:p>
      </dsp:txBody>
      <dsp:txXfrm>
        <a:off x="61741" y="2772046"/>
        <a:ext cx="7420318" cy="11412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6FEDC-2B41-48F1-87DE-CC38DF6E07A0}">
      <dsp:nvSpPr>
        <dsp:cNvPr id="0" name=""/>
        <dsp:cNvSpPr/>
      </dsp:nvSpPr>
      <dsp:spPr>
        <a:xfrm>
          <a:off x="0" y="5828"/>
          <a:ext cx="7543800" cy="1439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0" kern="1200" baseline="0" dirty="0"/>
            <a:t>Advance statement</a:t>
          </a:r>
          <a:endParaRPr lang="en-GB" sz="6000" kern="1200" dirty="0"/>
        </a:p>
      </dsp:txBody>
      <dsp:txXfrm>
        <a:off x="70251" y="76079"/>
        <a:ext cx="7403298" cy="12985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600C9-F9AF-4500-894F-DB36037C1E98}">
      <dsp:nvSpPr>
        <dsp:cNvPr id="0" name=""/>
        <dsp:cNvSpPr/>
      </dsp:nvSpPr>
      <dsp:spPr>
        <a:xfrm rot="5400000">
          <a:off x="3520440" y="-402336"/>
          <a:ext cx="3218688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400" kern="1200"/>
            <a:t>spiritual beliefs, what you prefer to be called, where you would wish to be cared for, allergies, etc etc</a:t>
          </a:r>
        </a:p>
      </dsp:txBody>
      <dsp:txXfrm rot="-5400000">
        <a:off x="2715769" y="559458"/>
        <a:ext cx="4670909" cy="2904442"/>
      </dsp:txXfrm>
    </dsp:sp>
    <dsp:sp modelId="{4239E59F-A28F-4DAA-8CE7-C4C2D7B5B165}">
      <dsp:nvSpPr>
        <dsp:cNvPr id="0" name=""/>
        <dsp:cNvSpPr/>
      </dsp:nvSpPr>
      <dsp:spPr>
        <a:xfrm>
          <a:off x="0" y="0"/>
          <a:ext cx="2715768" cy="4023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Provides general context re future health &amp; wellbeing, quality of life concerns, e.g.</a:t>
          </a:r>
        </a:p>
      </dsp:txBody>
      <dsp:txXfrm>
        <a:off x="132573" y="132573"/>
        <a:ext cx="2450622" cy="3758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AF378-3702-4AFA-8AF5-B0AD83BC9074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7CF08-7F22-471E-9967-431F0BCC4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286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58E2F-5DD1-4157-906B-AD0B89C04F75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6E18E-11E9-4524-BAC0-AF9D97487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202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2118" y="2362200"/>
            <a:ext cx="5186082" cy="685801"/>
          </a:xfrm>
        </p:spPr>
        <p:txBody>
          <a:bodyPr>
            <a:normAutofit/>
          </a:bodyPr>
          <a:lstStyle>
            <a:lvl1pPr algn="r">
              <a:defRPr sz="44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2118" y="3048001"/>
            <a:ext cx="5181600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5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8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19050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5867400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2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5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4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6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8877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887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893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89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0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2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7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2855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9593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81200"/>
            <a:ext cx="28559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7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201"/>
            <a:ext cx="5486400" cy="3889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1671" y="609600"/>
            <a:ext cx="796065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118" y="1524000"/>
            <a:ext cx="7933764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0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50000"/>
              <a:lumOff val="50000"/>
            </a:schemeClr>
          </a:solidFill>
          <a:effectLst/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59832" y="836712"/>
            <a:ext cx="5724128" cy="3816424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Love, Law and Loss:</a:t>
            </a:r>
            <a:b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Matters to LGBT Patients?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27984" y="5157192"/>
            <a:ext cx="4572000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u="sng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Hazel Biggs &amp; Katie Hunt</a:t>
            </a:r>
            <a:br>
              <a:rPr lang="en-GB" sz="1100" b="1" u="sng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</a:br>
            <a:endParaRPr lang="en-GB" sz="1100" b="1" u="sng" dirty="0">
              <a:solidFill>
                <a:prstClr val="black">
                  <a:lumMod val="85000"/>
                  <a:lumOff val="15000"/>
                </a:prstClr>
              </a:solidFill>
              <a:cs typeface="Arial" panose="020B0604020202020204" pitchFamily="34" charset="0"/>
            </a:endParaRPr>
          </a:p>
          <a:p>
            <a:pPr algn="r"/>
            <a:r>
              <a:rPr lang="en-GB" sz="2800">
                <a:cs typeface="Arial" panose="020B0604020202020204" pitchFamily="34" charset="0"/>
              </a:rPr>
              <a:t>H.Biggs@soton.ac.uk</a:t>
            </a:r>
            <a:endParaRPr lang="en-GB" sz="2800" dirty="0">
              <a:cs typeface="Arial" panose="020B0604020202020204" pitchFamily="34" charset="0"/>
            </a:endParaRPr>
          </a:p>
          <a:p>
            <a:pPr algn="r"/>
            <a:r>
              <a:rPr lang="en-GB" sz="2800" dirty="0">
                <a:cs typeface="Arial" panose="020B0604020202020204" pitchFamily="34" charset="0"/>
              </a:rPr>
              <a:t>K.B.M.Hunt@soton.ac.uk</a:t>
            </a:r>
          </a:p>
        </p:txBody>
      </p:sp>
    </p:spTree>
    <p:extLst>
      <p:ext uri="{BB962C8B-B14F-4D97-AF65-F5344CB8AC3E}">
        <p14:creationId xmlns:p14="http://schemas.microsoft.com/office/powerpoint/2010/main" val="3867713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822960" y="286604"/>
          <a:ext cx="75438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118" y="1828800"/>
            <a:ext cx="7933764" cy="429736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1(2)A person </a:t>
            </a:r>
            <a:r>
              <a:rPr lang="en-GB" u="sng" dirty="0"/>
              <a:t>must be assumed to have capacity </a:t>
            </a:r>
            <a:r>
              <a:rPr lang="en-GB" dirty="0"/>
              <a:t>unless it is established that he lacks capacity.</a:t>
            </a:r>
          </a:p>
          <a:p>
            <a:r>
              <a:rPr lang="en-GB" dirty="0"/>
              <a:t>1(3)A person is not to be treated as unable to make a decision unless all practicable steps to help him to do so have been taken without success.</a:t>
            </a:r>
          </a:p>
          <a:p>
            <a:r>
              <a:rPr lang="en-GB" dirty="0"/>
              <a:t>1(4)A person is not to be treated as unable to make a decision merely because he makes an unwise decision.</a:t>
            </a:r>
          </a:p>
          <a:p>
            <a:r>
              <a:rPr lang="en-GB" dirty="0"/>
              <a:t>1(5)An act done, or decision made, under this Act for or on behalf of a person who lacks capacity must be done, or made,</a:t>
            </a:r>
            <a:r>
              <a:rPr lang="en-GB" dirty="0">
                <a:solidFill>
                  <a:srgbClr val="FF0000"/>
                </a:solidFill>
              </a:rPr>
              <a:t> in his best interests.</a:t>
            </a:r>
            <a:r>
              <a:rPr lang="en-GB" dirty="0"/>
              <a:t> </a:t>
            </a:r>
          </a:p>
          <a:p>
            <a:r>
              <a:rPr lang="en-GB" dirty="0"/>
              <a:t>1(6)Before the act is done, or the decision is made, regard must be had to whether the purpose for which it is needed can be as effectively achieved in a way that is less restrictive of the person's rights and freedom of action.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0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822960" y="286604"/>
          <a:ext cx="75438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/>
              <a:t>People who lack capacity</a:t>
            </a:r>
            <a:endParaRPr lang="en-GB" dirty="0"/>
          </a:p>
          <a:p>
            <a:r>
              <a:rPr lang="en-GB" dirty="0"/>
              <a:t>(1) For the purposes of this Act, a person lacks capacity in relation to a matter if at the material time he is unable to make a decision for himself in relation to the matter because of an impairment of, or a disturbance in the functioning of, the mind or brain.</a:t>
            </a:r>
          </a:p>
          <a:p>
            <a:r>
              <a:rPr lang="en-GB" dirty="0"/>
              <a:t>(2) It does not matter whether the impairment or disturbance is permanent or temporary.</a:t>
            </a:r>
          </a:p>
          <a:p>
            <a:r>
              <a:rPr lang="en-GB" dirty="0">
                <a:solidFill>
                  <a:srgbClr val="FF0000"/>
                </a:solidFill>
              </a:rPr>
              <a:t>(3) A lack of capacity cannot be established merely by reference to—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(a)a person's age or appearance, or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(b)a condition of his, or an aspect of his behaviour, which might lead others to make unjustified assumptions about his capacity.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010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24439954"/>
              </p:ext>
            </p:extLst>
          </p:nvPr>
        </p:nvGraphicFramePr>
        <p:xfrm>
          <a:off x="822960" y="286604"/>
          <a:ext cx="75438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427623"/>
              </p:ext>
            </p:extLst>
          </p:nvPr>
        </p:nvGraphicFramePr>
        <p:xfrm>
          <a:off x="822960" y="1845734"/>
          <a:ext cx="75438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10312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822960" y="286604"/>
          <a:ext cx="75438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22960" y="1845734"/>
          <a:ext cx="75438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16483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822960" y="286604"/>
          <a:ext cx="75438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22960" y="1845734"/>
          <a:ext cx="75438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91959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822960" y="286604"/>
          <a:ext cx="75438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22960" y="1845734"/>
          <a:ext cx="75438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50488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822960" y="286604"/>
          <a:ext cx="75438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22960" y="1845734"/>
          <a:ext cx="75438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16643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Problematic Professionals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/>
              <a:t>Many care providers do not appreciate these differences and fail to recognise the specific needs of LGBT patients. </a:t>
            </a:r>
          </a:p>
          <a:p>
            <a:endParaRPr lang="en-GB" sz="2400" dirty="0"/>
          </a:p>
          <a:p>
            <a:r>
              <a:rPr lang="en-GB" sz="2400" dirty="0"/>
              <a:t>There are prevailing </a:t>
            </a:r>
            <a:r>
              <a:rPr lang="en-GB" sz="2400" b="1" dirty="0">
                <a:solidFill>
                  <a:srgbClr val="7030A0"/>
                </a:solidFill>
              </a:rPr>
              <a:t>assumptions</a:t>
            </a:r>
            <a:r>
              <a:rPr lang="en-GB" sz="2400" dirty="0"/>
              <a:t> among staff that a patient will be straight and cisgender. </a:t>
            </a:r>
          </a:p>
          <a:p>
            <a:r>
              <a:rPr lang="en-GB" sz="2400" dirty="0"/>
              <a:t>57% of health and social care practitioners say sexual orientation is </a:t>
            </a:r>
            <a:r>
              <a:rPr lang="en-GB" sz="2400" b="1" dirty="0">
                <a:solidFill>
                  <a:srgbClr val="7030A0"/>
                </a:solidFill>
              </a:rPr>
              <a:t>not relevant</a:t>
            </a:r>
            <a:r>
              <a:rPr lang="en-GB" sz="2400" dirty="0"/>
              <a:t> to a patient’s health needs.</a:t>
            </a:r>
          </a:p>
          <a:p>
            <a:r>
              <a:rPr lang="en-GB" sz="2400" dirty="0"/>
              <a:t>24% are </a:t>
            </a:r>
            <a:r>
              <a:rPr lang="en-GB" sz="2400" b="1" dirty="0">
                <a:solidFill>
                  <a:srgbClr val="7030A0"/>
                </a:solidFill>
              </a:rPr>
              <a:t>not confident </a:t>
            </a:r>
            <a:r>
              <a:rPr lang="en-GB" sz="2400" dirty="0"/>
              <a:t>in their ability to respond to the specific care needs of trans patients and service users.</a:t>
            </a:r>
          </a:p>
          <a:p>
            <a:r>
              <a:rPr lang="en-GB" sz="2400" dirty="0"/>
              <a:t>10% have witnessed staff within their workplace expressing the belief that someone can be </a:t>
            </a:r>
            <a:r>
              <a:rPr lang="en-GB" sz="2400" b="1" dirty="0">
                <a:solidFill>
                  <a:srgbClr val="7030A0"/>
                </a:solidFill>
              </a:rPr>
              <a:t>‘cured’ of being LGBT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2033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LGBT Bereavement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24" y="1685612"/>
            <a:ext cx="5263026" cy="4501669"/>
          </a:xfrm>
        </p:spPr>
        <p:txBody>
          <a:bodyPr>
            <a:noAutofit/>
          </a:bodyPr>
          <a:lstStyle/>
          <a:p>
            <a:pPr algn="just"/>
            <a:r>
              <a:rPr lang="en-GB" sz="2400" b="1" dirty="0">
                <a:solidFill>
                  <a:srgbClr val="660066"/>
                </a:solidFill>
              </a:rPr>
              <a:t>Bereaved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660066"/>
                </a:solidFill>
              </a:rPr>
              <a:t>LGBT people face additional barriers </a:t>
            </a:r>
            <a:r>
              <a:rPr lang="en-GB" sz="2400" dirty="0"/>
              <a:t>beyond the pain of losing a partner</a:t>
            </a:r>
            <a:endParaRPr lang="en-GB" sz="1200" dirty="0"/>
          </a:p>
          <a:p>
            <a:pPr algn="just"/>
            <a:endParaRPr lang="en-GB" sz="1200" dirty="0"/>
          </a:p>
          <a:p>
            <a:pPr algn="just"/>
            <a:r>
              <a:rPr lang="en-GB" sz="2400" dirty="0"/>
              <a:t>Surviving partners may not be recognised or included by families and care staff</a:t>
            </a:r>
            <a:endParaRPr lang="en-GB" sz="1200" dirty="0"/>
          </a:p>
          <a:p>
            <a:pPr algn="just"/>
            <a:endParaRPr lang="en-GB" sz="1200" dirty="0"/>
          </a:p>
          <a:p>
            <a:pPr algn="just"/>
            <a:r>
              <a:rPr lang="en-GB" sz="2400" dirty="0"/>
              <a:t>Partners may be more alone in their anticipatory grief and bereavement</a:t>
            </a:r>
            <a:endParaRPr lang="en-GB" sz="1200" dirty="0"/>
          </a:p>
          <a:p>
            <a:pPr algn="just"/>
            <a:endParaRPr lang="en-GB" sz="1200" dirty="0"/>
          </a:p>
          <a:p>
            <a:pPr algn="just"/>
            <a:r>
              <a:rPr lang="en-GB" sz="2400" b="1" dirty="0">
                <a:solidFill>
                  <a:srgbClr val="660066"/>
                </a:solidFill>
              </a:rPr>
              <a:t>Disenfranchised grief </a:t>
            </a:r>
            <a:r>
              <a:rPr lang="en-GB" sz="2400" dirty="0"/>
              <a:t>can amplify loss and cause mental health problems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06" y="1700460"/>
            <a:ext cx="2950840" cy="4623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5986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 to Pastoral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118" y="1676400"/>
            <a:ext cx="7933764" cy="4449763"/>
          </a:xfrm>
        </p:spPr>
        <p:txBody>
          <a:bodyPr>
            <a:normAutofit/>
          </a:bodyPr>
          <a:lstStyle/>
          <a:p>
            <a:pPr algn="just"/>
            <a:r>
              <a:rPr lang="en-GB" sz="2400" dirty="0"/>
              <a:t>Appropriate </a:t>
            </a:r>
            <a:r>
              <a:rPr lang="en-GB" sz="2400" b="1" dirty="0">
                <a:solidFill>
                  <a:srgbClr val="7030A0"/>
                </a:solidFill>
              </a:rPr>
              <a:t>LGBT-inclusive pastoral care is not always available</a:t>
            </a:r>
            <a:r>
              <a:rPr lang="en-GB" sz="2400" dirty="0"/>
              <a:t>; typically only a Christian chaplain is provided, who may not be accepting of same-sex relationships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Today most chaplaincy team members are compassionate and understanding about LGBT issues, but if </a:t>
            </a:r>
            <a:r>
              <a:rPr lang="en-GB" sz="2400" b="1" dirty="0">
                <a:solidFill>
                  <a:srgbClr val="7030A0"/>
                </a:solidFill>
              </a:rPr>
              <a:t>the patient thinks that they will be treated with hostility</a:t>
            </a:r>
            <a:r>
              <a:rPr lang="en-GB" sz="2400" dirty="0"/>
              <a:t> by pastoral carers, this can deter them from reaching out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A lack of staff training on working with LGBT colleagues, patients and loved ones makes this a very real fear.</a:t>
            </a:r>
          </a:p>
          <a:p>
            <a:pPr algn="just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8596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Queer Invisibility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9952" y="1628800"/>
            <a:ext cx="4392488" cy="4525963"/>
          </a:xfrm>
        </p:spPr>
        <p:txBody>
          <a:bodyPr>
            <a:noAutofit/>
          </a:bodyPr>
          <a:lstStyle/>
          <a:p>
            <a:pPr algn="just"/>
            <a:r>
              <a:rPr lang="en-PH" sz="2400" b="1" dirty="0">
                <a:solidFill>
                  <a:srgbClr val="7030A0"/>
                </a:solidFill>
              </a:rPr>
              <a:t>Lack of evidence </a:t>
            </a:r>
            <a:r>
              <a:rPr lang="en-PH" sz="2400" dirty="0"/>
              <a:t>on LGBT experiences of end of life care; these patients are under-represented in studies.</a:t>
            </a:r>
            <a:endParaRPr lang="en-PH" sz="1200" dirty="0"/>
          </a:p>
          <a:p>
            <a:pPr algn="just"/>
            <a:endParaRPr lang="en-PH" sz="1200" dirty="0"/>
          </a:p>
          <a:p>
            <a:pPr algn="just"/>
            <a:r>
              <a:rPr lang="en-PH" sz="2400" dirty="0"/>
              <a:t>Most LGBT research </a:t>
            </a:r>
            <a:r>
              <a:rPr lang="en-GB" sz="2400" dirty="0"/>
              <a:t>focuses on white, middle class, cisgender lesbians and gay men.</a:t>
            </a:r>
          </a:p>
          <a:p>
            <a:pPr algn="just"/>
            <a:endParaRPr lang="en-GB" sz="1200" dirty="0"/>
          </a:p>
          <a:p>
            <a:pPr algn="just"/>
            <a:r>
              <a:rPr lang="en-GB" sz="2400" dirty="0"/>
              <a:t>Bisexuals, trans people and BAME people tend to be </a:t>
            </a:r>
            <a:r>
              <a:rPr lang="en-GB" sz="2400" b="1" dirty="0">
                <a:solidFill>
                  <a:srgbClr val="7030A0"/>
                </a:solidFill>
              </a:rPr>
              <a:t>overlooked</a:t>
            </a:r>
            <a:r>
              <a:rPr lang="en-GB" sz="2400" dirty="0"/>
              <a:t>, both inside and outside the LGBT community.</a:t>
            </a:r>
            <a:endParaRPr lang="en-PH" sz="24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8"/>
          <a:stretch/>
        </p:blipFill>
        <p:spPr>
          <a:xfrm>
            <a:off x="539552" y="2348881"/>
            <a:ext cx="3456384" cy="2928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1680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1" y="548680"/>
            <a:ext cx="7960658" cy="945450"/>
          </a:xfrm>
        </p:spPr>
        <p:txBody>
          <a:bodyPr>
            <a:normAutofit/>
          </a:bodyPr>
          <a:lstStyle/>
          <a:p>
            <a:r>
              <a:rPr lang="en-GB" sz="3600" dirty="0"/>
              <a:t>What can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619" y="1494130"/>
            <a:ext cx="7868761" cy="4815190"/>
          </a:xfrm>
        </p:spPr>
        <p:txBody>
          <a:bodyPr>
            <a:noAutofit/>
          </a:bodyPr>
          <a:lstStyle/>
          <a:p>
            <a:pPr algn="just"/>
            <a:r>
              <a:rPr lang="en-GB" sz="2400" b="1" dirty="0">
                <a:solidFill>
                  <a:srgbClr val="7030A0"/>
                </a:solidFill>
              </a:rPr>
              <a:t>Raises awareness: </a:t>
            </a:r>
            <a:r>
              <a:rPr lang="en-GB" sz="2400" dirty="0"/>
              <a:t>Provide diversity training and share examples of good practice</a:t>
            </a:r>
            <a:endParaRPr lang="en-GB" sz="1000" dirty="0"/>
          </a:p>
          <a:p>
            <a:pPr algn="just"/>
            <a:endParaRPr lang="en-GB" sz="1000" dirty="0"/>
          </a:p>
          <a:p>
            <a:pPr algn="just"/>
            <a:r>
              <a:rPr lang="en-GB" sz="2400" b="1" dirty="0">
                <a:solidFill>
                  <a:srgbClr val="7030A0"/>
                </a:solidFill>
              </a:rPr>
              <a:t>Be inclusive: </a:t>
            </a:r>
            <a:r>
              <a:rPr lang="en-GB" sz="2400" dirty="0"/>
              <a:t>Reflect LGBT issues in our care, research, teaching, and policies</a:t>
            </a:r>
            <a:endParaRPr lang="en-GB" sz="1000" dirty="0"/>
          </a:p>
          <a:p>
            <a:pPr algn="just"/>
            <a:endParaRPr lang="en-GB" sz="1000" dirty="0"/>
          </a:p>
          <a:p>
            <a:pPr lvl="0" algn="just"/>
            <a:r>
              <a:rPr lang="en-GB" sz="2400" b="1" dirty="0">
                <a:solidFill>
                  <a:srgbClr val="7030A0"/>
                </a:solidFill>
              </a:rPr>
              <a:t>Stand up: </a:t>
            </a:r>
            <a:r>
              <a:rPr lang="en-GB" sz="2400" dirty="0"/>
              <a:t>Commit to LGBT representation and visibility in our workplaces</a:t>
            </a:r>
            <a:endParaRPr lang="en-GB" sz="1000" dirty="0"/>
          </a:p>
          <a:p>
            <a:pPr lvl="0" algn="just"/>
            <a:endParaRPr lang="en-GB" sz="1000" dirty="0"/>
          </a:p>
          <a:p>
            <a:pPr lvl="0" algn="just"/>
            <a:r>
              <a:rPr lang="en-GB" sz="2400" b="1" dirty="0">
                <a:solidFill>
                  <a:srgbClr val="7030A0"/>
                </a:solidFill>
              </a:rPr>
              <a:t>Don’t assume: </a:t>
            </a:r>
            <a:r>
              <a:rPr lang="en-GB" sz="2400" dirty="0"/>
              <a:t>How well do you know your patients? Avoid assumptions and use open, inclusive language</a:t>
            </a:r>
            <a:endParaRPr lang="en-GB" sz="1000" dirty="0"/>
          </a:p>
          <a:p>
            <a:pPr lvl="0" algn="just"/>
            <a:endParaRPr lang="en-GB" sz="1000" dirty="0"/>
          </a:p>
          <a:p>
            <a:pPr lvl="0" algn="just"/>
            <a:r>
              <a:rPr lang="en-GB" sz="2400" b="1" dirty="0">
                <a:solidFill>
                  <a:srgbClr val="7030A0"/>
                </a:solidFill>
              </a:rPr>
              <a:t>People-centred care: </a:t>
            </a:r>
            <a:r>
              <a:rPr lang="en-GB" sz="2400" dirty="0"/>
              <a:t>Ask patients how you can help - “What matters to you?”</a:t>
            </a:r>
          </a:p>
        </p:txBody>
      </p:sp>
    </p:spTree>
    <p:extLst>
      <p:ext uri="{BB962C8B-B14F-4D97-AF65-F5344CB8AC3E}">
        <p14:creationId xmlns:p14="http://schemas.microsoft.com/office/powerpoint/2010/main" val="400968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Are LGBT patients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628800"/>
            <a:ext cx="4392488" cy="4497363"/>
          </a:xfrm>
        </p:spPr>
        <p:txBody>
          <a:bodyPr>
            <a:noAutofit/>
          </a:bodyPr>
          <a:lstStyle/>
          <a:p>
            <a:r>
              <a:rPr lang="en-GB" sz="2400" dirty="0"/>
              <a:t>The medical profession has a dark history of ‘treating’ homosexuality.</a:t>
            </a:r>
            <a:endParaRPr lang="en-GB" sz="1200" dirty="0"/>
          </a:p>
          <a:p>
            <a:endParaRPr lang="en-GB" sz="1200" dirty="0"/>
          </a:p>
          <a:p>
            <a:r>
              <a:rPr lang="en-GB" sz="2400" dirty="0"/>
              <a:t>Fortunately, public attitudes have changed dramatically and healthcare professionals today are much more understanding.</a:t>
            </a:r>
            <a:endParaRPr lang="en-GB" sz="1200" dirty="0"/>
          </a:p>
          <a:p>
            <a:endParaRPr lang="en-GB" sz="1200" dirty="0"/>
          </a:p>
          <a:p>
            <a:r>
              <a:rPr lang="en-GB" sz="2400" dirty="0"/>
              <a:t>But, does a ‘just like us’ narrative erase the </a:t>
            </a:r>
            <a:r>
              <a:rPr lang="en-GB" sz="2400" b="1" dirty="0">
                <a:solidFill>
                  <a:srgbClr val="7030A0"/>
                </a:solidFill>
              </a:rPr>
              <a:t>unique experiences of LGBT patients</a:t>
            </a:r>
            <a:r>
              <a:rPr lang="en-GB" sz="2400" dirty="0"/>
              <a:t>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316219" cy="4525963"/>
          </a:xfrm>
        </p:spPr>
      </p:pic>
    </p:spTree>
    <p:extLst>
      <p:ext uri="{BB962C8B-B14F-4D97-AF65-F5344CB8AC3E}">
        <p14:creationId xmlns:p14="http://schemas.microsoft.com/office/powerpoint/2010/main" val="284711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Unique Experiences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60259144"/>
              </p:ext>
            </p:extLst>
          </p:nvPr>
        </p:nvGraphicFramePr>
        <p:xfrm>
          <a:off x="251520" y="1556792"/>
          <a:ext cx="5472608" cy="4886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36096" y="1556792"/>
            <a:ext cx="2954288" cy="46085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2400" u="sng" dirty="0"/>
              <a:t>Thinking Points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Do you know how many of your patients are LGBT?</a:t>
            </a:r>
          </a:p>
          <a:p>
            <a:endParaRPr lang="en-GB" sz="2400" dirty="0"/>
          </a:p>
          <a:p>
            <a:r>
              <a:rPr lang="en-GB" sz="2400" dirty="0"/>
              <a:t>Why might these patients have different needs?</a:t>
            </a:r>
          </a:p>
          <a:p>
            <a:endParaRPr lang="en-GB" sz="2400" dirty="0"/>
          </a:p>
          <a:p>
            <a:r>
              <a:rPr lang="en-GB" sz="2400" dirty="0"/>
              <a:t>What might their past experiences of healthcare be like?</a:t>
            </a:r>
          </a:p>
        </p:txBody>
      </p:sp>
    </p:spTree>
    <p:extLst>
      <p:ext uri="{BB962C8B-B14F-4D97-AF65-F5344CB8AC3E}">
        <p14:creationId xmlns:p14="http://schemas.microsoft.com/office/powerpoint/2010/main" val="3163698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Different 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5693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dirty="0"/>
              <a:t>There is evidence that sexual minorities in the UK…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Report </a:t>
            </a:r>
            <a:r>
              <a:rPr lang="en-GB" sz="2400" b="1" dirty="0">
                <a:solidFill>
                  <a:srgbClr val="7030A0"/>
                </a:solidFill>
              </a:rPr>
              <a:t>poorer general health </a:t>
            </a:r>
            <a:r>
              <a:rPr lang="en-GB" sz="2400" dirty="0"/>
              <a:t>and primary care experiences.</a:t>
            </a:r>
            <a:endParaRPr lang="en-GB" sz="600" dirty="0"/>
          </a:p>
          <a:p>
            <a:endParaRPr lang="en-GB" sz="600" dirty="0"/>
          </a:p>
          <a:p>
            <a:r>
              <a:rPr lang="en-GB" sz="2400" dirty="0"/>
              <a:t>Are less likely to attend routine healthcare screenings.</a:t>
            </a:r>
            <a:endParaRPr lang="en-GB" sz="600" dirty="0"/>
          </a:p>
          <a:p>
            <a:endParaRPr lang="en-GB" sz="600" dirty="0"/>
          </a:p>
          <a:p>
            <a:r>
              <a:rPr lang="en-GB" sz="2400" dirty="0"/>
              <a:t>Have an </a:t>
            </a:r>
            <a:r>
              <a:rPr lang="en-GB" sz="2400" b="1" dirty="0">
                <a:solidFill>
                  <a:srgbClr val="7030A0"/>
                </a:solidFill>
              </a:rPr>
              <a:t>increased risk </a:t>
            </a:r>
            <a:r>
              <a:rPr lang="en-GB" sz="2400" dirty="0"/>
              <a:t>of certain cancers.</a:t>
            </a:r>
            <a:endParaRPr lang="en-GB" sz="600" dirty="0"/>
          </a:p>
          <a:p>
            <a:endParaRPr lang="en-GB" sz="600" dirty="0"/>
          </a:p>
          <a:p>
            <a:r>
              <a:rPr lang="en-GB" sz="2400" dirty="0"/>
              <a:t>Are around 7 times more likely to use drugs, at all ages.</a:t>
            </a:r>
            <a:endParaRPr lang="en-GB" sz="600" dirty="0"/>
          </a:p>
          <a:p>
            <a:endParaRPr lang="en-GB" sz="600" dirty="0"/>
          </a:p>
          <a:p>
            <a:r>
              <a:rPr lang="en-GB" sz="2400" dirty="0"/>
              <a:t>Are much more likely to have HIV (around 1 in 7 MSM).</a:t>
            </a:r>
            <a:endParaRPr lang="en-GB" sz="600" dirty="0"/>
          </a:p>
          <a:p>
            <a:endParaRPr lang="en-GB" sz="600" dirty="0"/>
          </a:p>
          <a:p>
            <a:r>
              <a:rPr lang="en-GB" sz="2400" dirty="0"/>
              <a:t>May have complex needs relating to gender reassignment.</a:t>
            </a:r>
            <a:endParaRPr lang="en-GB" sz="600" dirty="0"/>
          </a:p>
          <a:p>
            <a:endParaRPr lang="en-GB" sz="600" dirty="0"/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Have a </a:t>
            </a:r>
            <a:r>
              <a:rPr lang="en-GB" sz="2400" b="1" dirty="0">
                <a:solidFill>
                  <a:srgbClr val="7030A0"/>
                </a:solidFill>
              </a:rPr>
              <a:t>higher mortality rate </a:t>
            </a:r>
            <a:r>
              <a:rPr lang="en-GB" sz="2400" dirty="0"/>
              <a:t>generally.</a:t>
            </a:r>
            <a:endParaRPr lang="en-GB" sz="2400" baseline="300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37621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Different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855314" cy="43861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400" dirty="0"/>
              <a:t>LGBT people often have unconventional families. They are…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Three times more likely to be single</a:t>
            </a:r>
          </a:p>
          <a:p>
            <a:r>
              <a:rPr lang="en-GB" sz="2400" dirty="0"/>
              <a:t>Far more likely to be estranged from their relatives</a:t>
            </a:r>
          </a:p>
          <a:p>
            <a:r>
              <a:rPr lang="en-GB" sz="2400" dirty="0"/>
              <a:t>Less likely to have children</a:t>
            </a:r>
          </a:p>
          <a:p>
            <a:r>
              <a:rPr lang="en-GB" sz="2400" dirty="0"/>
              <a:t>More likely to rely on friends and partners as care-givers</a:t>
            </a:r>
          </a:p>
          <a:p>
            <a:pPr marL="0" indent="0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/>
              <a:t>LGBT patients’ loved ones are less likely to be related by blood or marriage, but are </a:t>
            </a:r>
            <a:r>
              <a:rPr lang="en-GB" sz="2400" b="1" dirty="0">
                <a:solidFill>
                  <a:srgbClr val="7030A0"/>
                </a:solidFill>
              </a:rPr>
              <a:t>just as important to them </a:t>
            </a:r>
            <a:r>
              <a:rPr lang="en-GB" sz="2400" dirty="0"/>
              <a:t>as the spouses and children of straight patients. Worries that these people won’t be recognised can </a:t>
            </a:r>
            <a:r>
              <a:rPr lang="en-GB" sz="2400" b="1" dirty="0">
                <a:solidFill>
                  <a:srgbClr val="7030A0"/>
                </a:solidFill>
              </a:rPr>
              <a:t>put patients off accessing care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763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Different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99330" cy="4530155"/>
          </a:xfrm>
        </p:spPr>
        <p:txBody>
          <a:bodyPr>
            <a:noAutofit/>
          </a:bodyPr>
          <a:lstStyle/>
          <a:p>
            <a:pPr algn="just"/>
            <a:r>
              <a:rPr lang="en-GB" sz="2400" dirty="0"/>
              <a:t>LGBT patients </a:t>
            </a:r>
            <a:r>
              <a:rPr lang="en-GB" sz="2400" b="1" dirty="0">
                <a:solidFill>
                  <a:srgbClr val="7030A0"/>
                </a:solidFill>
              </a:rPr>
              <a:t>fear blame, judgement and hostility </a:t>
            </a:r>
            <a:r>
              <a:rPr lang="en-GB" sz="2400" dirty="0"/>
              <a:t>from healthcare staff.</a:t>
            </a:r>
          </a:p>
          <a:p>
            <a:pPr lvl="1" algn="just"/>
            <a:r>
              <a:rPr lang="en-GB" sz="2400" dirty="0"/>
              <a:t>In 2015, 24% of patient-facing staff said they had heard colleagues make negative comments about LGBT people.</a:t>
            </a:r>
            <a:endParaRPr lang="en-GB" sz="2000" dirty="0"/>
          </a:p>
          <a:p>
            <a:pPr algn="just"/>
            <a:endParaRPr lang="en-GB" sz="2000" dirty="0"/>
          </a:p>
          <a:p>
            <a:pPr algn="just"/>
            <a:r>
              <a:rPr lang="en-GB" sz="2400" dirty="0"/>
              <a:t>Patients struggle to ‘come out’ to staff, and worry that their partner or gender identity may not be respected.</a:t>
            </a:r>
          </a:p>
          <a:p>
            <a:pPr lvl="1" algn="just"/>
            <a:r>
              <a:rPr lang="en-GB" sz="2400" dirty="0"/>
              <a:t>Concerns that palliative care is not inclusive</a:t>
            </a:r>
            <a:endParaRPr lang="en-GB" sz="2000" dirty="0"/>
          </a:p>
          <a:p>
            <a:pPr algn="just"/>
            <a:endParaRPr lang="en-GB" sz="2000" dirty="0"/>
          </a:p>
          <a:p>
            <a:pPr algn="just"/>
            <a:r>
              <a:rPr lang="en-GB" sz="2400" dirty="0"/>
              <a:t>Fears of discrimination or heteronormative assumptions can mean that </a:t>
            </a:r>
            <a:r>
              <a:rPr lang="en-GB" sz="2400" b="1" dirty="0">
                <a:solidFill>
                  <a:srgbClr val="7030A0"/>
                </a:solidFill>
              </a:rPr>
              <a:t>LGBT people access palliative care late, if at all</a:t>
            </a:r>
            <a:endParaRPr lang="en-GB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LGBT Issues at the End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dirty="0"/>
              <a:t>As well as the same challenges that everyone faces as they age, LGBT people confront additional inequalities that can stand in the way of a healthy and rewarding later life.</a:t>
            </a:r>
            <a:endParaRPr lang="en-GB" sz="1800" dirty="0"/>
          </a:p>
          <a:p>
            <a:pPr marL="0" indent="0">
              <a:buNone/>
            </a:pPr>
            <a:endParaRPr lang="en-GB" sz="2400" dirty="0"/>
          </a:p>
          <a:p>
            <a:pPr algn="just"/>
            <a:r>
              <a:rPr lang="en-GB" sz="2400" b="1" dirty="0">
                <a:solidFill>
                  <a:srgbClr val="7030A0"/>
                </a:solidFill>
              </a:rPr>
              <a:t>Social stigma</a:t>
            </a:r>
            <a:r>
              <a:rPr lang="en-GB" sz="2400" dirty="0"/>
              <a:t>, past and present, reduces the chance to earn a living, save for retirement, and access needed services.</a:t>
            </a:r>
            <a:endParaRPr lang="en-GB" sz="1200" dirty="0"/>
          </a:p>
          <a:p>
            <a:pPr algn="just"/>
            <a:endParaRPr lang="en-GB" sz="1200" dirty="0"/>
          </a:p>
          <a:p>
            <a:pPr algn="just"/>
            <a:r>
              <a:rPr lang="en-GB" sz="2400" dirty="0"/>
              <a:t>LGBT elders often rely on friends and community members, but official policies tend not to recognise ‘</a:t>
            </a:r>
            <a:r>
              <a:rPr lang="en-GB" sz="2400" b="1" dirty="0">
                <a:solidFill>
                  <a:srgbClr val="7030A0"/>
                </a:solidFill>
              </a:rPr>
              <a:t>chosen family</a:t>
            </a:r>
            <a:r>
              <a:rPr lang="en-GB" sz="2400" dirty="0"/>
              <a:t>’.</a:t>
            </a:r>
            <a:endParaRPr lang="en-GB" sz="1200" dirty="0"/>
          </a:p>
          <a:p>
            <a:pPr algn="just"/>
            <a:endParaRPr lang="en-GB" sz="1200" dirty="0"/>
          </a:p>
          <a:p>
            <a:pPr algn="just"/>
            <a:r>
              <a:rPr lang="en-GB" sz="2400" b="1" dirty="0">
                <a:solidFill>
                  <a:srgbClr val="7030A0"/>
                </a:solidFill>
              </a:rPr>
              <a:t>Unequal treatment </a:t>
            </a:r>
            <a:r>
              <a:rPr lang="en-GB" sz="2400" dirty="0"/>
              <a:t>from laws and services can make the end of life even more difficult for older LGBT people.</a:t>
            </a:r>
          </a:p>
        </p:txBody>
      </p:sp>
    </p:spTree>
    <p:extLst>
      <p:ext uri="{BB962C8B-B14F-4D97-AF65-F5344CB8AC3E}">
        <p14:creationId xmlns:p14="http://schemas.microsoft.com/office/powerpoint/2010/main" val="3693201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822960" y="286604"/>
          <a:ext cx="75438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22960" y="1845734"/>
          <a:ext cx="75438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466641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1515</Words>
  <Application>Microsoft Office PowerPoint</Application>
  <PresentationFormat>On-screen Show (4:3)</PresentationFormat>
  <Paragraphs>143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Calibri</vt:lpstr>
      <vt:lpstr>1_Office Theme</vt:lpstr>
      <vt:lpstr>Love, Law and Loss:  What Matters to LGBT Patients?</vt:lpstr>
      <vt:lpstr>Queer Invisibility</vt:lpstr>
      <vt:lpstr>Are LGBT patients different?</vt:lpstr>
      <vt:lpstr>Unique Experiences</vt:lpstr>
      <vt:lpstr>Different Bodies</vt:lpstr>
      <vt:lpstr>Different Families</vt:lpstr>
      <vt:lpstr>Different Concerns</vt:lpstr>
      <vt:lpstr>LGBT Issues at the End of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Problematic Professionals</vt:lpstr>
      <vt:lpstr>LGBT Bereavement</vt:lpstr>
      <vt:lpstr>Access to Pastoral Care</vt:lpstr>
      <vt:lpstr>What can we do?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LGBT Issues at the End of Life</dc:title>
  <dc:creator>Hunt K.B.M.</dc:creator>
  <cp:lastModifiedBy>Katie Hunt</cp:lastModifiedBy>
  <cp:revision>26</cp:revision>
  <cp:lastPrinted>2017-08-08T13:19:43Z</cp:lastPrinted>
  <dcterms:created xsi:type="dcterms:W3CDTF">2017-08-08T09:35:41Z</dcterms:created>
  <dcterms:modified xsi:type="dcterms:W3CDTF">2017-11-23T14:33:50Z</dcterms:modified>
</cp:coreProperties>
</file>