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Lst>
  <p:sldSz cx="42808525" cy="30279975"/>
  <p:notesSz cx="6742113" cy="9872663"/>
  <p:defaultTextStyle>
    <a:defPPr>
      <a:defRPr lang="en-US"/>
    </a:defPPr>
    <a:lvl1pPr marL="0" algn="l" defTabSz="3508187" rtl="0" eaLnBrk="1" latinLnBrk="0" hangingPunct="1">
      <a:defRPr sz="6900" kern="1200">
        <a:solidFill>
          <a:schemeClr val="tx1"/>
        </a:solidFill>
        <a:latin typeface="+mn-lt"/>
        <a:ea typeface="+mn-ea"/>
        <a:cs typeface="+mn-cs"/>
      </a:defRPr>
    </a:lvl1pPr>
    <a:lvl2pPr marL="1754094" algn="l" defTabSz="3508187" rtl="0" eaLnBrk="1" latinLnBrk="0" hangingPunct="1">
      <a:defRPr sz="6900" kern="1200">
        <a:solidFill>
          <a:schemeClr val="tx1"/>
        </a:solidFill>
        <a:latin typeface="+mn-lt"/>
        <a:ea typeface="+mn-ea"/>
        <a:cs typeface="+mn-cs"/>
      </a:defRPr>
    </a:lvl2pPr>
    <a:lvl3pPr marL="3508187" algn="l" defTabSz="3508187" rtl="0" eaLnBrk="1" latinLnBrk="0" hangingPunct="1">
      <a:defRPr sz="6900" kern="1200">
        <a:solidFill>
          <a:schemeClr val="tx1"/>
        </a:solidFill>
        <a:latin typeface="+mn-lt"/>
        <a:ea typeface="+mn-ea"/>
        <a:cs typeface="+mn-cs"/>
      </a:defRPr>
    </a:lvl3pPr>
    <a:lvl4pPr marL="5262281" algn="l" defTabSz="3508187" rtl="0" eaLnBrk="1" latinLnBrk="0" hangingPunct="1">
      <a:defRPr sz="6900" kern="1200">
        <a:solidFill>
          <a:schemeClr val="tx1"/>
        </a:solidFill>
        <a:latin typeface="+mn-lt"/>
        <a:ea typeface="+mn-ea"/>
        <a:cs typeface="+mn-cs"/>
      </a:defRPr>
    </a:lvl4pPr>
    <a:lvl5pPr marL="7016374" algn="l" defTabSz="3508187" rtl="0" eaLnBrk="1" latinLnBrk="0" hangingPunct="1">
      <a:defRPr sz="6900" kern="1200">
        <a:solidFill>
          <a:schemeClr val="tx1"/>
        </a:solidFill>
        <a:latin typeface="+mn-lt"/>
        <a:ea typeface="+mn-ea"/>
        <a:cs typeface="+mn-cs"/>
      </a:defRPr>
    </a:lvl5pPr>
    <a:lvl6pPr marL="8770468" algn="l" defTabSz="3508187" rtl="0" eaLnBrk="1" latinLnBrk="0" hangingPunct="1">
      <a:defRPr sz="6900" kern="1200">
        <a:solidFill>
          <a:schemeClr val="tx1"/>
        </a:solidFill>
        <a:latin typeface="+mn-lt"/>
        <a:ea typeface="+mn-ea"/>
        <a:cs typeface="+mn-cs"/>
      </a:defRPr>
    </a:lvl6pPr>
    <a:lvl7pPr marL="10524561" algn="l" defTabSz="3508187" rtl="0" eaLnBrk="1" latinLnBrk="0" hangingPunct="1">
      <a:defRPr sz="6900" kern="1200">
        <a:solidFill>
          <a:schemeClr val="tx1"/>
        </a:solidFill>
        <a:latin typeface="+mn-lt"/>
        <a:ea typeface="+mn-ea"/>
        <a:cs typeface="+mn-cs"/>
      </a:defRPr>
    </a:lvl7pPr>
    <a:lvl8pPr marL="12278655" algn="l" defTabSz="3508187" rtl="0" eaLnBrk="1" latinLnBrk="0" hangingPunct="1">
      <a:defRPr sz="6900" kern="1200">
        <a:solidFill>
          <a:schemeClr val="tx1"/>
        </a:solidFill>
        <a:latin typeface="+mn-lt"/>
        <a:ea typeface="+mn-ea"/>
        <a:cs typeface="+mn-cs"/>
      </a:defRPr>
    </a:lvl8pPr>
    <a:lvl9pPr marL="14032748" algn="l" defTabSz="3508187" rtl="0" eaLnBrk="1" latinLnBrk="0" hangingPunct="1">
      <a:defRPr sz="6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9541">
          <p15:clr>
            <a:srgbClr val="A4A3A4"/>
          </p15:clr>
        </p15:guide>
        <p15:guide id="4" pos="13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05" autoAdjust="0"/>
    <p:restoredTop sz="94660"/>
  </p:normalViewPr>
  <p:slideViewPr>
    <p:cSldViewPr snapToGrid="0">
      <p:cViewPr>
        <p:scale>
          <a:sx n="14" d="100"/>
          <a:sy n="14" d="100"/>
        </p:scale>
        <p:origin x="1674" y="384"/>
      </p:cViewPr>
      <p:guideLst>
        <p:guide orient="horz" pos="2160"/>
        <p:guide pos="3840"/>
        <p:guide orient="horz" pos="9541"/>
        <p:guide pos="1348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51066" y="4955558"/>
            <a:ext cx="32106394" cy="10541917"/>
          </a:xfrm>
        </p:spPr>
        <p:txBody>
          <a:bodyPr anchor="b"/>
          <a:lstStyle>
            <a:lvl1pPr algn="ctr">
              <a:defRPr sz="23000"/>
            </a:lvl1pPr>
          </a:lstStyle>
          <a:p>
            <a:r>
              <a:rPr lang="en-US" smtClean="0"/>
              <a:t>Click to edit Master title style</a:t>
            </a:r>
            <a:endParaRPr lang="en-GB"/>
          </a:p>
        </p:txBody>
      </p:sp>
      <p:sp>
        <p:nvSpPr>
          <p:cNvPr id="3" name="Subtitle 2"/>
          <p:cNvSpPr>
            <a:spLocks noGrp="1"/>
          </p:cNvSpPr>
          <p:nvPr>
            <p:ph type="subTitle" idx="1"/>
          </p:nvPr>
        </p:nvSpPr>
        <p:spPr>
          <a:xfrm>
            <a:off x="5351066" y="15904000"/>
            <a:ext cx="32106394" cy="7310645"/>
          </a:xfrm>
        </p:spPr>
        <p:txBody>
          <a:bodyPr/>
          <a:lstStyle>
            <a:lvl1pPr marL="0" indent="0" algn="ctr">
              <a:buNone/>
              <a:defRPr sz="9200"/>
            </a:lvl1pPr>
            <a:lvl2pPr marL="1754094" indent="0" algn="ctr">
              <a:buNone/>
              <a:defRPr sz="7700"/>
            </a:lvl2pPr>
            <a:lvl3pPr marL="3508187" indent="0" algn="ctr">
              <a:buNone/>
              <a:defRPr sz="6900"/>
            </a:lvl3pPr>
            <a:lvl4pPr marL="5262281" indent="0" algn="ctr">
              <a:buNone/>
              <a:defRPr sz="6100"/>
            </a:lvl4pPr>
            <a:lvl5pPr marL="7016374" indent="0" algn="ctr">
              <a:buNone/>
              <a:defRPr sz="6100"/>
            </a:lvl5pPr>
            <a:lvl6pPr marL="8770468" indent="0" algn="ctr">
              <a:buNone/>
              <a:defRPr sz="6100"/>
            </a:lvl6pPr>
            <a:lvl7pPr marL="10524561" indent="0" algn="ctr">
              <a:buNone/>
              <a:defRPr sz="6100"/>
            </a:lvl7pPr>
            <a:lvl8pPr marL="12278655" indent="0" algn="ctr">
              <a:buNone/>
              <a:defRPr sz="6100"/>
            </a:lvl8pPr>
            <a:lvl9pPr marL="14032748" indent="0" algn="ctr">
              <a:buNone/>
              <a:defRPr sz="61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B389849-C622-4789-8CD6-00D490322CC7}"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241134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389849-C622-4789-8CD6-00D490322CC7}"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365380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4851" y="1612146"/>
            <a:ext cx="9230588" cy="2566087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943086" y="1612146"/>
            <a:ext cx="27156658" cy="2566087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389849-C622-4789-8CD6-00D490322CC7}"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349740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B389849-C622-4789-8CD6-00D490322CC7}"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41690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793" y="7548975"/>
            <a:ext cx="36922353" cy="12595626"/>
          </a:xfrm>
        </p:spPr>
        <p:txBody>
          <a:bodyPr anchor="b"/>
          <a:lstStyle>
            <a:lvl1pPr>
              <a:defRPr sz="23000"/>
            </a:lvl1pPr>
          </a:lstStyle>
          <a:p>
            <a:r>
              <a:rPr lang="en-US" smtClean="0"/>
              <a:t>Click to edit Master title style</a:t>
            </a:r>
            <a:endParaRPr lang="en-GB"/>
          </a:p>
        </p:txBody>
      </p:sp>
      <p:sp>
        <p:nvSpPr>
          <p:cNvPr id="3" name="Text Placeholder 2"/>
          <p:cNvSpPr>
            <a:spLocks noGrp="1"/>
          </p:cNvSpPr>
          <p:nvPr>
            <p:ph type="body" idx="1"/>
          </p:nvPr>
        </p:nvSpPr>
        <p:spPr>
          <a:xfrm>
            <a:off x="2920793" y="20263770"/>
            <a:ext cx="36922353" cy="6623742"/>
          </a:xfrm>
        </p:spPr>
        <p:txBody>
          <a:bodyPr/>
          <a:lstStyle>
            <a:lvl1pPr marL="0" indent="0">
              <a:buNone/>
              <a:defRPr sz="9200">
                <a:solidFill>
                  <a:schemeClr val="tx1">
                    <a:tint val="75000"/>
                  </a:schemeClr>
                </a:solidFill>
              </a:defRPr>
            </a:lvl1pPr>
            <a:lvl2pPr marL="1754094" indent="0">
              <a:buNone/>
              <a:defRPr sz="7700">
                <a:solidFill>
                  <a:schemeClr val="tx1">
                    <a:tint val="75000"/>
                  </a:schemeClr>
                </a:solidFill>
              </a:defRPr>
            </a:lvl2pPr>
            <a:lvl3pPr marL="3508187" indent="0">
              <a:buNone/>
              <a:defRPr sz="6900">
                <a:solidFill>
                  <a:schemeClr val="tx1">
                    <a:tint val="75000"/>
                  </a:schemeClr>
                </a:solidFill>
              </a:defRPr>
            </a:lvl3pPr>
            <a:lvl4pPr marL="5262281" indent="0">
              <a:buNone/>
              <a:defRPr sz="6100">
                <a:solidFill>
                  <a:schemeClr val="tx1">
                    <a:tint val="75000"/>
                  </a:schemeClr>
                </a:solidFill>
              </a:defRPr>
            </a:lvl4pPr>
            <a:lvl5pPr marL="7016374" indent="0">
              <a:buNone/>
              <a:defRPr sz="6100">
                <a:solidFill>
                  <a:schemeClr val="tx1">
                    <a:tint val="75000"/>
                  </a:schemeClr>
                </a:solidFill>
              </a:defRPr>
            </a:lvl5pPr>
            <a:lvl6pPr marL="8770468" indent="0">
              <a:buNone/>
              <a:defRPr sz="6100">
                <a:solidFill>
                  <a:schemeClr val="tx1">
                    <a:tint val="75000"/>
                  </a:schemeClr>
                </a:solidFill>
              </a:defRPr>
            </a:lvl6pPr>
            <a:lvl7pPr marL="10524561" indent="0">
              <a:buNone/>
              <a:defRPr sz="6100">
                <a:solidFill>
                  <a:schemeClr val="tx1">
                    <a:tint val="75000"/>
                  </a:schemeClr>
                </a:solidFill>
              </a:defRPr>
            </a:lvl7pPr>
            <a:lvl8pPr marL="12278655" indent="0">
              <a:buNone/>
              <a:defRPr sz="6100">
                <a:solidFill>
                  <a:schemeClr val="tx1">
                    <a:tint val="75000"/>
                  </a:schemeClr>
                </a:solidFill>
              </a:defRPr>
            </a:lvl8pPr>
            <a:lvl9pPr marL="14032748" indent="0">
              <a:buNone/>
              <a:defRPr sz="61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B389849-C622-4789-8CD6-00D490322CC7}" type="datetimeFigureOut">
              <a:rPr lang="en-GB" smtClean="0"/>
              <a:t>09/03/2016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3661740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943090" y="8060639"/>
            <a:ext cx="18193623" cy="1921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1671819" y="8060639"/>
            <a:ext cx="18193623" cy="19212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B389849-C622-4789-8CD6-00D490322CC7}"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1436282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665" y="1612151"/>
            <a:ext cx="36922353" cy="5852724"/>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2948667" y="7422826"/>
            <a:ext cx="18110011" cy="3637796"/>
          </a:xfrm>
        </p:spPr>
        <p:txBody>
          <a:bodyPr anchor="b"/>
          <a:lstStyle>
            <a:lvl1pPr marL="0" indent="0">
              <a:buNone/>
              <a:defRPr sz="9200" b="1"/>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4" name="Content Placeholder 3"/>
          <p:cNvSpPr>
            <a:spLocks noGrp="1"/>
          </p:cNvSpPr>
          <p:nvPr>
            <p:ph sz="half" idx="2"/>
          </p:nvPr>
        </p:nvSpPr>
        <p:spPr>
          <a:xfrm>
            <a:off x="2948667" y="11060619"/>
            <a:ext cx="18110011" cy="16268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21671819" y="7422826"/>
            <a:ext cx="18199199" cy="3637796"/>
          </a:xfrm>
        </p:spPr>
        <p:txBody>
          <a:bodyPr anchor="b"/>
          <a:lstStyle>
            <a:lvl1pPr marL="0" indent="0">
              <a:buNone/>
              <a:defRPr sz="9200" b="1"/>
            </a:lvl1pPr>
            <a:lvl2pPr marL="1754094" indent="0">
              <a:buNone/>
              <a:defRPr sz="7700" b="1"/>
            </a:lvl2pPr>
            <a:lvl3pPr marL="3508187" indent="0">
              <a:buNone/>
              <a:defRPr sz="6900" b="1"/>
            </a:lvl3pPr>
            <a:lvl4pPr marL="5262281" indent="0">
              <a:buNone/>
              <a:defRPr sz="6100" b="1"/>
            </a:lvl4pPr>
            <a:lvl5pPr marL="7016374" indent="0">
              <a:buNone/>
              <a:defRPr sz="6100" b="1"/>
            </a:lvl5pPr>
            <a:lvl6pPr marL="8770468" indent="0">
              <a:buNone/>
              <a:defRPr sz="6100" b="1"/>
            </a:lvl6pPr>
            <a:lvl7pPr marL="10524561" indent="0">
              <a:buNone/>
              <a:defRPr sz="6100" b="1"/>
            </a:lvl7pPr>
            <a:lvl8pPr marL="12278655" indent="0">
              <a:buNone/>
              <a:defRPr sz="6100" b="1"/>
            </a:lvl8pPr>
            <a:lvl9pPr marL="14032748" indent="0">
              <a:buNone/>
              <a:defRPr sz="6100" b="1"/>
            </a:lvl9pPr>
          </a:lstStyle>
          <a:p>
            <a:pPr lvl="0"/>
            <a:r>
              <a:rPr lang="en-US" smtClean="0"/>
              <a:t>Click to edit Master text styles</a:t>
            </a:r>
          </a:p>
        </p:txBody>
      </p:sp>
      <p:sp>
        <p:nvSpPr>
          <p:cNvPr id="6" name="Content Placeholder 5"/>
          <p:cNvSpPr>
            <a:spLocks noGrp="1"/>
          </p:cNvSpPr>
          <p:nvPr>
            <p:ph sz="quarter" idx="4"/>
          </p:nvPr>
        </p:nvSpPr>
        <p:spPr>
          <a:xfrm>
            <a:off x="21671819" y="11060619"/>
            <a:ext cx="18199199" cy="16268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B389849-C622-4789-8CD6-00D490322CC7}" type="datetimeFigureOut">
              <a:rPr lang="en-GB" smtClean="0"/>
              <a:t>09/03/2016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3484836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B389849-C622-4789-8CD6-00D490322CC7}" type="datetimeFigureOut">
              <a:rPr lang="en-GB" smtClean="0"/>
              <a:t>09/03/2016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763550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89849-C622-4789-8CD6-00D490322CC7}" type="datetimeFigureOut">
              <a:rPr lang="en-GB" smtClean="0"/>
              <a:t>09/03/2016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41735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667" y="2018667"/>
            <a:ext cx="13806862" cy="7065332"/>
          </a:xfrm>
        </p:spPr>
        <p:txBody>
          <a:bodyPr anchor="b"/>
          <a:lstStyle>
            <a:lvl1pPr>
              <a:defRPr sz="12300"/>
            </a:lvl1pPr>
          </a:lstStyle>
          <a:p>
            <a:r>
              <a:rPr lang="en-US" smtClean="0"/>
              <a:t>Click to edit Master title style</a:t>
            </a:r>
            <a:endParaRPr lang="en-GB"/>
          </a:p>
        </p:txBody>
      </p:sp>
      <p:sp>
        <p:nvSpPr>
          <p:cNvPr id="3" name="Content Placeholder 2"/>
          <p:cNvSpPr>
            <a:spLocks noGrp="1"/>
          </p:cNvSpPr>
          <p:nvPr>
            <p:ph idx="1"/>
          </p:nvPr>
        </p:nvSpPr>
        <p:spPr>
          <a:xfrm>
            <a:off x="18199199" y="4359780"/>
            <a:ext cx="21671816" cy="21518408"/>
          </a:xfrm>
        </p:spPr>
        <p:txBody>
          <a:bodyPr/>
          <a:lstStyle>
            <a:lvl1pPr>
              <a:defRPr sz="12300"/>
            </a:lvl1pPr>
            <a:lvl2pPr>
              <a:defRPr sz="10700"/>
            </a:lvl2pPr>
            <a:lvl3pPr>
              <a:defRPr sz="92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2948667" y="9084017"/>
            <a:ext cx="13806862" cy="16829215"/>
          </a:xfrm>
        </p:spPr>
        <p:txBody>
          <a:bodyPr/>
          <a:lstStyle>
            <a:lvl1pPr marL="0" indent="0">
              <a:buNone/>
              <a:defRPr sz="6100"/>
            </a:lvl1pPr>
            <a:lvl2pPr marL="1754094" indent="0">
              <a:buNone/>
              <a:defRPr sz="5400"/>
            </a:lvl2pPr>
            <a:lvl3pPr marL="3508187" indent="0">
              <a:buNone/>
              <a:defRPr sz="4600"/>
            </a:lvl3pPr>
            <a:lvl4pPr marL="5262281" indent="0">
              <a:buNone/>
              <a:defRPr sz="3800"/>
            </a:lvl4pPr>
            <a:lvl5pPr marL="7016374" indent="0">
              <a:buNone/>
              <a:defRPr sz="3800"/>
            </a:lvl5pPr>
            <a:lvl6pPr marL="8770468" indent="0">
              <a:buNone/>
              <a:defRPr sz="3800"/>
            </a:lvl6pPr>
            <a:lvl7pPr marL="10524561" indent="0">
              <a:buNone/>
              <a:defRPr sz="3800"/>
            </a:lvl7pPr>
            <a:lvl8pPr marL="12278655" indent="0">
              <a:buNone/>
              <a:defRPr sz="3800"/>
            </a:lvl8pPr>
            <a:lvl9pPr marL="14032748"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89849-C622-4789-8CD6-00D490322CC7}"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62731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667" y="2018667"/>
            <a:ext cx="13806862" cy="7065332"/>
          </a:xfrm>
        </p:spPr>
        <p:txBody>
          <a:bodyPr anchor="b"/>
          <a:lstStyle>
            <a:lvl1pPr>
              <a:defRPr sz="12300"/>
            </a:lvl1pPr>
          </a:lstStyle>
          <a:p>
            <a:r>
              <a:rPr lang="en-US" smtClean="0"/>
              <a:t>Click to edit Master title style</a:t>
            </a:r>
            <a:endParaRPr lang="en-GB"/>
          </a:p>
        </p:txBody>
      </p:sp>
      <p:sp>
        <p:nvSpPr>
          <p:cNvPr id="3" name="Picture Placeholder 2"/>
          <p:cNvSpPr>
            <a:spLocks noGrp="1"/>
          </p:cNvSpPr>
          <p:nvPr>
            <p:ph type="pic" idx="1"/>
          </p:nvPr>
        </p:nvSpPr>
        <p:spPr>
          <a:xfrm>
            <a:off x="18199199" y="4359780"/>
            <a:ext cx="21671816" cy="21518408"/>
          </a:xfrm>
        </p:spPr>
        <p:txBody>
          <a:bodyPr/>
          <a:lstStyle>
            <a:lvl1pPr marL="0" indent="0">
              <a:buNone/>
              <a:defRPr sz="12300"/>
            </a:lvl1pPr>
            <a:lvl2pPr marL="1754094" indent="0">
              <a:buNone/>
              <a:defRPr sz="10700"/>
            </a:lvl2pPr>
            <a:lvl3pPr marL="3508187" indent="0">
              <a:buNone/>
              <a:defRPr sz="9200"/>
            </a:lvl3pPr>
            <a:lvl4pPr marL="5262281" indent="0">
              <a:buNone/>
              <a:defRPr sz="7700"/>
            </a:lvl4pPr>
            <a:lvl5pPr marL="7016374" indent="0">
              <a:buNone/>
              <a:defRPr sz="7700"/>
            </a:lvl5pPr>
            <a:lvl6pPr marL="8770468" indent="0">
              <a:buNone/>
              <a:defRPr sz="7700"/>
            </a:lvl6pPr>
            <a:lvl7pPr marL="10524561" indent="0">
              <a:buNone/>
              <a:defRPr sz="7700"/>
            </a:lvl7pPr>
            <a:lvl8pPr marL="12278655" indent="0">
              <a:buNone/>
              <a:defRPr sz="7700"/>
            </a:lvl8pPr>
            <a:lvl9pPr marL="14032748" indent="0">
              <a:buNone/>
              <a:defRPr sz="7700"/>
            </a:lvl9pPr>
          </a:lstStyle>
          <a:p>
            <a:endParaRPr lang="en-GB"/>
          </a:p>
        </p:txBody>
      </p:sp>
      <p:sp>
        <p:nvSpPr>
          <p:cNvPr id="4" name="Text Placeholder 3"/>
          <p:cNvSpPr>
            <a:spLocks noGrp="1"/>
          </p:cNvSpPr>
          <p:nvPr>
            <p:ph type="body" sz="half" idx="2"/>
          </p:nvPr>
        </p:nvSpPr>
        <p:spPr>
          <a:xfrm>
            <a:off x="2948667" y="9084017"/>
            <a:ext cx="13806862" cy="16829215"/>
          </a:xfrm>
        </p:spPr>
        <p:txBody>
          <a:bodyPr/>
          <a:lstStyle>
            <a:lvl1pPr marL="0" indent="0">
              <a:buNone/>
              <a:defRPr sz="6100"/>
            </a:lvl1pPr>
            <a:lvl2pPr marL="1754094" indent="0">
              <a:buNone/>
              <a:defRPr sz="5400"/>
            </a:lvl2pPr>
            <a:lvl3pPr marL="3508187" indent="0">
              <a:buNone/>
              <a:defRPr sz="4600"/>
            </a:lvl3pPr>
            <a:lvl4pPr marL="5262281" indent="0">
              <a:buNone/>
              <a:defRPr sz="3800"/>
            </a:lvl4pPr>
            <a:lvl5pPr marL="7016374" indent="0">
              <a:buNone/>
              <a:defRPr sz="3800"/>
            </a:lvl5pPr>
            <a:lvl6pPr marL="8770468" indent="0">
              <a:buNone/>
              <a:defRPr sz="3800"/>
            </a:lvl6pPr>
            <a:lvl7pPr marL="10524561" indent="0">
              <a:buNone/>
              <a:defRPr sz="3800"/>
            </a:lvl7pPr>
            <a:lvl8pPr marL="12278655" indent="0">
              <a:buNone/>
              <a:defRPr sz="3800"/>
            </a:lvl8pPr>
            <a:lvl9pPr marL="14032748" indent="0">
              <a:buNone/>
              <a:defRPr sz="3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389849-C622-4789-8CD6-00D490322CC7}" type="datetimeFigureOut">
              <a:rPr lang="en-GB" smtClean="0"/>
              <a:t>09/03/2016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287C1AE-8A9B-46A5-A783-7CE3AEDE4838}" type="slidenum">
              <a:rPr lang="en-GB" smtClean="0"/>
              <a:t>‹#›</a:t>
            </a:fld>
            <a:endParaRPr lang="en-GB"/>
          </a:p>
        </p:txBody>
      </p:sp>
    </p:spTree>
    <p:extLst>
      <p:ext uri="{BB962C8B-B14F-4D97-AF65-F5344CB8AC3E}">
        <p14:creationId xmlns:p14="http://schemas.microsoft.com/office/powerpoint/2010/main" val="1965629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3090" y="1612151"/>
            <a:ext cx="36922353" cy="5852724"/>
          </a:xfrm>
          <a:prstGeom prst="rect">
            <a:avLst/>
          </a:prstGeom>
        </p:spPr>
        <p:txBody>
          <a:bodyPr vert="horz" lIns="350819" tIns="175409" rIns="350819" bIns="17540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2943090" y="8060639"/>
            <a:ext cx="36922353" cy="19212362"/>
          </a:xfrm>
          <a:prstGeom prst="rect">
            <a:avLst/>
          </a:prstGeom>
        </p:spPr>
        <p:txBody>
          <a:bodyPr vert="horz" lIns="350819" tIns="175409" rIns="350819" bIns="1754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2943086" y="28065060"/>
            <a:ext cx="9631918" cy="1612133"/>
          </a:xfrm>
          <a:prstGeom prst="rect">
            <a:avLst/>
          </a:prstGeom>
        </p:spPr>
        <p:txBody>
          <a:bodyPr vert="horz" lIns="350819" tIns="175409" rIns="350819" bIns="175409" rtlCol="0" anchor="ctr"/>
          <a:lstStyle>
            <a:lvl1pPr algn="l">
              <a:defRPr sz="4600">
                <a:solidFill>
                  <a:schemeClr val="tx1">
                    <a:tint val="75000"/>
                  </a:schemeClr>
                </a:solidFill>
              </a:defRPr>
            </a:lvl1pPr>
          </a:lstStyle>
          <a:p>
            <a:fld id="{2B389849-C622-4789-8CD6-00D490322CC7}" type="datetimeFigureOut">
              <a:rPr lang="en-GB" smtClean="0"/>
              <a:t>09/03/2016</a:t>
            </a:fld>
            <a:endParaRPr lang="en-GB"/>
          </a:p>
        </p:txBody>
      </p:sp>
      <p:sp>
        <p:nvSpPr>
          <p:cNvPr id="5" name="Footer Placeholder 4"/>
          <p:cNvSpPr>
            <a:spLocks noGrp="1"/>
          </p:cNvSpPr>
          <p:nvPr>
            <p:ph type="ftr" sz="quarter" idx="3"/>
          </p:nvPr>
        </p:nvSpPr>
        <p:spPr>
          <a:xfrm>
            <a:off x="14180328" y="28065060"/>
            <a:ext cx="14447877" cy="1612133"/>
          </a:xfrm>
          <a:prstGeom prst="rect">
            <a:avLst/>
          </a:prstGeom>
        </p:spPr>
        <p:txBody>
          <a:bodyPr vert="horz" lIns="350819" tIns="175409" rIns="350819" bIns="175409" rtlCol="0" anchor="ctr"/>
          <a:lstStyle>
            <a:lvl1pPr algn="ctr">
              <a:defRPr sz="46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3521" y="28065060"/>
            <a:ext cx="9631918" cy="1612133"/>
          </a:xfrm>
          <a:prstGeom prst="rect">
            <a:avLst/>
          </a:prstGeom>
        </p:spPr>
        <p:txBody>
          <a:bodyPr vert="horz" lIns="350819" tIns="175409" rIns="350819" bIns="175409" rtlCol="0" anchor="ctr"/>
          <a:lstStyle>
            <a:lvl1pPr algn="r">
              <a:defRPr sz="4600">
                <a:solidFill>
                  <a:schemeClr val="tx1">
                    <a:tint val="75000"/>
                  </a:schemeClr>
                </a:solidFill>
              </a:defRPr>
            </a:lvl1pPr>
          </a:lstStyle>
          <a:p>
            <a:fld id="{7287C1AE-8A9B-46A5-A783-7CE3AEDE4838}" type="slidenum">
              <a:rPr lang="en-GB" smtClean="0"/>
              <a:t>‹#›</a:t>
            </a:fld>
            <a:endParaRPr lang="en-GB"/>
          </a:p>
        </p:txBody>
      </p:sp>
    </p:spTree>
    <p:extLst>
      <p:ext uri="{BB962C8B-B14F-4D97-AF65-F5344CB8AC3E}">
        <p14:creationId xmlns:p14="http://schemas.microsoft.com/office/powerpoint/2010/main" val="3280827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508187" rtl="0" eaLnBrk="1" latinLnBrk="0" hangingPunct="1">
        <a:lnSpc>
          <a:spcPct val="90000"/>
        </a:lnSpc>
        <a:spcBef>
          <a:spcPct val="0"/>
        </a:spcBef>
        <a:buNone/>
        <a:defRPr sz="16900" kern="1200">
          <a:solidFill>
            <a:schemeClr val="tx1"/>
          </a:solidFill>
          <a:latin typeface="+mj-lt"/>
          <a:ea typeface="+mj-ea"/>
          <a:cs typeface="+mj-cs"/>
        </a:defRPr>
      </a:lvl1pPr>
    </p:titleStyle>
    <p:bodyStyle>
      <a:lvl1pPr marL="877047" indent="-877047" algn="l" defTabSz="3508187" rtl="0" eaLnBrk="1" latinLnBrk="0" hangingPunct="1">
        <a:lnSpc>
          <a:spcPct val="90000"/>
        </a:lnSpc>
        <a:spcBef>
          <a:spcPts val="3837"/>
        </a:spcBef>
        <a:buFont typeface="Arial" panose="020B0604020202020204" pitchFamily="34" charset="0"/>
        <a:buChar char="•"/>
        <a:defRPr sz="10700" kern="1200">
          <a:solidFill>
            <a:schemeClr val="tx1"/>
          </a:solidFill>
          <a:latin typeface="+mn-lt"/>
          <a:ea typeface="+mn-ea"/>
          <a:cs typeface="+mn-cs"/>
        </a:defRPr>
      </a:lvl1pPr>
      <a:lvl2pPr marL="2631140" indent="-877047" algn="l" defTabSz="3508187" rtl="0" eaLnBrk="1" latinLnBrk="0" hangingPunct="1">
        <a:lnSpc>
          <a:spcPct val="90000"/>
        </a:lnSpc>
        <a:spcBef>
          <a:spcPts val="1918"/>
        </a:spcBef>
        <a:buFont typeface="Arial" panose="020B0604020202020204" pitchFamily="34" charset="0"/>
        <a:buChar char="•"/>
        <a:defRPr sz="9200" kern="1200">
          <a:solidFill>
            <a:schemeClr val="tx1"/>
          </a:solidFill>
          <a:latin typeface="+mn-lt"/>
          <a:ea typeface="+mn-ea"/>
          <a:cs typeface="+mn-cs"/>
        </a:defRPr>
      </a:lvl2pPr>
      <a:lvl3pPr marL="4385234" indent="-877047" algn="l" defTabSz="3508187" rtl="0" eaLnBrk="1" latinLnBrk="0" hangingPunct="1">
        <a:lnSpc>
          <a:spcPct val="90000"/>
        </a:lnSpc>
        <a:spcBef>
          <a:spcPts val="1918"/>
        </a:spcBef>
        <a:buFont typeface="Arial" panose="020B0604020202020204" pitchFamily="34" charset="0"/>
        <a:buChar char="•"/>
        <a:defRPr sz="7700" kern="1200">
          <a:solidFill>
            <a:schemeClr val="tx1"/>
          </a:solidFill>
          <a:latin typeface="+mn-lt"/>
          <a:ea typeface="+mn-ea"/>
          <a:cs typeface="+mn-cs"/>
        </a:defRPr>
      </a:lvl3pPr>
      <a:lvl4pPr marL="6139327"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4pPr>
      <a:lvl5pPr marL="7893421"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5pPr>
      <a:lvl6pPr marL="9647514"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6pPr>
      <a:lvl7pPr marL="11401608"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7pPr>
      <a:lvl8pPr marL="13155701"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8pPr>
      <a:lvl9pPr marL="14909795" indent="-877047" algn="l" defTabSz="3508187" rtl="0" eaLnBrk="1" latinLnBrk="0" hangingPunct="1">
        <a:lnSpc>
          <a:spcPct val="90000"/>
        </a:lnSpc>
        <a:spcBef>
          <a:spcPts val="1918"/>
        </a:spcBef>
        <a:buFont typeface="Arial" panose="020B0604020202020204" pitchFamily="34" charset="0"/>
        <a:buChar char="•"/>
        <a:defRPr sz="6900" kern="1200">
          <a:solidFill>
            <a:schemeClr val="tx1"/>
          </a:solidFill>
          <a:latin typeface="+mn-lt"/>
          <a:ea typeface="+mn-ea"/>
          <a:cs typeface="+mn-cs"/>
        </a:defRPr>
      </a:lvl9pPr>
    </p:bodyStyle>
    <p:otherStyle>
      <a:defPPr>
        <a:defRPr lang="en-US"/>
      </a:defPPr>
      <a:lvl1pPr marL="0" algn="l" defTabSz="3508187" rtl="0" eaLnBrk="1" latinLnBrk="0" hangingPunct="1">
        <a:defRPr sz="6900" kern="1200">
          <a:solidFill>
            <a:schemeClr val="tx1"/>
          </a:solidFill>
          <a:latin typeface="+mn-lt"/>
          <a:ea typeface="+mn-ea"/>
          <a:cs typeface="+mn-cs"/>
        </a:defRPr>
      </a:lvl1pPr>
      <a:lvl2pPr marL="1754094" algn="l" defTabSz="3508187" rtl="0" eaLnBrk="1" latinLnBrk="0" hangingPunct="1">
        <a:defRPr sz="6900" kern="1200">
          <a:solidFill>
            <a:schemeClr val="tx1"/>
          </a:solidFill>
          <a:latin typeface="+mn-lt"/>
          <a:ea typeface="+mn-ea"/>
          <a:cs typeface="+mn-cs"/>
        </a:defRPr>
      </a:lvl2pPr>
      <a:lvl3pPr marL="3508187" algn="l" defTabSz="3508187" rtl="0" eaLnBrk="1" latinLnBrk="0" hangingPunct="1">
        <a:defRPr sz="6900" kern="1200">
          <a:solidFill>
            <a:schemeClr val="tx1"/>
          </a:solidFill>
          <a:latin typeface="+mn-lt"/>
          <a:ea typeface="+mn-ea"/>
          <a:cs typeface="+mn-cs"/>
        </a:defRPr>
      </a:lvl3pPr>
      <a:lvl4pPr marL="5262281" algn="l" defTabSz="3508187" rtl="0" eaLnBrk="1" latinLnBrk="0" hangingPunct="1">
        <a:defRPr sz="6900" kern="1200">
          <a:solidFill>
            <a:schemeClr val="tx1"/>
          </a:solidFill>
          <a:latin typeface="+mn-lt"/>
          <a:ea typeface="+mn-ea"/>
          <a:cs typeface="+mn-cs"/>
        </a:defRPr>
      </a:lvl4pPr>
      <a:lvl5pPr marL="7016374" algn="l" defTabSz="3508187" rtl="0" eaLnBrk="1" latinLnBrk="0" hangingPunct="1">
        <a:defRPr sz="6900" kern="1200">
          <a:solidFill>
            <a:schemeClr val="tx1"/>
          </a:solidFill>
          <a:latin typeface="+mn-lt"/>
          <a:ea typeface="+mn-ea"/>
          <a:cs typeface="+mn-cs"/>
        </a:defRPr>
      </a:lvl5pPr>
      <a:lvl6pPr marL="8770468" algn="l" defTabSz="3508187" rtl="0" eaLnBrk="1" latinLnBrk="0" hangingPunct="1">
        <a:defRPr sz="6900" kern="1200">
          <a:solidFill>
            <a:schemeClr val="tx1"/>
          </a:solidFill>
          <a:latin typeface="+mn-lt"/>
          <a:ea typeface="+mn-ea"/>
          <a:cs typeface="+mn-cs"/>
        </a:defRPr>
      </a:lvl6pPr>
      <a:lvl7pPr marL="10524561" algn="l" defTabSz="3508187" rtl="0" eaLnBrk="1" latinLnBrk="0" hangingPunct="1">
        <a:defRPr sz="6900" kern="1200">
          <a:solidFill>
            <a:schemeClr val="tx1"/>
          </a:solidFill>
          <a:latin typeface="+mn-lt"/>
          <a:ea typeface="+mn-ea"/>
          <a:cs typeface="+mn-cs"/>
        </a:defRPr>
      </a:lvl7pPr>
      <a:lvl8pPr marL="12278655" algn="l" defTabSz="3508187" rtl="0" eaLnBrk="1" latinLnBrk="0" hangingPunct="1">
        <a:defRPr sz="6900" kern="1200">
          <a:solidFill>
            <a:schemeClr val="tx1"/>
          </a:solidFill>
          <a:latin typeface="+mn-lt"/>
          <a:ea typeface="+mn-ea"/>
          <a:cs typeface="+mn-cs"/>
        </a:defRPr>
      </a:lvl8pPr>
      <a:lvl9pPr marL="14032748" algn="l" defTabSz="3508187" rtl="0" eaLnBrk="1" latinLnBrk="0" hangingPunct="1">
        <a:defRPr sz="6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c.read@keele.ac.uk"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s.santatzoglou@keele.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0000_March2016\sue read\door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42808526" cy="302799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257941" y="4631565"/>
            <a:ext cx="36364345" cy="3130993"/>
          </a:xfrm>
        </p:spPr>
        <p:txBody>
          <a:bodyPr>
            <a:noAutofit/>
          </a:bodyPr>
          <a:lstStyle/>
          <a:p>
            <a:r>
              <a:rPr lang="en-GB" sz="5100" dirty="0">
                <a:latin typeface="Century Gothic" panose="020B0502020202020204" pitchFamily="34" charset="0"/>
              </a:rPr>
              <a:t>Professor </a:t>
            </a:r>
            <a:r>
              <a:rPr lang="en-GB" sz="5100" b="1" dirty="0">
                <a:latin typeface="Century Gothic" panose="020B0502020202020204" pitchFamily="34" charset="0"/>
              </a:rPr>
              <a:t>Sue Read</a:t>
            </a:r>
            <a:r>
              <a:rPr lang="en-GB" sz="5100" baseline="30000" dirty="0">
                <a:latin typeface="Century Gothic" panose="020B0502020202020204" pitchFamily="34" charset="0"/>
              </a:rPr>
              <a:t>1</a:t>
            </a:r>
            <a:r>
              <a:rPr lang="en-GB" sz="5100" dirty="0">
                <a:latin typeface="Century Gothic" panose="020B0502020202020204" pitchFamily="34" charset="0"/>
              </a:rPr>
              <a:t>, Dr </a:t>
            </a:r>
            <a:r>
              <a:rPr lang="en-GB" sz="5100" b="1" dirty="0" err="1">
                <a:latin typeface="Century Gothic" panose="020B0502020202020204" pitchFamily="34" charset="0"/>
              </a:rPr>
              <a:t>Sotirios</a:t>
            </a:r>
            <a:r>
              <a:rPr lang="en-GB" sz="5100" b="1" dirty="0">
                <a:latin typeface="Century Gothic" panose="020B0502020202020204" pitchFamily="34" charset="0"/>
              </a:rPr>
              <a:t> Santatzoglou</a:t>
            </a:r>
            <a:r>
              <a:rPr lang="en-GB" sz="5100" baseline="30000" dirty="0">
                <a:latin typeface="Century Gothic" panose="020B0502020202020204" pitchFamily="34" charset="0"/>
              </a:rPr>
              <a:t>2</a:t>
            </a:r>
            <a:r>
              <a:rPr lang="en-GB" sz="5100" dirty="0">
                <a:latin typeface="Century Gothic" panose="020B0502020202020204" pitchFamily="34" charset="0"/>
              </a:rPr>
              <a:t>, Dr </a:t>
            </a:r>
            <a:r>
              <a:rPr lang="en-GB" sz="5100" b="1" dirty="0">
                <a:latin typeface="Century Gothic" panose="020B0502020202020204" pitchFamily="34" charset="0"/>
              </a:rPr>
              <a:t>Mary Corcoran</a:t>
            </a:r>
            <a:r>
              <a:rPr lang="en-GB" sz="5100" baseline="30000" dirty="0">
                <a:latin typeface="Century Gothic" panose="020B0502020202020204" pitchFamily="34" charset="0"/>
              </a:rPr>
              <a:t>3</a:t>
            </a:r>
            <a:r>
              <a:rPr lang="en-GB" sz="5100" dirty="0">
                <a:latin typeface="Century Gothic" panose="020B0502020202020204" pitchFamily="34" charset="0"/>
              </a:rPr>
              <a:t>, </a:t>
            </a:r>
            <a:r>
              <a:rPr lang="en-GB" sz="5100" b="1" dirty="0">
                <a:latin typeface="Century Gothic" panose="020B0502020202020204" pitchFamily="34" charset="0"/>
              </a:rPr>
              <a:t>Katie Hunt</a:t>
            </a:r>
            <a:r>
              <a:rPr lang="en-GB" sz="5100" baseline="30000" dirty="0">
                <a:latin typeface="Century Gothic" panose="020B0502020202020204" pitchFamily="34" charset="0"/>
              </a:rPr>
              <a:t>4</a:t>
            </a:r>
            <a:r>
              <a:rPr lang="en-GB" sz="5100" dirty="0">
                <a:latin typeface="Century Gothic" panose="020B0502020202020204" pitchFamily="34" charset="0"/>
              </a:rPr>
              <a:t>, Dr </a:t>
            </a:r>
            <a:r>
              <a:rPr lang="en-GB" sz="5100" b="1" dirty="0">
                <a:latin typeface="Century Gothic" panose="020B0502020202020204" pitchFamily="34" charset="0"/>
              </a:rPr>
              <a:t>Kate Lillie</a:t>
            </a:r>
            <a:r>
              <a:rPr lang="en-GB" sz="5100" baseline="30000" dirty="0">
                <a:latin typeface="Century Gothic" panose="020B0502020202020204" pitchFamily="34" charset="0"/>
              </a:rPr>
              <a:t>5</a:t>
            </a:r>
            <a:r>
              <a:rPr lang="en-GB" sz="5100" dirty="0">
                <a:latin typeface="Century Gothic" panose="020B0502020202020204" pitchFamily="34" charset="0"/>
              </a:rPr>
              <a:t>, Dr </a:t>
            </a:r>
            <a:r>
              <a:rPr lang="en-GB" sz="5100" b="1" dirty="0">
                <a:latin typeface="Century Gothic" panose="020B0502020202020204" pitchFamily="34" charset="0"/>
              </a:rPr>
              <a:t>Anthony Wrigley</a:t>
            </a:r>
            <a:r>
              <a:rPr lang="en-GB" sz="5100" baseline="30000" dirty="0">
                <a:latin typeface="Century Gothic" panose="020B0502020202020204" pitchFamily="34" charset="0"/>
              </a:rPr>
              <a:t>6</a:t>
            </a:r>
            <a:r>
              <a:rPr lang="en-GB" sz="5100" dirty="0">
                <a:latin typeface="Century Gothic" panose="020B0502020202020204" pitchFamily="34" charset="0"/>
              </a:rPr>
              <a:t/>
            </a:r>
            <a:br>
              <a:rPr lang="en-GB" sz="5100" dirty="0">
                <a:latin typeface="Century Gothic" panose="020B0502020202020204" pitchFamily="34" charset="0"/>
              </a:rPr>
            </a:br>
            <a:r>
              <a:rPr lang="en-GB" sz="5100" baseline="30000" dirty="0">
                <a:latin typeface="Century Gothic" panose="020B0502020202020204" pitchFamily="34" charset="0"/>
              </a:rPr>
              <a:t>1,5</a:t>
            </a:r>
            <a:r>
              <a:rPr lang="en-GB" sz="5100" dirty="0">
                <a:latin typeface="Century Gothic" panose="020B0502020202020204" pitchFamily="34" charset="0"/>
              </a:rPr>
              <a:t>School of Nursing &amp; Midwifery, </a:t>
            </a:r>
            <a:r>
              <a:rPr lang="en-GB" sz="5100" baseline="30000" dirty="0">
                <a:latin typeface="Century Gothic" panose="020B0502020202020204" pitchFamily="34" charset="0"/>
              </a:rPr>
              <a:t>2,4,6,</a:t>
            </a:r>
            <a:r>
              <a:rPr lang="en-GB" sz="5100" dirty="0">
                <a:latin typeface="Century Gothic" panose="020B0502020202020204" pitchFamily="34" charset="0"/>
              </a:rPr>
              <a:t>School of Law, </a:t>
            </a:r>
            <a:r>
              <a:rPr lang="en-GB" sz="5100" baseline="30000" dirty="0">
                <a:latin typeface="Century Gothic" panose="020B0502020202020204" pitchFamily="34" charset="0"/>
              </a:rPr>
              <a:t>3</a:t>
            </a:r>
            <a:r>
              <a:rPr lang="en-GB" sz="5100" dirty="0">
                <a:latin typeface="Century Gothic" panose="020B0502020202020204" pitchFamily="34" charset="0"/>
              </a:rPr>
              <a:t>School of Criminology, </a:t>
            </a:r>
            <a:r>
              <a:rPr lang="en-GB" sz="5100" dirty="0" err="1">
                <a:latin typeface="Century Gothic" panose="020B0502020202020204" pitchFamily="34" charset="0"/>
              </a:rPr>
              <a:t>Keele</a:t>
            </a:r>
            <a:r>
              <a:rPr lang="en-GB" sz="5100" dirty="0">
                <a:latin typeface="Century Gothic" panose="020B0502020202020204" pitchFamily="34" charset="0"/>
              </a:rPr>
              <a:t> University, Staffordshire, ST4 </a:t>
            </a:r>
            <a:r>
              <a:rPr lang="en-GB" sz="5100" dirty="0" smtClean="0">
                <a:latin typeface="Century Gothic" panose="020B0502020202020204" pitchFamily="34" charset="0"/>
              </a:rPr>
              <a:t>6BG</a:t>
            </a:r>
            <a:r>
              <a:rPr lang="en-GB" sz="5100" dirty="0" smtClean="0">
                <a:latin typeface="Century Gothic" panose="020B0502020202020204" pitchFamily="34" charset="0"/>
              </a:rPr>
              <a:t/>
            </a:r>
            <a:br>
              <a:rPr lang="en-GB" sz="5100" dirty="0" smtClean="0">
                <a:latin typeface="Century Gothic" panose="020B0502020202020204" pitchFamily="34" charset="0"/>
              </a:rPr>
            </a:br>
            <a:r>
              <a:rPr lang="en-GB" sz="5100" dirty="0" smtClean="0">
                <a:latin typeface="Century Gothic" panose="020B0502020202020204" pitchFamily="34" charset="0"/>
              </a:rPr>
              <a:t>Please contact: </a:t>
            </a:r>
            <a:r>
              <a:rPr lang="en-GB" sz="5100" dirty="0" smtClean="0">
                <a:latin typeface="Century Gothic" panose="020B0502020202020204" pitchFamily="34" charset="0"/>
                <a:hlinkClick r:id="rId3"/>
              </a:rPr>
              <a:t>s.c.read@keele.ac.uk</a:t>
            </a:r>
            <a:r>
              <a:rPr lang="en-GB" sz="5100" dirty="0" smtClean="0">
                <a:latin typeface="Century Gothic" panose="020B0502020202020204" pitchFamily="34" charset="0"/>
              </a:rPr>
              <a:t>            </a:t>
            </a:r>
            <a:r>
              <a:rPr lang="en-GB" sz="5100" dirty="0" smtClean="0">
                <a:latin typeface="Century Gothic" panose="020B0502020202020204" pitchFamily="34" charset="0"/>
                <a:hlinkClick r:id="rId4"/>
              </a:rPr>
              <a:t>s.santatzoglou@keele.ac.uk</a:t>
            </a:r>
            <a:r>
              <a:rPr lang="en-GB" sz="5100" dirty="0" smtClean="0">
                <a:latin typeface="Century Gothic" panose="020B0502020202020204" pitchFamily="34" charset="0"/>
              </a:rPr>
              <a:t/>
            </a:r>
            <a:br>
              <a:rPr lang="en-GB" sz="5100" dirty="0" smtClean="0">
                <a:latin typeface="Century Gothic" panose="020B0502020202020204" pitchFamily="34" charset="0"/>
              </a:rPr>
            </a:br>
            <a:r>
              <a:rPr lang="en-GB" sz="5100" dirty="0" smtClean="0">
                <a:latin typeface="Century Gothic" panose="020B0502020202020204" pitchFamily="34" charset="0"/>
              </a:rPr>
              <a:t> </a:t>
            </a:r>
            <a:br>
              <a:rPr lang="en-GB" sz="5100" dirty="0" smtClean="0">
                <a:latin typeface="Century Gothic" panose="020B0502020202020204" pitchFamily="34" charset="0"/>
              </a:rPr>
            </a:br>
            <a:endParaRPr lang="en-GB" sz="5100" dirty="0">
              <a:latin typeface="Century Gothic" panose="020B0502020202020204" pitchFamily="34" charset="0"/>
            </a:endParaRPr>
          </a:p>
        </p:txBody>
      </p:sp>
      <p:sp>
        <p:nvSpPr>
          <p:cNvPr id="6" name="Rectangle 5"/>
          <p:cNvSpPr/>
          <p:nvPr/>
        </p:nvSpPr>
        <p:spPr>
          <a:xfrm>
            <a:off x="5798810" y="551640"/>
            <a:ext cx="30697645" cy="2788244"/>
          </a:xfrm>
          <a:prstGeom prst="rect">
            <a:avLst/>
          </a:prstGeom>
        </p:spPr>
        <p:txBody>
          <a:bodyPr wrap="square" lIns="350819" tIns="175409" rIns="350819" bIns="175409">
            <a:spAutoFit/>
          </a:bodyPr>
          <a:lstStyle/>
          <a:p>
            <a:pPr algn="ctr">
              <a:lnSpc>
                <a:spcPct val="115000"/>
              </a:lnSpc>
              <a:spcAft>
                <a:spcPts val="3837"/>
              </a:spcAft>
            </a:pPr>
            <a:r>
              <a:rPr lang="en-GB" sz="7200" b="1" dirty="0">
                <a:latin typeface="Century Gothic" panose="020B0502020202020204" pitchFamily="34" charset="0"/>
                <a:ea typeface="Calibri" panose="020F0502020204030204" pitchFamily="34" charset="0"/>
                <a:cs typeface="Times New Roman" panose="02020603050405020304" pitchFamily="18" charset="0"/>
              </a:rPr>
              <a:t>Loss, dying, death and bereavement support in </a:t>
            </a:r>
            <a:r>
              <a:rPr lang="en-GB" sz="7200" b="1">
                <a:latin typeface="Century Gothic" panose="020B0502020202020204" pitchFamily="34" charset="0"/>
                <a:ea typeface="Calibri" panose="020F0502020204030204" pitchFamily="34" charset="0"/>
                <a:cs typeface="Times New Roman" panose="02020603050405020304" pitchFamily="18" charset="0"/>
              </a:rPr>
              <a:t>the </a:t>
            </a:r>
            <a:r>
              <a:rPr lang="en-GB" sz="7200" b="1" smtClean="0">
                <a:latin typeface="Century Gothic" panose="020B0502020202020204" pitchFamily="34" charset="0"/>
                <a:ea typeface="Calibri" panose="020F0502020204030204" pitchFamily="34" charset="0"/>
                <a:cs typeface="Times New Roman" panose="02020603050405020304" pitchFamily="18" charset="0"/>
              </a:rPr>
              <a:t/>
            </a:r>
            <a:br>
              <a:rPr lang="en-GB" sz="7200" b="1" smtClean="0">
                <a:latin typeface="Century Gothic" panose="020B0502020202020204" pitchFamily="34" charset="0"/>
                <a:ea typeface="Calibri" panose="020F0502020204030204" pitchFamily="34" charset="0"/>
                <a:cs typeface="Times New Roman" panose="02020603050405020304" pitchFamily="18" charset="0"/>
              </a:rPr>
            </a:br>
            <a:r>
              <a:rPr lang="en-GB" sz="7200" b="1" smtClean="0">
                <a:latin typeface="Century Gothic" panose="020B0502020202020204" pitchFamily="34" charset="0"/>
                <a:ea typeface="Calibri" panose="020F0502020204030204" pitchFamily="34" charset="0"/>
                <a:cs typeface="Times New Roman" panose="02020603050405020304" pitchFamily="18" charset="0"/>
              </a:rPr>
              <a:t>English </a:t>
            </a:r>
            <a:r>
              <a:rPr lang="en-GB" sz="7200" b="1" dirty="0">
                <a:latin typeface="Century Gothic" panose="020B0502020202020204" pitchFamily="34" charset="0"/>
                <a:ea typeface="Calibri" panose="020F0502020204030204" pitchFamily="34" charset="0"/>
                <a:cs typeface="Times New Roman" panose="02020603050405020304" pitchFamily="18" charset="0"/>
              </a:rPr>
              <a:t>Criminal Justice System</a:t>
            </a:r>
            <a:r>
              <a:rPr lang="en-GB" sz="7200" b="1">
                <a:latin typeface="Century Gothic" panose="020B0502020202020204" pitchFamily="34" charset="0"/>
                <a:ea typeface="Calibri" panose="020F0502020204030204" pitchFamily="34" charset="0"/>
                <a:cs typeface="Times New Roman" panose="02020603050405020304" pitchFamily="18" charset="0"/>
              </a:rPr>
              <a:t>: </a:t>
            </a:r>
            <a:r>
              <a:rPr lang="en-GB" sz="7200" b="1" smtClean="0">
                <a:latin typeface="Century Gothic" panose="020B0502020202020204" pitchFamily="34" charset="0"/>
                <a:ea typeface="Calibri" panose="020F0502020204030204" pitchFamily="34" charset="0"/>
                <a:cs typeface="Times New Roman" panose="02020603050405020304" pitchFamily="18" charset="0"/>
              </a:rPr>
              <a:t>A </a:t>
            </a:r>
            <a:r>
              <a:rPr lang="en-GB" sz="7200" b="1" dirty="0">
                <a:latin typeface="Century Gothic" panose="020B0502020202020204" pitchFamily="34" charset="0"/>
                <a:ea typeface="Calibri" panose="020F0502020204030204" pitchFamily="34" charset="0"/>
                <a:cs typeface="Times New Roman" panose="02020603050405020304" pitchFamily="18" charset="0"/>
              </a:rPr>
              <a:t>nursing educational perspective</a:t>
            </a:r>
            <a:endParaRPr lang="en-GB" sz="72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TextBox 6"/>
          <p:cNvSpPr txBox="1"/>
          <p:nvPr/>
        </p:nvSpPr>
        <p:spPr>
          <a:xfrm>
            <a:off x="979983" y="7491124"/>
            <a:ext cx="20734883" cy="8248713"/>
          </a:xfrm>
          <a:prstGeom prst="rect">
            <a:avLst/>
          </a:prstGeom>
          <a:noFill/>
        </p:spPr>
        <p:txBody>
          <a:bodyPr wrap="square" lIns="350819" tIns="175409" rIns="350819" bIns="175409" rtlCol="0">
            <a:spAutoFit/>
          </a:bodyPr>
          <a:lstStyle/>
          <a:p>
            <a:pPr algn="just"/>
            <a:r>
              <a:rPr lang="en-GB" sz="5700" b="1" dirty="0">
                <a:latin typeface="Century Gothic" panose="020B0502020202020204" pitchFamily="34" charset="0"/>
              </a:rPr>
              <a:t>Background</a:t>
            </a:r>
            <a:r>
              <a:rPr lang="en-GB" sz="5700" dirty="0">
                <a:latin typeface="Century Gothic" panose="020B0502020202020204" pitchFamily="34" charset="0"/>
              </a:rPr>
              <a:t>: There is growing awareness that loss and bereavement is a </a:t>
            </a:r>
            <a:r>
              <a:rPr lang="en-GB" sz="5700" dirty="0" smtClean="0">
                <a:latin typeface="Century Gothic" panose="020B0502020202020204" pitchFamily="34" charset="0"/>
              </a:rPr>
              <a:t>significan</a:t>
            </a:r>
            <a:r>
              <a:rPr lang="en-GB" sz="5700" dirty="0">
                <a:latin typeface="Century Gothic" panose="020B0502020202020204" pitchFamily="34" charset="0"/>
              </a:rPr>
              <a:t>t problem for prisoners coping with general loss (e.g. transition) the loss or death of others, or when facing their own impending death. Support within the criminal justice system appears inconsistent, and loss and grief is frequently not addressed in any constructive way. This can result in disenfranchised grief (Doka, 2002), and can lead to </a:t>
            </a:r>
            <a:r>
              <a:rPr lang="en-GB" sz="5700" dirty="0" smtClean="0">
                <a:latin typeface="Century Gothic" panose="020B0502020202020204" pitchFamily="34" charset="0"/>
              </a:rPr>
              <a:t>complicated grief </a:t>
            </a:r>
            <a:r>
              <a:rPr lang="en-GB" sz="5700" dirty="0">
                <a:latin typeface="Century Gothic" panose="020B0502020202020204" pitchFamily="34" charset="0"/>
              </a:rPr>
              <a:t>(Hester &amp; Taylor, 2011; </a:t>
            </a:r>
            <a:r>
              <a:rPr lang="en-GB" sz="5700" dirty="0" err="1">
                <a:latin typeface="Century Gothic" panose="020B0502020202020204" pitchFamily="34" charset="0"/>
              </a:rPr>
              <a:t>Vaswani</a:t>
            </a:r>
            <a:r>
              <a:rPr lang="en-GB" sz="5700" dirty="0">
                <a:latin typeface="Century Gothic" panose="020B0502020202020204" pitchFamily="34" charset="0"/>
              </a:rPr>
              <a:t>, 2014). </a:t>
            </a:r>
            <a:endParaRPr lang="en-GB" sz="5700" dirty="0"/>
          </a:p>
        </p:txBody>
      </p:sp>
      <p:sp>
        <p:nvSpPr>
          <p:cNvPr id="8" name="TextBox 7"/>
          <p:cNvSpPr txBox="1"/>
          <p:nvPr/>
        </p:nvSpPr>
        <p:spPr>
          <a:xfrm>
            <a:off x="22252162" y="7488887"/>
            <a:ext cx="19075430" cy="8248713"/>
          </a:xfrm>
          <a:prstGeom prst="rect">
            <a:avLst/>
          </a:prstGeom>
          <a:noFill/>
        </p:spPr>
        <p:txBody>
          <a:bodyPr wrap="square" lIns="350819" tIns="175409" rIns="350819" bIns="175409" rtlCol="0">
            <a:spAutoFit/>
          </a:bodyPr>
          <a:lstStyle/>
          <a:p>
            <a:pPr algn="just"/>
            <a:r>
              <a:rPr lang="en-GB" sz="5700" b="1" dirty="0">
                <a:latin typeface="Century Gothic" panose="020B0502020202020204" pitchFamily="34" charset="0"/>
              </a:rPr>
              <a:t>Methods</a:t>
            </a:r>
            <a:r>
              <a:rPr lang="en-GB" sz="5700" dirty="0">
                <a:latin typeface="Century Gothic" panose="020B0502020202020204" pitchFamily="34" charset="0"/>
              </a:rPr>
              <a:t>: Semi-structured interviews (n=12) were conducted with local criminal justice professionals; care professionals employed in the prison service; and those specifically supporting loss and bereavement in restricted environments. One focus group (n=10) involving palliative care healthcare professionals (nurses and doctors) was conducted. All data was thematically analysed.</a:t>
            </a:r>
            <a:r>
              <a:rPr lang="en-GB" sz="5700" b="1" dirty="0">
                <a:latin typeface="Century Gothic" panose="020B0502020202020204" pitchFamily="34" charset="0"/>
              </a:rPr>
              <a:t> </a:t>
            </a:r>
            <a:endParaRPr lang="en-GB" sz="5700" dirty="0">
              <a:latin typeface="Century Gothic" panose="020B0502020202020204" pitchFamily="34" charset="0"/>
            </a:endParaRPr>
          </a:p>
          <a:p>
            <a:pPr algn="just"/>
            <a:endParaRPr lang="en-GB" sz="5700" dirty="0"/>
          </a:p>
        </p:txBody>
      </p:sp>
      <p:sp>
        <p:nvSpPr>
          <p:cNvPr id="9" name="TextBox 8"/>
          <p:cNvSpPr txBox="1"/>
          <p:nvPr/>
        </p:nvSpPr>
        <p:spPr>
          <a:xfrm>
            <a:off x="831836" y="16741451"/>
            <a:ext cx="40631586" cy="5617223"/>
          </a:xfrm>
          <a:prstGeom prst="rect">
            <a:avLst/>
          </a:prstGeom>
          <a:noFill/>
        </p:spPr>
        <p:txBody>
          <a:bodyPr wrap="square" lIns="350819" tIns="175409" rIns="350819" bIns="175409" rtlCol="0">
            <a:spAutoFit/>
          </a:bodyPr>
          <a:lstStyle/>
          <a:p>
            <a:pPr algn="just"/>
            <a:r>
              <a:rPr lang="en-GB" sz="5700" b="1" dirty="0">
                <a:latin typeface="Century Gothic" panose="020B0502020202020204" pitchFamily="34" charset="0"/>
              </a:rPr>
              <a:t>Results:</a:t>
            </a:r>
            <a:r>
              <a:rPr lang="en-GB" sz="5700" dirty="0">
                <a:latin typeface="Century Gothic" panose="020B0502020202020204" pitchFamily="34" charset="0"/>
              </a:rPr>
              <a:t> There is significant interest in loss and bereavement from professionals across the criminal justice system However support remains inconsistent and fragmented. The concept of disenfranchised dying and grief, was thought prevalent. Education was an inherent theme woven throughout, and the implications to nurse education were highlighted, particularly in relation to </a:t>
            </a:r>
            <a:r>
              <a:rPr lang="en-GB" sz="5700" dirty="0" err="1">
                <a:latin typeface="Century Gothic" panose="020B0502020202020204" pitchFamily="34" charset="0"/>
              </a:rPr>
              <a:t>interprofessional</a:t>
            </a:r>
            <a:r>
              <a:rPr lang="en-GB" sz="5700" dirty="0">
                <a:latin typeface="Century Gothic" panose="020B0502020202020204" pitchFamily="34" charset="0"/>
              </a:rPr>
              <a:t> nursing </a:t>
            </a:r>
            <a:r>
              <a:rPr lang="en-GB" sz="5700" dirty="0" smtClean="0">
                <a:latin typeface="Century Gothic" panose="020B0502020202020204" pitchFamily="34" charset="0"/>
              </a:rPr>
              <a:t>practice </a:t>
            </a:r>
            <a:r>
              <a:rPr lang="en-GB" sz="5700" dirty="0">
                <a:latin typeface="Century Gothic" panose="020B0502020202020204" pitchFamily="34" charset="0"/>
              </a:rPr>
              <a:t>and the scope of </a:t>
            </a:r>
            <a:r>
              <a:rPr lang="en-GB" sz="5700" dirty="0" smtClean="0">
                <a:latin typeface="Century Gothic" panose="020B0502020202020204" pitchFamily="34" charset="0"/>
              </a:rPr>
              <a:t>compassion</a:t>
            </a:r>
            <a:r>
              <a:rPr lang="en-GB" sz="5700" dirty="0">
                <a:latin typeface="Century Gothic" panose="020B0502020202020204" pitchFamily="34" charset="0"/>
              </a:rPr>
              <a:t> within criminal justice systems.</a:t>
            </a:r>
          </a:p>
          <a:p>
            <a:pPr algn="just"/>
            <a:endParaRPr lang="en-GB" sz="5700" dirty="0">
              <a:latin typeface="Century Gothic" panose="020B0502020202020204" pitchFamily="34" charset="0"/>
            </a:endParaRPr>
          </a:p>
        </p:txBody>
      </p:sp>
      <p:sp>
        <p:nvSpPr>
          <p:cNvPr id="10" name="TextBox 9"/>
          <p:cNvSpPr txBox="1"/>
          <p:nvPr/>
        </p:nvSpPr>
        <p:spPr>
          <a:xfrm>
            <a:off x="870999" y="21705396"/>
            <a:ext cx="40553259" cy="4740060"/>
          </a:xfrm>
          <a:prstGeom prst="rect">
            <a:avLst/>
          </a:prstGeom>
          <a:noFill/>
        </p:spPr>
        <p:txBody>
          <a:bodyPr wrap="square" lIns="350819" tIns="175409" rIns="350819" bIns="175409" rtlCol="0">
            <a:spAutoFit/>
          </a:bodyPr>
          <a:lstStyle/>
          <a:p>
            <a:pPr algn="just"/>
            <a:endParaRPr lang="en-GB" sz="5700" b="1" dirty="0" smtClean="0">
              <a:latin typeface="Century Gothic" panose="020B0502020202020204" pitchFamily="34" charset="0"/>
            </a:endParaRPr>
          </a:p>
          <a:p>
            <a:pPr algn="just"/>
            <a:r>
              <a:rPr lang="en-GB" sz="5700" b="1" dirty="0" smtClean="0">
                <a:latin typeface="Century Gothic" panose="020B0502020202020204" pitchFamily="34" charset="0"/>
              </a:rPr>
              <a:t>Conclusion</a:t>
            </a:r>
            <a:r>
              <a:rPr lang="en-GB" sz="5700" dirty="0">
                <a:latin typeface="Century Gothic" panose="020B0502020202020204" pitchFamily="34" charset="0"/>
              </a:rPr>
              <a:t>: This collaborative research study highlights that a range of professionals (including nurses) remain concerned about the support available; how it’s accessed; and that nurses are identified as providing important support systems. </a:t>
            </a:r>
            <a:r>
              <a:rPr lang="en-GB" sz="5700" dirty="0" err="1" smtClean="0">
                <a:latin typeface="Century Gothic" panose="020B0502020202020204" pitchFamily="34" charset="0"/>
              </a:rPr>
              <a:t>Interprofessional</a:t>
            </a:r>
            <a:r>
              <a:rPr lang="en-GB" sz="5700" dirty="0" smtClean="0">
                <a:latin typeface="Century Gothic" panose="020B0502020202020204" pitchFamily="34" charset="0"/>
              </a:rPr>
              <a:t> </a:t>
            </a:r>
            <a:r>
              <a:rPr lang="en-GB" sz="5700" dirty="0">
                <a:latin typeface="Century Gothic" panose="020B0502020202020204" pitchFamily="34" charset="0"/>
              </a:rPr>
              <a:t>education remains an important facet of support in this sensitive area of care.</a:t>
            </a:r>
          </a:p>
          <a:p>
            <a:pPr algn="just"/>
            <a:endParaRPr lang="en-GB" sz="5700" dirty="0">
              <a:latin typeface="Century Gothic" panose="020B0502020202020204" pitchFamily="34" charset="0"/>
            </a:endParaRPr>
          </a:p>
        </p:txBody>
      </p:sp>
      <p:sp>
        <p:nvSpPr>
          <p:cNvPr id="11" name="TextBox 10"/>
          <p:cNvSpPr txBox="1"/>
          <p:nvPr/>
        </p:nvSpPr>
        <p:spPr>
          <a:xfrm>
            <a:off x="831836" y="26826145"/>
            <a:ext cx="41068408" cy="2631791"/>
          </a:xfrm>
          <a:prstGeom prst="rect">
            <a:avLst/>
          </a:prstGeom>
          <a:noFill/>
        </p:spPr>
        <p:txBody>
          <a:bodyPr wrap="square" lIns="350819" tIns="175409" rIns="350819" bIns="175409" rtlCol="0">
            <a:spAutoFit/>
          </a:bodyPr>
          <a:lstStyle/>
          <a:p>
            <a:pPr algn="just"/>
            <a:r>
              <a:rPr lang="en-GB" sz="3700" b="1" dirty="0">
                <a:latin typeface="Century Gothic" panose="020B0502020202020204" pitchFamily="34" charset="0"/>
              </a:rPr>
              <a:t>References</a:t>
            </a:r>
            <a:r>
              <a:rPr lang="en-GB" sz="3700" dirty="0">
                <a:latin typeface="Century Gothic" panose="020B0502020202020204" pitchFamily="34" charset="0"/>
              </a:rPr>
              <a:t>: </a:t>
            </a:r>
            <a:r>
              <a:rPr lang="en-GB" sz="3700" b="1" dirty="0">
                <a:latin typeface="Century Gothic" panose="020B0502020202020204" pitchFamily="34" charset="0"/>
              </a:rPr>
              <a:t>Doka</a:t>
            </a:r>
            <a:r>
              <a:rPr lang="en-GB" sz="3700" dirty="0">
                <a:latin typeface="Century Gothic" panose="020B0502020202020204" pitchFamily="34" charset="0"/>
              </a:rPr>
              <a:t>, K.J. (Edit.) (2002</a:t>
            </a:r>
            <a:r>
              <a:rPr lang="en-GB" sz="3700" i="1" dirty="0">
                <a:latin typeface="Century Gothic" panose="020B0502020202020204" pitchFamily="34" charset="0"/>
              </a:rPr>
              <a:t>). Disenfranchised grief: New directions, challenges and strategies for practice.</a:t>
            </a:r>
            <a:r>
              <a:rPr lang="en-GB" sz="3700" dirty="0">
                <a:latin typeface="Century Gothic" panose="020B0502020202020204" pitchFamily="34" charset="0"/>
              </a:rPr>
              <a:t> Illinois: Research Press. </a:t>
            </a:r>
            <a:r>
              <a:rPr lang="en-GB" sz="3700" b="1" dirty="0">
                <a:latin typeface="Century Gothic" panose="020B0502020202020204" pitchFamily="34" charset="0"/>
              </a:rPr>
              <a:t>Hester</a:t>
            </a:r>
            <a:r>
              <a:rPr lang="en-GB" sz="3700" dirty="0">
                <a:latin typeface="Century Gothic" panose="020B0502020202020204" pitchFamily="34" charset="0"/>
              </a:rPr>
              <a:t>, R &amp; </a:t>
            </a:r>
            <a:r>
              <a:rPr lang="en-GB" sz="3700" b="1" dirty="0">
                <a:latin typeface="Century Gothic" panose="020B0502020202020204" pitchFamily="34" charset="0"/>
              </a:rPr>
              <a:t>Taylor</a:t>
            </a:r>
            <a:r>
              <a:rPr lang="en-GB" sz="3700" dirty="0">
                <a:latin typeface="Century Gothic" panose="020B0502020202020204" pitchFamily="34" charset="0"/>
              </a:rPr>
              <a:t>, W. (2011). ‘Responding to bereavement, grief and loss: Charting the troubled relationship between research and practice in youth offending services’ </a:t>
            </a:r>
            <a:r>
              <a:rPr lang="en-GB" sz="3700" i="1" dirty="0">
                <a:latin typeface="Century Gothic" panose="020B0502020202020204" pitchFamily="34" charset="0"/>
              </a:rPr>
              <a:t>Mortality</a:t>
            </a:r>
            <a:r>
              <a:rPr lang="en-GB" sz="3700" dirty="0">
                <a:latin typeface="Century Gothic" panose="020B0502020202020204" pitchFamily="34" charset="0"/>
              </a:rPr>
              <a:t>, Vol. 16, No. 3 pp.191-203.  </a:t>
            </a:r>
            <a:r>
              <a:rPr lang="en-GB" sz="3700" b="1" dirty="0" err="1">
                <a:latin typeface="Century Gothic" panose="020B0502020202020204" pitchFamily="34" charset="0"/>
              </a:rPr>
              <a:t>Vaswani</a:t>
            </a:r>
            <a:r>
              <a:rPr lang="en-GB" sz="3700" dirty="0">
                <a:latin typeface="Century Gothic" panose="020B0502020202020204" pitchFamily="34" charset="0"/>
              </a:rPr>
              <a:t>, N. (2014). The Ripples of Death: Exploring the Bereavement Experiences and Mental Health of Young Men in Custody. </a:t>
            </a:r>
            <a:r>
              <a:rPr lang="en-GB" sz="3700" i="1" dirty="0">
                <a:latin typeface="Century Gothic" panose="020B0502020202020204" pitchFamily="34" charset="0"/>
              </a:rPr>
              <a:t>The Howard Journal</a:t>
            </a:r>
            <a:r>
              <a:rPr lang="en-GB" sz="3700" dirty="0">
                <a:latin typeface="Century Gothic" panose="020B0502020202020204" pitchFamily="34" charset="0"/>
              </a:rPr>
              <a:t> Vol 53 No 4. pp. 341–359.</a:t>
            </a:r>
          </a:p>
          <a:p>
            <a:pPr algn="just"/>
            <a:endParaRPr lang="en-GB" sz="3700" dirty="0">
              <a:latin typeface="Century Gothic" panose="020B050202020202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9983" y="848372"/>
            <a:ext cx="2277958" cy="4017541"/>
          </a:xfrm>
          <a:prstGeom prst="rect">
            <a:avLst/>
          </a:prstGeom>
          <a:effectLst>
            <a:outerShdw blurRad="190500" dist="38100" dir="2700000" sx="109000" sy="109000" algn="tl" rotWithShape="0">
              <a:prstClr val="black">
                <a:alpha val="4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22286" y="848372"/>
            <a:ext cx="2277958" cy="4017541"/>
          </a:xfrm>
          <a:prstGeom prst="rect">
            <a:avLst/>
          </a:prstGeom>
          <a:effectLst>
            <a:outerShdw blurRad="190500" dist="38100" dir="2700000" sx="109000" sy="109000" algn="tl" rotWithShape="0">
              <a:prstClr val="black">
                <a:alpha val="40000"/>
              </a:prstClr>
            </a:outerShdw>
          </a:effectLst>
        </p:spPr>
      </p:pic>
    </p:spTree>
    <p:extLst>
      <p:ext uri="{BB962C8B-B14F-4D97-AF65-F5344CB8AC3E}">
        <p14:creationId xmlns:p14="http://schemas.microsoft.com/office/powerpoint/2010/main" val="141874717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377</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Century Gothic</vt:lpstr>
      <vt:lpstr>Times New Roman</vt:lpstr>
      <vt:lpstr>Office Theme</vt:lpstr>
      <vt:lpstr>Professor Sue Read1, Dr Sotirios Santatzoglou2, Dr Mary Corcoran3, Katie Hunt4, Dr Kate Lillie5, Dr Anthony Wrigley6 1,5School of Nursing &amp; Midwifery, 2,4,6,School of Law, 3School of Criminology, Keele University, Staffordshire, ST4 6BG Please contact: s.c.read@keele.ac.uk            s.santatzoglou@keele.ac.uk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Professor Sue Read1, Dr Sotirios Santatzoglou2, Dr Mary Corcoran3, Katie Hunt4, Dr Kate Lillie5, Dr Anthony Wrigley6 1,5School of Nursing &amp; Midwifery, 2,4,6,School of Law, 3School of Criminology, Keele University, Staffordshire, ST4 6BG</dc:title>
  <dc:creator>Sue Read</dc:creator>
  <cp:lastModifiedBy>Katie Hunt</cp:lastModifiedBy>
  <cp:revision>16</cp:revision>
  <cp:lastPrinted>2016-03-04T07:50:32Z</cp:lastPrinted>
  <dcterms:created xsi:type="dcterms:W3CDTF">2016-02-27T17:33:19Z</dcterms:created>
  <dcterms:modified xsi:type="dcterms:W3CDTF">2016-03-09T22:23:45Z</dcterms:modified>
</cp:coreProperties>
</file>