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56" r:id="rId2"/>
    <p:sldId id="257" r:id="rId3"/>
    <p:sldId id="294" r:id="rId4"/>
    <p:sldId id="307" r:id="rId5"/>
    <p:sldId id="300" r:id="rId6"/>
    <p:sldId id="308" r:id="rId7"/>
    <p:sldId id="296" r:id="rId8"/>
    <p:sldId id="297" r:id="rId9"/>
    <p:sldId id="298" r:id="rId10"/>
    <p:sldId id="299" r:id="rId11"/>
    <p:sldId id="303" r:id="rId12"/>
    <p:sldId id="309" r:id="rId13"/>
    <p:sldId id="305" r:id="rId14"/>
    <p:sldId id="304" r:id="rId15"/>
    <p:sldId id="306" r:id="rId16"/>
    <p:sldId id="264"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1E58"/>
    <a:srgbClr val="00928C"/>
    <a:srgbClr val="6B6A6A"/>
    <a:srgbClr val="D3DF34"/>
    <a:srgbClr val="48525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9309" autoAdjust="0"/>
    <p:restoredTop sz="94660" autoAdjust="0"/>
  </p:normalViewPr>
  <p:slideViewPr>
    <p:cSldViewPr snapToGrid="0">
      <p:cViewPr varScale="1">
        <p:scale>
          <a:sx n="102" d="100"/>
          <a:sy n="102" d="100"/>
        </p:scale>
        <p:origin x="-96" y="-3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0" d="100"/>
          <a:sy n="80" d="100"/>
        </p:scale>
        <p:origin x="-2076" y="-7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invertIfNegative val="0"/>
          <c:dLbls>
            <c:txPr>
              <a:bodyPr/>
              <a:lstStyle/>
              <a:p>
                <a:pPr>
                  <a:defRPr sz="1200" b="1"/>
                </a:pPr>
                <a:endParaRPr lang="en-US"/>
              </a:p>
            </c:txPr>
            <c:showLegendKey val="0"/>
            <c:showVal val="1"/>
            <c:showCatName val="0"/>
            <c:showSerName val="0"/>
            <c:showPercent val="0"/>
            <c:showBubbleSize val="0"/>
            <c:showLeaderLines val="0"/>
          </c:dLbls>
          <c:cat>
            <c:strRef>
              <c:f>Sheet1!$B$4:$B$6</c:f>
              <c:strCache>
                <c:ptCount val="3"/>
                <c:pt idx="0">
                  <c:v>Have at least one migrant son
</c:v>
                </c:pt>
                <c:pt idx="1">
                  <c:v>Have a son, but they are not a  migrant
</c:v>
                </c:pt>
                <c:pt idx="2">
                  <c:v>Do not have a son</c:v>
                </c:pt>
              </c:strCache>
            </c:strRef>
          </c:cat>
          <c:val>
            <c:numRef>
              <c:f>Sheet1!$C$4:$C$6</c:f>
              <c:numCache>
                <c:formatCode>0.0</c:formatCode>
                <c:ptCount val="3"/>
                <c:pt idx="0">
                  <c:v>27</c:v>
                </c:pt>
                <c:pt idx="1">
                  <c:v>20.8</c:v>
                </c:pt>
                <c:pt idx="2">
                  <c:v>20.6</c:v>
                </c:pt>
              </c:numCache>
            </c:numRef>
          </c:val>
        </c:ser>
        <c:dLbls>
          <c:showLegendKey val="0"/>
          <c:showVal val="0"/>
          <c:showCatName val="0"/>
          <c:showSerName val="0"/>
          <c:showPercent val="0"/>
          <c:showBubbleSize val="0"/>
        </c:dLbls>
        <c:gapWidth val="150"/>
        <c:axId val="42532224"/>
        <c:axId val="44024960"/>
      </c:barChart>
      <c:catAx>
        <c:axId val="42532224"/>
        <c:scaling>
          <c:orientation val="minMax"/>
        </c:scaling>
        <c:delete val="0"/>
        <c:axPos val="b"/>
        <c:majorTickMark val="out"/>
        <c:minorTickMark val="none"/>
        <c:tickLblPos val="nextTo"/>
        <c:txPr>
          <a:bodyPr/>
          <a:lstStyle/>
          <a:p>
            <a:pPr>
              <a:defRPr sz="1200" b="1"/>
            </a:pPr>
            <a:endParaRPr lang="en-US"/>
          </a:p>
        </c:txPr>
        <c:crossAx val="44024960"/>
        <c:crosses val="autoZero"/>
        <c:auto val="1"/>
        <c:lblAlgn val="ctr"/>
        <c:lblOffset val="100"/>
        <c:noMultiLvlLbl val="0"/>
      </c:catAx>
      <c:valAx>
        <c:axId val="44024960"/>
        <c:scaling>
          <c:orientation val="minMax"/>
        </c:scaling>
        <c:delete val="0"/>
        <c:axPos val="l"/>
        <c:majorGridlines/>
        <c:title>
          <c:tx>
            <c:rich>
              <a:bodyPr rot="-5400000" vert="horz"/>
              <a:lstStyle/>
              <a:p>
                <a:pPr>
                  <a:defRPr sz="1200"/>
                </a:pPr>
                <a:r>
                  <a:rPr lang="en-US" sz="1200" dirty="0"/>
                  <a:t>% </a:t>
                </a:r>
                <a:r>
                  <a:rPr lang="en-US" sz="1200" dirty="0" smtClean="0"/>
                  <a:t>of chronic stomach and other digestive diseases</a:t>
                </a:r>
                <a:endParaRPr lang="en-US" sz="1200" dirty="0"/>
              </a:p>
            </c:rich>
          </c:tx>
          <c:layout/>
          <c:overlay val="0"/>
        </c:title>
        <c:numFmt formatCode="0" sourceLinked="0"/>
        <c:majorTickMark val="out"/>
        <c:minorTickMark val="none"/>
        <c:tickLblPos val="nextTo"/>
        <c:txPr>
          <a:bodyPr/>
          <a:lstStyle/>
          <a:p>
            <a:pPr>
              <a:defRPr b="1"/>
            </a:pPr>
            <a:endParaRPr lang="en-US"/>
          </a:p>
        </c:txPr>
        <c:crossAx val="42532224"/>
        <c:crosses val="autoZero"/>
        <c:crossBetween val="between"/>
      </c:valAx>
    </c:plotArea>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55124AF8-E2C4-4F89-B6C2-7B0CC36A6454}" type="datetimeFigureOut">
              <a:rPr lang="en-GB" smtClean="0"/>
              <a:t>11/07/2018</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51673D15-D26A-4277-A41F-0F44EC235212}" type="slidenum">
              <a:rPr lang="en-GB" smtClean="0"/>
              <a:t>‹#›</a:t>
            </a:fld>
            <a:endParaRPr lang="en-GB"/>
          </a:p>
        </p:txBody>
      </p:sp>
    </p:spTree>
    <p:extLst>
      <p:ext uri="{BB962C8B-B14F-4D97-AF65-F5344CB8AC3E}">
        <p14:creationId xmlns:p14="http://schemas.microsoft.com/office/powerpoint/2010/main" val="21599083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72C40C4-4851-4953-A0B6-545126554E04}" type="datetimeFigureOut">
              <a:rPr lang="en-GB" smtClean="0"/>
              <a:t>11/07/2018</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A52CD9C6-340D-487A-8D78-923DAC581680}" type="slidenum">
              <a:rPr lang="en-GB" smtClean="0"/>
              <a:t>‹#›</a:t>
            </a:fld>
            <a:endParaRPr lang="en-GB"/>
          </a:p>
        </p:txBody>
      </p:sp>
    </p:spTree>
    <p:extLst>
      <p:ext uri="{BB962C8B-B14F-4D97-AF65-F5344CB8AC3E}">
        <p14:creationId xmlns:p14="http://schemas.microsoft.com/office/powerpoint/2010/main" val="2577577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52CD9C6-340D-487A-8D78-923DAC581680}" type="slidenum">
              <a:rPr lang="en-GB" smtClean="0"/>
              <a:t>1</a:t>
            </a:fld>
            <a:endParaRPr lang="en-GB"/>
          </a:p>
        </p:txBody>
      </p:sp>
    </p:spTree>
    <p:extLst>
      <p:ext uri="{BB962C8B-B14F-4D97-AF65-F5344CB8AC3E}">
        <p14:creationId xmlns:p14="http://schemas.microsoft.com/office/powerpoint/2010/main" val="3715922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A52CD9C6-340D-487A-8D78-923DAC581680}" type="slidenum">
              <a:rPr lang="en-GB" smtClean="0"/>
              <a:t>10</a:t>
            </a:fld>
            <a:endParaRPr lang="en-GB"/>
          </a:p>
        </p:txBody>
      </p:sp>
    </p:spTree>
    <p:extLst>
      <p:ext uri="{BB962C8B-B14F-4D97-AF65-F5344CB8AC3E}">
        <p14:creationId xmlns:p14="http://schemas.microsoft.com/office/powerpoint/2010/main" val="36660032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52CD9C6-340D-487A-8D78-923DAC581680}" type="slidenum">
              <a:rPr lang="en-GB" smtClean="0"/>
              <a:t>11</a:t>
            </a:fld>
            <a:endParaRPr lang="en-GB"/>
          </a:p>
        </p:txBody>
      </p:sp>
    </p:spTree>
    <p:extLst>
      <p:ext uri="{BB962C8B-B14F-4D97-AF65-F5344CB8AC3E}">
        <p14:creationId xmlns:p14="http://schemas.microsoft.com/office/powerpoint/2010/main" val="33122372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52CD9C6-340D-487A-8D78-923DAC581680}" type="slidenum">
              <a:rPr lang="en-GB" smtClean="0"/>
              <a:t>12</a:t>
            </a:fld>
            <a:endParaRPr lang="en-GB"/>
          </a:p>
        </p:txBody>
      </p:sp>
    </p:spTree>
    <p:extLst>
      <p:ext uri="{BB962C8B-B14F-4D97-AF65-F5344CB8AC3E}">
        <p14:creationId xmlns:p14="http://schemas.microsoft.com/office/powerpoint/2010/main" val="33122372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600" dirty="0"/>
          </a:p>
        </p:txBody>
      </p:sp>
      <p:sp>
        <p:nvSpPr>
          <p:cNvPr id="4" name="Slide Number Placeholder 3"/>
          <p:cNvSpPr>
            <a:spLocks noGrp="1"/>
          </p:cNvSpPr>
          <p:nvPr>
            <p:ph type="sldNum" sz="quarter" idx="10"/>
          </p:nvPr>
        </p:nvSpPr>
        <p:spPr/>
        <p:txBody>
          <a:bodyPr/>
          <a:lstStyle/>
          <a:p>
            <a:fld id="{A52CD9C6-340D-487A-8D78-923DAC581680}" type="slidenum">
              <a:rPr lang="en-GB" smtClean="0"/>
              <a:t>13</a:t>
            </a:fld>
            <a:endParaRPr lang="en-GB"/>
          </a:p>
        </p:txBody>
      </p:sp>
    </p:spTree>
    <p:extLst>
      <p:ext uri="{BB962C8B-B14F-4D97-AF65-F5344CB8AC3E}">
        <p14:creationId xmlns:p14="http://schemas.microsoft.com/office/powerpoint/2010/main" val="41937571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600" dirty="0"/>
          </a:p>
        </p:txBody>
      </p:sp>
      <p:sp>
        <p:nvSpPr>
          <p:cNvPr id="4" name="Slide Number Placeholder 3"/>
          <p:cNvSpPr>
            <a:spLocks noGrp="1"/>
          </p:cNvSpPr>
          <p:nvPr>
            <p:ph type="sldNum" sz="quarter" idx="10"/>
          </p:nvPr>
        </p:nvSpPr>
        <p:spPr/>
        <p:txBody>
          <a:bodyPr/>
          <a:lstStyle/>
          <a:p>
            <a:fld id="{A52CD9C6-340D-487A-8D78-923DAC581680}" type="slidenum">
              <a:rPr lang="en-GB" smtClean="0"/>
              <a:t>14</a:t>
            </a:fld>
            <a:endParaRPr lang="en-GB"/>
          </a:p>
        </p:txBody>
      </p:sp>
    </p:spTree>
    <p:extLst>
      <p:ext uri="{BB962C8B-B14F-4D97-AF65-F5344CB8AC3E}">
        <p14:creationId xmlns:p14="http://schemas.microsoft.com/office/powerpoint/2010/main" val="40591986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52CD9C6-340D-487A-8D78-923DAC581680}" type="slidenum">
              <a:rPr lang="en-GB" smtClean="0"/>
              <a:t>15</a:t>
            </a:fld>
            <a:endParaRPr lang="en-GB"/>
          </a:p>
        </p:txBody>
      </p:sp>
    </p:spTree>
    <p:extLst>
      <p:ext uri="{BB962C8B-B14F-4D97-AF65-F5344CB8AC3E}">
        <p14:creationId xmlns:p14="http://schemas.microsoft.com/office/powerpoint/2010/main" val="12045143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p>
        </p:txBody>
      </p:sp>
      <p:sp>
        <p:nvSpPr>
          <p:cNvPr id="4" name="Slide Number Placeholder 3"/>
          <p:cNvSpPr>
            <a:spLocks noGrp="1"/>
          </p:cNvSpPr>
          <p:nvPr>
            <p:ph type="sldNum" sz="quarter" idx="10"/>
          </p:nvPr>
        </p:nvSpPr>
        <p:spPr/>
        <p:txBody>
          <a:bodyPr/>
          <a:lstStyle/>
          <a:p>
            <a:fld id="{A52CD9C6-340D-487A-8D78-923DAC581680}" type="slidenum">
              <a:rPr lang="en-GB" smtClean="0"/>
              <a:t>16</a:t>
            </a:fld>
            <a:endParaRPr lang="en-GB"/>
          </a:p>
        </p:txBody>
      </p:sp>
    </p:spTree>
    <p:extLst>
      <p:ext uri="{BB962C8B-B14F-4D97-AF65-F5344CB8AC3E}">
        <p14:creationId xmlns:p14="http://schemas.microsoft.com/office/powerpoint/2010/main" val="933591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smtClean="0"/>
          </a:p>
        </p:txBody>
      </p:sp>
      <p:sp>
        <p:nvSpPr>
          <p:cNvPr id="4" name="Slide Number Placeholder 3"/>
          <p:cNvSpPr>
            <a:spLocks noGrp="1"/>
          </p:cNvSpPr>
          <p:nvPr>
            <p:ph type="sldNum" sz="quarter" idx="10"/>
          </p:nvPr>
        </p:nvSpPr>
        <p:spPr/>
        <p:txBody>
          <a:bodyPr/>
          <a:lstStyle/>
          <a:p>
            <a:fld id="{A52CD9C6-340D-487A-8D78-923DAC581680}" type="slidenum">
              <a:rPr lang="en-GB" smtClean="0"/>
              <a:t>2</a:t>
            </a:fld>
            <a:endParaRPr lang="en-GB"/>
          </a:p>
        </p:txBody>
      </p:sp>
    </p:spTree>
    <p:extLst>
      <p:ext uri="{BB962C8B-B14F-4D97-AF65-F5344CB8AC3E}">
        <p14:creationId xmlns:p14="http://schemas.microsoft.com/office/powerpoint/2010/main" val="2163262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a:p>
            <a:endParaRPr lang="en-GB" sz="1800" dirty="0"/>
          </a:p>
        </p:txBody>
      </p:sp>
      <p:sp>
        <p:nvSpPr>
          <p:cNvPr id="4" name="Slide Number Placeholder 3"/>
          <p:cNvSpPr>
            <a:spLocks noGrp="1"/>
          </p:cNvSpPr>
          <p:nvPr>
            <p:ph type="sldNum" sz="quarter" idx="10"/>
          </p:nvPr>
        </p:nvSpPr>
        <p:spPr/>
        <p:txBody>
          <a:bodyPr/>
          <a:lstStyle/>
          <a:p>
            <a:fld id="{A52CD9C6-340D-487A-8D78-923DAC581680}" type="slidenum">
              <a:rPr lang="en-GB" smtClean="0"/>
              <a:t>3</a:t>
            </a:fld>
            <a:endParaRPr lang="en-GB"/>
          </a:p>
        </p:txBody>
      </p:sp>
    </p:spTree>
    <p:extLst>
      <p:ext uri="{BB962C8B-B14F-4D97-AF65-F5344CB8AC3E}">
        <p14:creationId xmlns:p14="http://schemas.microsoft.com/office/powerpoint/2010/main" val="2986937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p>
        </p:txBody>
      </p:sp>
      <p:sp>
        <p:nvSpPr>
          <p:cNvPr id="4" name="Slide Number Placeholder 3"/>
          <p:cNvSpPr>
            <a:spLocks noGrp="1"/>
          </p:cNvSpPr>
          <p:nvPr>
            <p:ph type="sldNum" sz="quarter" idx="10"/>
          </p:nvPr>
        </p:nvSpPr>
        <p:spPr/>
        <p:txBody>
          <a:bodyPr/>
          <a:lstStyle/>
          <a:p>
            <a:fld id="{A52CD9C6-340D-487A-8D78-923DAC581680}" type="slidenum">
              <a:rPr lang="en-GB" smtClean="0"/>
              <a:t>4</a:t>
            </a:fld>
            <a:endParaRPr lang="en-GB"/>
          </a:p>
        </p:txBody>
      </p:sp>
    </p:spTree>
    <p:extLst>
      <p:ext uri="{BB962C8B-B14F-4D97-AF65-F5344CB8AC3E}">
        <p14:creationId xmlns:p14="http://schemas.microsoft.com/office/powerpoint/2010/main" val="975077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52CD9C6-340D-487A-8D78-923DAC581680}" type="slidenum">
              <a:rPr lang="en-GB" smtClean="0"/>
              <a:t>5</a:t>
            </a:fld>
            <a:endParaRPr lang="en-GB"/>
          </a:p>
        </p:txBody>
      </p:sp>
    </p:spTree>
    <p:extLst>
      <p:ext uri="{BB962C8B-B14F-4D97-AF65-F5344CB8AC3E}">
        <p14:creationId xmlns:p14="http://schemas.microsoft.com/office/powerpoint/2010/main" val="31748830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p>
        </p:txBody>
      </p:sp>
      <p:sp>
        <p:nvSpPr>
          <p:cNvPr id="4" name="Slide Number Placeholder 3"/>
          <p:cNvSpPr>
            <a:spLocks noGrp="1"/>
          </p:cNvSpPr>
          <p:nvPr>
            <p:ph type="sldNum" sz="quarter" idx="10"/>
          </p:nvPr>
        </p:nvSpPr>
        <p:spPr/>
        <p:txBody>
          <a:bodyPr/>
          <a:lstStyle/>
          <a:p>
            <a:fld id="{A52CD9C6-340D-487A-8D78-923DAC581680}" type="slidenum">
              <a:rPr lang="en-GB" smtClean="0">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31748830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p>
        </p:txBody>
      </p:sp>
      <p:sp>
        <p:nvSpPr>
          <p:cNvPr id="4" name="Slide Number Placeholder 3"/>
          <p:cNvSpPr>
            <a:spLocks noGrp="1"/>
          </p:cNvSpPr>
          <p:nvPr>
            <p:ph type="sldNum" sz="quarter" idx="10"/>
          </p:nvPr>
        </p:nvSpPr>
        <p:spPr/>
        <p:txBody>
          <a:bodyPr/>
          <a:lstStyle/>
          <a:p>
            <a:fld id="{A52CD9C6-340D-487A-8D78-923DAC581680}" type="slidenum">
              <a:rPr lang="en-GB" smtClean="0"/>
              <a:t>7</a:t>
            </a:fld>
            <a:endParaRPr lang="en-GB"/>
          </a:p>
        </p:txBody>
      </p:sp>
    </p:spTree>
    <p:extLst>
      <p:ext uri="{BB962C8B-B14F-4D97-AF65-F5344CB8AC3E}">
        <p14:creationId xmlns:p14="http://schemas.microsoft.com/office/powerpoint/2010/main" val="1400319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6415" y="4603478"/>
            <a:ext cx="5438140" cy="4466987"/>
          </a:xfrm>
        </p:spPr>
        <p:txBody>
          <a:bodyPr/>
          <a:lstStyle/>
          <a:p>
            <a:endParaRPr lang="en-GB" sz="1400" dirty="0"/>
          </a:p>
        </p:txBody>
      </p:sp>
      <p:sp>
        <p:nvSpPr>
          <p:cNvPr id="4" name="Slide Number Placeholder 3"/>
          <p:cNvSpPr>
            <a:spLocks noGrp="1"/>
          </p:cNvSpPr>
          <p:nvPr>
            <p:ph type="sldNum" sz="quarter" idx="10"/>
          </p:nvPr>
        </p:nvSpPr>
        <p:spPr/>
        <p:txBody>
          <a:bodyPr/>
          <a:lstStyle/>
          <a:p>
            <a:fld id="{A52CD9C6-340D-487A-8D78-923DAC581680}" type="slidenum">
              <a:rPr lang="en-GB" smtClean="0"/>
              <a:t>8</a:t>
            </a:fld>
            <a:endParaRPr lang="en-GB"/>
          </a:p>
        </p:txBody>
      </p:sp>
    </p:spTree>
    <p:extLst>
      <p:ext uri="{BB962C8B-B14F-4D97-AF65-F5344CB8AC3E}">
        <p14:creationId xmlns:p14="http://schemas.microsoft.com/office/powerpoint/2010/main" val="441623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600" dirty="0" smtClean="0"/>
          </a:p>
          <a:p>
            <a:endParaRPr lang="en-GB" sz="1600" dirty="0" smtClean="0"/>
          </a:p>
          <a:p>
            <a:endParaRPr lang="en-GB" sz="1600" dirty="0" smtClean="0"/>
          </a:p>
          <a:p>
            <a:endParaRPr lang="en-GB" sz="1600" dirty="0" smtClean="0"/>
          </a:p>
          <a:p>
            <a:endParaRPr lang="en-GB" sz="1600" dirty="0"/>
          </a:p>
        </p:txBody>
      </p:sp>
      <p:sp>
        <p:nvSpPr>
          <p:cNvPr id="4" name="Slide Number Placeholder 3"/>
          <p:cNvSpPr>
            <a:spLocks noGrp="1"/>
          </p:cNvSpPr>
          <p:nvPr>
            <p:ph type="sldNum" sz="quarter" idx="10"/>
          </p:nvPr>
        </p:nvSpPr>
        <p:spPr/>
        <p:txBody>
          <a:bodyPr/>
          <a:lstStyle/>
          <a:p>
            <a:fld id="{A52CD9C6-340D-487A-8D78-923DAC581680}" type="slidenum">
              <a:rPr lang="en-GB" smtClean="0"/>
              <a:t>9</a:t>
            </a:fld>
            <a:endParaRPr lang="en-GB"/>
          </a:p>
        </p:txBody>
      </p:sp>
    </p:spTree>
    <p:extLst>
      <p:ext uri="{BB962C8B-B14F-4D97-AF65-F5344CB8AC3E}">
        <p14:creationId xmlns:p14="http://schemas.microsoft.com/office/powerpoint/2010/main" val="2139725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A532E93-1EF1-4403-B2C1-16B990FAAD34}" type="datetimeFigureOut">
              <a:rPr lang="en-GB" smtClean="0"/>
              <a:t>11/07/2018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366E7C-8884-469D-BBEF-C21194CC3FA2}" type="slidenum">
              <a:rPr lang="en-GB" smtClean="0"/>
              <a:t>‹#›</a:t>
            </a:fld>
            <a:endParaRPr lang="en-GB"/>
          </a:p>
        </p:txBody>
      </p:sp>
    </p:spTree>
    <p:extLst>
      <p:ext uri="{BB962C8B-B14F-4D97-AF65-F5344CB8AC3E}">
        <p14:creationId xmlns:p14="http://schemas.microsoft.com/office/powerpoint/2010/main" val="2222106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532E93-1EF1-4403-B2C1-16B990FAAD34}" type="datetimeFigureOut">
              <a:rPr lang="en-GB" smtClean="0"/>
              <a:t>11/07/2018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366E7C-8884-469D-BBEF-C21194CC3FA2}" type="slidenum">
              <a:rPr lang="en-GB" smtClean="0"/>
              <a:t>‹#›</a:t>
            </a:fld>
            <a:endParaRPr lang="en-GB"/>
          </a:p>
        </p:txBody>
      </p:sp>
    </p:spTree>
    <p:extLst>
      <p:ext uri="{BB962C8B-B14F-4D97-AF65-F5344CB8AC3E}">
        <p14:creationId xmlns:p14="http://schemas.microsoft.com/office/powerpoint/2010/main" val="3902409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532E93-1EF1-4403-B2C1-16B990FAAD34}" type="datetimeFigureOut">
              <a:rPr lang="en-GB" smtClean="0"/>
              <a:t>11/07/2018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366E7C-8884-469D-BBEF-C21194CC3FA2}" type="slidenum">
              <a:rPr lang="en-GB" smtClean="0"/>
              <a:t>‹#›</a:t>
            </a:fld>
            <a:endParaRPr lang="en-GB"/>
          </a:p>
        </p:txBody>
      </p:sp>
    </p:spTree>
    <p:extLst>
      <p:ext uri="{BB962C8B-B14F-4D97-AF65-F5344CB8AC3E}">
        <p14:creationId xmlns:p14="http://schemas.microsoft.com/office/powerpoint/2010/main" val="3101484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532E93-1EF1-4403-B2C1-16B990FAAD34}" type="datetimeFigureOut">
              <a:rPr lang="en-GB" smtClean="0"/>
              <a:t>11/07/2018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366E7C-8884-469D-BBEF-C21194CC3FA2}" type="slidenum">
              <a:rPr lang="en-GB" smtClean="0"/>
              <a:t>‹#›</a:t>
            </a:fld>
            <a:endParaRPr lang="en-GB"/>
          </a:p>
        </p:txBody>
      </p:sp>
    </p:spTree>
    <p:extLst>
      <p:ext uri="{BB962C8B-B14F-4D97-AF65-F5344CB8AC3E}">
        <p14:creationId xmlns:p14="http://schemas.microsoft.com/office/powerpoint/2010/main" val="4120955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532E93-1EF1-4403-B2C1-16B990FAAD34}" type="datetimeFigureOut">
              <a:rPr lang="en-GB" smtClean="0"/>
              <a:t>11/07/2018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366E7C-8884-469D-BBEF-C21194CC3FA2}" type="slidenum">
              <a:rPr lang="en-GB" smtClean="0"/>
              <a:t>‹#›</a:t>
            </a:fld>
            <a:endParaRPr lang="en-GB"/>
          </a:p>
        </p:txBody>
      </p:sp>
    </p:spTree>
    <p:extLst>
      <p:ext uri="{BB962C8B-B14F-4D97-AF65-F5344CB8AC3E}">
        <p14:creationId xmlns:p14="http://schemas.microsoft.com/office/powerpoint/2010/main" val="1757001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A532E93-1EF1-4403-B2C1-16B990FAAD34}" type="datetimeFigureOut">
              <a:rPr lang="en-GB" smtClean="0"/>
              <a:t>11/07/2018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366E7C-8884-469D-BBEF-C21194CC3FA2}" type="slidenum">
              <a:rPr lang="en-GB" smtClean="0"/>
              <a:t>‹#›</a:t>
            </a:fld>
            <a:endParaRPr lang="en-GB"/>
          </a:p>
        </p:txBody>
      </p:sp>
    </p:spTree>
    <p:extLst>
      <p:ext uri="{BB962C8B-B14F-4D97-AF65-F5344CB8AC3E}">
        <p14:creationId xmlns:p14="http://schemas.microsoft.com/office/powerpoint/2010/main" val="1552003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A532E93-1EF1-4403-B2C1-16B990FAAD34}" type="datetimeFigureOut">
              <a:rPr lang="en-GB" smtClean="0"/>
              <a:t>11/07/2018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7366E7C-8884-469D-BBEF-C21194CC3FA2}" type="slidenum">
              <a:rPr lang="en-GB" smtClean="0"/>
              <a:t>‹#›</a:t>
            </a:fld>
            <a:endParaRPr lang="en-GB"/>
          </a:p>
        </p:txBody>
      </p:sp>
    </p:spTree>
    <p:extLst>
      <p:ext uri="{BB962C8B-B14F-4D97-AF65-F5344CB8AC3E}">
        <p14:creationId xmlns:p14="http://schemas.microsoft.com/office/powerpoint/2010/main" val="1052768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532E93-1EF1-4403-B2C1-16B990FAAD34}" type="datetimeFigureOut">
              <a:rPr lang="en-GB" smtClean="0"/>
              <a:t>11/07/2018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7366E7C-8884-469D-BBEF-C21194CC3FA2}" type="slidenum">
              <a:rPr lang="en-GB" smtClean="0"/>
              <a:t>‹#›</a:t>
            </a:fld>
            <a:endParaRPr lang="en-GB"/>
          </a:p>
        </p:txBody>
      </p:sp>
    </p:spTree>
    <p:extLst>
      <p:ext uri="{BB962C8B-B14F-4D97-AF65-F5344CB8AC3E}">
        <p14:creationId xmlns:p14="http://schemas.microsoft.com/office/powerpoint/2010/main" val="1802885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32E93-1EF1-4403-B2C1-16B990FAAD34}" type="datetimeFigureOut">
              <a:rPr lang="en-GB" smtClean="0"/>
              <a:t>11/07/2018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7366E7C-8884-469D-BBEF-C21194CC3FA2}" type="slidenum">
              <a:rPr lang="en-GB" smtClean="0"/>
              <a:t>‹#›</a:t>
            </a:fld>
            <a:endParaRPr lang="en-GB"/>
          </a:p>
        </p:txBody>
      </p:sp>
    </p:spTree>
    <p:extLst>
      <p:ext uri="{BB962C8B-B14F-4D97-AF65-F5344CB8AC3E}">
        <p14:creationId xmlns:p14="http://schemas.microsoft.com/office/powerpoint/2010/main" val="1624703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532E93-1EF1-4403-B2C1-16B990FAAD34}" type="datetimeFigureOut">
              <a:rPr lang="en-GB" smtClean="0"/>
              <a:t>11/07/2018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366E7C-8884-469D-BBEF-C21194CC3FA2}" type="slidenum">
              <a:rPr lang="en-GB" smtClean="0"/>
              <a:t>‹#›</a:t>
            </a:fld>
            <a:endParaRPr lang="en-GB"/>
          </a:p>
        </p:txBody>
      </p:sp>
    </p:spTree>
    <p:extLst>
      <p:ext uri="{BB962C8B-B14F-4D97-AF65-F5344CB8AC3E}">
        <p14:creationId xmlns:p14="http://schemas.microsoft.com/office/powerpoint/2010/main" val="1687071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532E93-1EF1-4403-B2C1-16B990FAAD34}" type="datetimeFigureOut">
              <a:rPr lang="en-GB" smtClean="0"/>
              <a:t>11/07/2018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366E7C-8884-469D-BBEF-C21194CC3FA2}" type="slidenum">
              <a:rPr lang="en-GB" smtClean="0"/>
              <a:t>‹#›</a:t>
            </a:fld>
            <a:endParaRPr lang="en-GB"/>
          </a:p>
        </p:txBody>
      </p:sp>
    </p:spTree>
    <p:extLst>
      <p:ext uri="{BB962C8B-B14F-4D97-AF65-F5344CB8AC3E}">
        <p14:creationId xmlns:p14="http://schemas.microsoft.com/office/powerpoint/2010/main" val="2121628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532E93-1EF1-4403-B2C1-16B990FAAD34}" type="datetimeFigureOut">
              <a:rPr lang="en-GB" smtClean="0"/>
              <a:t>11/07/2018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66E7C-8884-469D-BBEF-C21194CC3FA2}" type="slidenum">
              <a:rPr lang="en-GB" smtClean="0"/>
              <a:t>‹#›</a:t>
            </a:fld>
            <a:endParaRPr lang="en-GB"/>
          </a:p>
        </p:txBody>
      </p:sp>
    </p:spTree>
    <p:extLst>
      <p:ext uri="{BB962C8B-B14F-4D97-AF65-F5344CB8AC3E}">
        <p14:creationId xmlns:p14="http://schemas.microsoft.com/office/powerpoint/2010/main" val="39027367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flipV="1">
            <a:off x="0" y="6654386"/>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p:cNvSpPr/>
          <p:nvPr/>
        </p:nvSpPr>
        <p:spPr>
          <a:xfrm flipV="1">
            <a:off x="0" y="157895"/>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1359" y="5297646"/>
            <a:ext cx="1403950" cy="1175252"/>
          </a:xfrm>
          <a:prstGeom prst="rect">
            <a:avLst/>
          </a:prstGeom>
        </p:spPr>
      </p:pic>
      <p:sp>
        <p:nvSpPr>
          <p:cNvPr id="29" name="TextBox 28"/>
          <p:cNvSpPr txBox="1"/>
          <p:nvPr/>
        </p:nvSpPr>
        <p:spPr>
          <a:xfrm>
            <a:off x="2100950" y="1309986"/>
            <a:ext cx="6520534" cy="1723549"/>
          </a:xfrm>
          <a:prstGeom prst="rect">
            <a:avLst/>
          </a:prstGeom>
          <a:noFill/>
        </p:spPr>
        <p:txBody>
          <a:bodyPr wrap="square" rtlCol="0">
            <a:spAutoFit/>
          </a:bodyPr>
          <a:lstStyle/>
          <a:p>
            <a:r>
              <a:rPr lang="en-GB" sz="2800" dirty="0">
                <a:solidFill>
                  <a:srgbClr val="00928C"/>
                </a:solidFill>
                <a:latin typeface="Corbel" panose="020B0503020204020204" pitchFamily="34" charset="0"/>
              </a:rPr>
              <a:t>Maria </a:t>
            </a:r>
            <a:r>
              <a:rPr lang="en-GB" sz="2800" dirty="0" err="1" smtClean="0">
                <a:solidFill>
                  <a:srgbClr val="00928C"/>
                </a:solidFill>
                <a:latin typeface="Corbel" panose="020B0503020204020204" pitchFamily="34" charset="0"/>
              </a:rPr>
              <a:t>Evandrou</a:t>
            </a:r>
            <a:r>
              <a:rPr lang="en-GB" sz="2800" dirty="0" smtClean="0">
                <a:solidFill>
                  <a:srgbClr val="00928C"/>
                </a:solidFill>
                <a:latin typeface="Corbel" panose="020B0503020204020204" pitchFamily="34" charset="0"/>
              </a:rPr>
              <a:t>, Jane </a:t>
            </a:r>
            <a:r>
              <a:rPr lang="en-GB" sz="2800" dirty="0" err="1">
                <a:solidFill>
                  <a:srgbClr val="00928C"/>
                </a:solidFill>
                <a:latin typeface="Corbel" panose="020B0503020204020204" pitchFamily="34" charset="0"/>
              </a:rPr>
              <a:t>Falkingham</a:t>
            </a:r>
            <a:endParaRPr lang="en-GB" sz="2800" dirty="0">
              <a:solidFill>
                <a:srgbClr val="00928C"/>
              </a:solidFill>
              <a:latin typeface="Corbel" panose="020B0503020204020204" pitchFamily="34" charset="0"/>
            </a:endParaRPr>
          </a:p>
          <a:p>
            <a:r>
              <a:rPr lang="en-GB" sz="2800" dirty="0">
                <a:solidFill>
                  <a:srgbClr val="00928C"/>
                </a:solidFill>
                <a:latin typeface="Corbel" panose="020B0503020204020204" pitchFamily="34" charset="0"/>
              </a:rPr>
              <a:t>Min </a:t>
            </a:r>
            <a:r>
              <a:rPr lang="en-GB" sz="2800" dirty="0" smtClean="0">
                <a:solidFill>
                  <a:srgbClr val="00928C"/>
                </a:solidFill>
                <a:latin typeface="Corbel" panose="020B0503020204020204" pitchFamily="34" charset="0"/>
              </a:rPr>
              <a:t>Qin, </a:t>
            </a:r>
            <a:r>
              <a:rPr lang="en-GB" sz="2800" dirty="0" err="1" smtClean="0">
                <a:solidFill>
                  <a:srgbClr val="00928C"/>
                </a:solidFill>
                <a:latin typeface="Corbel" panose="020B0503020204020204" pitchFamily="34" charset="0"/>
              </a:rPr>
              <a:t>Athina</a:t>
            </a:r>
            <a:r>
              <a:rPr lang="en-GB" sz="2800" dirty="0" smtClean="0">
                <a:solidFill>
                  <a:srgbClr val="00928C"/>
                </a:solidFill>
                <a:latin typeface="Corbel" panose="020B0503020204020204" pitchFamily="34" charset="0"/>
              </a:rPr>
              <a:t> </a:t>
            </a:r>
            <a:r>
              <a:rPr lang="en-GB" sz="2800" dirty="0" err="1" smtClean="0">
                <a:solidFill>
                  <a:srgbClr val="00928C"/>
                </a:solidFill>
                <a:latin typeface="Corbel" panose="020B0503020204020204" pitchFamily="34" charset="0"/>
              </a:rPr>
              <a:t>Vlachantoni</a:t>
            </a:r>
            <a:endParaRPr lang="en-GB" sz="2800" dirty="0" smtClean="0">
              <a:solidFill>
                <a:srgbClr val="00928C"/>
              </a:solidFill>
              <a:latin typeface="Corbel" panose="020B0503020204020204" pitchFamily="34" charset="0"/>
            </a:endParaRPr>
          </a:p>
          <a:p>
            <a:endParaRPr lang="en-GB" sz="1000" dirty="0" smtClean="0">
              <a:solidFill>
                <a:srgbClr val="00928C"/>
              </a:solidFill>
              <a:latin typeface="Corbel" panose="020B0503020204020204" pitchFamily="34" charset="0"/>
            </a:endParaRPr>
          </a:p>
          <a:p>
            <a:r>
              <a:rPr lang="en-GB" sz="2000" dirty="0" smtClean="0">
                <a:solidFill>
                  <a:srgbClr val="00928C"/>
                </a:solidFill>
                <a:latin typeface="Corbel" panose="020B0503020204020204" pitchFamily="34" charset="0"/>
              </a:rPr>
              <a:t>Centre </a:t>
            </a:r>
            <a:r>
              <a:rPr lang="en-GB" sz="2000" dirty="0">
                <a:solidFill>
                  <a:srgbClr val="00928C"/>
                </a:solidFill>
                <a:latin typeface="Corbel" panose="020B0503020204020204" pitchFamily="34" charset="0"/>
              </a:rPr>
              <a:t>for Research on Ageing and ESRC Centre for Population Change, University of </a:t>
            </a:r>
            <a:r>
              <a:rPr lang="en-GB" sz="2000" dirty="0" smtClean="0">
                <a:solidFill>
                  <a:srgbClr val="00928C"/>
                </a:solidFill>
                <a:latin typeface="Corbel" panose="020B0503020204020204" pitchFamily="34" charset="0"/>
              </a:rPr>
              <a:t>Southampton</a:t>
            </a:r>
            <a:endParaRPr lang="en-GB" sz="2000" dirty="0">
              <a:solidFill>
                <a:srgbClr val="00928C"/>
              </a:solidFill>
              <a:latin typeface="Corbel" panose="020B0503020204020204" pitchFamily="34" charset="0"/>
            </a:endParaRPr>
          </a:p>
        </p:txBody>
      </p:sp>
      <p:sp>
        <p:nvSpPr>
          <p:cNvPr id="31" name="TextBox 30"/>
          <p:cNvSpPr txBox="1"/>
          <p:nvPr/>
        </p:nvSpPr>
        <p:spPr>
          <a:xfrm>
            <a:off x="2100952" y="3207905"/>
            <a:ext cx="6679154" cy="1754326"/>
          </a:xfrm>
          <a:prstGeom prst="rect">
            <a:avLst/>
          </a:prstGeom>
          <a:noFill/>
        </p:spPr>
        <p:txBody>
          <a:bodyPr wrap="square" rtlCol="0">
            <a:spAutoFit/>
          </a:bodyPr>
          <a:lstStyle/>
          <a:p>
            <a:r>
              <a:rPr lang="en-GB" sz="3600" dirty="0">
                <a:solidFill>
                  <a:srgbClr val="091E58"/>
                </a:solidFill>
                <a:latin typeface="Corbel" panose="020B0503020204020204" pitchFamily="34" charset="0"/>
              </a:rPr>
              <a:t>Children’s migration and chronic illness among older parents ‘left behind’ </a:t>
            </a:r>
            <a:r>
              <a:rPr lang="en-GB" sz="3600" dirty="0" smtClean="0">
                <a:solidFill>
                  <a:srgbClr val="091E58"/>
                </a:solidFill>
                <a:latin typeface="Corbel" panose="020B0503020204020204" pitchFamily="34" charset="0"/>
              </a:rPr>
              <a:t>in China</a:t>
            </a:r>
            <a:endParaRPr lang="en-GB" sz="3600" dirty="0">
              <a:solidFill>
                <a:srgbClr val="091E58"/>
              </a:solidFill>
              <a:latin typeface="Corbel" panose="020B0503020204020204" pitchFamily="34" charset="0"/>
            </a:endParaRPr>
          </a:p>
        </p:txBody>
      </p:sp>
      <p:sp>
        <p:nvSpPr>
          <p:cNvPr id="32" name="TextBox 31"/>
          <p:cNvSpPr txBox="1"/>
          <p:nvPr/>
        </p:nvSpPr>
        <p:spPr>
          <a:xfrm>
            <a:off x="2100949" y="5169540"/>
            <a:ext cx="4476307" cy="400110"/>
          </a:xfrm>
          <a:prstGeom prst="rect">
            <a:avLst/>
          </a:prstGeom>
          <a:noFill/>
        </p:spPr>
        <p:txBody>
          <a:bodyPr wrap="square" rtlCol="0">
            <a:spAutoFit/>
          </a:bodyPr>
          <a:lstStyle/>
          <a:p>
            <a:r>
              <a:rPr lang="en-GB" sz="2000" dirty="0" smtClean="0">
                <a:solidFill>
                  <a:srgbClr val="00928C"/>
                </a:solidFill>
                <a:latin typeface="Corbel" panose="020B0503020204020204" pitchFamily="34" charset="0"/>
              </a:rPr>
              <a:t>BSG 47</a:t>
            </a:r>
            <a:r>
              <a:rPr lang="en-GB" sz="2000" baseline="30000" dirty="0" smtClean="0">
                <a:solidFill>
                  <a:srgbClr val="00928C"/>
                </a:solidFill>
                <a:latin typeface="Corbel" panose="020B0503020204020204" pitchFamily="34" charset="0"/>
              </a:rPr>
              <a:t>th</a:t>
            </a:r>
            <a:r>
              <a:rPr lang="en-GB" sz="2000" dirty="0" smtClean="0">
                <a:solidFill>
                  <a:srgbClr val="00928C"/>
                </a:solidFill>
                <a:latin typeface="Corbel" panose="020B0503020204020204" pitchFamily="34" charset="0"/>
              </a:rPr>
              <a:t> Annual Conference</a:t>
            </a:r>
            <a:endParaRPr lang="en-GB" sz="2000" dirty="0">
              <a:solidFill>
                <a:srgbClr val="00928C"/>
              </a:solidFill>
              <a:latin typeface="Corbel" panose="020B0503020204020204" pitchFamily="34" charset="0"/>
            </a:endParaRPr>
          </a:p>
        </p:txBody>
      </p:sp>
      <p:sp>
        <p:nvSpPr>
          <p:cNvPr id="33" name="TextBox 32"/>
          <p:cNvSpPr txBox="1"/>
          <p:nvPr/>
        </p:nvSpPr>
        <p:spPr>
          <a:xfrm>
            <a:off x="2100948" y="5515808"/>
            <a:ext cx="4476307" cy="400110"/>
          </a:xfrm>
          <a:prstGeom prst="rect">
            <a:avLst/>
          </a:prstGeom>
          <a:noFill/>
        </p:spPr>
        <p:txBody>
          <a:bodyPr wrap="square" rtlCol="0">
            <a:spAutoFit/>
          </a:bodyPr>
          <a:lstStyle/>
          <a:p>
            <a:r>
              <a:rPr lang="en-GB" sz="2000" dirty="0" smtClean="0">
                <a:solidFill>
                  <a:srgbClr val="00928C"/>
                </a:solidFill>
                <a:latin typeface="Corbel" panose="020B0503020204020204" pitchFamily="34" charset="0"/>
              </a:rPr>
              <a:t>July 5</a:t>
            </a:r>
            <a:r>
              <a:rPr lang="en-GB" sz="2000" baseline="30000" dirty="0" smtClean="0">
                <a:solidFill>
                  <a:srgbClr val="00928C"/>
                </a:solidFill>
                <a:latin typeface="Corbel" panose="020B0503020204020204" pitchFamily="34" charset="0"/>
              </a:rPr>
              <a:t>th</a:t>
            </a:r>
            <a:r>
              <a:rPr lang="en-GB" sz="2000" dirty="0" smtClean="0">
                <a:solidFill>
                  <a:srgbClr val="00928C"/>
                </a:solidFill>
                <a:latin typeface="Corbel" panose="020B0503020204020204" pitchFamily="34" charset="0"/>
              </a:rPr>
              <a:t>, 2018 </a:t>
            </a:r>
            <a:endParaRPr lang="en-GB" sz="2000" dirty="0">
              <a:solidFill>
                <a:srgbClr val="00928C"/>
              </a:solidFill>
              <a:latin typeface="Corbel" panose="020B0503020204020204" pitchFamily="34" charset="0"/>
            </a:endParaRPr>
          </a:p>
        </p:txBody>
      </p:sp>
      <p:sp>
        <p:nvSpPr>
          <p:cNvPr id="34" name="TextBox 33"/>
          <p:cNvSpPr txBox="1"/>
          <p:nvPr/>
        </p:nvSpPr>
        <p:spPr>
          <a:xfrm>
            <a:off x="2100952" y="5834956"/>
            <a:ext cx="4397174" cy="369332"/>
          </a:xfrm>
          <a:prstGeom prst="rect">
            <a:avLst/>
          </a:prstGeom>
          <a:noFill/>
        </p:spPr>
        <p:txBody>
          <a:bodyPr wrap="square" rtlCol="0">
            <a:spAutoFit/>
          </a:bodyPr>
          <a:lstStyle/>
          <a:p>
            <a:r>
              <a:rPr lang="en-GB" dirty="0" smtClean="0">
                <a:solidFill>
                  <a:srgbClr val="00928C"/>
                </a:solidFill>
                <a:latin typeface="Corbel" panose="020B0503020204020204" pitchFamily="34" charset="0"/>
              </a:rPr>
              <a:t>Contact: min.qin@soton.ac.uk</a:t>
            </a:r>
            <a:endParaRPr lang="en-GB" dirty="0">
              <a:solidFill>
                <a:srgbClr val="00928C"/>
              </a:solidFill>
              <a:latin typeface="Corbel" panose="020B0503020204020204" pitchFamily="34" charset="0"/>
            </a:endParaRPr>
          </a:p>
        </p:txBody>
      </p:sp>
      <p:sp>
        <p:nvSpPr>
          <p:cNvPr id="35" name="TextBox 34"/>
          <p:cNvSpPr txBox="1"/>
          <p:nvPr/>
        </p:nvSpPr>
        <p:spPr>
          <a:xfrm>
            <a:off x="7287562" y="5897191"/>
            <a:ext cx="1697669" cy="584775"/>
          </a:xfrm>
          <a:prstGeom prst="rect">
            <a:avLst/>
          </a:prstGeom>
          <a:noFill/>
        </p:spPr>
        <p:txBody>
          <a:bodyPr wrap="square" rtlCol="0">
            <a:spAutoFit/>
          </a:bodyPr>
          <a:lstStyle/>
          <a:p>
            <a:r>
              <a:rPr lang="en-GB" sz="1600" dirty="0" smtClean="0">
                <a:solidFill>
                  <a:srgbClr val="00928C"/>
                </a:solidFill>
                <a:latin typeface="Corbel" panose="020B0503020204020204" pitchFamily="34" charset="0"/>
              </a:rPr>
              <a:t>@</a:t>
            </a:r>
            <a:r>
              <a:rPr lang="en-GB" sz="1600" dirty="0" err="1" smtClean="0">
                <a:solidFill>
                  <a:srgbClr val="00928C"/>
                </a:solidFill>
                <a:latin typeface="Corbel" panose="020B0503020204020204" pitchFamily="34" charset="0"/>
              </a:rPr>
              <a:t>CPCpopulation</a:t>
            </a:r>
            <a:endParaRPr lang="en-GB" sz="1600" dirty="0" smtClean="0">
              <a:solidFill>
                <a:srgbClr val="00928C"/>
              </a:solidFill>
              <a:latin typeface="Corbel" panose="020B0503020204020204" pitchFamily="34" charset="0"/>
            </a:endParaRPr>
          </a:p>
          <a:p>
            <a:r>
              <a:rPr lang="en-GB" sz="1600" dirty="0">
                <a:solidFill>
                  <a:srgbClr val="00928C"/>
                </a:solidFill>
                <a:latin typeface="Corbel" panose="020B0503020204020204" pitchFamily="34" charset="0"/>
              </a:rPr>
              <a:t>@</a:t>
            </a:r>
            <a:r>
              <a:rPr lang="en-GB" sz="1600" dirty="0" err="1">
                <a:solidFill>
                  <a:srgbClr val="00928C"/>
                </a:solidFill>
                <a:latin typeface="Corbel" panose="020B0503020204020204" pitchFamily="34" charset="0"/>
              </a:rPr>
              <a:t>CRASoton</a:t>
            </a:r>
            <a:endParaRPr lang="en-GB" sz="1600" dirty="0">
              <a:solidFill>
                <a:srgbClr val="00928C"/>
              </a:solidFill>
              <a:latin typeface="Corbel" panose="020B0503020204020204" pitchFamily="34" charset="0"/>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04037"/>
            <a:ext cx="1706669" cy="1019381"/>
          </a:xfrm>
          <a:prstGeom prst="rect">
            <a:avLst/>
          </a:prstGeom>
        </p:spPr>
      </p:pic>
    </p:spTree>
    <p:extLst>
      <p:ext uri="{BB962C8B-B14F-4D97-AF65-F5344CB8AC3E}">
        <p14:creationId xmlns:p14="http://schemas.microsoft.com/office/powerpoint/2010/main" val="33705152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flipV="1">
            <a:off x="0" y="6622489"/>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flipV="1">
            <a:off x="0" y="172070"/>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774441" y="144164"/>
            <a:ext cx="7595118" cy="400110"/>
          </a:xfrm>
          <a:prstGeom prst="rect">
            <a:avLst/>
          </a:prstGeom>
          <a:noFill/>
        </p:spPr>
        <p:txBody>
          <a:bodyPr wrap="square" rtlCol="0">
            <a:spAutoFit/>
          </a:bodyPr>
          <a:lstStyle/>
          <a:p>
            <a:r>
              <a:rPr lang="en-GB" sz="2000" dirty="0" smtClean="0"/>
              <a:t>Table2 </a:t>
            </a:r>
            <a:r>
              <a:rPr lang="en-GB" dirty="0" smtClean="0"/>
              <a:t>Odds ratios of reporting chronic stomach and other digestive diseases</a:t>
            </a:r>
          </a:p>
        </p:txBody>
      </p:sp>
      <p:graphicFrame>
        <p:nvGraphicFramePr>
          <p:cNvPr id="3" name="Table 2"/>
          <p:cNvGraphicFramePr>
            <a:graphicFrameLocks noGrp="1"/>
          </p:cNvGraphicFramePr>
          <p:nvPr>
            <p:extLst>
              <p:ext uri="{D42A27DB-BD31-4B8C-83A1-F6EECF244321}">
                <p14:modId xmlns:p14="http://schemas.microsoft.com/office/powerpoint/2010/main" val="2001900690"/>
              </p:ext>
            </p:extLst>
          </p:nvPr>
        </p:nvGraphicFramePr>
        <p:xfrm>
          <a:off x="1026366" y="498635"/>
          <a:ext cx="7091267" cy="5440680"/>
        </p:xfrm>
        <a:graphic>
          <a:graphicData uri="http://schemas.openxmlformats.org/drawingml/2006/table">
            <a:tbl>
              <a:tblPr firstRow="1" bandRow="1">
                <a:tableStyleId>{5C22544A-7EE6-4342-B048-85BDC9FD1C3A}</a:tableStyleId>
              </a:tblPr>
              <a:tblGrid>
                <a:gridCol w="3666932"/>
                <a:gridCol w="933061"/>
                <a:gridCol w="839755"/>
                <a:gridCol w="811764"/>
                <a:gridCol w="839755"/>
              </a:tblGrid>
              <a:tr h="246843">
                <a:tc>
                  <a:txBody>
                    <a:bodyPr/>
                    <a:lstStyle/>
                    <a:p>
                      <a:r>
                        <a:rPr lang="en-GB" sz="1100" dirty="0" smtClean="0"/>
                        <a:t>Variables</a:t>
                      </a:r>
                      <a:endParaRPr lang="en-GB" sz="1100" dirty="0"/>
                    </a:p>
                  </a:txBody>
                  <a:tcPr/>
                </a:tc>
                <a:tc gridSpan="2">
                  <a:txBody>
                    <a:bodyPr/>
                    <a:lstStyle/>
                    <a:p>
                      <a:pPr algn="ctr"/>
                      <a:r>
                        <a:rPr lang="en-GB" sz="1100" dirty="0" smtClean="0"/>
                        <a:t>Model1</a:t>
                      </a:r>
                      <a:endParaRPr lang="en-GB" sz="1100" dirty="0"/>
                    </a:p>
                  </a:txBody>
                  <a:tcPr/>
                </a:tc>
                <a:tc hMerge="1">
                  <a:txBody>
                    <a:bodyPr/>
                    <a:lstStyle/>
                    <a:p>
                      <a:endParaRPr lang="en-GB" sz="1100" dirty="0"/>
                    </a:p>
                  </a:txBody>
                  <a:tcPr/>
                </a:tc>
                <a:tc gridSpan="2">
                  <a:txBody>
                    <a:bodyPr/>
                    <a:lstStyle/>
                    <a:p>
                      <a:pPr algn="ctr"/>
                      <a:r>
                        <a:rPr lang="en-GB" sz="1100" dirty="0" smtClean="0"/>
                        <a:t>Model2</a:t>
                      </a:r>
                      <a:endParaRPr lang="en-GB" sz="1100" dirty="0"/>
                    </a:p>
                  </a:txBody>
                  <a:tcPr/>
                </a:tc>
                <a:tc hMerge="1">
                  <a:txBody>
                    <a:bodyPr/>
                    <a:lstStyle/>
                    <a:p>
                      <a:endParaRPr lang="en-GB" sz="1100" dirty="0"/>
                    </a:p>
                  </a:txBody>
                  <a:tcPr/>
                </a:tc>
              </a:tr>
              <a:tr h="246843">
                <a:tc>
                  <a:txBody>
                    <a:bodyPr/>
                    <a:lstStyle/>
                    <a:p>
                      <a:endParaRPr lang="en-GB" sz="1100" dirty="0"/>
                    </a:p>
                  </a:txBody>
                  <a:tcPr/>
                </a:tc>
                <a:tc>
                  <a:txBody>
                    <a:bodyPr/>
                    <a:lstStyle/>
                    <a:p>
                      <a:r>
                        <a:rPr lang="en-GB" sz="1100" dirty="0" smtClean="0"/>
                        <a:t>OR</a:t>
                      </a:r>
                      <a:endParaRPr lang="en-GB" sz="1100" dirty="0"/>
                    </a:p>
                  </a:txBody>
                  <a:tcPr/>
                </a:tc>
                <a:tc>
                  <a:txBody>
                    <a:bodyPr/>
                    <a:lstStyle/>
                    <a:p>
                      <a:r>
                        <a:rPr lang="en-GB" sz="1100" dirty="0" smtClean="0"/>
                        <a:t>95% CI</a:t>
                      </a:r>
                      <a:endParaRPr lang="en-GB" sz="1100" dirty="0"/>
                    </a:p>
                  </a:txBody>
                  <a:tcPr/>
                </a:tc>
                <a:tc>
                  <a:txBody>
                    <a:bodyPr/>
                    <a:lstStyle/>
                    <a:p>
                      <a:r>
                        <a:rPr lang="en-GB" sz="1100" dirty="0" smtClean="0"/>
                        <a:t>OR</a:t>
                      </a:r>
                      <a:endParaRPr lang="en-GB" sz="1100" dirty="0"/>
                    </a:p>
                  </a:txBody>
                  <a:tcPr/>
                </a:tc>
                <a:tc>
                  <a:txBody>
                    <a:bodyPr/>
                    <a:lstStyle/>
                    <a:p>
                      <a:r>
                        <a:rPr lang="en-GB" sz="1100" dirty="0" smtClean="0"/>
                        <a:t>95% CI</a:t>
                      </a:r>
                      <a:endParaRPr lang="en-GB" sz="1100" dirty="0"/>
                    </a:p>
                  </a:txBody>
                  <a:tcPr/>
                </a:tc>
              </a:tr>
              <a:tr h="246843">
                <a:tc>
                  <a:txBody>
                    <a:bodyPr/>
                    <a:lstStyle/>
                    <a:p>
                      <a:r>
                        <a:rPr lang="en-GB" sz="1100" b="1" dirty="0" smtClean="0"/>
                        <a:t>Migrant son </a:t>
                      </a:r>
                      <a:r>
                        <a:rPr lang="en-GB" sz="1100" b="0" dirty="0" smtClean="0"/>
                        <a:t>Have a son, but they are not a  migrant  (ref)</a:t>
                      </a:r>
                      <a:endParaRPr lang="en-GB" sz="1100" b="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r>
              <a:tr h="246843">
                <a:tc>
                  <a:txBody>
                    <a:bodyPr/>
                    <a:lstStyle/>
                    <a:p>
                      <a:r>
                        <a:rPr lang="en-GB" sz="1100" dirty="0" smtClean="0"/>
                        <a:t>Have at least one migrant son</a:t>
                      </a:r>
                    </a:p>
                  </a:txBody>
                  <a:tcPr/>
                </a:tc>
                <a:tc>
                  <a:txBody>
                    <a:bodyPr/>
                    <a:lstStyle/>
                    <a:p>
                      <a:r>
                        <a:rPr lang="en-GB" sz="1100" b="1" dirty="0" smtClean="0"/>
                        <a:t>1.40***</a:t>
                      </a:r>
                      <a:endParaRPr lang="en-GB" sz="1100" b="1" dirty="0"/>
                    </a:p>
                  </a:txBody>
                  <a:tcPr/>
                </a:tc>
                <a:tc>
                  <a:txBody>
                    <a:bodyPr/>
                    <a:lstStyle/>
                    <a:p>
                      <a:r>
                        <a:rPr lang="en-GB" sz="1100" dirty="0" smtClean="0"/>
                        <a:t>1.22-1.62</a:t>
                      </a:r>
                      <a:endParaRPr lang="en-GB" sz="1100" dirty="0"/>
                    </a:p>
                  </a:txBody>
                  <a:tcPr/>
                </a:tc>
                <a:tc>
                  <a:txBody>
                    <a:bodyPr/>
                    <a:lstStyle/>
                    <a:p>
                      <a:r>
                        <a:rPr lang="en-GB" sz="1100" b="1" dirty="0" smtClean="0"/>
                        <a:t>1.29***</a:t>
                      </a:r>
                      <a:endParaRPr lang="en-GB" sz="1100" b="1" dirty="0"/>
                    </a:p>
                  </a:txBody>
                  <a:tcPr/>
                </a:tc>
                <a:tc>
                  <a:txBody>
                    <a:bodyPr/>
                    <a:lstStyle/>
                    <a:p>
                      <a:r>
                        <a:rPr lang="en-GB" sz="1100" dirty="0" smtClean="0"/>
                        <a:t>1.10-1.51</a:t>
                      </a:r>
                      <a:endParaRPr lang="en-GB" sz="1100" dirty="0"/>
                    </a:p>
                  </a:txBody>
                  <a:tcPr/>
                </a:tc>
              </a:tr>
              <a:tr h="246843">
                <a:tc>
                  <a:txBody>
                    <a:bodyPr/>
                    <a:lstStyle/>
                    <a:p>
                      <a:r>
                        <a:rPr lang="en-GB" sz="1100" dirty="0" smtClean="0"/>
                        <a:t>Do not have a son</a:t>
                      </a:r>
                      <a:endParaRPr lang="en-GB" sz="1100" dirty="0"/>
                    </a:p>
                  </a:txBody>
                  <a:tcPr/>
                </a:tc>
                <a:tc>
                  <a:txBody>
                    <a:bodyPr/>
                    <a:lstStyle/>
                    <a:p>
                      <a:r>
                        <a:rPr lang="en-GB" sz="1100" dirty="0" smtClean="0"/>
                        <a:t>0.99</a:t>
                      </a:r>
                      <a:endParaRPr lang="en-GB" sz="1100" dirty="0"/>
                    </a:p>
                  </a:txBody>
                  <a:tcPr/>
                </a:tc>
                <a:tc>
                  <a:txBody>
                    <a:bodyPr/>
                    <a:lstStyle/>
                    <a:p>
                      <a:r>
                        <a:rPr lang="en-GB" sz="1100" dirty="0" smtClean="0"/>
                        <a:t>0.85-1.15</a:t>
                      </a:r>
                      <a:endParaRPr lang="en-GB" sz="1100" dirty="0"/>
                    </a:p>
                  </a:txBody>
                  <a:tcPr/>
                </a:tc>
                <a:tc>
                  <a:txBody>
                    <a:bodyPr/>
                    <a:lstStyle/>
                    <a:p>
                      <a:r>
                        <a:rPr lang="en-GB" sz="1100" dirty="0" smtClean="0"/>
                        <a:t>0.99</a:t>
                      </a:r>
                      <a:endParaRPr lang="en-GB" sz="1100" dirty="0"/>
                    </a:p>
                  </a:txBody>
                  <a:tcPr/>
                </a:tc>
                <a:tc>
                  <a:txBody>
                    <a:bodyPr/>
                    <a:lstStyle/>
                    <a:p>
                      <a:r>
                        <a:rPr lang="en-GB" sz="1100" dirty="0" smtClean="0"/>
                        <a:t>0.84-1.16</a:t>
                      </a:r>
                      <a:endParaRPr lang="en-GB" sz="1100" dirty="0"/>
                    </a:p>
                  </a:txBody>
                  <a:tcPr/>
                </a:tc>
              </a:tr>
              <a:tr h="246843">
                <a:tc>
                  <a:txBody>
                    <a:bodyPr/>
                    <a:lstStyle/>
                    <a:p>
                      <a:pPr marL="0" algn="l" defTabSz="914400" rtl="0" eaLnBrk="1" latinLnBrk="0" hangingPunct="1"/>
                      <a:r>
                        <a:rPr lang="en-GB" sz="1100" b="1" kern="1200" dirty="0" smtClean="0">
                          <a:solidFill>
                            <a:schemeClr val="dk1"/>
                          </a:solidFill>
                          <a:latin typeface="+mn-lt"/>
                          <a:ea typeface="+mn-ea"/>
                          <a:cs typeface="+mn-cs"/>
                        </a:rPr>
                        <a:t>Age group </a:t>
                      </a:r>
                      <a:r>
                        <a:rPr lang="en-GB" sz="1100" b="0" kern="1200" dirty="0" smtClean="0">
                          <a:solidFill>
                            <a:schemeClr val="dk1"/>
                          </a:solidFill>
                          <a:latin typeface="+mn-lt"/>
                          <a:ea typeface="+mn-ea"/>
                          <a:cs typeface="+mn-cs"/>
                        </a:rPr>
                        <a:t>60-69 (ref)</a:t>
                      </a:r>
                      <a:endParaRPr lang="en-GB" sz="1100" b="0" kern="1200" dirty="0">
                        <a:solidFill>
                          <a:schemeClr val="dk1"/>
                        </a:solidFill>
                        <a:latin typeface="+mn-lt"/>
                        <a:ea typeface="+mn-ea"/>
                        <a:cs typeface="+mn-cs"/>
                      </a:endParaRPr>
                    </a:p>
                  </a:txBody>
                  <a:tcPr/>
                </a:tc>
                <a:tc>
                  <a:txBody>
                    <a:bodyPr/>
                    <a:lstStyle/>
                    <a:p>
                      <a:pPr marL="0" algn="l" defTabSz="914400" rtl="0" eaLnBrk="1" latinLnBrk="0" hangingPunct="1"/>
                      <a:endParaRPr lang="en-GB" sz="1100" kern="1200" dirty="0">
                        <a:solidFill>
                          <a:schemeClr val="dk1"/>
                        </a:solidFill>
                        <a:latin typeface="+mn-lt"/>
                        <a:ea typeface="+mn-ea"/>
                        <a:cs typeface="+mn-cs"/>
                      </a:endParaRPr>
                    </a:p>
                  </a:txBody>
                  <a:tcPr/>
                </a:tc>
                <a:tc>
                  <a:txBody>
                    <a:bodyPr/>
                    <a:lstStyle/>
                    <a:p>
                      <a:pPr marL="0" algn="l" defTabSz="914400" rtl="0" eaLnBrk="1" latinLnBrk="0" hangingPunct="1"/>
                      <a:endParaRPr lang="en-GB" sz="1100" kern="1200" dirty="0">
                        <a:solidFill>
                          <a:schemeClr val="dk1"/>
                        </a:solidFill>
                        <a:latin typeface="+mn-lt"/>
                        <a:ea typeface="+mn-ea"/>
                        <a:cs typeface="+mn-cs"/>
                      </a:endParaRPr>
                    </a:p>
                  </a:txBody>
                  <a:tcPr/>
                </a:tc>
                <a:tc>
                  <a:txBody>
                    <a:bodyPr/>
                    <a:lstStyle/>
                    <a:p>
                      <a:pPr marL="0" algn="l" defTabSz="914400" rtl="0" eaLnBrk="1" latinLnBrk="0" hangingPunct="1"/>
                      <a:endParaRPr lang="en-GB" sz="1100" kern="1200" dirty="0">
                        <a:solidFill>
                          <a:schemeClr val="dk1"/>
                        </a:solidFill>
                        <a:latin typeface="+mn-lt"/>
                        <a:ea typeface="+mn-ea"/>
                        <a:cs typeface="+mn-cs"/>
                      </a:endParaRPr>
                    </a:p>
                  </a:txBody>
                  <a:tcPr/>
                </a:tc>
                <a:tc>
                  <a:txBody>
                    <a:bodyPr/>
                    <a:lstStyle/>
                    <a:p>
                      <a:pPr marL="0" algn="l" defTabSz="914400" rtl="0" eaLnBrk="1" latinLnBrk="0" hangingPunct="1"/>
                      <a:endParaRPr lang="en-GB" sz="1100" kern="1200" dirty="0">
                        <a:solidFill>
                          <a:schemeClr val="dk1"/>
                        </a:solidFill>
                        <a:latin typeface="+mn-lt"/>
                        <a:ea typeface="+mn-ea"/>
                        <a:cs typeface="+mn-cs"/>
                      </a:endParaRPr>
                    </a:p>
                  </a:txBody>
                  <a:tcPr/>
                </a:tc>
              </a:tr>
              <a:tr h="246843">
                <a:tc>
                  <a:txBody>
                    <a:bodyPr/>
                    <a:lstStyle/>
                    <a:p>
                      <a:r>
                        <a:rPr lang="en-GB" sz="1100" dirty="0" smtClean="0"/>
                        <a:t>70-79</a:t>
                      </a:r>
                      <a:endParaRPr lang="en-GB" sz="1100" dirty="0"/>
                    </a:p>
                  </a:txBody>
                  <a:tcPr/>
                </a:tc>
                <a:tc>
                  <a:txBody>
                    <a:bodyPr/>
                    <a:lstStyle/>
                    <a:p>
                      <a:endParaRPr lang="en-GB" sz="1100" dirty="0"/>
                    </a:p>
                  </a:txBody>
                  <a:tcPr/>
                </a:tc>
                <a:tc>
                  <a:txBody>
                    <a:bodyPr/>
                    <a:lstStyle/>
                    <a:p>
                      <a:endParaRPr lang="en-GB" sz="1100" dirty="0"/>
                    </a:p>
                  </a:txBody>
                  <a:tcPr/>
                </a:tc>
                <a:tc>
                  <a:txBody>
                    <a:bodyPr/>
                    <a:lstStyle/>
                    <a:p>
                      <a:r>
                        <a:rPr lang="en-GB" sz="1100" b="1" dirty="0" smtClean="0"/>
                        <a:t>0.82**</a:t>
                      </a:r>
                      <a:endParaRPr lang="en-GB" sz="1100" b="1" dirty="0"/>
                    </a:p>
                  </a:txBody>
                  <a:tcPr/>
                </a:tc>
                <a:tc>
                  <a:txBody>
                    <a:bodyPr/>
                    <a:lstStyle/>
                    <a:p>
                      <a:r>
                        <a:rPr lang="en-GB" sz="1100" dirty="0" smtClean="0"/>
                        <a:t>0.71-0.95</a:t>
                      </a:r>
                      <a:endParaRPr lang="en-GB" sz="1100" dirty="0"/>
                    </a:p>
                  </a:txBody>
                  <a:tcPr/>
                </a:tc>
              </a:tr>
              <a:tr h="246843">
                <a:tc>
                  <a:txBody>
                    <a:bodyPr/>
                    <a:lstStyle/>
                    <a:p>
                      <a:r>
                        <a:rPr lang="en-GB" sz="1100" dirty="0" smtClean="0"/>
                        <a:t>80+</a:t>
                      </a:r>
                      <a:endParaRPr lang="en-GB" sz="1100" dirty="0"/>
                    </a:p>
                  </a:txBody>
                  <a:tcPr/>
                </a:tc>
                <a:tc>
                  <a:txBody>
                    <a:bodyPr/>
                    <a:lstStyle/>
                    <a:p>
                      <a:endParaRPr lang="en-GB" sz="1100" dirty="0"/>
                    </a:p>
                  </a:txBody>
                  <a:tcPr/>
                </a:tc>
                <a:tc>
                  <a:txBody>
                    <a:bodyPr/>
                    <a:lstStyle/>
                    <a:p>
                      <a:endParaRPr lang="en-GB" sz="1100" dirty="0"/>
                    </a:p>
                  </a:txBody>
                  <a:tcPr/>
                </a:tc>
                <a:tc>
                  <a:txBody>
                    <a:bodyPr/>
                    <a:lstStyle/>
                    <a:p>
                      <a:r>
                        <a:rPr lang="en-GB" sz="1100" dirty="0" smtClean="0"/>
                        <a:t>0.79</a:t>
                      </a:r>
                      <a:endParaRPr lang="en-GB" sz="1100" dirty="0"/>
                    </a:p>
                  </a:txBody>
                  <a:tcPr/>
                </a:tc>
                <a:tc>
                  <a:txBody>
                    <a:bodyPr/>
                    <a:lstStyle/>
                    <a:p>
                      <a:r>
                        <a:rPr lang="en-GB" sz="1100" dirty="0" smtClean="0"/>
                        <a:t>0.61-1.02</a:t>
                      </a:r>
                      <a:endParaRPr lang="en-GB" sz="1100" dirty="0"/>
                    </a:p>
                  </a:txBody>
                  <a:tcPr/>
                </a:tc>
              </a:tr>
              <a:tr h="246843">
                <a:tc>
                  <a:txBody>
                    <a:bodyPr/>
                    <a:lstStyle/>
                    <a:p>
                      <a:r>
                        <a:rPr lang="en-GB" sz="1100" b="1" dirty="0" smtClean="0"/>
                        <a:t>Sex </a:t>
                      </a:r>
                      <a:r>
                        <a:rPr lang="en-GB" sz="1100" b="0" dirty="0" smtClean="0"/>
                        <a:t>Men (ref)</a:t>
                      </a:r>
                      <a:endParaRPr lang="en-GB" sz="1100" b="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r>
              <a:tr h="246843">
                <a:tc>
                  <a:txBody>
                    <a:bodyPr/>
                    <a:lstStyle/>
                    <a:p>
                      <a:r>
                        <a:rPr lang="en-GB" sz="1100" dirty="0" smtClean="0"/>
                        <a:t>Women</a:t>
                      </a:r>
                      <a:endParaRPr lang="en-GB" sz="1100" dirty="0"/>
                    </a:p>
                  </a:txBody>
                  <a:tcPr/>
                </a:tc>
                <a:tc>
                  <a:txBody>
                    <a:bodyPr/>
                    <a:lstStyle/>
                    <a:p>
                      <a:endParaRPr lang="en-GB" sz="1100" dirty="0"/>
                    </a:p>
                  </a:txBody>
                  <a:tcPr/>
                </a:tc>
                <a:tc>
                  <a:txBody>
                    <a:bodyPr/>
                    <a:lstStyle/>
                    <a:p>
                      <a:endParaRPr lang="en-GB" sz="1100" dirty="0"/>
                    </a:p>
                  </a:txBody>
                  <a:tcPr/>
                </a:tc>
                <a:tc>
                  <a:txBody>
                    <a:bodyPr/>
                    <a:lstStyle/>
                    <a:p>
                      <a:r>
                        <a:rPr lang="en-GB" sz="1100" b="1" dirty="0" smtClean="0"/>
                        <a:t>1.30**</a:t>
                      </a:r>
                      <a:endParaRPr lang="en-GB" sz="1100" b="1" dirty="0"/>
                    </a:p>
                  </a:txBody>
                  <a:tcPr/>
                </a:tc>
                <a:tc>
                  <a:txBody>
                    <a:bodyPr/>
                    <a:lstStyle/>
                    <a:p>
                      <a:r>
                        <a:rPr lang="en-GB" sz="1100" dirty="0" smtClean="0"/>
                        <a:t>1.10-1.54</a:t>
                      </a:r>
                      <a:endParaRPr lang="en-GB" sz="1100" dirty="0"/>
                    </a:p>
                  </a:txBody>
                  <a:tcPr/>
                </a:tc>
              </a:tr>
              <a:tr h="246843">
                <a:tc>
                  <a:txBody>
                    <a:bodyPr/>
                    <a:lstStyle/>
                    <a:p>
                      <a:r>
                        <a:rPr lang="en-GB" sz="1100" dirty="0" smtClean="0"/>
                        <a:t>Marital status</a:t>
                      </a:r>
                      <a:r>
                        <a:rPr lang="en-GB" sz="1100" baseline="0" dirty="0" smtClean="0"/>
                        <a:t> Currently married (ref)</a:t>
                      </a:r>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r>
              <a:tr h="246843">
                <a:tc>
                  <a:txBody>
                    <a:bodyPr/>
                    <a:lstStyle/>
                    <a:p>
                      <a:r>
                        <a:rPr lang="en-GB" sz="1100" dirty="0" smtClean="0"/>
                        <a:t>Widowed</a:t>
                      </a:r>
                      <a:endParaRPr lang="en-GB" sz="1100" dirty="0"/>
                    </a:p>
                  </a:txBody>
                  <a:tcPr/>
                </a:tc>
                <a:tc>
                  <a:txBody>
                    <a:bodyPr/>
                    <a:lstStyle/>
                    <a:p>
                      <a:endParaRPr lang="en-GB" sz="1100" dirty="0"/>
                    </a:p>
                  </a:txBody>
                  <a:tcPr/>
                </a:tc>
                <a:tc>
                  <a:txBody>
                    <a:bodyPr/>
                    <a:lstStyle/>
                    <a:p>
                      <a:endParaRPr lang="en-GB" sz="1100" dirty="0"/>
                    </a:p>
                  </a:txBody>
                  <a:tcPr/>
                </a:tc>
                <a:tc>
                  <a:txBody>
                    <a:bodyPr/>
                    <a:lstStyle/>
                    <a:p>
                      <a:r>
                        <a:rPr lang="en-GB" sz="1100" b="1" dirty="0" smtClean="0"/>
                        <a:t>0.77**</a:t>
                      </a:r>
                      <a:endParaRPr lang="en-GB" sz="1100" b="1" dirty="0"/>
                    </a:p>
                  </a:txBody>
                  <a:tcPr/>
                </a:tc>
                <a:tc>
                  <a:txBody>
                    <a:bodyPr/>
                    <a:lstStyle/>
                    <a:p>
                      <a:r>
                        <a:rPr lang="en-GB" sz="1100" dirty="0" smtClean="0"/>
                        <a:t>0.64-0.93</a:t>
                      </a:r>
                      <a:endParaRPr lang="en-GB" sz="1100" dirty="0"/>
                    </a:p>
                  </a:txBody>
                  <a:tcPr/>
                </a:tc>
              </a:tr>
              <a:tr h="246843">
                <a:tc>
                  <a:txBody>
                    <a:bodyPr/>
                    <a:lstStyle/>
                    <a:p>
                      <a:r>
                        <a:rPr lang="en-GB" sz="1100" b="1" dirty="0" smtClean="0"/>
                        <a:t>Smoking </a:t>
                      </a:r>
                      <a:r>
                        <a:rPr lang="en-GB" sz="1100" b="0" dirty="0" smtClean="0"/>
                        <a:t>Never</a:t>
                      </a:r>
                      <a:r>
                        <a:rPr lang="en-GB" sz="1100" b="0" baseline="0" dirty="0" smtClean="0"/>
                        <a:t> (ref)</a:t>
                      </a:r>
                      <a:endParaRPr lang="en-GB" sz="1100" b="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r>
              <a:tr h="246843">
                <a:tc>
                  <a:txBody>
                    <a:bodyPr/>
                    <a:lstStyle/>
                    <a:p>
                      <a:r>
                        <a:rPr lang="en-GB" sz="1100" dirty="0" smtClean="0"/>
                        <a:t>Ever</a:t>
                      </a:r>
                      <a:endParaRPr lang="en-GB" sz="1100" dirty="0"/>
                    </a:p>
                  </a:txBody>
                  <a:tcPr/>
                </a:tc>
                <a:tc>
                  <a:txBody>
                    <a:bodyPr/>
                    <a:lstStyle/>
                    <a:p>
                      <a:endParaRPr lang="en-GB" sz="1100" dirty="0"/>
                    </a:p>
                  </a:txBody>
                  <a:tcPr/>
                </a:tc>
                <a:tc>
                  <a:txBody>
                    <a:bodyPr/>
                    <a:lstStyle/>
                    <a:p>
                      <a:endParaRPr lang="en-GB" sz="1100" dirty="0"/>
                    </a:p>
                  </a:txBody>
                  <a:tcPr/>
                </a:tc>
                <a:tc>
                  <a:txBody>
                    <a:bodyPr/>
                    <a:lstStyle/>
                    <a:p>
                      <a:r>
                        <a:rPr lang="en-GB" sz="1100" b="1" dirty="0" smtClean="0"/>
                        <a:t>1.18*</a:t>
                      </a:r>
                      <a:endParaRPr lang="en-GB" sz="1100" b="1" dirty="0"/>
                    </a:p>
                  </a:txBody>
                  <a:tcPr/>
                </a:tc>
                <a:tc>
                  <a:txBody>
                    <a:bodyPr/>
                    <a:lstStyle/>
                    <a:p>
                      <a:r>
                        <a:rPr lang="en-GB" sz="1100" dirty="0" smtClean="0"/>
                        <a:t>1.01-1.39</a:t>
                      </a:r>
                      <a:endParaRPr lang="en-GB" sz="1100" dirty="0"/>
                    </a:p>
                  </a:txBody>
                  <a:tcPr/>
                </a:tc>
              </a:tr>
              <a:tr h="246843">
                <a:tc>
                  <a:txBody>
                    <a:bodyPr/>
                    <a:lstStyle/>
                    <a:p>
                      <a:r>
                        <a:rPr lang="en-GB" sz="1100" b="1" dirty="0" smtClean="0"/>
                        <a:t>Drinking alcohol </a:t>
                      </a:r>
                      <a:r>
                        <a:rPr lang="en-GB" sz="1100" b="0" dirty="0" smtClean="0"/>
                        <a:t>Never (ref)</a:t>
                      </a:r>
                      <a:endParaRPr lang="en-GB" sz="1100" b="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r>
              <a:tr h="246843">
                <a:tc>
                  <a:txBody>
                    <a:bodyPr/>
                    <a:lstStyle/>
                    <a:p>
                      <a:r>
                        <a:rPr lang="en-GB" sz="1100" dirty="0" smtClean="0"/>
                        <a:t>Ever</a:t>
                      </a:r>
                      <a:endParaRPr lang="en-GB" sz="1100" dirty="0"/>
                    </a:p>
                  </a:txBody>
                  <a:tcPr/>
                </a:tc>
                <a:tc>
                  <a:txBody>
                    <a:bodyPr/>
                    <a:lstStyle/>
                    <a:p>
                      <a:endParaRPr lang="en-GB" sz="1100" dirty="0"/>
                    </a:p>
                  </a:txBody>
                  <a:tcPr/>
                </a:tc>
                <a:tc>
                  <a:txBody>
                    <a:bodyPr/>
                    <a:lstStyle/>
                    <a:p>
                      <a:endParaRPr lang="en-GB" sz="1100" dirty="0"/>
                    </a:p>
                  </a:txBody>
                  <a:tcPr/>
                </a:tc>
                <a:tc>
                  <a:txBody>
                    <a:bodyPr/>
                    <a:lstStyle/>
                    <a:p>
                      <a:r>
                        <a:rPr lang="en-GB" sz="1100" b="1" dirty="0" smtClean="0"/>
                        <a:t>0.85*</a:t>
                      </a:r>
                      <a:endParaRPr lang="en-GB" sz="1100" b="1" dirty="0"/>
                    </a:p>
                  </a:txBody>
                  <a:tcPr/>
                </a:tc>
                <a:tc>
                  <a:txBody>
                    <a:bodyPr/>
                    <a:lstStyle/>
                    <a:p>
                      <a:r>
                        <a:rPr lang="en-GB" sz="1100" dirty="0" smtClean="0"/>
                        <a:t>1.01-1.39</a:t>
                      </a:r>
                      <a:endParaRPr lang="en-GB" sz="1100" dirty="0"/>
                    </a:p>
                  </a:txBody>
                  <a:tcPr/>
                </a:tc>
              </a:tr>
              <a:tr h="246843">
                <a:tc>
                  <a:txBody>
                    <a:bodyPr/>
                    <a:lstStyle/>
                    <a:p>
                      <a:pPr marL="0" algn="l" defTabSz="914400" rtl="0" eaLnBrk="1" latinLnBrk="0" hangingPunct="1"/>
                      <a:r>
                        <a:rPr lang="en-GB" sz="1100" b="1" kern="1200" dirty="0" smtClean="0">
                          <a:solidFill>
                            <a:schemeClr val="dk1"/>
                          </a:solidFill>
                          <a:latin typeface="+mn-lt"/>
                          <a:ea typeface="+mn-ea"/>
                          <a:cs typeface="+mn-cs"/>
                        </a:rPr>
                        <a:t>Residence </a:t>
                      </a:r>
                      <a:r>
                        <a:rPr lang="en-GB" sz="1100" b="0" kern="1200" dirty="0" smtClean="0">
                          <a:solidFill>
                            <a:schemeClr val="dk1"/>
                          </a:solidFill>
                          <a:latin typeface="+mn-lt"/>
                          <a:ea typeface="+mn-ea"/>
                          <a:cs typeface="+mn-cs"/>
                        </a:rPr>
                        <a:t>Rural (ref)</a:t>
                      </a:r>
                      <a:endParaRPr lang="en-GB" sz="1100" b="0" kern="1200" dirty="0">
                        <a:solidFill>
                          <a:schemeClr val="dk1"/>
                        </a:solidFill>
                        <a:latin typeface="+mn-lt"/>
                        <a:ea typeface="+mn-ea"/>
                        <a:cs typeface="+mn-cs"/>
                      </a:endParaRPr>
                    </a:p>
                  </a:txBody>
                  <a:tcPr/>
                </a:tc>
                <a:tc>
                  <a:txBody>
                    <a:bodyPr/>
                    <a:lstStyle/>
                    <a:p>
                      <a:pPr marL="0" algn="l" defTabSz="914400" rtl="0" eaLnBrk="1" latinLnBrk="0" hangingPunct="1"/>
                      <a:endParaRPr lang="en-GB" sz="1100" kern="1200" dirty="0">
                        <a:solidFill>
                          <a:schemeClr val="dk1"/>
                        </a:solidFill>
                        <a:latin typeface="+mn-lt"/>
                        <a:ea typeface="+mn-ea"/>
                        <a:cs typeface="+mn-cs"/>
                      </a:endParaRPr>
                    </a:p>
                  </a:txBody>
                  <a:tcPr/>
                </a:tc>
                <a:tc>
                  <a:txBody>
                    <a:bodyPr/>
                    <a:lstStyle/>
                    <a:p>
                      <a:pPr marL="0" algn="l" defTabSz="914400" rtl="0" eaLnBrk="1" latinLnBrk="0" hangingPunct="1"/>
                      <a:endParaRPr lang="en-GB" sz="1100" kern="1200" dirty="0">
                        <a:solidFill>
                          <a:schemeClr val="dk1"/>
                        </a:solidFill>
                        <a:latin typeface="+mn-lt"/>
                        <a:ea typeface="+mn-ea"/>
                        <a:cs typeface="+mn-cs"/>
                      </a:endParaRPr>
                    </a:p>
                  </a:txBody>
                  <a:tcPr/>
                </a:tc>
                <a:tc>
                  <a:txBody>
                    <a:bodyPr/>
                    <a:lstStyle/>
                    <a:p>
                      <a:pPr marL="0" algn="l" defTabSz="914400" rtl="0" eaLnBrk="1" latinLnBrk="0" hangingPunct="1"/>
                      <a:endParaRPr lang="en-GB" sz="1100" kern="1200" dirty="0">
                        <a:solidFill>
                          <a:schemeClr val="dk1"/>
                        </a:solidFill>
                        <a:latin typeface="+mn-lt"/>
                        <a:ea typeface="+mn-ea"/>
                        <a:cs typeface="+mn-cs"/>
                      </a:endParaRPr>
                    </a:p>
                  </a:txBody>
                  <a:tcPr/>
                </a:tc>
                <a:tc>
                  <a:txBody>
                    <a:bodyPr/>
                    <a:lstStyle/>
                    <a:p>
                      <a:pPr marL="0" algn="l" defTabSz="914400" rtl="0" eaLnBrk="1" latinLnBrk="0" hangingPunct="1"/>
                      <a:endParaRPr lang="en-GB" sz="1100" kern="1200" dirty="0">
                        <a:solidFill>
                          <a:schemeClr val="dk1"/>
                        </a:solidFill>
                        <a:latin typeface="+mn-lt"/>
                        <a:ea typeface="+mn-ea"/>
                        <a:cs typeface="+mn-cs"/>
                      </a:endParaRPr>
                    </a:p>
                  </a:txBody>
                  <a:tcPr/>
                </a:tc>
              </a:tr>
              <a:tr h="246843">
                <a:tc>
                  <a:txBody>
                    <a:bodyPr/>
                    <a:lstStyle/>
                    <a:p>
                      <a:r>
                        <a:rPr lang="en-GB" sz="1100" dirty="0" smtClean="0"/>
                        <a:t>Urban</a:t>
                      </a:r>
                      <a:endParaRPr lang="en-GB" sz="1100" dirty="0"/>
                    </a:p>
                  </a:txBody>
                  <a:tcPr/>
                </a:tc>
                <a:tc>
                  <a:txBody>
                    <a:bodyPr/>
                    <a:lstStyle/>
                    <a:p>
                      <a:endParaRPr lang="en-GB" sz="1100"/>
                    </a:p>
                  </a:txBody>
                  <a:tcPr/>
                </a:tc>
                <a:tc>
                  <a:txBody>
                    <a:bodyPr/>
                    <a:lstStyle/>
                    <a:p>
                      <a:endParaRPr lang="en-GB" sz="1100"/>
                    </a:p>
                  </a:txBody>
                  <a:tcPr/>
                </a:tc>
                <a:tc>
                  <a:txBody>
                    <a:bodyPr/>
                    <a:lstStyle/>
                    <a:p>
                      <a:r>
                        <a:rPr lang="en-GB" sz="1100" b="1" dirty="0" smtClean="0"/>
                        <a:t>0.70***</a:t>
                      </a:r>
                      <a:endParaRPr lang="en-GB" sz="1100" b="1" dirty="0"/>
                    </a:p>
                  </a:txBody>
                  <a:tcPr/>
                </a:tc>
                <a:tc>
                  <a:txBody>
                    <a:bodyPr/>
                    <a:lstStyle/>
                    <a:p>
                      <a:r>
                        <a:rPr lang="en-GB" sz="1100" dirty="0" smtClean="0"/>
                        <a:t>0.58-0.85</a:t>
                      </a:r>
                      <a:endParaRPr lang="en-GB" sz="1100" dirty="0"/>
                    </a:p>
                  </a:txBody>
                  <a:tcPr/>
                </a:tc>
              </a:tr>
              <a:tr h="246843">
                <a:tc>
                  <a:txBody>
                    <a:bodyPr/>
                    <a:lstStyle/>
                    <a:p>
                      <a:pPr marL="0" algn="l" defTabSz="914400" rtl="0" eaLnBrk="1" latinLnBrk="0" hangingPunct="1"/>
                      <a:r>
                        <a:rPr lang="en-GB" sz="1100" b="1" kern="1200" dirty="0" smtClean="0">
                          <a:solidFill>
                            <a:schemeClr val="dk1"/>
                          </a:solidFill>
                          <a:latin typeface="+mn-lt"/>
                          <a:ea typeface="+mn-ea"/>
                          <a:cs typeface="+mn-cs"/>
                        </a:rPr>
                        <a:t>Region </a:t>
                      </a:r>
                      <a:r>
                        <a:rPr lang="en-GB" sz="1100" b="0" kern="1200" dirty="0" smtClean="0">
                          <a:solidFill>
                            <a:schemeClr val="dk1"/>
                          </a:solidFill>
                          <a:latin typeface="+mn-lt"/>
                          <a:ea typeface="+mn-ea"/>
                          <a:cs typeface="+mn-cs"/>
                        </a:rPr>
                        <a:t>West (ref)</a:t>
                      </a:r>
                      <a:endParaRPr lang="en-GB" sz="1100" b="0" kern="1200" dirty="0">
                        <a:solidFill>
                          <a:schemeClr val="dk1"/>
                        </a:solidFill>
                        <a:latin typeface="+mn-lt"/>
                        <a:ea typeface="+mn-ea"/>
                        <a:cs typeface="+mn-cs"/>
                      </a:endParaRPr>
                    </a:p>
                  </a:txBody>
                  <a:tcPr/>
                </a:tc>
                <a:tc>
                  <a:txBody>
                    <a:bodyPr/>
                    <a:lstStyle/>
                    <a:p>
                      <a:pPr marL="0" algn="l" defTabSz="914400" rtl="0" eaLnBrk="1" latinLnBrk="0" hangingPunct="1"/>
                      <a:endParaRPr lang="en-GB" sz="1100" kern="1200" dirty="0">
                        <a:solidFill>
                          <a:schemeClr val="dk1"/>
                        </a:solidFill>
                        <a:latin typeface="+mn-lt"/>
                        <a:ea typeface="+mn-ea"/>
                        <a:cs typeface="+mn-cs"/>
                      </a:endParaRPr>
                    </a:p>
                  </a:txBody>
                  <a:tcPr/>
                </a:tc>
                <a:tc>
                  <a:txBody>
                    <a:bodyPr/>
                    <a:lstStyle/>
                    <a:p>
                      <a:pPr marL="0" algn="l" defTabSz="914400" rtl="0" eaLnBrk="1" latinLnBrk="0" hangingPunct="1"/>
                      <a:endParaRPr lang="en-GB" sz="1100" kern="1200" dirty="0">
                        <a:solidFill>
                          <a:schemeClr val="dk1"/>
                        </a:solidFill>
                        <a:latin typeface="+mn-lt"/>
                        <a:ea typeface="+mn-ea"/>
                        <a:cs typeface="+mn-cs"/>
                      </a:endParaRPr>
                    </a:p>
                  </a:txBody>
                  <a:tcPr/>
                </a:tc>
                <a:tc>
                  <a:txBody>
                    <a:bodyPr/>
                    <a:lstStyle/>
                    <a:p>
                      <a:pPr marL="0" algn="l" defTabSz="914400" rtl="0" eaLnBrk="1" latinLnBrk="0" hangingPunct="1"/>
                      <a:endParaRPr lang="en-GB" sz="1100" kern="1200" dirty="0">
                        <a:solidFill>
                          <a:schemeClr val="dk1"/>
                        </a:solidFill>
                        <a:latin typeface="+mn-lt"/>
                        <a:ea typeface="+mn-ea"/>
                        <a:cs typeface="+mn-cs"/>
                      </a:endParaRPr>
                    </a:p>
                  </a:txBody>
                  <a:tcPr/>
                </a:tc>
                <a:tc>
                  <a:txBody>
                    <a:bodyPr/>
                    <a:lstStyle/>
                    <a:p>
                      <a:pPr marL="0" algn="l" defTabSz="914400" rtl="0" eaLnBrk="1" latinLnBrk="0" hangingPunct="1"/>
                      <a:endParaRPr lang="en-GB" sz="1100" kern="1200" dirty="0">
                        <a:solidFill>
                          <a:schemeClr val="dk1"/>
                        </a:solidFill>
                        <a:latin typeface="+mn-lt"/>
                        <a:ea typeface="+mn-ea"/>
                        <a:cs typeface="+mn-cs"/>
                      </a:endParaRPr>
                    </a:p>
                  </a:txBody>
                  <a:tcPr/>
                </a:tc>
              </a:tr>
              <a:tr h="246843">
                <a:tc>
                  <a:txBody>
                    <a:bodyPr/>
                    <a:lstStyle/>
                    <a:p>
                      <a:r>
                        <a:rPr lang="en-GB" sz="1100" dirty="0" smtClean="0"/>
                        <a:t>East</a:t>
                      </a:r>
                      <a:endParaRPr lang="en-GB" sz="1100" dirty="0"/>
                    </a:p>
                  </a:txBody>
                  <a:tcPr/>
                </a:tc>
                <a:tc>
                  <a:txBody>
                    <a:bodyPr/>
                    <a:lstStyle/>
                    <a:p>
                      <a:endParaRPr lang="en-GB" sz="1100" dirty="0"/>
                    </a:p>
                  </a:txBody>
                  <a:tcPr/>
                </a:tc>
                <a:tc>
                  <a:txBody>
                    <a:bodyPr/>
                    <a:lstStyle/>
                    <a:p>
                      <a:endParaRPr lang="en-GB" sz="1100" dirty="0"/>
                    </a:p>
                  </a:txBody>
                  <a:tcPr/>
                </a:tc>
                <a:tc>
                  <a:txBody>
                    <a:bodyPr/>
                    <a:lstStyle/>
                    <a:p>
                      <a:r>
                        <a:rPr lang="en-GB" sz="1100" b="1" dirty="0" smtClean="0"/>
                        <a:t>0.68***</a:t>
                      </a:r>
                      <a:endParaRPr lang="en-GB" sz="1100" b="1" dirty="0"/>
                    </a:p>
                  </a:txBody>
                  <a:tcPr/>
                </a:tc>
                <a:tc>
                  <a:txBody>
                    <a:bodyPr/>
                    <a:lstStyle/>
                    <a:p>
                      <a:r>
                        <a:rPr lang="en-GB" sz="1100" dirty="0" smtClean="0"/>
                        <a:t>0.58-0.79</a:t>
                      </a:r>
                      <a:endParaRPr lang="en-GB" sz="1100" dirty="0"/>
                    </a:p>
                  </a:txBody>
                  <a:tcPr/>
                </a:tc>
              </a:tr>
              <a:tr h="246843">
                <a:tc>
                  <a:txBody>
                    <a:bodyPr/>
                    <a:lstStyle/>
                    <a:p>
                      <a:r>
                        <a:rPr lang="en-GB" sz="1100" dirty="0" smtClean="0"/>
                        <a:t>Centre</a:t>
                      </a:r>
                      <a:endParaRPr lang="en-GB" sz="1100" dirty="0"/>
                    </a:p>
                  </a:txBody>
                  <a:tcPr/>
                </a:tc>
                <a:tc>
                  <a:txBody>
                    <a:bodyPr/>
                    <a:lstStyle/>
                    <a:p>
                      <a:endParaRPr lang="en-GB" sz="1100" dirty="0"/>
                    </a:p>
                  </a:txBody>
                  <a:tcPr/>
                </a:tc>
                <a:tc>
                  <a:txBody>
                    <a:bodyPr/>
                    <a:lstStyle/>
                    <a:p>
                      <a:endParaRPr lang="en-GB" sz="1100" dirty="0"/>
                    </a:p>
                  </a:txBody>
                  <a:tcPr/>
                </a:tc>
                <a:tc>
                  <a:txBody>
                    <a:bodyPr/>
                    <a:lstStyle/>
                    <a:p>
                      <a:r>
                        <a:rPr lang="en-GB" sz="1100" dirty="0" smtClean="0"/>
                        <a:t>0.94</a:t>
                      </a:r>
                      <a:endParaRPr lang="en-GB" sz="1100" dirty="0"/>
                    </a:p>
                  </a:txBody>
                  <a:tcPr/>
                </a:tc>
                <a:tc>
                  <a:txBody>
                    <a:bodyPr/>
                    <a:lstStyle/>
                    <a:p>
                      <a:r>
                        <a:rPr lang="en-GB" sz="1100" dirty="0" smtClean="0"/>
                        <a:t>0.82-1.09</a:t>
                      </a:r>
                      <a:endParaRPr lang="en-GB" sz="1100" dirty="0"/>
                    </a:p>
                  </a:txBody>
                  <a:tcPr/>
                </a:tc>
              </a:tr>
            </a:tbl>
          </a:graphicData>
        </a:graphic>
      </p:graphicFrame>
      <p:sp>
        <p:nvSpPr>
          <p:cNvPr id="4" name="TextBox 3"/>
          <p:cNvSpPr txBox="1"/>
          <p:nvPr/>
        </p:nvSpPr>
        <p:spPr>
          <a:xfrm>
            <a:off x="979713" y="6021877"/>
            <a:ext cx="7016621" cy="646331"/>
          </a:xfrm>
          <a:prstGeom prst="rect">
            <a:avLst/>
          </a:prstGeom>
          <a:noFill/>
        </p:spPr>
        <p:txBody>
          <a:bodyPr wrap="square" rtlCol="0">
            <a:spAutoFit/>
          </a:bodyPr>
          <a:lstStyle/>
          <a:p>
            <a:r>
              <a:rPr lang="en-GB" sz="1200" dirty="0"/>
              <a:t>Source: Authors’ analysis of CHARLS Survey 2011</a:t>
            </a:r>
            <a:r>
              <a:rPr lang="en-GB" sz="1200" dirty="0" smtClean="0"/>
              <a:t>. Note: other control variables without statistic significance not presented: education, whether have pension, household wealth index, number of children, whether at least one adult child living with or in the same county/city, whether living with spouse or others</a:t>
            </a:r>
            <a:endParaRPr lang="en-GB" sz="1200" dirty="0"/>
          </a:p>
        </p:txBody>
      </p:sp>
    </p:spTree>
    <p:extLst>
      <p:ext uri="{BB962C8B-B14F-4D97-AF65-F5344CB8AC3E}">
        <p14:creationId xmlns:p14="http://schemas.microsoft.com/office/powerpoint/2010/main" val="10439565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flipV="1">
            <a:off x="0" y="6622489"/>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flipV="1">
            <a:off x="0" y="172070"/>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774441" y="307909"/>
            <a:ext cx="7595118" cy="6186309"/>
          </a:xfrm>
          <a:prstGeom prst="rect">
            <a:avLst/>
          </a:prstGeom>
          <a:noFill/>
        </p:spPr>
        <p:txBody>
          <a:bodyPr wrap="square" rtlCol="0">
            <a:spAutoFit/>
          </a:bodyPr>
          <a:lstStyle/>
          <a:p>
            <a:r>
              <a:rPr lang="en-GB" sz="3200" dirty="0" smtClean="0"/>
              <a:t>Summary of results</a:t>
            </a:r>
          </a:p>
          <a:p>
            <a:endParaRPr lang="en-GB" dirty="0" smtClean="0"/>
          </a:p>
          <a:p>
            <a:pPr marL="285750" indent="-285750">
              <a:buFont typeface="Arial" panose="020B0604020202020204" pitchFamily="34" charset="0"/>
              <a:buChar char="•"/>
            </a:pPr>
            <a:r>
              <a:rPr lang="en-GB" sz="2200" dirty="0"/>
              <a:t>The prevalence of any of the diagnosed conditions </a:t>
            </a:r>
            <a:r>
              <a:rPr lang="en-GB" sz="2200" dirty="0" smtClean="0"/>
              <a:t>of chronic </a:t>
            </a:r>
            <a:r>
              <a:rPr lang="en-GB" sz="2200" dirty="0"/>
              <a:t>stomach or other digestive diseases was higher among older people with a migrant son than among </a:t>
            </a:r>
            <a:r>
              <a:rPr lang="en-GB" sz="2200" dirty="0" smtClean="0"/>
              <a:t>those without </a:t>
            </a:r>
            <a:r>
              <a:rPr lang="en-GB" sz="2200" dirty="0"/>
              <a:t>(27 percent vs 21 percent, p&lt;0.001). </a:t>
            </a:r>
            <a:endParaRPr lang="en-GB" sz="2200" dirty="0" smtClean="0"/>
          </a:p>
          <a:p>
            <a:pPr marL="285750" indent="-285750">
              <a:buFont typeface="Arial" panose="020B0604020202020204" pitchFamily="34" charset="0"/>
              <a:buChar char="•"/>
            </a:pPr>
            <a:endParaRPr lang="en-GB" sz="800" dirty="0" smtClean="0"/>
          </a:p>
          <a:p>
            <a:pPr marL="285750" indent="-285750">
              <a:buFont typeface="Arial" panose="020B0604020202020204" pitchFamily="34" charset="0"/>
              <a:buChar char="•"/>
            </a:pPr>
            <a:r>
              <a:rPr lang="en-GB" sz="2200" dirty="0" smtClean="0"/>
              <a:t>More </a:t>
            </a:r>
            <a:r>
              <a:rPr lang="en-GB" sz="2200" dirty="0"/>
              <a:t>specifically, the odds ratio of reporting a disease was </a:t>
            </a:r>
            <a:r>
              <a:rPr lang="en-GB" sz="2200" dirty="0" smtClean="0"/>
              <a:t>higher among </a:t>
            </a:r>
            <a:r>
              <a:rPr lang="en-GB" sz="2200" dirty="0"/>
              <a:t>older adults with at least one adult son living in another county or province than among those with </a:t>
            </a:r>
            <a:r>
              <a:rPr lang="en-GB" sz="2200" dirty="0" smtClean="0"/>
              <a:t>all their </a:t>
            </a:r>
            <a:r>
              <a:rPr lang="en-GB" sz="2200" dirty="0"/>
              <a:t>sons living closer (OR = 1.29, 95% CI = 1.10–1.51</a:t>
            </a:r>
            <a:r>
              <a:rPr lang="en-GB" sz="2200" dirty="0" smtClean="0"/>
              <a:t>).</a:t>
            </a:r>
          </a:p>
          <a:p>
            <a:pPr marL="285750" indent="-285750">
              <a:buFont typeface="Arial" panose="020B0604020202020204" pitchFamily="34" charset="0"/>
              <a:buChar char="•"/>
            </a:pPr>
            <a:endParaRPr lang="en-GB" sz="800" dirty="0" smtClean="0"/>
          </a:p>
          <a:p>
            <a:pPr marL="285750" indent="-285750">
              <a:buFont typeface="Arial" panose="020B0604020202020204" pitchFamily="34" charset="0"/>
              <a:buChar char="•"/>
            </a:pPr>
            <a:r>
              <a:rPr lang="en-GB" sz="2200" dirty="0" smtClean="0"/>
              <a:t>Gender</a:t>
            </a:r>
            <a:r>
              <a:rPr lang="en-GB" sz="2200" dirty="0"/>
              <a:t>, rural vs. urban and </a:t>
            </a:r>
            <a:r>
              <a:rPr lang="en-GB" sz="2200" dirty="0" smtClean="0"/>
              <a:t>regional differences </a:t>
            </a:r>
            <a:r>
              <a:rPr lang="en-GB" sz="2200" dirty="0"/>
              <a:t>are independently associated with chronic disorders of </a:t>
            </a:r>
            <a:r>
              <a:rPr lang="en-GB" sz="2200" dirty="0" smtClean="0"/>
              <a:t>the digestive </a:t>
            </a:r>
            <a:r>
              <a:rPr lang="en-GB" sz="2200" dirty="0"/>
              <a:t>system among older people</a:t>
            </a:r>
            <a:r>
              <a:rPr lang="en-GB" sz="2200" dirty="0" smtClean="0"/>
              <a:t>.</a:t>
            </a:r>
          </a:p>
          <a:p>
            <a:pPr marL="285750" indent="-285750">
              <a:buFont typeface="Arial" panose="020B0604020202020204" pitchFamily="34" charset="0"/>
              <a:buChar char="•"/>
            </a:pPr>
            <a:endParaRPr lang="en-GB" sz="800" dirty="0" smtClean="0"/>
          </a:p>
          <a:p>
            <a:pPr marL="285750" indent="-285750">
              <a:buFont typeface="Arial" panose="020B0604020202020204" pitchFamily="34" charset="0"/>
              <a:buChar char="•"/>
            </a:pPr>
            <a:r>
              <a:rPr lang="en-GB" sz="2200" dirty="0" smtClean="0"/>
              <a:t>Having ‘ever </a:t>
            </a:r>
            <a:r>
              <a:rPr lang="en-GB" sz="2200" dirty="0"/>
              <a:t>smoked’ is </a:t>
            </a:r>
            <a:r>
              <a:rPr lang="en-GB" sz="2200" dirty="0" smtClean="0"/>
              <a:t>positively associated </a:t>
            </a:r>
            <a:r>
              <a:rPr lang="en-GB" sz="2200" dirty="0"/>
              <a:t>with the outcome, whilst having ‘ever drank’ is </a:t>
            </a:r>
            <a:r>
              <a:rPr lang="en-GB" sz="2200" dirty="0" smtClean="0"/>
              <a:t>negatively associated </a:t>
            </a:r>
            <a:r>
              <a:rPr lang="en-GB" sz="2200" dirty="0"/>
              <a:t>with the outcome.</a:t>
            </a:r>
          </a:p>
        </p:txBody>
      </p:sp>
    </p:spTree>
    <p:extLst>
      <p:ext uri="{BB962C8B-B14F-4D97-AF65-F5344CB8AC3E}">
        <p14:creationId xmlns:p14="http://schemas.microsoft.com/office/powerpoint/2010/main" val="14816256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flipV="1">
            <a:off x="0" y="6622489"/>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flipV="1">
            <a:off x="0" y="172070"/>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774441" y="391885"/>
            <a:ext cx="7595118" cy="7540526"/>
          </a:xfrm>
          <a:prstGeom prst="rect">
            <a:avLst/>
          </a:prstGeom>
          <a:noFill/>
        </p:spPr>
        <p:txBody>
          <a:bodyPr wrap="square" rtlCol="0">
            <a:spAutoFit/>
          </a:bodyPr>
          <a:lstStyle/>
          <a:p>
            <a:r>
              <a:rPr lang="en-GB" sz="3200" dirty="0" smtClean="0"/>
              <a:t>Discussion</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sz="2400" dirty="0" smtClean="0"/>
              <a:t>Parents of migrant children may suffer from chronic stress, and may experience a change in their lifestyle towards less healthy behaviours, and a lower likelihood of using health care (</a:t>
            </a:r>
            <a:r>
              <a:rPr lang="en-GB" sz="2400" dirty="0"/>
              <a:t>Grant, </a:t>
            </a:r>
            <a:r>
              <a:rPr lang="en-GB" sz="2400" dirty="0" err="1"/>
              <a:t>Falkingham</a:t>
            </a:r>
            <a:r>
              <a:rPr lang="en-GB" sz="2400" dirty="0"/>
              <a:t> &amp; </a:t>
            </a:r>
            <a:r>
              <a:rPr lang="en-GB" sz="2400" dirty="0" err="1"/>
              <a:t>Evandrou</a:t>
            </a:r>
            <a:r>
              <a:rPr lang="en-GB" sz="2400" dirty="0"/>
              <a:t>, </a:t>
            </a:r>
            <a:r>
              <a:rPr lang="en-GB" sz="2400" dirty="0" smtClean="0"/>
              <a:t>2009; </a:t>
            </a:r>
            <a:r>
              <a:rPr lang="en-GB" sz="2400" dirty="0" err="1" smtClean="0"/>
              <a:t>Antman</a:t>
            </a:r>
            <a:r>
              <a:rPr lang="en-GB" sz="2400" dirty="0" smtClean="0"/>
              <a:t>, 2010). Over time, their physical health are compromised. </a:t>
            </a:r>
          </a:p>
          <a:p>
            <a:pPr marL="285750" indent="-285750">
              <a:buFont typeface="Arial" panose="020B0604020202020204" pitchFamily="34" charset="0"/>
              <a:buChar char="•"/>
            </a:pPr>
            <a:endParaRPr lang="en-GB" sz="2400" dirty="0" smtClean="0"/>
          </a:p>
          <a:p>
            <a:pPr marL="285750" indent="-285750">
              <a:buFont typeface="Arial" panose="020B0604020202020204" pitchFamily="34" charset="0"/>
              <a:buChar char="•"/>
            </a:pPr>
            <a:r>
              <a:rPr lang="en-GB" sz="2400" dirty="0" smtClean="0"/>
              <a:t>The differences in the risk </a:t>
            </a:r>
            <a:r>
              <a:rPr lang="en-GB" sz="2400" dirty="0"/>
              <a:t>of chronic disease mirrors the pattern of </a:t>
            </a:r>
            <a:r>
              <a:rPr lang="en-GB" sz="2400" dirty="0" smtClean="0"/>
              <a:t>regional socioeconomic </a:t>
            </a:r>
            <a:r>
              <a:rPr lang="en-GB" sz="2400" dirty="0"/>
              <a:t>development in China, with access to the state </a:t>
            </a:r>
            <a:r>
              <a:rPr lang="en-GB" sz="2400" dirty="0" smtClean="0"/>
              <a:t>pension and </a:t>
            </a:r>
            <a:r>
              <a:rPr lang="en-GB" sz="2400" dirty="0"/>
              <a:t>health care systems favouring urban and East-region-based citizens</a:t>
            </a:r>
            <a:r>
              <a:rPr lang="en-GB" sz="2400" dirty="0" smtClean="0"/>
              <a:t>, compared </a:t>
            </a:r>
            <a:r>
              <a:rPr lang="en-GB" sz="2400" dirty="0"/>
              <a:t>to rural citizens and other regions of the country (Du, 2013).</a:t>
            </a:r>
            <a:endParaRPr lang="en-GB" sz="2400" dirty="0" smtClean="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smtClean="0"/>
          </a:p>
        </p:txBody>
      </p:sp>
    </p:spTree>
    <p:extLst>
      <p:ext uri="{BB962C8B-B14F-4D97-AF65-F5344CB8AC3E}">
        <p14:creationId xmlns:p14="http://schemas.microsoft.com/office/powerpoint/2010/main" val="20509248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flipV="1">
            <a:off x="0" y="6622489"/>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flipV="1">
            <a:off x="0" y="172070"/>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774441" y="382555"/>
            <a:ext cx="7595118" cy="5847755"/>
          </a:xfrm>
          <a:prstGeom prst="rect">
            <a:avLst/>
          </a:prstGeom>
          <a:noFill/>
        </p:spPr>
        <p:txBody>
          <a:bodyPr wrap="square" rtlCol="0">
            <a:spAutoFit/>
          </a:bodyPr>
          <a:lstStyle/>
          <a:p>
            <a:r>
              <a:rPr lang="en-GB" sz="3200" dirty="0" smtClean="0"/>
              <a:t>Policy implications</a:t>
            </a:r>
          </a:p>
          <a:p>
            <a:endParaRPr lang="en-GB" dirty="0" smtClean="0"/>
          </a:p>
          <a:p>
            <a:pPr marL="285750" indent="-285750">
              <a:buFont typeface="Arial" panose="020B0604020202020204" pitchFamily="34" charset="0"/>
              <a:buChar char="•"/>
            </a:pPr>
            <a:r>
              <a:rPr lang="en-GB" sz="2200" dirty="0"/>
              <a:t>Using a large and nationally representative </a:t>
            </a:r>
            <a:r>
              <a:rPr lang="en-GB" sz="2200" dirty="0" smtClean="0"/>
              <a:t>sample of </a:t>
            </a:r>
            <a:r>
              <a:rPr lang="en-GB" sz="2200" dirty="0"/>
              <a:t>older adults, this study </a:t>
            </a:r>
            <a:r>
              <a:rPr lang="en-GB" sz="2200" dirty="0" smtClean="0"/>
              <a:t>provides empirical </a:t>
            </a:r>
            <a:r>
              <a:rPr lang="en-GB" sz="2200" dirty="0"/>
              <a:t>evidence of a statistically </a:t>
            </a:r>
            <a:r>
              <a:rPr lang="en-GB" sz="2200" dirty="0" smtClean="0"/>
              <a:t>significant relationship </a:t>
            </a:r>
            <a:r>
              <a:rPr lang="en-GB" sz="2200" dirty="0"/>
              <a:t>between children’s migration and poor </a:t>
            </a:r>
            <a:r>
              <a:rPr lang="en-GB" sz="2200" dirty="0" smtClean="0"/>
              <a:t>parental health </a:t>
            </a:r>
            <a:r>
              <a:rPr lang="en-GB" sz="2200" dirty="0"/>
              <a:t>outcomes, which is a cause for concern</a:t>
            </a:r>
            <a:r>
              <a:rPr lang="en-GB" sz="2200" dirty="0" smtClean="0"/>
              <a:t>.</a:t>
            </a:r>
          </a:p>
          <a:p>
            <a:pPr marL="285750" indent="-285750">
              <a:buFont typeface="Arial" panose="020B0604020202020204" pitchFamily="34" charset="0"/>
              <a:buChar char="•"/>
            </a:pPr>
            <a:endParaRPr lang="en-GB" sz="800" dirty="0" smtClean="0"/>
          </a:p>
          <a:p>
            <a:pPr marL="285750" indent="-285750">
              <a:buFont typeface="Arial" panose="020B0604020202020204" pitchFamily="34" charset="0"/>
              <a:buChar char="•"/>
            </a:pPr>
            <a:r>
              <a:rPr lang="en-GB" sz="2200" dirty="0"/>
              <a:t>From a policy perspective</a:t>
            </a:r>
            <a:r>
              <a:rPr lang="en-GB" sz="2200" dirty="0" smtClean="0"/>
              <a:t>, balancing </a:t>
            </a:r>
            <a:r>
              <a:rPr lang="en-GB" sz="2200" dirty="0"/>
              <a:t>economic growth and urbanisation with the </a:t>
            </a:r>
            <a:r>
              <a:rPr lang="en-GB" sz="2200" dirty="0" smtClean="0"/>
              <a:t>maintenance and </a:t>
            </a:r>
            <a:r>
              <a:rPr lang="en-GB" sz="2200" dirty="0"/>
              <a:t>improvement in population health will be important </a:t>
            </a:r>
            <a:r>
              <a:rPr lang="en-GB" sz="2200" dirty="0" smtClean="0"/>
              <a:t>in order </a:t>
            </a:r>
            <a:r>
              <a:rPr lang="en-GB" sz="2200" dirty="0"/>
              <a:t>to ameliorate any negative impact of such processes upon </a:t>
            </a:r>
            <a:r>
              <a:rPr lang="en-GB" sz="2200" dirty="0" smtClean="0"/>
              <a:t>older people’s </a:t>
            </a:r>
            <a:r>
              <a:rPr lang="en-GB" sz="2200" dirty="0"/>
              <a:t>wellbeing</a:t>
            </a:r>
            <a:r>
              <a:rPr lang="en-GB" sz="2200" dirty="0" smtClean="0"/>
              <a:t>.</a:t>
            </a:r>
          </a:p>
          <a:p>
            <a:pPr marL="285750" indent="-285750">
              <a:buFont typeface="Arial" panose="020B0604020202020204" pitchFamily="34" charset="0"/>
              <a:buChar char="•"/>
            </a:pPr>
            <a:endParaRPr lang="en-GB" sz="800" dirty="0" smtClean="0"/>
          </a:p>
          <a:p>
            <a:pPr marL="285750" indent="-285750">
              <a:buFont typeface="Arial" panose="020B0604020202020204" pitchFamily="34" charset="0"/>
              <a:buChar char="•"/>
            </a:pPr>
            <a:r>
              <a:rPr lang="en-GB" sz="2200" dirty="0"/>
              <a:t>The uneven distribution of the prevalence </a:t>
            </a:r>
            <a:r>
              <a:rPr lang="en-GB" sz="2200" dirty="0" smtClean="0"/>
              <a:t>of chronic </a:t>
            </a:r>
            <a:r>
              <a:rPr lang="en-GB" sz="2200" dirty="0"/>
              <a:t>digestive disease indicates that the disparities in the </a:t>
            </a:r>
            <a:r>
              <a:rPr lang="en-GB" sz="2200" dirty="0" smtClean="0"/>
              <a:t>operation of </a:t>
            </a:r>
            <a:r>
              <a:rPr lang="en-GB" sz="2200" dirty="0"/>
              <a:t>the existing pension and medical care system between urban </a:t>
            </a:r>
            <a:r>
              <a:rPr lang="en-GB" sz="2200" dirty="0" smtClean="0"/>
              <a:t>and rural </a:t>
            </a:r>
            <a:r>
              <a:rPr lang="en-GB" sz="2200" dirty="0"/>
              <a:t>areas, and between different regions of the country, must </a:t>
            </a:r>
            <a:r>
              <a:rPr lang="en-GB" sz="2200" dirty="0" smtClean="0"/>
              <a:t>be narrowed</a:t>
            </a:r>
            <a:r>
              <a:rPr lang="en-GB" sz="2000" dirty="0"/>
              <a:t>.</a:t>
            </a:r>
            <a:endParaRPr lang="en-GB" sz="2000" dirty="0" smtClean="0"/>
          </a:p>
        </p:txBody>
      </p:sp>
    </p:spTree>
    <p:extLst>
      <p:ext uri="{BB962C8B-B14F-4D97-AF65-F5344CB8AC3E}">
        <p14:creationId xmlns:p14="http://schemas.microsoft.com/office/powerpoint/2010/main" val="8461676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flipV="1">
            <a:off x="0" y="6622489"/>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flipV="1">
            <a:off x="0" y="172070"/>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774441" y="335901"/>
            <a:ext cx="7595118" cy="5663089"/>
          </a:xfrm>
          <a:prstGeom prst="rect">
            <a:avLst/>
          </a:prstGeom>
          <a:noFill/>
        </p:spPr>
        <p:txBody>
          <a:bodyPr wrap="square" rtlCol="0">
            <a:spAutoFit/>
          </a:bodyPr>
          <a:lstStyle/>
          <a:p>
            <a:r>
              <a:rPr lang="en-GB" sz="3200" dirty="0" smtClean="0"/>
              <a:t>Limitations</a:t>
            </a:r>
          </a:p>
          <a:p>
            <a:endParaRPr lang="en-GB" dirty="0" smtClean="0"/>
          </a:p>
          <a:p>
            <a:pPr marL="285750" indent="-285750">
              <a:buFont typeface="Arial" panose="020B0604020202020204" pitchFamily="34" charset="0"/>
              <a:buChar char="•"/>
            </a:pPr>
            <a:r>
              <a:rPr lang="en-GB" sz="2400" dirty="0" smtClean="0"/>
              <a:t>Given </a:t>
            </a:r>
            <a:r>
              <a:rPr lang="en-GB" sz="2400" dirty="0"/>
              <a:t>that only the </a:t>
            </a:r>
            <a:r>
              <a:rPr lang="en-GB" sz="2400" dirty="0" smtClean="0"/>
              <a:t>baseline survey </a:t>
            </a:r>
            <a:r>
              <a:rPr lang="en-GB" sz="2400" dirty="0"/>
              <a:t>data were analysed, it is not possible for this study to </a:t>
            </a:r>
            <a:r>
              <a:rPr lang="en-GB" sz="2400" dirty="0" smtClean="0"/>
              <a:t>ascertain causality </a:t>
            </a:r>
            <a:r>
              <a:rPr lang="en-GB" sz="2400" dirty="0"/>
              <a:t>between having migrant adult children and the parents’ health outcomes in the origin community, allowing only for an </a:t>
            </a:r>
            <a:r>
              <a:rPr lang="en-GB" sz="2400" dirty="0" smtClean="0"/>
              <a:t>identification of </a:t>
            </a:r>
            <a:r>
              <a:rPr lang="en-GB" sz="2400" dirty="0"/>
              <a:t>statistically significant associations between the two</a:t>
            </a:r>
            <a:r>
              <a:rPr lang="en-GB" sz="2400" dirty="0" smtClean="0"/>
              <a:t>.</a:t>
            </a:r>
          </a:p>
          <a:p>
            <a:pPr marL="285750" indent="-285750">
              <a:buFont typeface="Arial" panose="020B0604020202020204" pitchFamily="34" charset="0"/>
              <a:buChar char="•"/>
            </a:pPr>
            <a:endParaRPr lang="en-GB" sz="2400" dirty="0" smtClean="0"/>
          </a:p>
          <a:p>
            <a:pPr marL="285750" indent="-285750">
              <a:buFont typeface="Arial" panose="020B0604020202020204" pitchFamily="34" charset="0"/>
              <a:buChar char="•"/>
            </a:pPr>
            <a:r>
              <a:rPr lang="en-GB" sz="2400" dirty="0" smtClean="0"/>
              <a:t>The </a:t>
            </a:r>
            <a:r>
              <a:rPr lang="en-GB" sz="2400" dirty="0"/>
              <a:t>effect of children’s out-migration </a:t>
            </a:r>
            <a:r>
              <a:rPr lang="en-GB" sz="2400" dirty="0" smtClean="0"/>
              <a:t>may simply </a:t>
            </a:r>
            <a:r>
              <a:rPr lang="en-GB" sz="2400" dirty="0"/>
              <a:t>be the outcome of earlier (but unobserved) processes </a:t>
            </a:r>
            <a:r>
              <a:rPr lang="en-GB" sz="2400" dirty="0" smtClean="0"/>
              <a:t>which have </a:t>
            </a:r>
            <a:r>
              <a:rPr lang="en-GB" sz="2400" dirty="0"/>
              <a:t>led to the disease. That is, the reasons which brought about </a:t>
            </a:r>
            <a:r>
              <a:rPr lang="en-GB" sz="2400" dirty="0" smtClean="0"/>
              <a:t>the children’s </a:t>
            </a:r>
            <a:r>
              <a:rPr lang="en-GB" sz="2400" dirty="0"/>
              <a:t>out-migration, for instance local income generation </a:t>
            </a:r>
            <a:r>
              <a:rPr lang="en-GB" sz="2400" dirty="0" smtClean="0"/>
              <a:t>opportunity constraints</a:t>
            </a:r>
            <a:r>
              <a:rPr lang="en-GB" sz="2400" dirty="0"/>
              <a:t>, may also affect older parents’ risk of acquiring </a:t>
            </a:r>
            <a:r>
              <a:rPr lang="en-GB" sz="2400" dirty="0" smtClean="0"/>
              <a:t>the disease</a:t>
            </a:r>
            <a:r>
              <a:rPr lang="en-GB" sz="2400" dirty="0"/>
              <a:t>.</a:t>
            </a:r>
            <a:endParaRPr lang="en-GB" sz="2400" dirty="0" smtClean="0"/>
          </a:p>
        </p:txBody>
      </p:sp>
    </p:spTree>
    <p:extLst>
      <p:ext uri="{BB962C8B-B14F-4D97-AF65-F5344CB8AC3E}">
        <p14:creationId xmlns:p14="http://schemas.microsoft.com/office/powerpoint/2010/main" val="40368687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flipV="1">
            <a:off x="0" y="6622489"/>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flipV="1">
            <a:off x="0" y="172070"/>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774441" y="606489"/>
            <a:ext cx="7595118" cy="5755422"/>
          </a:xfrm>
          <a:prstGeom prst="rect">
            <a:avLst/>
          </a:prstGeom>
          <a:noFill/>
        </p:spPr>
        <p:txBody>
          <a:bodyPr wrap="square" rtlCol="0">
            <a:spAutoFit/>
          </a:bodyPr>
          <a:lstStyle/>
          <a:p>
            <a:r>
              <a:rPr lang="en-GB" sz="3200" dirty="0" smtClean="0"/>
              <a:t>Acknowledgement</a:t>
            </a:r>
          </a:p>
          <a:p>
            <a:endParaRPr lang="en-GB" sz="800" dirty="0" smtClean="0"/>
          </a:p>
          <a:p>
            <a:r>
              <a:rPr lang="en-GB" sz="2400" dirty="0" smtClean="0"/>
              <a:t>This </a:t>
            </a:r>
            <a:r>
              <a:rPr lang="en-GB" sz="2400" dirty="0"/>
              <a:t>research was supported by the ESRC Centre for </a:t>
            </a:r>
            <a:r>
              <a:rPr lang="en-GB" sz="2400" dirty="0" smtClean="0"/>
              <a:t>Population Change </a:t>
            </a:r>
            <a:r>
              <a:rPr lang="en-GB" sz="2400" dirty="0"/>
              <a:t>(grant number ES/K007394/1), with initial conceptualisation of the research supported by the </a:t>
            </a:r>
            <a:r>
              <a:rPr lang="en-GB" sz="2400" dirty="0" err="1"/>
              <a:t>AGEGlobe</a:t>
            </a:r>
            <a:r>
              <a:rPr lang="en-GB" sz="2400" dirty="0"/>
              <a:t> Network funded under the ESRC Ageing and Well-being in a Globalising World (grant number ES/K005979/1) and the ESRC Pathfinders grant (RES-238-25-0044) at the University of Southampton</a:t>
            </a:r>
            <a:r>
              <a:rPr lang="en-GB" sz="2400" dirty="0" smtClean="0"/>
              <a:t>.</a:t>
            </a:r>
          </a:p>
          <a:p>
            <a:endParaRPr lang="en-GB" sz="2400" dirty="0"/>
          </a:p>
          <a:p>
            <a:r>
              <a:rPr lang="en-GB" sz="3200" dirty="0"/>
              <a:t>Reference</a:t>
            </a:r>
          </a:p>
          <a:p>
            <a:endParaRPr lang="en-GB" sz="800" dirty="0" smtClean="0"/>
          </a:p>
          <a:p>
            <a:r>
              <a:rPr lang="en-GB" sz="2400" dirty="0" err="1" smtClean="0"/>
              <a:t>Evandrou</a:t>
            </a:r>
            <a:r>
              <a:rPr lang="en-GB" sz="2400" dirty="0" smtClean="0"/>
              <a:t> </a:t>
            </a:r>
            <a:r>
              <a:rPr lang="en-GB" sz="2400" dirty="0"/>
              <a:t>M., </a:t>
            </a:r>
            <a:r>
              <a:rPr lang="en-GB" sz="2400" dirty="0" err="1"/>
              <a:t>Falkingham</a:t>
            </a:r>
            <a:r>
              <a:rPr lang="en-GB" sz="2400" dirty="0"/>
              <a:t> J., Qin M. &amp; </a:t>
            </a:r>
            <a:r>
              <a:rPr lang="en-GB" sz="2400" dirty="0" err="1"/>
              <a:t>Vlachantoni</a:t>
            </a:r>
            <a:r>
              <a:rPr lang="en-GB" sz="2400" dirty="0"/>
              <a:t> A. 2017. Children’s migration and chronic illness among older parents ‘left behind’ in China. SSM - Population Health. https://doi.org/10.1016/j.ssmph.2017.10.002</a:t>
            </a:r>
          </a:p>
        </p:txBody>
      </p:sp>
    </p:spTree>
    <p:extLst>
      <p:ext uri="{BB962C8B-B14F-4D97-AF65-F5344CB8AC3E}">
        <p14:creationId xmlns:p14="http://schemas.microsoft.com/office/powerpoint/2010/main" val="41902059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18977"/>
            <a:ext cx="1562985" cy="6220046"/>
          </a:xfrm>
          <a:prstGeom prst="rect">
            <a:avLst/>
          </a:prstGeom>
          <a:solidFill>
            <a:schemeClr val="tx1">
              <a:lumMod val="65000"/>
              <a:lumOff val="35000"/>
            </a:schemeClr>
          </a:solidFill>
          <a:ln>
            <a:solidFill>
              <a:srgbClr val="6B6A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6B6A6A"/>
              </a:solidFill>
            </a:endParaRPr>
          </a:p>
        </p:txBody>
      </p:sp>
      <p:sp>
        <p:nvSpPr>
          <p:cNvPr id="11" name="Rectangle 10"/>
          <p:cNvSpPr/>
          <p:nvPr/>
        </p:nvSpPr>
        <p:spPr>
          <a:xfrm flipV="1">
            <a:off x="0" y="6654386"/>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527597"/>
            <a:ext cx="1533313" cy="918431"/>
          </a:xfrm>
          <a:prstGeom prst="rect">
            <a:avLst/>
          </a:prstGeom>
        </p:spPr>
      </p:pic>
      <p:sp>
        <p:nvSpPr>
          <p:cNvPr id="20" name="Rectangle 19"/>
          <p:cNvSpPr/>
          <p:nvPr/>
        </p:nvSpPr>
        <p:spPr>
          <a:xfrm flipV="1">
            <a:off x="0" y="157895"/>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2" name="Picture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517" y="5278711"/>
            <a:ext cx="1403950" cy="1175252"/>
          </a:xfrm>
          <a:prstGeom prst="rect">
            <a:avLst/>
          </a:prstGeom>
        </p:spPr>
      </p:pic>
      <p:sp>
        <p:nvSpPr>
          <p:cNvPr id="27" name="TextBox 26"/>
          <p:cNvSpPr txBox="1"/>
          <p:nvPr/>
        </p:nvSpPr>
        <p:spPr>
          <a:xfrm>
            <a:off x="1775637" y="694424"/>
            <a:ext cx="6847368" cy="584775"/>
          </a:xfrm>
          <a:prstGeom prst="rect">
            <a:avLst/>
          </a:prstGeom>
          <a:noFill/>
        </p:spPr>
        <p:txBody>
          <a:bodyPr wrap="square" rtlCol="0">
            <a:spAutoFit/>
          </a:bodyPr>
          <a:lstStyle/>
          <a:p>
            <a:r>
              <a:rPr lang="en-GB" sz="3200" dirty="0" smtClean="0">
                <a:solidFill>
                  <a:srgbClr val="091E58"/>
                </a:solidFill>
                <a:latin typeface="Corbel" panose="020B0503020204020204" pitchFamily="34" charset="0"/>
              </a:rPr>
              <a:t>Centre for Population Change </a:t>
            </a:r>
            <a:endParaRPr lang="en-GB" sz="3200" dirty="0">
              <a:solidFill>
                <a:srgbClr val="091E58"/>
              </a:solidFill>
              <a:latin typeface="Corbel" panose="020B0503020204020204" pitchFamily="34" charset="0"/>
            </a:endParaRPr>
          </a:p>
        </p:txBody>
      </p:sp>
      <p:sp>
        <p:nvSpPr>
          <p:cNvPr id="29" name="TextBox 28"/>
          <p:cNvSpPr txBox="1"/>
          <p:nvPr/>
        </p:nvSpPr>
        <p:spPr>
          <a:xfrm>
            <a:off x="1775637" y="1394562"/>
            <a:ext cx="4476307" cy="4924425"/>
          </a:xfrm>
          <a:prstGeom prst="rect">
            <a:avLst/>
          </a:prstGeom>
          <a:noFill/>
        </p:spPr>
        <p:txBody>
          <a:bodyPr wrap="square" rtlCol="0">
            <a:spAutoFit/>
          </a:bodyPr>
          <a:lstStyle/>
          <a:p>
            <a:r>
              <a:rPr lang="en-GB" sz="2800" dirty="0" smtClean="0">
                <a:solidFill>
                  <a:srgbClr val="00928C"/>
                </a:solidFill>
                <a:latin typeface="Corbel" panose="020B0503020204020204" pitchFamily="34" charset="0"/>
              </a:rPr>
              <a:t>Find our more and contact us</a:t>
            </a:r>
          </a:p>
          <a:p>
            <a:endParaRPr lang="en-GB" sz="2800" dirty="0">
              <a:solidFill>
                <a:srgbClr val="00928C"/>
              </a:solidFill>
              <a:latin typeface="Corbel" panose="020B0503020204020204" pitchFamily="34" charset="0"/>
            </a:endParaRPr>
          </a:p>
          <a:p>
            <a:pPr>
              <a:lnSpc>
                <a:spcPct val="150000"/>
              </a:lnSpc>
            </a:pPr>
            <a:r>
              <a:rPr lang="en-GB" sz="2400" dirty="0" smtClean="0">
                <a:solidFill>
                  <a:srgbClr val="091E58"/>
                </a:solidFill>
                <a:latin typeface="Corbel" panose="020B0503020204020204" pitchFamily="34" charset="0"/>
              </a:rPr>
              <a:t>Web: </a:t>
            </a:r>
            <a:r>
              <a:rPr lang="en-GB" sz="2400" dirty="0" smtClean="0">
                <a:solidFill>
                  <a:srgbClr val="00928C"/>
                </a:solidFill>
                <a:latin typeface="Corbel" panose="020B0503020204020204" pitchFamily="34" charset="0"/>
              </a:rPr>
              <a:t>www.cpc.ac.uk </a:t>
            </a:r>
          </a:p>
          <a:p>
            <a:pPr>
              <a:lnSpc>
                <a:spcPct val="150000"/>
              </a:lnSpc>
            </a:pPr>
            <a:r>
              <a:rPr lang="en-GB" sz="2400" dirty="0" smtClean="0">
                <a:solidFill>
                  <a:srgbClr val="091E58"/>
                </a:solidFill>
                <a:latin typeface="Corbel" panose="020B0503020204020204" pitchFamily="34" charset="0"/>
              </a:rPr>
              <a:t>Email: </a:t>
            </a:r>
            <a:r>
              <a:rPr lang="en-GB" sz="2400" dirty="0" smtClean="0">
                <a:solidFill>
                  <a:srgbClr val="00928C"/>
                </a:solidFill>
                <a:latin typeface="Corbel" panose="020B0503020204020204" pitchFamily="34" charset="0"/>
              </a:rPr>
              <a:t>cpc@soton.ac.uk</a:t>
            </a:r>
          </a:p>
          <a:p>
            <a:pPr>
              <a:lnSpc>
                <a:spcPct val="150000"/>
              </a:lnSpc>
            </a:pPr>
            <a:r>
              <a:rPr lang="en-GB" sz="2400" dirty="0" smtClean="0">
                <a:solidFill>
                  <a:srgbClr val="091E58"/>
                </a:solidFill>
                <a:latin typeface="Corbel" panose="020B0503020204020204" pitchFamily="34" charset="0"/>
              </a:rPr>
              <a:t>Tel: </a:t>
            </a:r>
            <a:r>
              <a:rPr lang="en-GB" sz="2400" dirty="0" smtClean="0">
                <a:solidFill>
                  <a:srgbClr val="00928C"/>
                </a:solidFill>
                <a:latin typeface="Corbel" panose="020B0503020204020204" pitchFamily="34" charset="0"/>
              </a:rPr>
              <a:t>+44 (0)23 80 592 579</a:t>
            </a:r>
            <a:br>
              <a:rPr lang="en-GB" sz="2400" dirty="0" smtClean="0">
                <a:solidFill>
                  <a:srgbClr val="00928C"/>
                </a:solidFill>
                <a:latin typeface="Corbel" panose="020B0503020204020204" pitchFamily="34" charset="0"/>
              </a:rPr>
            </a:br>
            <a:endParaRPr lang="en-GB" sz="2400" dirty="0">
              <a:solidFill>
                <a:srgbClr val="00928C"/>
              </a:solidFill>
              <a:latin typeface="Corbel" panose="020B0503020204020204" pitchFamily="34" charset="0"/>
            </a:endParaRPr>
          </a:p>
          <a:p>
            <a:pPr>
              <a:lnSpc>
                <a:spcPct val="150000"/>
              </a:lnSpc>
            </a:pPr>
            <a:r>
              <a:rPr lang="en-GB" sz="2400" dirty="0" smtClean="0">
                <a:solidFill>
                  <a:srgbClr val="091E58"/>
                </a:solidFill>
                <a:latin typeface="Corbel" panose="020B0503020204020204" pitchFamily="34" charset="0"/>
              </a:rPr>
              <a:t>Twitter: </a:t>
            </a:r>
            <a:r>
              <a:rPr lang="en-GB" sz="2400" dirty="0" smtClean="0">
                <a:solidFill>
                  <a:srgbClr val="00928C"/>
                </a:solidFill>
                <a:latin typeface="Corbel" panose="020B0503020204020204" pitchFamily="34" charset="0"/>
              </a:rPr>
              <a:t>@CPCpopulation</a:t>
            </a:r>
          </a:p>
          <a:p>
            <a:pPr>
              <a:lnSpc>
                <a:spcPct val="150000"/>
              </a:lnSpc>
            </a:pPr>
            <a:r>
              <a:rPr lang="en-GB" sz="2400" dirty="0" smtClean="0">
                <a:solidFill>
                  <a:srgbClr val="091E58"/>
                </a:solidFill>
                <a:latin typeface="Corbel" panose="020B0503020204020204" pitchFamily="34" charset="0"/>
              </a:rPr>
              <a:t>Facebook: </a:t>
            </a:r>
            <a:r>
              <a:rPr lang="en-GB" sz="2400" dirty="0" smtClean="0">
                <a:solidFill>
                  <a:srgbClr val="00928C"/>
                </a:solidFill>
                <a:latin typeface="Corbel" panose="020B0503020204020204" pitchFamily="34" charset="0"/>
              </a:rPr>
              <a:t>CPCpopulation</a:t>
            </a:r>
          </a:p>
          <a:p>
            <a:pPr>
              <a:lnSpc>
                <a:spcPct val="150000"/>
              </a:lnSpc>
            </a:pPr>
            <a:r>
              <a:rPr lang="en-GB" sz="2400" dirty="0" err="1" smtClean="0">
                <a:solidFill>
                  <a:srgbClr val="091E58"/>
                </a:solidFill>
                <a:latin typeface="Corbel" panose="020B0503020204020204" pitchFamily="34" charset="0"/>
              </a:rPr>
              <a:t>Mendeley</a:t>
            </a:r>
            <a:r>
              <a:rPr lang="en-GB" sz="2400" dirty="0" smtClean="0">
                <a:solidFill>
                  <a:srgbClr val="091E58"/>
                </a:solidFill>
                <a:latin typeface="Corbel" panose="020B0503020204020204" pitchFamily="34" charset="0"/>
              </a:rPr>
              <a:t>: </a:t>
            </a:r>
            <a:r>
              <a:rPr lang="en-GB" sz="2400" dirty="0" smtClean="0">
                <a:solidFill>
                  <a:srgbClr val="00928C"/>
                </a:solidFill>
                <a:latin typeface="Corbel" panose="020B0503020204020204" pitchFamily="34" charset="0"/>
              </a:rPr>
              <a:t>CPC Population</a:t>
            </a:r>
            <a:r>
              <a:rPr lang="en-GB" sz="2800" dirty="0" smtClean="0">
                <a:solidFill>
                  <a:srgbClr val="00928C"/>
                </a:solidFill>
                <a:latin typeface="Corbel" panose="020B0503020204020204" pitchFamily="34" charset="0"/>
              </a:rPr>
              <a:t>  </a:t>
            </a:r>
            <a:endParaRPr lang="en-GB" dirty="0">
              <a:solidFill>
                <a:srgbClr val="00928C"/>
              </a:solidFill>
              <a:latin typeface="Corbel" panose="020B0503020204020204" pitchFamily="34" charset="0"/>
            </a:endParaRPr>
          </a:p>
        </p:txBody>
      </p:sp>
    </p:spTree>
    <p:extLst>
      <p:ext uri="{BB962C8B-B14F-4D97-AF65-F5344CB8AC3E}">
        <p14:creationId xmlns:p14="http://schemas.microsoft.com/office/powerpoint/2010/main" val="39505862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flipV="1">
            <a:off x="0" y="6622489"/>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flipV="1">
            <a:off x="0" y="172070"/>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774441" y="512638"/>
            <a:ext cx="7595118" cy="5863144"/>
          </a:xfrm>
          <a:prstGeom prst="rect">
            <a:avLst/>
          </a:prstGeom>
          <a:noFill/>
        </p:spPr>
        <p:txBody>
          <a:bodyPr wrap="square" rtlCol="0">
            <a:spAutoFit/>
          </a:bodyPr>
          <a:lstStyle/>
          <a:p>
            <a:r>
              <a:rPr lang="en-GB" sz="3200" dirty="0" smtClean="0"/>
              <a:t>Background (I)</a:t>
            </a:r>
          </a:p>
          <a:p>
            <a:endParaRPr lang="en-GB" dirty="0" smtClean="0"/>
          </a:p>
          <a:p>
            <a:pPr marL="285750" indent="-285750">
              <a:buFont typeface="Arial" panose="020B0604020202020204" pitchFamily="34" charset="0"/>
              <a:buChar char="•"/>
            </a:pPr>
            <a:r>
              <a:rPr lang="en-GB" sz="2200" dirty="0"/>
              <a:t>China has the largest aged population in the world today and the pace of population ageing is much faster than in many other high-income or low- and middle-income countries (Du, 2013</a:t>
            </a:r>
            <a:r>
              <a:rPr lang="en-GB" sz="2200" dirty="0" smtClean="0"/>
              <a:t>).</a:t>
            </a:r>
          </a:p>
          <a:p>
            <a:pPr marL="285750" indent="-285750">
              <a:buFont typeface="Arial" panose="020B0604020202020204" pitchFamily="34" charset="0"/>
              <a:buChar char="•"/>
            </a:pPr>
            <a:endParaRPr lang="en-GB" sz="800" dirty="0"/>
          </a:p>
          <a:p>
            <a:pPr marL="285750" indent="-285750">
              <a:buFont typeface="Arial" panose="020B0604020202020204" pitchFamily="34" charset="0"/>
              <a:buChar char="•"/>
            </a:pPr>
            <a:r>
              <a:rPr lang="en-GB" sz="2200" dirty="0"/>
              <a:t>A health transition from maternal, child and communicable disorders to chronic non-communicable diseases</a:t>
            </a:r>
            <a:r>
              <a:rPr lang="en-GB" sz="2200" dirty="0" smtClean="0"/>
              <a:t>.</a:t>
            </a:r>
          </a:p>
          <a:p>
            <a:pPr marL="285750" indent="-285750">
              <a:buFont typeface="Arial" panose="020B0604020202020204" pitchFamily="34" charset="0"/>
              <a:buChar char="•"/>
            </a:pPr>
            <a:endParaRPr lang="en-GB" sz="800" dirty="0" smtClean="0"/>
          </a:p>
          <a:p>
            <a:pPr marL="285750" indent="-285750">
              <a:buFont typeface="Arial" panose="020B0604020202020204" pitchFamily="34" charset="0"/>
              <a:buChar char="•"/>
            </a:pPr>
            <a:r>
              <a:rPr lang="en-GB" sz="2200" dirty="0"/>
              <a:t>With the socio-economic development, massive internal migration became one of the dramatic phenomena. </a:t>
            </a:r>
            <a:r>
              <a:rPr lang="en-GB" sz="2200" dirty="0" err="1"/>
              <a:t>e.g</a:t>
            </a:r>
            <a:r>
              <a:rPr lang="en-GB" sz="2200" dirty="0"/>
              <a:t> in 2015, there were an estimated 277.5 million rural labourers working in China’s cities, constituting 36 percent of China's total workforce of around 770 million (National Bureau of Statistics of the People’s Republic of China, 2017).</a:t>
            </a:r>
          </a:p>
          <a:p>
            <a:pPr marL="285750" indent="-285750">
              <a:lnSpc>
                <a:spcPct val="150000"/>
              </a:lnSpc>
              <a:buFont typeface="Arial" panose="020B0604020202020204" pitchFamily="34" charset="0"/>
              <a:buChar char="•"/>
            </a:pPr>
            <a:endParaRPr lang="en-GB" dirty="0"/>
          </a:p>
          <a:p>
            <a:endParaRPr lang="en-GB" dirty="0"/>
          </a:p>
        </p:txBody>
      </p:sp>
    </p:spTree>
    <p:extLst>
      <p:ext uri="{BB962C8B-B14F-4D97-AF65-F5344CB8AC3E}">
        <p14:creationId xmlns:p14="http://schemas.microsoft.com/office/powerpoint/2010/main" val="29745218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flipV="1">
            <a:off x="0" y="6622489"/>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flipV="1">
            <a:off x="0" y="172070"/>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662473" y="194929"/>
            <a:ext cx="7595118" cy="7109639"/>
          </a:xfrm>
          <a:prstGeom prst="rect">
            <a:avLst/>
          </a:prstGeom>
          <a:noFill/>
        </p:spPr>
        <p:txBody>
          <a:bodyPr wrap="square" rtlCol="0">
            <a:spAutoFit/>
          </a:bodyPr>
          <a:lstStyle/>
          <a:p>
            <a:r>
              <a:rPr lang="en-GB" sz="3200" dirty="0" smtClean="0"/>
              <a:t>Background (II)</a:t>
            </a:r>
            <a:endParaRPr lang="en-GB" sz="3200" dirty="0"/>
          </a:p>
          <a:p>
            <a:endParaRPr lang="en-GB" dirty="0" smtClean="0"/>
          </a:p>
          <a:p>
            <a:pPr marL="285750" indent="-285750">
              <a:buFont typeface="Arial" panose="020B0604020202020204" pitchFamily="34" charset="0"/>
              <a:buChar char="•"/>
            </a:pPr>
            <a:r>
              <a:rPr lang="en-GB" sz="2200" dirty="0"/>
              <a:t>The family has been the major source of support and care for elderly members. </a:t>
            </a:r>
            <a:endParaRPr lang="en-GB" sz="2200" dirty="0" smtClean="0"/>
          </a:p>
          <a:p>
            <a:pPr marL="285750" indent="-285750">
              <a:buFont typeface="Arial" panose="020B0604020202020204" pitchFamily="34" charset="0"/>
              <a:buChar char="•"/>
            </a:pPr>
            <a:endParaRPr lang="en-GB" sz="800" dirty="0" smtClean="0"/>
          </a:p>
          <a:p>
            <a:pPr marL="285750" indent="-285750">
              <a:buFont typeface="Arial" panose="020B0604020202020204" pitchFamily="34" charset="0"/>
              <a:buChar char="•"/>
            </a:pPr>
            <a:r>
              <a:rPr lang="en-GB" sz="2200" dirty="0"/>
              <a:t>The Chinese culture has emphasized a son's duty to respect and support his </a:t>
            </a:r>
            <a:r>
              <a:rPr lang="en-GB" sz="2200" dirty="0" smtClean="0"/>
              <a:t>parents. Dependency in later life is mainly related to being dependent on one’s sons, as daughters frequently live elsewhere after their marriage and are expected to support their husband’s parents (Chou, 2011).</a:t>
            </a:r>
          </a:p>
          <a:p>
            <a:pPr marL="285750" indent="-285750">
              <a:buFont typeface="Arial" panose="020B0604020202020204" pitchFamily="34" charset="0"/>
              <a:buChar char="•"/>
            </a:pPr>
            <a:endParaRPr lang="en-GB" sz="800" dirty="0"/>
          </a:p>
          <a:p>
            <a:pPr marL="285750" indent="-285750">
              <a:buFont typeface="Arial" panose="020B0604020202020204" pitchFamily="34" charset="0"/>
              <a:buChar char="•"/>
            </a:pPr>
            <a:r>
              <a:rPr lang="en-GB" sz="2200" dirty="0" smtClean="0"/>
              <a:t>Traditional </a:t>
            </a:r>
            <a:r>
              <a:rPr lang="en-GB" sz="2200" dirty="0"/>
              <a:t>systems of family support from adult children in later life are now coming under pressure as a result of mass internal migration</a:t>
            </a:r>
            <a:r>
              <a:rPr lang="en-GB" sz="2200" dirty="0" smtClean="0"/>
              <a:t>.</a:t>
            </a:r>
          </a:p>
          <a:p>
            <a:pPr marL="285750" indent="-285750">
              <a:buFont typeface="Arial" panose="020B0604020202020204" pitchFamily="34" charset="0"/>
              <a:buChar char="•"/>
            </a:pPr>
            <a:endParaRPr lang="en-GB" sz="800" dirty="0"/>
          </a:p>
          <a:p>
            <a:pPr marL="285750" indent="-285750">
              <a:buFont typeface="Arial" panose="020B0604020202020204" pitchFamily="34" charset="0"/>
              <a:buChar char="•"/>
            </a:pPr>
            <a:r>
              <a:rPr lang="en-GB" sz="2200" dirty="0"/>
              <a:t>In the absence of a mature system of old age social protection, including pensions and health and social care, it is posited that the outmigration of an adult son may lead to his parents’ deteriorating emotional and physical care, affecting their health in the long run</a:t>
            </a:r>
            <a:r>
              <a:rPr lang="en-GB" sz="2200" dirty="0" smtClean="0"/>
              <a:t>.</a:t>
            </a:r>
          </a:p>
          <a:p>
            <a:pPr marL="285750" indent="-285750">
              <a:buFont typeface="Arial" panose="020B0604020202020204" pitchFamily="34" charset="0"/>
              <a:buChar char="•"/>
            </a:pPr>
            <a:endParaRPr lang="en-GB" sz="2000" dirty="0"/>
          </a:p>
          <a:p>
            <a:endParaRPr lang="en-GB" dirty="0"/>
          </a:p>
        </p:txBody>
      </p:sp>
    </p:spTree>
    <p:extLst>
      <p:ext uri="{BB962C8B-B14F-4D97-AF65-F5344CB8AC3E}">
        <p14:creationId xmlns:p14="http://schemas.microsoft.com/office/powerpoint/2010/main" val="610007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flipV="1">
            <a:off x="0" y="6622489"/>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0" name="Rectangle 9"/>
          <p:cNvSpPr/>
          <p:nvPr/>
        </p:nvSpPr>
        <p:spPr>
          <a:xfrm flipV="1">
            <a:off x="0" y="172070"/>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 name="TextBox 1"/>
          <p:cNvSpPr txBox="1"/>
          <p:nvPr/>
        </p:nvSpPr>
        <p:spPr>
          <a:xfrm>
            <a:off x="746449" y="240804"/>
            <a:ext cx="7595118" cy="6494085"/>
          </a:xfrm>
          <a:prstGeom prst="rect">
            <a:avLst/>
          </a:prstGeom>
          <a:noFill/>
        </p:spPr>
        <p:txBody>
          <a:bodyPr wrap="square" rtlCol="0">
            <a:spAutoFit/>
          </a:bodyPr>
          <a:lstStyle/>
          <a:p>
            <a:r>
              <a:rPr lang="en-GB" sz="3200" dirty="0" smtClean="0">
                <a:solidFill>
                  <a:prstClr val="black"/>
                </a:solidFill>
              </a:rPr>
              <a:t>Aim </a:t>
            </a:r>
            <a:r>
              <a:rPr lang="en-GB" sz="3200" dirty="0">
                <a:solidFill>
                  <a:prstClr val="black"/>
                </a:solidFill>
              </a:rPr>
              <a:t>and hypothesis</a:t>
            </a:r>
          </a:p>
          <a:p>
            <a:endParaRPr lang="en-GB" dirty="0" smtClean="0">
              <a:solidFill>
                <a:prstClr val="black"/>
              </a:solidFill>
            </a:endParaRPr>
          </a:p>
          <a:p>
            <a:r>
              <a:rPr lang="en-GB" sz="2400" dirty="0" smtClean="0">
                <a:solidFill>
                  <a:prstClr val="black"/>
                </a:solidFill>
              </a:rPr>
              <a:t>Aim </a:t>
            </a:r>
          </a:p>
          <a:p>
            <a:pPr marL="285750" indent="-285750">
              <a:buFont typeface="Arial" panose="020B0604020202020204" pitchFamily="34" charset="0"/>
              <a:buChar char="•"/>
            </a:pPr>
            <a:r>
              <a:rPr lang="en-GB" sz="2400" dirty="0" smtClean="0">
                <a:solidFill>
                  <a:prstClr val="black"/>
                </a:solidFill>
              </a:rPr>
              <a:t>To </a:t>
            </a:r>
            <a:r>
              <a:rPr lang="en-GB" sz="2400" dirty="0">
                <a:solidFill>
                  <a:prstClr val="black"/>
                </a:solidFill>
              </a:rPr>
              <a:t>investigate the </a:t>
            </a:r>
            <a:r>
              <a:rPr lang="en-GB" sz="2400" dirty="0" smtClean="0">
                <a:solidFill>
                  <a:prstClr val="black"/>
                </a:solidFill>
              </a:rPr>
              <a:t>association between </a:t>
            </a:r>
            <a:r>
              <a:rPr lang="en-GB" sz="2400" dirty="0">
                <a:solidFill>
                  <a:prstClr val="black"/>
                </a:solidFill>
              </a:rPr>
              <a:t>having </a:t>
            </a:r>
            <a:r>
              <a:rPr lang="en-GB" sz="2400" dirty="0" smtClean="0">
                <a:solidFill>
                  <a:prstClr val="black"/>
                </a:solidFill>
              </a:rPr>
              <a:t>a migrant son and </a:t>
            </a:r>
            <a:r>
              <a:rPr lang="en-GB" sz="2400" dirty="0">
                <a:solidFill>
                  <a:prstClr val="black"/>
                </a:solidFill>
              </a:rPr>
              <a:t>older parents’ chronic illness in China, using chronic stomach </a:t>
            </a:r>
            <a:r>
              <a:rPr lang="en-GB" sz="2400" dirty="0" smtClean="0">
                <a:solidFill>
                  <a:prstClr val="black"/>
                </a:solidFill>
              </a:rPr>
              <a:t>or other </a:t>
            </a:r>
            <a:r>
              <a:rPr lang="en-GB" sz="2400" dirty="0">
                <a:solidFill>
                  <a:prstClr val="black"/>
                </a:solidFill>
              </a:rPr>
              <a:t>digestive diseases as a proxy</a:t>
            </a:r>
            <a:r>
              <a:rPr lang="en-GB" sz="2400" dirty="0" smtClean="0">
                <a:solidFill>
                  <a:prstClr val="black"/>
                </a:solidFill>
              </a:rPr>
              <a:t>.</a:t>
            </a:r>
          </a:p>
          <a:p>
            <a:pPr marL="285750" indent="-285750">
              <a:buFont typeface="Arial" panose="020B0604020202020204" pitchFamily="34" charset="0"/>
              <a:buChar char="•"/>
            </a:pPr>
            <a:endParaRPr lang="en-GB" sz="800" dirty="0" smtClean="0">
              <a:solidFill>
                <a:prstClr val="black"/>
              </a:solidFill>
            </a:endParaRPr>
          </a:p>
          <a:p>
            <a:r>
              <a:rPr lang="en-GB" sz="2400" dirty="0" smtClean="0">
                <a:solidFill>
                  <a:prstClr val="black"/>
                </a:solidFill>
              </a:rPr>
              <a:t>Why chronic digestive diseases</a:t>
            </a:r>
          </a:p>
          <a:p>
            <a:pPr marL="285750" indent="-285750">
              <a:buFont typeface="Arial" panose="020B0604020202020204" pitchFamily="34" charset="0"/>
              <a:buChar char="•"/>
            </a:pPr>
            <a:r>
              <a:rPr lang="en-GB" sz="2400" dirty="0">
                <a:solidFill>
                  <a:prstClr val="black"/>
                </a:solidFill>
              </a:rPr>
              <a:t>Chronic digestive diseases include a wide </a:t>
            </a:r>
            <a:r>
              <a:rPr lang="en-GB" sz="2400" dirty="0" smtClean="0">
                <a:solidFill>
                  <a:prstClr val="black"/>
                </a:solidFill>
              </a:rPr>
              <a:t>spectrum of </a:t>
            </a:r>
            <a:r>
              <a:rPr lang="en-GB" sz="2400" dirty="0">
                <a:solidFill>
                  <a:prstClr val="black"/>
                </a:solidFill>
              </a:rPr>
              <a:t>disorders, such as functional gastrointestinal disorders, </a:t>
            </a:r>
            <a:r>
              <a:rPr lang="en-GB" sz="2400" dirty="0" smtClean="0">
                <a:solidFill>
                  <a:prstClr val="black"/>
                </a:solidFill>
              </a:rPr>
              <a:t>inflammatory bowel </a:t>
            </a:r>
            <a:r>
              <a:rPr lang="en-GB" sz="2400" dirty="0">
                <a:solidFill>
                  <a:prstClr val="black"/>
                </a:solidFill>
              </a:rPr>
              <a:t>disease, gastro-oesophageal reflux disease, </a:t>
            </a:r>
            <a:r>
              <a:rPr lang="en-GB" sz="2400" dirty="0" smtClean="0">
                <a:solidFill>
                  <a:prstClr val="black"/>
                </a:solidFill>
              </a:rPr>
              <a:t>and peptic </a:t>
            </a:r>
            <a:r>
              <a:rPr lang="en-GB" sz="2400" dirty="0">
                <a:solidFill>
                  <a:prstClr val="black"/>
                </a:solidFill>
              </a:rPr>
              <a:t>ulcer disease, which have significant effects on the quality of </a:t>
            </a:r>
            <a:r>
              <a:rPr lang="en-GB" sz="2400" dirty="0" smtClean="0">
                <a:solidFill>
                  <a:prstClr val="black"/>
                </a:solidFill>
              </a:rPr>
              <a:t>life among </a:t>
            </a:r>
            <a:r>
              <a:rPr lang="en-GB" sz="2400" dirty="0">
                <a:solidFill>
                  <a:prstClr val="black"/>
                </a:solidFill>
              </a:rPr>
              <a:t>older people.</a:t>
            </a:r>
            <a:endParaRPr lang="en-GB" sz="2400" dirty="0" smtClean="0">
              <a:solidFill>
                <a:prstClr val="black"/>
              </a:solidFill>
            </a:endParaRPr>
          </a:p>
          <a:p>
            <a:pPr marL="285750" indent="-285750">
              <a:buFont typeface="Arial" panose="020B0604020202020204" pitchFamily="34" charset="0"/>
              <a:buChar char="•"/>
            </a:pPr>
            <a:endParaRPr lang="en-GB" sz="800" dirty="0">
              <a:solidFill>
                <a:prstClr val="black"/>
              </a:solidFill>
            </a:endParaRPr>
          </a:p>
          <a:p>
            <a:r>
              <a:rPr lang="en-GB" sz="2400" dirty="0" smtClean="0">
                <a:solidFill>
                  <a:prstClr val="black"/>
                </a:solidFill>
              </a:rPr>
              <a:t>Hypothesis</a:t>
            </a:r>
          </a:p>
          <a:p>
            <a:pPr marL="285750" indent="-285750">
              <a:buFont typeface="Arial" panose="020B0604020202020204" pitchFamily="34" charset="0"/>
              <a:buChar char="•"/>
            </a:pPr>
            <a:r>
              <a:rPr lang="en-GB" sz="2400" dirty="0" smtClean="0">
                <a:solidFill>
                  <a:prstClr val="black"/>
                </a:solidFill>
              </a:rPr>
              <a:t>The migration </a:t>
            </a:r>
            <a:r>
              <a:rPr lang="en-GB" sz="2400" dirty="0">
                <a:solidFill>
                  <a:prstClr val="black"/>
                </a:solidFill>
              </a:rPr>
              <a:t>of sons significantly increases the risk of chronic stomach and </a:t>
            </a:r>
            <a:r>
              <a:rPr lang="en-GB" sz="2400" dirty="0" smtClean="0">
                <a:solidFill>
                  <a:prstClr val="black"/>
                </a:solidFill>
              </a:rPr>
              <a:t>other digestive </a:t>
            </a:r>
            <a:r>
              <a:rPr lang="en-GB" sz="2400" dirty="0">
                <a:solidFill>
                  <a:prstClr val="black"/>
                </a:solidFill>
              </a:rPr>
              <a:t>diseases among ‘left behind’ elderly parents in contemporary China.</a:t>
            </a:r>
            <a:endParaRPr lang="en-GB" sz="2400" dirty="0" smtClean="0">
              <a:solidFill>
                <a:prstClr val="black"/>
              </a:solidFill>
            </a:endParaRPr>
          </a:p>
          <a:p>
            <a:endParaRPr lang="en-GB" dirty="0">
              <a:solidFill>
                <a:prstClr val="black"/>
              </a:solidFill>
            </a:endParaRPr>
          </a:p>
        </p:txBody>
      </p:sp>
    </p:spTree>
    <p:extLst>
      <p:ext uri="{BB962C8B-B14F-4D97-AF65-F5344CB8AC3E}">
        <p14:creationId xmlns:p14="http://schemas.microsoft.com/office/powerpoint/2010/main" val="35058277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flipV="1">
            <a:off x="0" y="6622489"/>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flipV="1">
            <a:off x="0" y="172070"/>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765111" y="217789"/>
            <a:ext cx="7595118" cy="7725192"/>
          </a:xfrm>
          <a:prstGeom prst="rect">
            <a:avLst/>
          </a:prstGeom>
          <a:noFill/>
        </p:spPr>
        <p:txBody>
          <a:bodyPr wrap="square" rtlCol="0">
            <a:spAutoFit/>
          </a:bodyPr>
          <a:lstStyle/>
          <a:p>
            <a:r>
              <a:rPr lang="en-GB" sz="2800" dirty="0"/>
              <a:t>The possible mechanism between out-migration of adult son and digestive condition for parents left behind</a:t>
            </a:r>
            <a:endParaRPr lang="en-GB" sz="1000" dirty="0" smtClean="0"/>
          </a:p>
          <a:p>
            <a:endParaRPr lang="en-GB" sz="800" dirty="0" smtClean="0"/>
          </a:p>
          <a:p>
            <a:r>
              <a:rPr lang="en-GB" sz="2000" dirty="0" smtClean="0"/>
              <a:t>Possible mechanism</a:t>
            </a:r>
            <a:endParaRPr lang="en-GB" sz="2000" dirty="0"/>
          </a:p>
          <a:p>
            <a:pPr marL="742950" lvl="1" indent="-285750">
              <a:buFont typeface="Arial" panose="020B0604020202020204" pitchFamily="34" charset="0"/>
              <a:buChar char="•"/>
            </a:pPr>
            <a:r>
              <a:rPr lang="en-GB" sz="2000" dirty="0" smtClean="0"/>
              <a:t>The </a:t>
            </a:r>
            <a:r>
              <a:rPr lang="en-GB" sz="2000" dirty="0"/>
              <a:t>strong desire of being close to migrant </a:t>
            </a:r>
            <a:r>
              <a:rPr lang="en-GB" sz="2000" dirty="0" smtClean="0"/>
              <a:t>children----constant feelings </a:t>
            </a:r>
            <a:r>
              <a:rPr lang="en-GB" sz="2000" dirty="0"/>
              <a:t>of </a:t>
            </a:r>
            <a:r>
              <a:rPr lang="en-GB" sz="2000" dirty="0" smtClean="0"/>
              <a:t>worrying</a:t>
            </a:r>
            <a:r>
              <a:rPr lang="en-GB" sz="2000" dirty="0"/>
              <a:t>, anxiety, pessimism and depression.</a:t>
            </a:r>
            <a:endParaRPr lang="en-GB" sz="2000" dirty="0" smtClean="0"/>
          </a:p>
          <a:p>
            <a:pPr marL="742950" lvl="1" indent="-285750">
              <a:buFont typeface="Arial" panose="020B0604020202020204" pitchFamily="34" charset="0"/>
              <a:buChar char="•"/>
            </a:pPr>
            <a:r>
              <a:rPr lang="en-GB" sz="2000" dirty="0" smtClean="0"/>
              <a:t>Such chronic stress may influence the body biological process and leads to </a:t>
            </a:r>
            <a:r>
              <a:rPr lang="en-GB" sz="2000" dirty="0"/>
              <a:t>the </a:t>
            </a:r>
            <a:r>
              <a:rPr lang="en-GB" sz="2000" dirty="0" smtClean="0"/>
              <a:t>digestive disorders</a:t>
            </a:r>
            <a:r>
              <a:rPr lang="en-GB" sz="2000" dirty="0"/>
              <a:t>.</a:t>
            </a:r>
            <a:endParaRPr lang="en-GB" sz="2000" dirty="0" smtClean="0"/>
          </a:p>
          <a:p>
            <a:pPr marL="1200150" lvl="2" indent="-285750">
              <a:buFont typeface="Arial" panose="020B0604020202020204" pitchFamily="34" charset="0"/>
              <a:buChar char="•"/>
            </a:pPr>
            <a:r>
              <a:rPr lang="en-GB" sz="2000" dirty="0" smtClean="0"/>
              <a:t>through “brain-gut </a:t>
            </a:r>
            <a:r>
              <a:rPr lang="en-GB" sz="2000" dirty="0"/>
              <a:t>axis</a:t>
            </a:r>
            <a:r>
              <a:rPr lang="en-GB" sz="2000" dirty="0" smtClean="0"/>
              <a:t>”---- </a:t>
            </a:r>
            <a:r>
              <a:rPr lang="en-GB" sz="2000" dirty="0"/>
              <a:t>bidirectional link between the gastrointestinal tract and the brain regulated at neural, hormonal, and immunological levels (</a:t>
            </a:r>
            <a:r>
              <a:rPr lang="en-GB" sz="2000" dirty="0" err="1"/>
              <a:t>Grenham</a:t>
            </a:r>
            <a:r>
              <a:rPr lang="en-GB" sz="2000" dirty="0"/>
              <a:t>, Clarke, </a:t>
            </a:r>
            <a:r>
              <a:rPr lang="en-GB" sz="2000" dirty="0" err="1"/>
              <a:t>Cryan</a:t>
            </a:r>
            <a:r>
              <a:rPr lang="en-GB" sz="2000" dirty="0"/>
              <a:t> &amp; </a:t>
            </a:r>
            <a:r>
              <a:rPr lang="en-GB" sz="2000" dirty="0" err="1"/>
              <a:t>Dinan</a:t>
            </a:r>
            <a:r>
              <a:rPr lang="en-GB" sz="2000" dirty="0"/>
              <a:t>, 2011; Hollander, 2003; Mayer, 2000).</a:t>
            </a:r>
          </a:p>
          <a:p>
            <a:pPr marL="742950" lvl="1" indent="-285750">
              <a:buFont typeface="Arial" panose="020B0604020202020204" pitchFamily="34" charset="0"/>
              <a:buChar char="•"/>
            </a:pPr>
            <a:r>
              <a:rPr lang="en-GB" sz="2000" dirty="0" smtClean="0"/>
              <a:t>Less healthy behaviour (irregular </a:t>
            </a:r>
            <a:r>
              <a:rPr lang="en-GB" sz="2000" dirty="0"/>
              <a:t>eating/meals</a:t>
            </a:r>
            <a:r>
              <a:rPr lang="en-GB" sz="2000" dirty="0" smtClean="0"/>
              <a:t>, </a:t>
            </a:r>
            <a:r>
              <a:rPr lang="en-GB" sz="2000" dirty="0"/>
              <a:t>more unhealthy </a:t>
            </a:r>
            <a:r>
              <a:rPr lang="en-GB" sz="2000" dirty="0" smtClean="0"/>
              <a:t>food).</a:t>
            </a:r>
          </a:p>
          <a:p>
            <a:pPr marL="742950" lvl="1" indent="-285750">
              <a:buFont typeface="Arial" panose="020B0604020202020204" pitchFamily="34" charset="0"/>
              <a:buChar char="•"/>
            </a:pPr>
            <a:r>
              <a:rPr lang="en-GB" sz="2000" dirty="0" smtClean="0"/>
              <a:t>Less frequently used health care.</a:t>
            </a:r>
          </a:p>
          <a:p>
            <a:endParaRPr lang="en-GB" sz="2000" dirty="0" smtClean="0"/>
          </a:p>
          <a:p>
            <a:r>
              <a:rPr lang="en-GB" sz="2000" dirty="0" smtClean="0"/>
              <a:t>Manifestations </a:t>
            </a:r>
            <a:r>
              <a:rPr lang="en-GB" sz="2000" dirty="0"/>
              <a:t>under stress</a:t>
            </a:r>
          </a:p>
          <a:p>
            <a:pPr marL="742950" lvl="1" indent="-285750">
              <a:buFont typeface="Arial" panose="020B0604020202020204" pitchFamily="34" charset="0"/>
              <a:buChar char="•"/>
            </a:pPr>
            <a:r>
              <a:rPr lang="en-GB" sz="2000" dirty="0"/>
              <a:t>Loss of </a:t>
            </a:r>
            <a:r>
              <a:rPr lang="en-GB" sz="2000" dirty="0" smtClean="0"/>
              <a:t>appetite, Irritation </a:t>
            </a:r>
            <a:r>
              <a:rPr lang="en-GB" sz="2000" dirty="0"/>
              <a:t>and upset of the digestive </a:t>
            </a:r>
            <a:r>
              <a:rPr lang="en-GB" sz="2000" dirty="0" smtClean="0"/>
              <a:t>organs, Chronic </a:t>
            </a:r>
            <a:r>
              <a:rPr lang="en-GB" sz="2000" dirty="0"/>
              <a:t>peptic ulcers (Gastric and duodenal ulcers</a:t>
            </a:r>
            <a:r>
              <a:rPr lang="en-GB" sz="2000" dirty="0" smtClean="0"/>
              <a:t>), others.</a:t>
            </a:r>
            <a:endParaRPr lang="en-GB" sz="2000" dirty="0"/>
          </a:p>
          <a:p>
            <a:pPr marL="742950" lvl="1" indent="-285750">
              <a:lnSpc>
                <a:spcPct val="150000"/>
              </a:lnSpc>
              <a:buFont typeface="Arial" panose="020B0604020202020204" pitchFamily="34" charset="0"/>
              <a:buChar char="•"/>
            </a:pPr>
            <a:endParaRPr lang="en-GB" dirty="0"/>
          </a:p>
          <a:p>
            <a:pPr marL="285750" indent="-285750">
              <a:lnSpc>
                <a:spcPct val="150000"/>
              </a:lnSpc>
              <a:buFont typeface="Arial" panose="020B0604020202020204" pitchFamily="34" charset="0"/>
              <a:buChar char="•"/>
            </a:pPr>
            <a:endParaRPr lang="en-GB" dirty="0" smtClean="0"/>
          </a:p>
          <a:p>
            <a:endParaRPr lang="en-GB" dirty="0"/>
          </a:p>
        </p:txBody>
      </p:sp>
    </p:spTree>
    <p:extLst>
      <p:ext uri="{BB962C8B-B14F-4D97-AF65-F5344CB8AC3E}">
        <p14:creationId xmlns:p14="http://schemas.microsoft.com/office/powerpoint/2010/main" val="27254295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flipV="1">
            <a:off x="0" y="6622489"/>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0" name="Rectangle 9"/>
          <p:cNvSpPr/>
          <p:nvPr/>
        </p:nvSpPr>
        <p:spPr>
          <a:xfrm flipV="1">
            <a:off x="0" y="172070"/>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 name="TextBox 1"/>
          <p:cNvSpPr txBox="1"/>
          <p:nvPr/>
        </p:nvSpPr>
        <p:spPr>
          <a:xfrm>
            <a:off x="793102" y="410547"/>
            <a:ext cx="7595118" cy="4924425"/>
          </a:xfrm>
          <a:prstGeom prst="rect">
            <a:avLst/>
          </a:prstGeom>
          <a:noFill/>
        </p:spPr>
        <p:txBody>
          <a:bodyPr wrap="square" rtlCol="0">
            <a:spAutoFit/>
          </a:bodyPr>
          <a:lstStyle/>
          <a:p>
            <a:r>
              <a:rPr lang="en-GB" sz="3200" dirty="0" smtClean="0">
                <a:solidFill>
                  <a:prstClr val="black"/>
                </a:solidFill>
              </a:rPr>
              <a:t>Mixed findings from the existing studies</a:t>
            </a:r>
            <a:endParaRPr lang="en-GB" sz="3200" dirty="0">
              <a:solidFill>
                <a:prstClr val="black"/>
              </a:solidFill>
            </a:endParaRPr>
          </a:p>
          <a:p>
            <a:endParaRPr lang="en-GB" dirty="0" smtClean="0">
              <a:solidFill>
                <a:prstClr val="black"/>
              </a:solidFill>
            </a:endParaRPr>
          </a:p>
          <a:p>
            <a:pPr marL="285750" indent="-285750">
              <a:buFont typeface="Arial" panose="020B0604020202020204" pitchFamily="34" charset="0"/>
              <a:buChar char="•"/>
            </a:pPr>
            <a:r>
              <a:rPr lang="en-GB" sz="2400" dirty="0" smtClean="0">
                <a:solidFill>
                  <a:prstClr val="black"/>
                </a:solidFill>
              </a:rPr>
              <a:t>In India, </a:t>
            </a:r>
            <a:r>
              <a:rPr lang="en-GB" sz="2400" dirty="0">
                <a:solidFill>
                  <a:prstClr val="black"/>
                </a:solidFill>
              </a:rPr>
              <a:t>having a migrant son </a:t>
            </a:r>
            <a:r>
              <a:rPr lang="en-GB" sz="2400" dirty="0" smtClean="0">
                <a:solidFill>
                  <a:prstClr val="black"/>
                </a:solidFill>
              </a:rPr>
              <a:t>was negatively </a:t>
            </a:r>
            <a:r>
              <a:rPr lang="en-GB" sz="2400" dirty="0">
                <a:solidFill>
                  <a:prstClr val="black"/>
                </a:solidFill>
              </a:rPr>
              <a:t>associated with older parents’ physical </a:t>
            </a:r>
            <a:r>
              <a:rPr lang="en-GB" sz="2400" dirty="0" smtClean="0">
                <a:solidFill>
                  <a:prstClr val="black"/>
                </a:solidFill>
              </a:rPr>
              <a:t>health, increasing the chance </a:t>
            </a:r>
            <a:r>
              <a:rPr lang="en-GB" sz="2400" dirty="0">
                <a:solidFill>
                  <a:prstClr val="black"/>
                </a:solidFill>
              </a:rPr>
              <a:t>of </a:t>
            </a:r>
            <a:r>
              <a:rPr lang="en-GB" sz="2400" dirty="0" smtClean="0">
                <a:solidFill>
                  <a:prstClr val="black"/>
                </a:solidFill>
              </a:rPr>
              <a:t>any </a:t>
            </a:r>
            <a:r>
              <a:rPr lang="en-GB" sz="2400" dirty="0">
                <a:solidFill>
                  <a:prstClr val="black"/>
                </a:solidFill>
              </a:rPr>
              <a:t>of the diagnosed conditions of hypertension</a:t>
            </a:r>
            <a:r>
              <a:rPr lang="en-GB" sz="2400" dirty="0" smtClean="0">
                <a:solidFill>
                  <a:prstClr val="black"/>
                </a:solidFill>
              </a:rPr>
              <a:t>, diabetes </a:t>
            </a:r>
            <a:r>
              <a:rPr lang="en-GB" sz="2400" dirty="0">
                <a:solidFill>
                  <a:prstClr val="black"/>
                </a:solidFill>
              </a:rPr>
              <a:t>and heart disease (</a:t>
            </a:r>
            <a:r>
              <a:rPr lang="en-GB" sz="2400" dirty="0" err="1" smtClean="0">
                <a:solidFill>
                  <a:prstClr val="black"/>
                </a:solidFill>
              </a:rPr>
              <a:t>Falkingham</a:t>
            </a:r>
            <a:r>
              <a:rPr lang="en-GB" sz="2400" dirty="0" smtClean="0">
                <a:solidFill>
                  <a:prstClr val="black"/>
                </a:solidFill>
              </a:rPr>
              <a:t> et </a:t>
            </a:r>
            <a:r>
              <a:rPr lang="en-GB" sz="2400" dirty="0">
                <a:solidFill>
                  <a:prstClr val="black"/>
                </a:solidFill>
              </a:rPr>
              <a:t>al., 2017</a:t>
            </a:r>
            <a:r>
              <a:rPr lang="en-GB" sz="2400" dirty="0" smtClean="0">
                <a:solidFill>
                  <a:prstClr val="black"/>
                </a:solidFill>
              </a:rPr>
              <a:t>); the negative association was also found </a:t>
            </a:r>
            <a:r>
              <a:rPr lang="en-GB" sz="2400" dirty="0">
                <a:solidFill>
                  <a:prstClr val="black"/>
                </a:solidFill>
              </a:rPr>
              <a:t>in </a:t>
            </a:r>
            <a:r>
              <a:rPr lang="en-GB" sz="2400" dirty="0" smtClean="0">
                <a:solidFill>
                  <a:prstClr val="black"/>
                </a:solidFill>
              </a:rPr>
              <a:t>Mexico </a:t>
            </a:r>
            <a:r>
              <a:rPr lang="en-GB" sz="2400" dirty="0">
                <a:solidFill>
                  <a:prstClr val="black"/>
                </a:solidFill>
              </a:rPr>
              <a:t>(</a:t>
            </a:r>
            <a:r>
              <a:rPr lang="en-GB" sz="2400" dirty="0" err="1">
                <a:solidFill>
                  <a:prstClr val="black"/>
                </a:solidFill>
              </a:rPr>
              <a:t>Antman</a:t>
            </a:r>
            <a:r>
              <a:rPr lang="en-GB" sz="2400" dirty="0">
                <a:solidFill>
                  <a:prstClr val="black"/>
                </a:solidFill>
              </a:rPr>
              <a:t>, </a:t>
            </a:r>
            <a:r>
              <a:rPr lang="en-GB" sz="2400" dirty="0" smtClean="0">
                <a:solidFill>
                  <a:prstClr val="black"/>
                </a:solidFill>
              </a:rPr>
              <a:t>2010).</a:t>
            </a:r>
          </a:p>
          <a:p>
            <a:pPr marL="285750" indent="-285750">
              <a:buFont typeface="Arial" panose="020B0604020202020204" pitchFamily="34" charset="0"/>
              <a:buChar char="•"/>
            </a:pPr>
            <a:endParaRPr lang="en-GB" sz="2400" dirty="0">
              <a:solidFill>
                <a:prstClr val="black"/>
              </a:solidFill>
            </a:endParaRPr>
          </a:p>
          <a:p>
            <a:pPr marL="285750" indent="-285750">
              <a:buFont typeface="Arial" panose="020B0604020202020204" pitchFamily="34" charset="0"/>
              <a:buChar char="•"/>
            </a:pPr>
            <a:r>
              <a:rPr lang="en-GB" sz="2400" dirty="0" smtClean="0">
                <a:solidFill>
                  <a:prstClr val="black"/>
                </a:solidFill>
              </a:rPr>
              <a:t>By contrast, </a:t>
            </a:r>
            <a:r>
              <a:rPr lang="en-GB" sz="2400" dirty="0">
                <a:solidFill>
                  <a:prstClr val="black"/>
                </a:solidFill>
              </a:rPr>
              <a:t>positive </a:t>
            </a:r>
            <a:r>
              <a:rPr lang="en-GB" sz="2400" dirty="0" smtClean="0">
                <a:solidFill>
                  <a:prstClr val="black"/>
                </a:solidFill>
              </a:rPr>
              <a:t>associations were found </a:t>
            </a:r>
            <a:r>
              <a:rPr lang="en-GB" sz="2400" dirty="0">
                <a:solidFill>
                  <a:prstClr val="black"/>
                </a:solidFill>
              </a:rPr>
              <a:t>in Thailand and Indonesia, in part reflecting the </a:t>
            </a:r>
            <a:r>
              <a:rPr lang="en-GB" sz="2400" dirty="0" smtClean="0">
                <a:solidFill>
                  <a:prstClr val="black"/>
                </a:solidFill>
              </a:rPr>
              <a:t>economic gains </a:t>
            </a:r>
            <a:r>
              <a:rPr lang="en-GB" sz="2400" dirty="0">
                <a:solidFill>
                  <a:prstClr val="black"/>
                </a:solidFill>
              </a:rPr>
              <a:t>of migration through remittances (</a:t>
            </a:r>
            <a:r>
              <a:rPr lang="en-GB" sz="2400" dirty="0" err="1">
                <a:solidFill>
                  <a:prstClr val="black"/>
                </a:solidFill>
              </a:rPr>
              <a:t>Abas</a:t>
            </a:r>
            <a:r>
              <a:rPr lang="en-GB" sz="2400" dirty="0">
                <a:solidFill>
                  <a:prstClr val="black"/>
                </a:solidFill>
              </a:rPr>
              <a:t> et al., 2009; Kuhn, Everett &amp; </a:t>
            </a:r>
            <a:r>
              <a:rPr lang="en-GB" sz="2400" dirty="0" err="1">
                <a:solidFill>
                  <a:prstClr val="black"/>
                </a:solidFill>
              </a:rPr>
              <a:t>Silvey</a:t>
            </a:r>
            <a:r>
              <a:rPr lang="en-GB" sz="2400" dirty="0">
                <a:solidFill>
                  <a:prstClr val="black"/>
                </a:solidFill>
              </a:rPr>
              <a:t>, 2011</a:t>
            </a:r>
            <a:r>
              <a:rPr lang="en-GB" sz="2400" dirty="0" smtClean="0">
                <a:solidFill>
                  <a:prstClr val="black"/>
                </a:solidFill>
              </a:rPr>
              <a:t>).</a:t>
            </a:r>
            <a:endParaRPr lang="en-GB" sz="2400" dirty="0">
              <a:solidFill>
                <a:prstClr val="black"/>
              </a:solidFill>
            </a:endParaRPr>
          </a:p>
        </p:txBody>
      </p:sp>
    </p:spTree>
    <p:extLst>
      <p:ext uri="{BB962C8B-B14F-4D97-AF65-F5344CB8AC3E}">
        <p14:creationId xmlns:p14="http://schemas.microsoft.com/office/powerpoint/2010/main" val="13834755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flipV="1">
            <a:off x="0" y="6622489"/>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flipV="1">
            <a:off x="0" y="172070"/>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793102" y="447869"/>
            <a:ext cx="7595118" cy="5539978"/>
          </a:xfrm>
          <a:prstGeom prst="rect">
            <a:avLst/>
          </a:prstGeom>
          <a:noFill/>
        </p:spPr>
        <p:txBody>
          <a:bodyPr wrap="square" rtlCol="0">
            <a:spAutoFit/>
          </a:bodyPr>
          <a:lstStyle/>
          <a:p>
            <a:r>
              <a:rPr lang="en-GB" sz="3200" dirty="0"/>
              <a:t>Data and method</a:t>
            </a:r>
            <a:endParaRPr lang="en-GB" sz="3200" dirty="0" smtClean="0"/>
          </a:p>
          <a:p>
            <a:endParaRPr lang="en-GB" sz="2000" dirty="0" smtClean="0"/>
          </a:p>
          <a:p>
            <a:r>
              <a:rPr lang="en-GB" sz="2200" dirty="0" smtClean="0"/>
              <a:t>Data</a:t>
            </a:r>
          </a:p>
          <a:p>
            <a:pPr marL="285750" indent="-285750">
              <a:buFont typeface="Arial" panose="020B0604020202020204" pitchFamily="34" charset="0"/>
              <a:buChar char="•"/>
            </a:pPr>
            <a:r>
              <a:rPr lang="en-GB" sz="2200" dirty="0" smtClean="0"/>
              <a:t>The </a:t>
            </a:r>
            <a:r>
              <a:rPr lang="en-GB" sz="2200" dirty="0"/>
              <a:t>China Health and Retirement Longitudinal Study (CHARLS) conducted by the National School of Development at Peking University (2011–2012). </a:t>
            </a:r>
            <a:endParaRPr lang="en-GB" sz="2200" dirty="0" smtClean="0"/>
          </a:p>
          <a:p>
            <a:pPr marL="285750" indent="-285750">
              <a:buFont typeface="Arial" panose="020B0604020202020204" pitchFamily="34" charset="0"/>
              <a:buChar char="•"/>
            </a:pPr>
            <a:endParaRPr lang="en-GB" sz="800" dirty="0"/>
          </a:p>
          <a:p>
            <a:pPr marL="285750" indent="-285750">
              <a:buFont typeface="Arial" panose="020B0604020202020204" pitchFamily="34" charset="0"/>
              <a:buChar char="•"/>
            </a:pPr>
            <a:r>
              <a:rPr lang="en-GB" sz="2200" dirty="0"/>
              <a:t>Covering 28 out of 31 provinces, 150 districts/ counties and 450 communities/villages (Zhao, Strauss &amp; Yang, 2013</a:t>
            </a:r>
            <a:r>
              <a:rPr lang="en-GB" sz="2200" dirty="0" smtClean="0"/>
              <a:t>).</a:t>
            </a:r>
          </a:p>
          <a:p>
            <a:pPr marL="285750" indent="-285750">
              <a:buFont typeface="Arial" panose="020B0604020202020204" pitchFamily="34" charset="0"/>
              <a:buChar char="•"/>
            </a:pPr>
            <a:endParaRPr lang="en-GB" sz="800" dirty="0"/>
          </a:p>
          <a:p>
            <a:pPr marL="285750" indent="-285750">
              <a:buFont typeface="Arial" panose="020B0604020202020204" pitchFamily="34" charset="0"/>
              <a:buChar char="•"/>
            </a:pPr>
            <a:r>
              <a:rPr lang="en-GB" sz="2200" dirty="0" smtClean="0"/>
              <a:t>The </a:t>
            </a:r>
            <a:r>
              <a:rPr lang="en-GB" sz="2200" dirty="0"/>
              <a:t>total survey respondents are 17,707 (aged 45 years or older ), of whom 7358 are aged </a:t>
            </a:r>
            <a:r>
              <a:rPr lang="en-GB" sz="2200" dirty="0" smtClean="0"/>
              <a:t>60 and above and 6495 are aged </a:t>
            </a:r>
            <a:r>
              <a:rPr lang="en-GB" sz="2200" dirty="0"/>
              <a:t>60 and </a:t>
            </a:r>
            <a:r>
              <a:rPr lang="en-GB" sz="2200" dirty="0" smtClean="0"/>
              <a:t>above and have at least one child.</a:t>
            </a:r>
          </a:p>
          <a:p>
            <a:pPr marL="285750" indent="-285750">
              <a:buFont typeface="Arial" panose="020B0604020202020204" pitchFamily="34" charset="0"/>
              <a:buChar char="•"/>
            </a:pPr>
            <a:endParaRPr lang="en-GB" sz="2200" dirty="0" smtClean="0"/>
          </a:p>
          <a:p>
            <a:r>
              <a:rPr lang="en-GB" sz="2200" dirty="0" smtClean="0"/>
              <a:t>Method</a:t>
            </a:r>
          </a:p>
          <a:p>
            <a:pPr marL="285750" indent="-285750">
              <a:buFont typeface="Arial" panose="020B0604020202020204" pitchFamily="34" charset="0"/>
              <a:buChar char="•"/>
            </a:pPr>
            <a:r>
              <a:rPr lang="en-GB" sz="2200" dirty="0"/>
              <a:t>Bivariate and multivariate statistical </a:t>
            </a:r>
            <a:r>
              <a:rPr lang="en-GB" sz="2200" dirty="0" smtClean="0"/>
              <a:t>analysis using SPSS software.  </a:t>
            </a:r>
            <a:endParaRPr lang="en-GB" sz="2200" dirty="0"/>
          </a:p>
        </p:txBody>
      </p:sp>
    </p:spTree>
    <p:extLst>
      <p:ext uri="{BB962C8B-B14F-4D97-AF65-F5344CB8AC3E}">
        <p14:creationId xmlns:p14="http://schemas.microsoft.com/office/powerpoint/2010/main" val="10439565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flipV="1">
            <a:off x="0" y="6622489"/>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flipV="1">
            <a:off x="0" y="172070"/>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625150" y="217789"/>
            <a:ext cx="7595118" cy="6940361"/>
          </a:xfrm>
          <a:prstGeom prst="rect">
            <a:avLst/>
          </a:prstGeom>
          <a:noFill/>
        </p:spPr>
        <p:txBody>
          <a:bodyPr wrap="square" rtlCol="0">
            <a:spAutoFit/>
          </a:bodyPr>
          <a:lstStyle/>
          <a:p>
            <a:r>
              <a:rPr lang="en-GB" sz="3200" dirty="0"/>
              <a:t>Measurements</a:t>
            </a:r>
            <a:endParaRPr lang="en-GB" sz="3200" dirty="0" smtClean="0"/>
          </a:p>
          <a:p>
            <a:endParaRPr lang="en-GB" sz="800" dirty="0" smtClean="0"/>
          </a:p>
          <a:p>
            <a:r>
              <a:rPr lang="en-GB" sz="2200" dirty="0" smtClean="0"/>
              <a:t>The outcome variable----</a:t>
            </a:r>
            <a:r>
              <a:rPr lang="en-GB" sz="2200" dirty="0"/>
              <a:t>Chronic stomach and other digestive diseases</a:t>
            </a:r>
            <a:r>
              <a:rPr lang="en-GB" sz="2200" dirty="0" smtClean="0"/>
              <a:t> </a:t>
            </a:r>
          </a:p>
          <a:p>
            <a:pPr marL="285750" indent="-285750">
              <a:buFont typeface="Arial" panose="020B0604020202020204" pitchFamily="34" charset="0"/>
              <a:buChar char="•"/>
            </a:pPr>
            <a:r>
              <a:rPr lang="en-GB" sz="2200" dirty="0" smtClean="0"/>
              <a:t>Dichotomous</a:t>
            </a:r>
            <a:r>
              <a:rPr lang="en-GB" sz="2200" dirty="0"/>
              <a:t>, distinguishing between respondents </a:t>
            </a:r>
            <a:r>
              <a:rPr lang="en-GB" sz="2200" dirty="0" smtClean="0"/>
              <a:t>who had </a:t>
            </a:r>
            <a:r>
              <a:rPr lang="en-GB" sz="2200" dirty="0"/>
              <a:t>ever been diagnosed with a chronic stomach or other </a:t>
            </a:r>
            <a:r>
              <a:rPr lang="en-GB" sz="2200" dirty="0" smtClean="0"/>
              <a:t>digestive disease</a:t>
            </a:r>
            <a:r>
              <a:rPr lang="en-GB" sz="2200" dirty="0"/>
              <a:t>, and those who had never been diagnosed with such disease.</a:t>
            </a:r>
          </a:p>
          <a:p>
            <a:pPr marL="285750" indent="-285750">
              <a:buFont typeface="Arial" panose="020B0604020202020204" pitchFamily="34" charset="0"/>
              <a:buChar char="•"/>
            </a:pPr>
            <a:r>
              <a:rPr lang="en-GB" sz="2200" dirty="0"/>
              <a:t>The central survey question analysed asked: </a:t>
            </a:r>
            <a:r>
              <a:rPr lang="en-GB" sz="2200" dirty="0" smtClean="0"/>
              <a:t>‘</a:t>
            </a:r>
            <a:r>
              <a:rPr lang="en-GB" sz="2200" i="1" dirty="0"/>
              <a:t>Have you been diagnosed by a doctor with any of the chronic conditions listed below</a:t>
            </a:r>
            <a:r>
              <a:rPr lang="en-GB" sz="2200" dirty="0" smtClean="0"/>
              <a:t>?’</a:t>
            </a:r>
          </a:p>
          <a:p>
            <a:pPr marL="285750" indent="-285750">
              <a:buFont typeface="Arial" panose="020B0604020202020204" pitchFamily="34" charset="0"/>
              <a:buChar char="•"/>
            </a:pPr>
            <a:endParaRPr lang="en-GB" sz="800" dirty="0" smtClean="0"/>
          </a:p>
          <a:p>
            <a:r>
              <a:rPr lang="en-GB" sz="2200" dirty="0" smtClean="0"/>
              <a:t>The key explanatory variable----whether </a:t>
            </a:r>
            <a:r>
              <a:rPr lang="en-GB" sz="2200" dirty="0"/>
              <a:t>individuals have at least one migrant </a:t>
            </a:r>
            <a:r>
              <a:rPr lang="en-GB" sz="2200" dirty="0" smtClean="0"/>
              <a:t>son</a:t>
            </a:r>
          </a:p>
          <a:p>
            <a:pPr marL="285750" indent="-285750">
              <a:buFont typeface="Arial" panose="020B0604020202020204" pitchFamily="34" charset="0"/>
              <a:buChar char="•"/>
            </a:pPr>
            <a:r>
              <a:rPr lang="en-GB" sz="2200" dirty="0" smtClean="0"/>
              <a:t>Three </a:t>
            </a:r>
            <a:r>
              <a:rPr lang="en-GB" sz="2200" dirty="0"/>
              <a:t>categories: </a:t>
            </a:r>
            <a:r>
              <a:rPr lang="en-GB" sz="2200" dirty="0" smtClean="0"/>
              <a:t>Have a son, but they are not a migrant; Have </a:t>
            </a:r>
            <a:r>
              <a:rPr lang="en-GB" sz="2200" dirty="0"/>
              <a:t>at least one migrant son; and Do not have a son.</a:t>
            </a:r>
          </a:p>
          <a:p>
            <a:pPr marL="285750" indent="-285750">
              <a:buFont typeface="Arial" panose="020B0604020202020204" pitchFamily="34" charset="0"/>
              <a:buChar char="•"/>
            </a:pPr>
            <a:r>
              <a:rPr lang="en-GB" sz="2200" dirty="0"/>
              <a:t>A cross-county boundary was used to define internal migration </a:t>
            </a:r>
            <a:r>
              <a:rPr lang="en-GB" sz="2200" dirty="0" smtClean="0"/>
              <a:t>as </a:t>
            </a:r>
            <a:r>
              <a:rPr lang="en-GB" sz="2200" dirty="0"/>
              <a:t>in </a:t>
            </a:r>
            <a:r>
              <a:rPr lang="en-GB" sz="2200" dirty="0" smtClean="0"/>
              <a:t>the Chinese </a:t>
            </a:r>
            <a:r>
              <a:rPr lang="en-GB" sz="2200" dirty="0"/>
              <a:t>censuses (</a:t>
            </a:r>
            <a:r>
              <a:rPr lang="en-GB" sz="2200" dirty="0" err="1" smtClean="0"/>
              <a:t>Duan</a:t>
            </a:r>
            <a:r>
              <a:rPr lang="en-GB" sz="2200" dirty="0" smtClean="0"/>
              <a:t> </a:t>
            </a:r>
            <a:r>
              <a:rPr lang="en-GB" sz="2200" dirty="0"/>
              <a:t>&amp; Sun, 2006).</a:t>
            </a:r>
          </a:p>
          <a:p>
            <a:pPr marL="285750" indent="-285750">
              <a:buFont typeface="Arial" panose="020B0604020202020204" pitchFamily="34" charset="0"/>
              <a:buChar char="•"/>
            </a:pPr>
            <a:r>
              <a:rPr lang="en-GB" sz="2200" dirty="0"/>
              <a:t>The age of eighteen was defined as the adult age.</a:t>
            </a:r>
          </a:p>
          <a:p>
            <a:pPr marL="285750" indent="-285750">
              <a:lnSpc>
                <a:spcPct val="150000"/>
              </a:lnSpc>
              <a:buFont typeface="Arial" panose="020B0604020202020204" pitchFamily="34" charset="0"/>
              <a:buChar char="•"/>
            </a:pPr>
            <a:endParaRPr lang="en-GB" dirty="0"/>
          </a:p>
          <a:p>
            <a:endParaRPr lang="en-GB" dirty="0"/>
          </a:p>
        </p:txBody>
      </p:sp>
    </p:spTree>
    <p:extLst>
      <p:ext uri="{BB962C8B-B14F-4D97-AF65-F5344CB8AC3E}">
        <p14:creationId xmlns:p14="http://schemas.microsoft.com/office/powerpoint/2010/main" val="10439565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flipV="1">
            <a:off x="0" y="6622489"/>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flipV="1">
            <a:off x="0" y="172070"/>
            <a:ext cx="9144000" cy="45719"/>
          </a:xfrm>
          <a:prstGeom prst="rect">
            <a:avLst/>
          </a:prstGeom>
          <a:solidFill>
            <a:srgbClr val="00928C"/>
          </a:solidFill>
          <a:ln>
            <a:solidFill>
              <a:srgbClr val="0092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662473" y="290355"/>
            <a:ext cx="5327780" cy="646331"/>
          </a:xfrm>
          <a:prstGeom prst="rect">
            <a:avLst/>
          </a:prstGeom>
          <a:noFill/>
        </p:spPr>
        <p:txBody>
          <a:bodyPr wrap="square" rtlCol="0">
            <a:spAutoFit/>
          </a:bodyPr>
          <a:lstStyle/>
          <a:p>
            <a:r>
              <a:rPr lang="en-GB" dirty="0" smtClean="0"/>
              <a:t>Table1 Characteristics of respondents (N=6495)</a:t>
            </a:r>
            <a:endParaRPr lang="en-GB" dirty="0"/>
          </a:p>
          <a:p>
            <a:endParaRPr lang="en-GB" dirty="0"/>
          </a:p>
        </p:txBody>
      </p:sp>
      <p:graphicFrame>
        <p:nvGraphicFramePr>
          <p:cNvPr id="3" name="Table 2"/>
          <p:cNvGraphicFramePr>
            <a:graphicFrameLocks noGrp="1"/>
          </p:cNvGraphicFramePr>
          <p:nvPr>
            <p:extLst>
              <p:ext uri="{D42A27DB-BD31-4B8C-83A1-F6EECF244321}">
                <p14:modId xmlns:p14="http://schemas.microsoft.com/office/powerpoint/2010/main" val="144807962"/>
              </p:ext>
            </p:extLst>
          </p:nvPr>
        </p:nvGraphicFramePr>
        <p:xfrm>
          <a:off x="793102" y="663798"/>
          <a:ext cx="3284376" cy="5638800"/>
        </p:xfrm>
        <a:graphic>
          <a:graphicData uri="http://schemas.openxmlformats.org/drawingml/2006/table">
            <a:tbl>
              <a:tblPr firstRow="1" bandRow="1">
                <a:tableStyleId>{5C22544A-7EE6-4342-B048-85BDC9FD1C3A}</a:tableStyleId>
              </a:tblPr>
              <a:tblGrid>
                <a:gridCol w="2379306"/>
                <a:gridCol w="905070"/>
              </a:tblGrid>
              <a:tr h="254586">
                <a:tc>
                  <a:txBody>
                    <a:bodyPr/>
                    <a:lstStyle/>
                    <a:p>
                      <a:r>
                        <a:rPr lang="en-GB" sz="1200" dirty="0" smtClean="0"/>
                        <a:t>Variables</a:t>
                      </a:r>
                      <a:endParaRPr lang="en-GB" sz="1200" dirty="0"/>
                    </a:p>
                  </a:txBody>
                  <a:tcPr/>
                </a:tc>
                <a:tc>
                  <a:txBody>
                    <a:bodyPr/>
                    <a:lstStyle/>
                    <a:p>
                      <a:r>
                        <a:rPr lang="en-GB" sz="1200" dirty="0" smtClean="0"/>
                        <a:t>%</a:t>
                      </a:r>
                      <a:endParaRPr lang="en-GB" sz="1200" dirty="0"/>
                    </a:p>
                  </a:txBody>
                  <a:tcPr/>
                </a:tc>
              </a:tr>
              <a:tr h="226298">
                <a:tc>
                  <a:txBody>
                    <a:bodyPr/>
                    <a:lstStyle/>
                    <a:p>
                      <a:r>
                        <a:rPr lang="en-GB" sz="1000" b="1" dirty="0" smtClean="0"/>
                        <a:t>Migrant</a:t>
                      </a:r>
                      <a:r>
                        <a:rPr lang="en-GB" sz="1000" b="1" baseline="0" dirty="0" smtClean="0"/>
                        <a:t> son</a:t>
                      </a:r>
                      <a:endParaRPr lang="en-GB" sz="1000" b="1" dirty="0"/>
                    </a:p>
                  </a:txBody>
                  <a:tcPr/>
                </a:tc>
                <a:tc>
                  <a:txBody>
                    <a:bodyPr/>
                    <a:lstStyle/>
                    <a:p>
                      <a:endParaRPr lang="en-GB" sz="1000" dirty="0"/>
                    </a:p>
                  </a:txBody>
                  <a:tcPr/>
                </a:tc>
              </a:tr>
              <a:tr h="226298">
                <a:tc>
                  <a:txBody>
                    <a:bodyPr/>
                    <a:lstStyle/>
                    <a:p>
                      <a:r>
                        <a:rPr lang="en-GB" sz="1000" dirty="0" smtClean="0"/>
                        <a:t>Have a son, but they are not a  migrant</a:t>
                      </a:r>
                    </a:p>
                  </a:txBody>
                  <a:tcPr/>
                </a:tc>
                <a:tc>
                  <a:txBody>
                    <a:bodyPr/>
                    <a:lstStyle/>
                    <a:p>
                      <a:r>
                        <a:rPr lang="en-GB" sz="1000" dirty="0" smtClean="0"/>
                        <a:t>57.7</a:t>
                      </a:r>
                      <a:endParaRPr lang="en-GB" sz="1000" dirty="0"/>
                    </a:p>
                  </a:txBody>
                  <a:tcPr/>
                </a:tc>
              </a:tr>
              <a:tr h="226298">
                <a:tc>
                  <a:txBody>
                    <a:bodyPr/>
                    <a:lstStyle/>
                    <a:p>
                      <a:r>
                        <a:rPr lang="en-GB" sz="1000" dirty="0" smtClean="0"/>
                        <a:t>Have at least one migrant son</a:t>
                      </a:r>
                      <a:endParaRPr lang="en-GB" sz="1000" dirty="0"/>
                    </a:p>
                  </a:txBody>
                  <a:tcPr/>
                </a:tc>
                <a:tc>
                  <a:txBody>
                    <a:bodyPr/>
                    <a:lstStyle/>
                    <a:p>
                      <a:r>
                        <a:rPr lang="en-GB" sz="1000" dirty="0" smtClean="0"/>
                        <a:t>21.2</a:t>
                      </a:r>
                      <a:endParaRPr lang="en-GB" sz="1000" dirty="0"/>
                    </a:p>
                  </a:txBody>
                  <a:tcPr/>
                </a:tc>
              </a:tr>
              <a:tr h="226298">
                <a:tc>
                  <a:txBody>
                    <a:bodyPr/>
                    <a:lstStyle/>
                    <a:p>
                      <a:r>
                        <a:rPr lang="en-GB" sz="1000" dirty="0" smtClean="0"/>
                        <a:t>Do not have a</a:t>
                      </a:r>
                      <a:r>
                        <a:rPr lang="en-GB" sz="1000" baseline="0" dirty="0" smtClean="0"/>
                        <a:t> son</a:t>
                      </a:r>
                      <a:endParaRPr lang="en-GB" sz="1000" dirty="0"/>
                    </a:p>
                  </a:txBody>
                  <a:tcPr/>
                </a:tc>
                <a:tc>
                  <a:txBody>
                    <a:bodyPr/>
                    <a:lstStyle/>
                    <a:p>
                      <a:r>
                        <a:rPr lang="en-GB" sz="1000" dirty="0" smtClean="0"/>
                        <a:t>21.2</a:t>
                      </a:r>
                      <a:endParaRPr lang="en-GB" sz="1000" dirty="0"/>
                    </a:p>
                  </a:txBody>
                  <a:tcPr/>
                </a:tc>
              </a:tr>
              <a:tr h="226298">
                <a:tc>
                  <a:txBody>
                    <a:bodyPr/>
                    <a:lstStyle/>
                    <a:p>
                      <a:r>
                        <a:rPr lang="en-GB" sz="1000" b="1" dirty="0" smtClean="0"/>
                        <a:t>Age</a:t>
                      </a:r>
                      <a:r>
                        <a:rPr lang="en-GB" sz="1000" b="1" baseline="0" dirty="0" smtClean="0"/>
                        <a:t> group</a:t>
                      </a:r>
                      <a:endParaRPr lang="en-GB" sz="1000" b="1" dirty="0"/>
                    </a:p>
                  </a:txBody>
                  <a:tcPr/>
                </a:tc>
                <a:tc>
                  <a:txBody>
                    <a:bodyPr/>
                    <a:lstStyle/>
                    <a:p>
                      <a:endParaRPr lang="en-GB" sz="1000" dirty="0"/>
                    </a:p>
                  </a:txBody>
                  <a:tcPr/>
                </a:tc>
              </a:tr>
              <a:tr h="226298">
                <a:tc>
                  <a:txBody>
                    <a:bodyPr/>
                    <a:lstStyle/>
                    <a:p>
                      <a:r>
                        <a:rPr lang="en-GB" sz="1000" dirty="0" smtClean="0"/>
                        <a:t>60-69</a:t>
                      </a:r>
                      <a:endParaRPr lang="en-GB" sz="1000" dirty="0"/>
                    </a:p>
                  </a:txBody>
                  <a:tcPr/>
                </a:tc>
                <a:tc>
                  <a:txBody>
                    <a:bodyPr/>
                    <a:lstStyle/>
                    <a:p>
                      <a:r>
                        <a:rPr lang="en-GB" sz="1000" dirty="0" smtClean="0"/>
                        <a:t>62.3</a:t>
                      </a:r>
                      <a:endParaRPr lang="en-GB" sz="1000" dirty="0"/>
                    </a:p>
                  </a:txBody>
                  <a:tcPr/>
                </a:tc>
              </a:tr>
              <a:tr h="226298">
                <a:tc>
                  <a:txBody>
                    <a:bodyPr/>
                    <a:lstStyle/>
                    <a:p>
                      <a:r>
                        <a:rPr lang="en-GB" sz="1000" dirty="0" smtClean="0"/>
                        <a:t>70-79</a:t>
                      </a:r>
                      <a:endParaRPr lang="en-GB" sz="1000" dirty="0"/>
                    </a:p>
                  </a:txBody>
                  <a:tcPr/>
                </a:tc>
                <a:tc>
                  <a:txBody>
                    <a:bodyPr/>
                    <a:lstStyle/>
                    <a:p>
                      <a:r>
                        <a:rPr lang="en-GB" sz="1000" dirty="0" smtClean="0"/>
                        <a:t>29.5</a:t>
                      </a:r>
                      <a:endParaRPr lang="en-GB" sz="1000" dirty="0"/>
                    </a:p>
                  </a:txBody>
                  <a:tcPr/>
                </a:tc>
              </a:tr>
              <a:tr h="226298">
                <a:tc>
                  <a:txBody>
                    <a:bodyPr/>
                    <a:lstStyle/>
                    <a:p>
                      <a:r>
                        <a:rPr lang="en-GB" sz="1000" dirty="0" smtClean="0"/>
                        <a:t>80+</a:t>
                      </a:r>
                      <a:endParaRPr lang="en-GB" sz="1000" dirty="0"/>
                    </a:p>
                  </a:txBody>
                  <a:tcPr/>
                </a:tc>
                <a:tc>
                  <a:txBody>
                    <a:bodyPr/>
                    <a:lstStyle/>
                    <a:p>
                      <a:r>
                        <a:rPr lang="en-GB" sz="1000" dirty="0" smtClean="0"/>
                        <a:t>8.2</a:t>
                      </a:r>
                      <a:endParaRPr lang="en-GB" sz="1000" dirty="0"/>
                    </a:p>
                  </a:txBody>
                  <a:tcPr/>
                </a:tc>
              </a:tr>
              <a:tr h="226298">
                <a:tc>
                  <a:txBody>
                    <a:bodyPr/>
                    <a:lstStyle/>
                    <a:p>
                      <a:r>
                        <a:rPr lang="en-GB" sz="1000" b="1" dirty="0" smtClean="0"/>
                        <a:t>Sex</a:t>
                      </a:r>
                      <a:endParaRPr lang="en-GB" sz="1000" b="1" dirty="0"/>
                    </a:p>
                  </a:txBody>
                  <a:tcPr/>
                </a:tc>
                <a:tc>
                  <a:txBody>
                    <a:bodyPr/>
                    <a:lstStyle/>
                    <a:p>
                      <a:endParaRPr lang="en-GB" sz="1000" dirty="0"/>
                    </a:p>
                  </a:txBody>
                  <a:tcPr/>
                </a:tc>
              </a:tr>
              <a:tr h="226298">
                <a:tc>
                  <a:txBody>
                    <a:bodyPr/>
                    <a:lstStyle/>
                    <a:p>
                      <a:r>
                        <a:rPr lang="en-GB" sz="1000" dirty="0" smtClean="0"/>
                        <a:t>Men</a:t>
                      </a:r>
                      <a:endParaRPr lang="en-GB" sz="1000" dirty="0"/>
                    </a:p>
                  </a:txBody>
                  <a:tcPr/>
                </a:tc>
                <a:tc>
                  <a:txBody>
                    <a:bodyPr/>
                    <a:lstStyle/>
                    <a:p>
                      <a:r>
                        <a:rPr lang="en-GB" sz="1000" dirty="0" smtClean="0"/>
                        <a:t>49.6</a:t>
                      </a:r>
                      <a:endParaRPr lang="en-GB" sz="1000" dirty="0"/>
                    </a:p>
                  </a:txBody>
                  <a:tcPr/>
                </a:tc>
              </a:tr>
              <a:tr h="226298">
                <a:tc>
                  <a:txBody>
                    <a:bodyPr/>
                    <a:lstStyle/>
                    <a:p>
                      <a:r>
                        <a:rPr lang="en-GB" sz="1000" dirty="0" smtClean="0"/>
                        <a:t>Women</a:t>
                      </a:r>
                      <a:endParaRPr lang="en-GB" sz="1000" dirty="0"/>
                    </a:p>
                  </a:txBody>
                  <a:tcPr/>
                </a:tc>
                <a:tc>
                  <a:txBody>
                    <a:bodyPr/>
                    <a:lstStyle/>
                    <a:p>
                      <a:r>
                        <a:rPr lang="en-GB" sz="1000" dirty="0" smtClean="0"/>
                        <a:t>50.4</a:t>
                      </a:r>
                      <a:endParaRPr lang="en-GB" sz="1000" dirty="0"/>
                    </a:p>
                  </a:txBody>
                  <a:tcPr/>
                </a:tc>
              </a:tr>
              <a:tr h="226298">
                <a:tc>
                  <a:txBody>
                    <a:bodyPr/>
                    <a:lstStyle/>
                    <a:p>
                      <a:r>
                        <a:rPr lang="en-GB" sz="1000" b="1" dirty="0" smtClean="0"/>
                        <a:t>Number of children</a:t>
                      </a:r>
                      <a:endParaRPr lang="en-GB" sz="1000" b="1" dirty="0"/>
                    </a:p>
                  </a:txBody>
                  <a:tcPr/>
                </a:tc>
                <a:tc>
                  <a:txBody>
                    <a:bodyPr/>
                    <a:lstStyle/>
                    <a:p>
                      <a:endParaRPr lang="en-GB" sz="1000" dirty="0"/>
                    </a:p>
                  </a:txBody>
                  <a:tcPr/>
                </a:tc>
              </a:tr>
              <a:tr h="226298">
                <a:tc>
                  <a:txBody>
                    <a:bodyPr/>
                    <a:lstStyle/>
                    <a:p>
                      <a:r>
                        <a:rPr lang="en-GB" sz="1000" dirty="0" smtClean="0"/>
                        <a:t>1</a:t>
                      </a:r>
                      <a:endParaRPr lang="en-GB" sz="1000" dirty="0"/>
                    </a:p>
                  </a:txBody>
                  <a:tcPr/>
                </a:tc>
                <a:tc>
                  <a:txBody>
                    <a:bodyPr/>
                    <a:lstStyle/>
                    <a:p>
                      <a:r>
                        <a:rPr lang="en-GB" sz="1000" dirty="0" smtClean="0"/>
                        <a:t>13.7</a:t>
                      </a:r>
                      <a:endParaRPr lang="en-GB" sz="1000" dirty="0"/>
                    </a:p>
                  </a:txBody>
                  <a:tcPr/>
                </a:tc>
              </a:tr>
              <a:tr h="226298">
                <a:tc>
                  <a:txBody>
                    <a:bodyPr/>
                    <a:lstStyle/>
                    <a:p>
                      <a:r>
                        <a:rPr lang="en-GB" sz="1000" dirty="0" smtClean="0"/>
                        <a:t>2</a:t>
                      </a:r>
                      <a:endParaRPr lang="en-GB" sz="1000" dirty="0"/>
                    </a:p>
                  </a:txBody>
                  <a:tcPr/>
                </a:tc>
                <a:tc>
                  <a:txBody>
                    <a:bodyPr/>
                    <a:lstStyle/>
                    <a:p>
                      <a:r>
                        <a:rPr lang="en-GB" sz="1000" dirty="0" smtClean="0"/>
                        <a:t>23.4</a:t>
                      </a:r>
                      <a:endParaRPr lang="en-GB" sz="1000" dirty="0"/>
                    </a:p>
                  </a:txBody>
                  <a:tcPr/>
                </a:tc>
              </a:tr>
              <a:tr h="226298">
                <a:tc>
                  <a:txBody>
                    <a:bodyPr/>
                    <a:lstStyle/>
                    <a:p>
                      <a:r>
                        <a:rPr lang="en-GB" sz="1000" dirty="0" smtClean="0"/>
                        <a:t>3</a:t>
                      </a:r>
                      <a:endParaRPr lang="en-GB" sz="1000" dirty="0"/>
                    </a:p>
                  </a:txBody>
                  <a:tcPr/>
                </a:tc>
                <a:tc>
                  <a:txBody>
                    <a:bodyPr/>
                    <a:lstStyle/>
                    <a:p>
                      <a:r>
                        <a:rPr lang="en-GB" sz="1000" dirty="0" smtClean="0"/>
                        <a:t>25.9</a:t>
                      </a:r>
                      <a:endParaRPr lang="en-GB" sz="1000" dirty="0"/>
                    </a:p>
                  </a:txBody>
                  <a:tcPr/>
                </a:tc>
              </a:tr>
              <a:tr h="226298">
                <a:tc>
                  <a:txBody>
                    <a:bodyPr/>
                    <a:lstStyle/>
                    <a:p>
                      <a:r>
                        <a:rPr lang="en-GB" sz="1000" dirty="0" smtClean="0"/>
                        <a:t>4+</a:t>
                      </a:r>
                      <a:endParaRPr lang="en-GB" sz="1000" dirty="0"/>
                    </a:p>
                  </a:txBody>
                  <a:tcPr/>
                </a:tc>
                <a:tc>
                  <a:txBody>
                    <a:bodyPr/>
                    <a:lstStyle/>
                    <a:p>
                      <a:r>
                        <a:rPr lang="en-GB" sz="1000" dirty="0" smtClean="0"/>
                        <a:t>37.0</a:t>
                      </a:r>
                      <a:endParaRPr lang="en-GB" sz="1000" dirty="0"/>
                    </a:p>
                  </a:txBody>
                  <a:tcPr/>
                </a:tc>
              </a:tr>
              <a:tr h="226298">
                <a:tc>
                  <a:txBody>
                    <a:bodyPr/>
                    <a:lstStyle/>
                    <a:p>
                      <a:r>
                        <a:rPr lang="en-GB" sz="1000" b="1" dirty="0" smtClean="0"/>
                        <a:t>Education</a:t>
                      </a:r>
                      <a:endParaRPr lang="en-GB" sz="1000" b="1" dirty="0"/>
                    </a:p>
                  </a:txBody>
                  <a:tcPr/>
                </a:tc>
                <a:tc>
                  <a:txBody>
                    <a:bodyPr/>
                    <a:lstStyle/>
                    <a:p>
                      <a:endParaRPr lang="en-GB" sz="1000" dirty="0"/>
                    </a:p>
                  </a:txBody>
                  <a:tcPr/>
                </a:tc>
              </a:tr>
              <a:tr h="226298">
                <a:tc>
                  <a:txBody>
                    <a:bodyPr/>
                    <a:lstStyle/>
                    <a:p>
                      <a:r>
                        <a:rPr lang="en-GB" sz="1000" dirty="0" smtClean="0"/>
                        <a:t>No schooling/less than primary</a:t>
                      </a:r>
                    </a:p>
                  </a:txBody>
                  <a:tcPr/>
                </a:tc>
                <a:tc>
                  <a:txBody>
                    <a:bodyPr/>
                    <a:lstStyle/>
                    <a:p>
                      <a:r>
                        <a:rPr lang="en-GB" sz="1000" dirty="0" smtClean="0"/>
                        <a:t>81.3</a:t>
                      </a:r>
                      <a:endParaRPr lang="en-GB" sz="1000" dirty="0"/>
                    </a:p>
                  </a:txBody>
                  <a:tcPr/>
                </a:tc>
              </a:tr>
              <a:tr h="226298">
                <a:tc>
                  <a:txBody>
                    <a:bodyPr/>
                    <a:lstStyle/>
                    <a:p>
                      <a:r>
                        <a:rPr lang="en-GB" sz="1000" dirty="0" smtClean="0"/>
                        <a:t>Secondary and above</a:t>
                      </a:r>
                      <a:endParaRPr lang="en-GB" sz="1000" dirty="0"/>
                    </a:p>
                  </a:txBody>
                  <a:tcPr/>
                </a:tc>
                <a:tc>
                  <a:txBody>
                    <a:bodyPr/>
                    <a:lstStyle/>
                    <a:p>
                      <a:r>
                        <a:rPr lang="en-GB" sz="1000" dirty="0" smtClean="0"/>
                        <a:t>18.7</a:t>
                      </a:r>
                      <a:endParaRPr lang="en-GB" sz="1000" dirty="0"/>
                    </a:p>
                  </a:txBody>
                  <a:tcPr/>
                </a:tc>
              </a:tr>
              <a:tr h="226298">
                <a:tc>
                  <a:txBody>
                    <a:bodyPr/>
                    <a:lstStyle/>
                    <a:p>
                      <a:r>
                        <a:rPr lang="en-GB" sz="1000" b="1" baseline="0" dirty="0" smtClean="0"/>
                        <a:t>Residence</a:t>
                      </a:r>
                      <a:endParaRPr lang="en-GB" sz="1000" b="1" dirty="0"/>
                    </a:p>
                  </a:txBody>
                  <a:tcPr/>
                </a:tc>
                <a:tc>
                  <a:txBody>
                    <a:bodyPr/>
                    <a:lstStyle/>
                    <a:p>
                      <a:endParaRPr lang="en-GB" sz="1000" dirty="0"/>
                    </a:p>
                  </a:txBody>
                  <a:tcPr/>
                </a:tc>
              </a:tr>
              <a:tr h="226298">
                <a:tc>
                  <a:txBody>
                    <a:bodyPr/>
                    <a:lstStyle/>
                    <a:p>
                      <a:r>
                        <a:rPr lang="en-GB" sz="1000" dirty="0" smtClean="0"/>
                        <a:t>Rural</a:t>
                      </a:r>
                      <a:endParaRPr lang="en-GB" sz="1000" dirty="0"/>
                    </a:p>
                  </a:txBody>
                  <a:tcPr/>
                </a:tc>
                <a:tc>
                  <a:txBody>
                    <a:bodyPr/>
                    <a:lstStyle/>
                    <a:p>
                      <a:r>
                        <a:rPr lang="en-GB" sz="1000" dirty="0" smtClean="0"/>
                        <a:t>77.3</a:t>
                      </a:r>
                      <a:endParaRPr lang="en-GB" sz="1000" dirty="0"/>
                    </a:p>
                  </a:txBody>
                  <a:tcPr/>
                </a:tc>
              </a:tr>
              <a:tr h="226298">
                <a:tc>
                  <a:txBody>
                    <a:bodyPr/>
                    <a:lstStyle/>
                    <a:p>
                      <a:r>
                        <a:rPr lang="en-GB" sz="1000" dirty="0" smtClean="0"/>
                        <a:t>Urban</a:t>
                      </a:r>
                      <a:endParaRPr lang="en-GB" sz="1000" dirty="0"/>
                    </a:p>
                  </a:txBody>
                  <a:tcPr/>
                </a:tc>
                <a:tc>
                  <a:txBody>
                    <a:bodyPr/>
                    <a:lstStyle/>
                    <a:p>
                      <a:r>
                        <a:rPr lang="en-GB" sz="1000" dirty="0" smtClean="0"/>
                        <a:t>22.7</a:t>
                      </a:r>
                      <a:endParaRPr lang="en-GB" sz="1000" dirty="0"/>
                    </a:p>
                  </a:txBody>
                  <a:tcPr/>
                </a:tc>
              </a:tr>
            </a:tbl>
          </a:graphicData>
        </a:graphic>
      </p:graphicFrame>
      <p:sp>
        <p:nvSpPr>
          <p:cNvPr id="4" name="TextBox 3"/>
          <p:cNvSpPr txBox="1"/>
          <p:nvPr/>
        </p:nvSpPr>
        <p:spPr>
          <a:xfrm>
            <a:off x="793102" y="6345490"/>
            <a:ext cx="3461657" cy="276999"/>
          </a:xfrm>
          <a:prstGeom prst="rect">
            <a:avLst/>
          </a:prstGeom>
          <a:noFill/>
        </p:spPr>
        <p:txBody>
          <a:bodyPr wrap="square" rtlCol="0">
            <a:spAutoFit/>
          </a:bodyPr>
          <a:lstStyle/>
          <a:p>
            <a:r>
              <a:rPr lang="en-GB" sz="1200" dirty="0"/>
              <a:t>Source: Authors’ analysis of CHARLS Survey 2011.</a:t>
            </a:r>
          </a:p>
        </p:txBody>
      </p:sp>
      <p:sp>
        <p:nvSpPr>
          <p:cNvPr id="6" name="TextBox 5"/>
          <p:cNvSpPr txBox="1"/>
          <p:nvPr/>
        </p:nvSpPr>
        <p:spPr>
          <a:xfrm>
            <a:off x="4889242" y="1029772"/>
            <a:ext cx="4040155" cy="646331"/>
          </a:xfrm>
          <a:prstGeom prst="rect">
            <a:avLst/>
          </a:prstGeom>
          <a:noFill/>
        </p:spPr>
        <p:txBody>
          <a:bodyPr wrap="square" rtlCol="0">
            <a:spAutoFit/>
          </a:bodyPr>
          <a:lstStyle/>
          <a:p>
            <a:r>
              <a:rPr lang="en-GB" dirty="0"/>
              <a:t>Figure1 Prevalence of chronic stomach and other digestive diseases </a:t>
            </a:r>
            <a:r>
              <a:rPr lang="en-GB" dirty="0" smtClean="0"/>
              <a:t>(</a:t>
            </a:r>
            <a:r>
              <a:rPr lang="en-GB" dirty="0"/>
              <a:t>N=6495)</a:t>
            </a:r>
          </a:p>
        </p:txBody>
      </p:sp>
      <p:sp>
        <p:nvSpPr>
          <p:cNvPr id="11" name="TextBox 10"/>
          <p:cNvSpPr txBox="1"/>
          <p:nvPr/>
        </p:nvSpPr>
        <p:spPr>
          <a:xfrm>
            <a:off x="5038531" y="6074903"/>
            <a:ext cx="3340359" cy="276999"/>
          </a:xfrm>
          <a:prstGeom prst="rect">
            <a:avLst/>
          </a:prstGeom>
          <a:noFill/>
        </p:spPr>
        <p:txBody>
          <a:bodyPr wrap="square" rtlCol="0">
            <a:spAutoFit/>
          </a:bodyPr>
          <a:lstStyle/>
          <a:p>
            <a:r>
              <a:rPr lang="en-GB" sz="1200" dirty="0"/>
              <a:t>Source: Authors’ analysis of CHARLS Survey 2011.</a:t>
            </a:r>
          </a:p>
        </p:txBody>
      </p:sp>
      <p:graphicFrame>
        <p:nvGraphicFramePr>
          <p:cNvPr id="12" name="Chart 11"/>
          <p:cNvGraphicFramePr>
            <a:graphicFrameLocks/>
          </p:cNvGraphicFramePr>
          <p:nvPr>
            <p:extLst>
              <p:ext uri="{D42A27DB-BD31-4B8C-83A1-F6EECF244321}">
                <p14:modId xmlns:p14="http://schemas.microsoft.com/office/powerpoint/2010/main" val="977515063"/>
              </p:ext>
            </p:extLst>
          </p:nvPr>
        </p:nvGraphicFramePr>
        <p:xfrm>
          <a:off x="4702628" y="1676103"/>
          <a:ext cx="3825551" cy="4398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439565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812</TotalTime>
  <Words>1785</Words>
  <Application>Microsoft Office PowerPoint</Application>
  <PresentationFormat>On-screen Show (4:3)</PresentationFormat>
  <Paragraphs>239</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none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Sahota M.K.</dc:creator>
  <cp:lastModifiedBy>Qin Min</cp:lastModifiedBy>
  <cp:revision>113</cp:revision>
  <cp:lastPrinted>2018-07-03T16:12:43Z</cp:lastPrinted>
  <dcterms:created xsi:type="dcterms:W3CDTF">2017-08-16T13:48:20Z</dcterms:created>
  <dcterms:modified xsi:type="dcterms:W3CDTF">2018-07-11T13:41:12Z</dcterms:modified>
</cp:coreProperties>
</file>