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18"/>
  </p:notesMasterIdLst>
  <p:handoutMasterIdLst>
    <p:handoutMasterId r:id="rId19"/>
  </p:handoutMasterIdLst>
  <p:sldIdLst>
    <p:sldId id="256" r:id="rId4"/>
    <p:sldId id="710" r:id="rId5"/>
    <p:sldId id="705" r:id="rId6"/>
    <p:sldId id="677" r:id="rId7"/>
    <p:sldId id="708" r:id="rId8"/>
    <p:sldId id="724" r:id="rId9"/>
    <p:sldId id="721" r:id="rId10"/>
    <p:sldId id="725" r:id="rId11"/>
    <p:sldId id="723" r:id="rId12"/>
    <p:sldId id="717" r:id="rId13"/>
    <p:sldId id="718" r:id="rId14"/>
    <p:sldId id="719" r:id="rId15"/>
    <p:sldId id="726" r:id="rId16"/>
    <p:sldId id="722" r:id="rId17"/>
  </p:sldIdLst>
  <p:sldSz cx="9144000" cy="6858000" type="screen4x3"/>
  <p:notesSz cx="9926638" cy="6797675"/>
  <p:defaultTextStyle>
    <a:defPPr>
      <a:defRPr lang="en-GB"/>
    </a:defPPr>
    <a:lvl1pPr algn="l" rtl="0" fontAlgn="base">
      <a:spcBef>
        <a:spcPct val="0"/>
      </a:spcBef>
      <a:spcAft>
        <a:spcPct val="0"/>
      </a:spcAft>
      <a:defRPr sz="1200" kern="1200">
        <a:solidFill>
          <a:schemeClr val="tx1"/>
        </a:solidFill>
        <a:latin typeface="Lucida Sans" pitchFamily="34" charset="0"/>
        <a:ea typeface="MS PGothic" pitchFamily="34" charset="-128"/>
        <a:cs typeface="Arial" charset="0"/>
      </a:defRPr>
    </a:lvl1pPr>
    <a:lvl2pPr marL="457200" algn="l" rtl="0" fontAlgn="base">
      <a:spcBef>
        <a:spcPct val="0"/>
      </a:spcBef>
      <a:spcAft>
        <a:spcPct val="0"/>
      </a:spcAft>
      <a:defRPr sz="1200" kern="1200">
        <a:solidFill>
          <a:schemeClr val="tx1"/>
        </a:solidFill>
        <a:latin typeface="Lucida Sans" pitchFamily="34" charset="0"/>
        <a:ea typeface="MS PGothic" pitchFamily="34" charset="-128"/>
        <a:cs typeface="Arial" charset="0"/>
      </a:defRPr>
    </a:lvl2pPr>
    <a:lvl3pPr marL="914400" algn="l" rtl="0" fontAlgn="base">
      <a:spcBef>
        <a:spcPct val="0"/>
      </a:spcBef>
      <a:spcAft>
        <a:spcPct val="0"/>
      </a:spcAft>
      <a:defRPr sz="1200" kern="1200">
        <a:solidFill>
          <a:schemeClr val="tx1"/>
        </a:solidFill>
        <a:latin typeface="Lucida Sans" pitchFamily="34" charset="0"/>
        <a:ea typeface="MS PGothic" pitchFamily="34" charset="-128"/>
        <a:cs typeface="Arial" charset="0"/>
      </a:defRPr>
    </a:lvl3pPr>
    <a:lvl4pPr marL="1371600" algn="l" rtl="0" fontAlgn="base">
      <a:spcBef>
        <a:spcPct val="0"/>
      </a:spcBef>
      <a:spcAft>
        <a:spcPct val="0"/>
      </a:spcAft>
      <a:defRPr sz="1200" kern="1200">
        <a:solidFill>
          <a:schemeClr val="tx1"/>
        </a:solidFill>
        <a:latin typeface="Lucida Sans" pitchFamily="34" charset="0"/>
        <a:ea typeface="MS PGothic" pitchFamily="34" charset="-128"/>
        <a:cs typeface="Arial" charset="0"/>
      </a:defRPr>
    </a:lvl4pPr>
    <a:lvl5pPr marL="1828800" algn="l" rtl="0" fontAlgn="base">
      <a:spcBef>
        <a:spcPct val="0"/>
      </a:spcBef>
      <a:spcAft>
        <a:spcPct val="0"/>
      </a:spcAft>
      <a:defRPr sz="1200" kern="1200">
        <a:solidFill>
          <a:schemeClr val="tx1"/>
        </a:solidFill>
        <a:latin typeface="Lucida Sans" pitchFamily="34" charset="0"/>
        <a:ea typeface="MS PGothic" pitchFamily="34" charset="-128"/>
        <a:cs typeface="Arial" charset="0"/>
      </a:defRPr>
    </a:lvl5pPr>
    <a:lvl6pPr marL="2286000" algn="l" defTabSz="914400" rtl="0" eaLnBrk="1" latinLnBrk="0" hangingPunct="1">
      <a:defRPr sz="1200" kern="1200">
        <a:solidFill>
          <a:schemeClr val="tx1"/>
        </a:solidFill>
        <a:latin typeface="Lucida Sans" pitchFamily="34" charset="0"/>
        <a:ea typeface="MS PGothic" pitchFamily="34" charset="-128"/>
        <a:cs typeface="Arial" charset="0"/>
      </a:defRPr>
    </a:lvl6pPr>
    <a:lvl7pPr marL="2743200" algn="l" defTabSz="914400" rtl="0" eaLnBrk="1" latinLnBrk="0" hangingPunct="1">
      <a:defRPr sz="1200" kern="1200">
        <a:solidFill>
          <a:schemeClr val="tx1"/>
        </a:solidFill>
        <a:latin typeface="Lucida Sans" pitchFamily="34" charset="0"/>
        <a:ea typeface="MS PGothic" pitchFamily="34" charset="-128"/>
        <a:cs typeface="Arial" charset="0"/>
      </a:defRPr>
    </a:lvl7pPr>
    <a:lvl8pPr marL="3200400" algn="l" defTabSz="914400" rtl="0" eaLnBrk="1" latinLnBrk="0" hangingPunct="1">
      <a:defRPr sz="1200" kern="1200">
        <a:solidFill>
          <a:schemeClr val="tx1"/>
        </a:solidFill>
        <a:latin typeface="Lucida Sans" pitchFamily="34" charset="0"/>
        <a:ea typeface="MS PGothic" pitchFamily="34" charset="-128"/>
        <a:cs typeface="Arial" charset="0"/>
      </a:defRPr>
    </a:lvl8pPr>
    <a:lvl9pPr marL="3657600" algn="l" defTabSz="914400" rtl="0" eaLnBrk="1" latinLnBrk="0" hangingPunct="1">
      <a:defRPr sz="1200" kern="1200">
        <a:solidFill>
          <a:schemeClr val="tx1"/>
        </a:solidFill>
        <a:latin typeface="Lucida Sans"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F2C"/>
    <a:srgbClr val="FFFF00"/>
    <a:srgbClr val="6600CC"/>
    <a:srgbClr val="800000"/>
    <a:srgbClr val="FFCC00"/>
    <a:srgbClr val="FF9900"/>
    <a:srgbClr val="FE3E14"/>
    <a:srgbClr val="FFB300"/>
    <a:srgbClr val="0099FF"/>
    <a:srgbClr val="A6D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5899" autoAdjust="0"/>
  </p:normalViewPr>
  <p:slideViewPr>
    <p:cSldViewPr>
      <p:cViewPr varScale="1">
        <p:scale>
          <a:sx n="91" d="100"/>
          <a:sy n="91"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4301838" cy="34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8" tIns="47776" rIns="95548" bIns="47776" numCol="1" anchor="t" anchorCtr="0" compatLnSpc="1">
            <a:prstTxWarp prst="textNoShape">
              <a:avLst/>
            </a:prstTxWarp>
          </a:bodyPr>
          <a:lstStyle>
            <a:lvl1pPr defTabSz="955453" eaLnBrk="0" hangingPunct="0">
              <a:defRPr sz="1300">
                <a:latin typeface="Arial" charset="0"/>
                <a:cs typeface="+mn-cs"/>
              </a:defRPr>
            </a:lvl1pPr>
          </a:lstStyle>
          <a:p>
            <a:pPr>
              <a:defRPr/>
            </a:pPr>
            <a:endParaRPr lang="en-US"/>
          </a:p>
        </p:txBody>
      </p:sp>
      <p:sp>
        <p:nvSpPr>
          <p:cNvPr id="20483" name="Rectangle 3"/>
          <p:cNvSpPr>
            <a:spLocks noGrp="1" noChangeArrowheads="1"/>
          </p:cNvSpPr>
          <p:nvPr>
            <p:ph type="dt" sz="quarter" idx="1"/>
          </p:nvPr>
        </p:nvSpPr>
        <p:spPr bwMode="auto">
          <a:xfrm>
            <a:off x="5622581" y="0"/>
            <a:ext cx="4301838" cy="340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8" tIns="47776" rIns="95548" bIns="47776" numCol="1" anchor="t" anchorCtr="0" compatLnSpc="1">
            <a:prstTxWarp prst="textNoShape">
              <a:avLst/>
            </a:prstTxWarp>
          </a:bodyPr>
          <a:lstStyle>
            <a:lvl1pPr algn="r" defTabSz="955453" eaLnBrk="0" hangingPunct="0">
              <a:defRPr sz="1300">
                <a:latin typeface="Arial" charset="0"/>
                <a:cs typeface="+mn-cs"/>
              </a:defRPr>
            </a:lvl1pPr>
          </a:lstStyle>
          <a:p>
            <a:pPr>
              <a:defRPr/>
            </a:pPr>
            <a:endParaRPr lang="en-US"/>
          </a:p>
        </p:txBody>
      </p:sp>
      <p:sp>
        <p:nvSpPr>
          <p:cNvPr id="20484" name="Rectangle 4"/>
          <p:cNvSpPr>
            <a:spLocks noGrp="1" noChangeArrowheads="1"/>
          </p:cNvSpPr>
          <p:nvPr>
            <p:ph type="ftr" sz="quarter" idx="2"/>
          </p:nvPr>
        </p:nvSpPr>
        <p:spPr bwMode="auto">
          <a:xfrm>
            <a:off x="1" y="6456053"/>
            <a:ext cx="4301838" cy="3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8" tIns="47776" rIns="95548" bIns="47776" numCol="1" anchor="b" anchorCtr="0" compatLnSpc="1">
            <a:prstTxWarp prst="textNoShape">
              <a:avLst/>
            </a:prstTxWarp>
          </a:bodyPr>
          <a:lstStyle>
            <a:lvl1pPr algn="l" defTabSz="955608" eaLnBrk="0" hangingPunct="0">
              <a:defRPr sz="1300" smtClean="0">
                <a:latin typeface="Arial" charset="0"/>
                <a:ea typeface="ＭＳ Ｐゴシック" pitchFamily="34" charset="-128"/>
                <a:cs typeface="+mn-cs"/>
              </a:defRPr>
            </a:lvl1pPr>
          </a:lstStyle>
          <a:p>
            <a:pPr>
              <a:defRPr/>
            </a:pPr>
            <a:r>
              <a:rPr lang="en-GB" smtClean="0"/>
              <a:t>BSG Talk 2015</a:t>
            </a:r>
            <a:endParaRPr lang="en-GB"/>
          </a:p>
        </p:txBody>
      </p:sp>
      <p:sp>
        <p:nvSpPr>
          <p:cNvPr id="20485" name="Rectangle 5"/>
          <p:cNvSpPr>
            <a:spLocks noGrp="1" noChangeArrowheads="1"/>
          </p:cNvSpPr>
          <p:nvPr>
            <p:ph type="sldNum" sz="quarter" idx="3"/>
          </p:nvPr>
        </p:nvSpPr>
        <p:spPr bwMode="auto">
          <a:xfrm>
            <a:off x="5622581" y="6456053"/>
            <a:ext cx="4301838" cy="34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48" tIns="47776" rIns="95548" bIns="47776" numCol="1" anchor="b" anchorCtr="0" compatLnSpc="1">
            <a:prstTxWarp prst="textNoShape">
              <a:avLst/>
            </a:prstTxWarp>
          </a:bodyPr>
          <a:lstStyle>
            <a:lvl1pPr algn="r" defTabSz="955453" eaLnBrk="0" hangingPunct="0">
              <a:defRPr sz="1300">
                <a:latin typeface="Arial" charset="0"/>
                <a:cs typeface="+mn-cs"/>
              </a:defRPr>
            </a:lvl1pPr>
          </a:lstStyle>
          <a:p>
            <a:pPr>
              <a:defRPr/>
            </a:pPr>
            <a:fld id="{CA5DA1AC-F56C-41D6-9334-9D668BFC182C}" type="slidenum">
              <a:rPr lang="en-GB"/>
              <a:pPr>
                <a:defRPr/>
              </a:pPr>
              <a:t>‹#›</a:t>
            </a:fld>
            <a:endParaRPr lang="en-GB"/>
          </a:p>
        </p:txBody>
      </p:sp>
    </p:spTree>
    <p:extLst>
      <p:ext uri="{BB962C8B-B14F-4D97-AF65-F5344CB8AC3E}">
        <p14:creationId xmlns:p14="http://schemas.microsoft.com/office/powerpoint/2010/main" val="1272927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4301838" cy="3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48" tIns="47776" rIns="95548" bIns="47776" numCol="1" anchor="t" anchorCtr="0" compatLnSpc="1">
            <a:prstTxWarp prst="textNoShape">
              <a:avLst/>
            </a:prstTxWarp>
          </a:bodyPr>
          <a:lstStyle>
            <a:lvl1pPr defTabSz="955453" eaLnBrk="0" hangingPunct="0">
              <a:defRPr sz="1300">
                <a:latin typeface="Arial" charset="0"/>
                <a:cs typeface="+mn-cs"/>
              </a:defRPr>
            </a:lvl1pPr>
          </a:lstStyle>
          <a:p>
            <a:pPr>
              <a:defRPr/>
            </a:pPr>
            <a:endParaRPr lang="en-US"/>
          </a:p>
        </p:txBody>
      </p:sp>
      <p:sp>
        <p:nvSpPr>
          <p:cNvPr id="6147" name="Rectangle 3"/>
          <p:cNvSpPr>
            <a:spLocks noGrp="1" noChangeArrowheads="1"/>
          </p:cNvSpPr>
          <p:nvPr>
            <p:ph type="dt" idx="1"/>
          </p:nvPr>
        </p:nvSpPr>
        <p:spPr bwMode="auto">
          <a:xfrm>
            <a:off x="5624800" y="0"/>
            <a:ext cx="4301838" cy="3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48" tIns="47776" rIns="95548" bIns="47776" numCol="1" anchor="t" anchorCtr="0" compatLnSpc="1">
            <a:prstTxWarp prst="textNoShape">
              <a:avLst/>
            </a:prstTxWarp>
          </a:bodyPr>
          <a:lstStyle>
            <a:lvl1pPr algn="r" defTabSz="955453" eaLnBrk="0" hangingPunct="0">
              <a:defRPr sz="1300">
                <a:latin typeface="Arial"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3262313" y="508000"/>
            <a:ext cx="3400425" cy="25511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325182" y="3228554"/>
            <a:ext cx="7276279" cy="305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48" tIns="47776" rIns="95548" bIns="477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1" y="6457106"/>
            <a:ext cx="4301838" cy="3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48" tIns="47776" rIns="95548" bIns="47776" numCol="1" anchor="b" anchorCtr="0" compatLnSpc="1">
            <a:prstTxWarp prst="textNoShape">
              <a:avLst/>
            </a:prstTxWarp>
          </a:bodyPr>
          <a:lstStyle>
            <a:lvl1pPr algn="l" defTabSz="955608" eaLnBrk="0" hangingPunct="0">
              <a:defRPr sz="1300" smtClean="0">
                <a:latin typeface="Arial" charset="0"/>
                <a:ea typeface="ＭＳ Ｐゴシック" pitchFamily="34" charset="-128"/>
                <a:cs typeface="+mn-cs"/>
              </a:defRPr>
            </a:lvl1pPr>
          </a:lstStyle>
          <a:p>
            <a:pPr>
              <a:defRPr/>
            </a:pPr>
            <a:r>
              <a:rPr lang="en-GB" smtClean="0"/>
              <a:t>BSG Talk 2015</a:t>
            </a:r>
            <a:endParaRPr lang="en-GB"/>
          </a:p>
        </p:txBody>
      </p:sp>
      <p:sp>
        <p:nvSpPr>
          <p:cNvPr id="6151" name="Rectangle 7"/>
          <p:cNvSpPr>
            <a:spLocks noGrp="1" noChangeArrowheads="1"/>
          </p:cNvSpPr>
          <p:nvPr>
            <p:ph type="sldNum" sz="quarter" idx="5"/>
          </p:nvPr>
        </p:nvSpPr>
        <p:spPr bwMode="auto">
          <a:xfrm>
            <a:off x="5624800" y="6457106"/>
            <a:ext cx="4301838" cy="34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548" tIns="47776" rIns="95548" bIns="47776" numCol="1" anchor="b" anchorCtr="0" compatLnSpc="1">
            <a:prstTxWarp prst="textNoShape">
              <a:avLst/>
            </a:prstTxWarp>
          </a:bodyPr>
          <a:lstStyle>
            <a:lvl1pPr algn="r" defTabSz="955453" eaLnBrk="0" hangingPunct="0">
              <a:defRPr sz="1300">
                <a:latin typeface="Arial" charset="0"/>
                <a:cs typeface="+mn-cs"/>
              </a:defRPr>
            </a:lvl1pPr>
          </a:lstStyle>
          <a:p>
            <a:pPr>
              <a:defRPr/>
            </a:pPr>
            <a:fld id="{7E0338BD-BFD1-4BEC-931F-EEFA69CBD5D4}" type="slidenum">
              <a:rPr lang="en-GB"/>
              <a:pPr>
                <a:defRPr/>
              </a:pPr>
              <a:t>‹#›</a:t>
            </a:fld>
            <a:endParaRPr lang="en-GB"/>
          </a:p>
        </p:txBody>
      </p:sp>
    </p:spTree>
    <p:extLst>
      <p:ext uri="{BB962C8B-B14F-4D97-AF65-F5344CB8AC3E}">
        <p14:creationId xmlns:p14="http://schemas.microsoft.com/office/powerpoint/2010/main" val="420720493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4147" eaLnBrk="0" hangingPunct="0">
              <a:defRPr sz="1200">
                <a:solidFill>
                  <a:schemeClr val="tx1"/>
                </a:solidFill>
                <a:latin typeface="Lucida Sans" pitchFamily="34" charset="0"/>
                <a:ea typeface="MS PGothic" pitchFamily="34" charset="-128"/>
              </a:defRPr>
            </a:lvl1pPr>
            <a:lvl2pPr marL="716759" indent="-275676" defTabSz="954147" eaLnBrk="0" hangingPunct="0">
              <a:defRPr sz="1200">
                <a:solidFill>
                  <a:schemeClr val="tx1"/>
                </a:solidFill>
                <a:latin typeface="Lucida Sans" pitchFamily="34" charset="0"/>
                <a:ea typeface="MS PGothic" pitchFamily="34" charset="-128"/>
              </a:defRPr>
            </a:lvl2pPr>
            <a:lvl3pPr marL="1102705" indent="-220541" defTabSz="954147" eaLnBrk="0" hangingPunct="0">
              <a:defRPr sz="1200">
                <a:solidFill>
                  <a:schemeClr val="tx1"/>
                </a:solidFill>
                <a:latin typeface="Lucida Sans" pitchFamily="34" charset="0"/>
                <a:ea typeface="MS PGothic" pitchFamily="34" charset="-128"/>
              </a:defRPr>
            </a:lvl3pPr>
            <a:lvl4pPr marL="1543788" indent="-220541" defTabSz="954147" eaLnBrk="0" hangingPunct="0">
              <a:defRPr sz="1200">
                <a:solidFill>
                  <a:schemeClr val="tx1"/>
                </a:solidFill>
                <a:latin typeface="Lucida Sans" pitchFamily="34" charset="0"/>
                <a:ea typeface="MS PGothic" pitchFamily="34" charset="-128"/>
              </a:defRPr>
            </a:lvl4pPr>
            <a:lvl5pPr marL="1984871" indent="-220541" defTabSz="954147" eaLnBrk="0" hangingPunct="0">
              <a:defRPr sz="1200">
                <a:solidFill>
                  <a:schemeClr val="tx1"/>
                </a:solidFill>
                <a:latin typeface="Lucida Sans" pitchFamily="34" charset="0"/>
                <a:ea typeface="MS PGothic" pitchFamily="34" charset="-128"/>
              </a:defRPr>
            </a:lvl5pPr>
            <a:lvl6pPr marL="2425952"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6pPr>
            <a:lvl7pPr marL="2867035"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7pPr>
            <a:lvl8pPr marL="3308117"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8pPr>
            <a:lvl9pPr marL="3749199"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3FF77B74-5A22-49F6-9258-03859F49A853}" type="slidenum">
              <a:rPr lang="en-GB" altLang="en-US" sz="1300">
                <a:latin typeface="Arial" charset="0"/>
              </a:rPr>
              <a:pPr/>
              <a:t>1</a:t>
            </a:fld>
            <a:endParaRPr lang="en-GB" altLang="en-US" sz="130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
        <p:nvSpPr>
          <p:cNvPr id="32773" name="Footer Placeholder 1"/>
          <p:cNvSpPr>
            <a:spLocks noGrp="1"/>
          </p:cNvSpPr>
          <p:nvPr>
            <p:ph type="ftr" sz="quarter" idx="4"/>
          </p:nvPr>
        </p:nvSpPr>
        <p:spPr>
          <a:noFill/>
        </p:spPr>
        <p:txBody>
          <a:bodyPr/>
          <a:lstStyle>
            <a:lvl1pPr defTabSz="954147" eaLnBrk="0" hangingPunct="0">
              <a:defRPr sz="1200">
                <a:solidFill>
                  <a:schemeClr val="tx1"/>
                </a:solidFill>
                <a:latin typeface="Lucida Sans" pitchFamily="34" charset="0"/>
                <a:ea typeface="MS PGothic" pitchFamily="34" charset="-128"/>
              </a:defRPr>
            </a:lvl1pPr>
            <a:lvl2pPr marL="716759" indent="-275676" defTabSz="954147" eaLnBrk="0" hangingPunct="0">
              <a:defRPr sz="1200">
                <a:solidFill>
                  <a:schemeClr val="tx1"/>
                </a:solidFill>
                <a:latin typeface="Lucida Sans" pitchFamily="34" charset="0"/>
                <a:ea typeface="MS PGothic" pitchFamily="34" charset="-128"/>
              </a:defRPr>
            </a:lvl2pPr>
            <a:lvl3pPr marL="1102705" indent="-220541" defTabSz="954147" eaLnBrk="0" hangingPunct="0">
              <a:defRPr sz="1200">
                <a:solidFill>
                  <a:schemeClr val="tx1"/>
                </a:solidFill>
                <a:latin typeface="Lucida Sans" pitchFamily="34" charset="0"/>
                <a:ea typeface="MS PGothic" pitchFamily="34" charset="-128"/>
              </a:defRPr>
            </a:lvl3pPr>
            <a:lvl4pPr marL="1543788" indent="-220541" defTabSz="954147" eaLnBrk="0" hangingPunct="0">
              <a:defRPr sz="1200">
                <a:solidFill>
                  <a:schemeClr val="tx1"/>
                </a:solidFill>
                <a:latin typeface="Lucida Sans" pitchFamily="34" charset="0"/>
                <a:ea typeface="MS PGothic" pitchFamily="34" charset="-128"/>
              </a:defRPr>
            </a:lvl4pPr>
            <a:lvl5pPr marL="1984871" indent="-220541" defTabSz="954147" eaLnBrk="0" hangingPunct="0">
              <a:defRPr sz="1200">
                <a:solidFill>
                  <a:schemeClr val="tx1"/>
                </a:solidFill>
                <a:latin typeface="Lucida Sans" pitchFamily="34" charset="0"/>
                <a:ea typeface="MS PGothic" pitchFamily="34" charset="-128"/>
              </a:defRPr>
            </a:lvl5pPr>
            <a:lvl6pPr marL="2425952"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6pPr>
            <a:lvl7pPr marL="2867035"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7pPr>
            <a:lvl8pPr marL="3308117"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8pPr>
            <a:lvl9pPr marL="3749199"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9pPr>
          </a:lstStyle>
          <a:p>
            <a:r>
              <a:rPr lang="en-GB" altLang="en-US" sz="1300">
                <a:latin typeface="Arial" charset="0"/>
              </a:rPr>
              <a:t>BSG Talk 2015</a:t>
            </a:r>
          </a:p>
        </p:txBody>
      </p:sp>
    </p:spTree>
    <p:extLst>
      <p:ext uri="{BB962C8B-B14F-4D97-AF65-F5344CB8AC3E}">
        <p14:creationId xmlns:p14="http://schemas.microsoft.com/office/powerpoint/2010/main" val="350064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smtClean="0"/>
          </a:p>
        </p:txBody>
      </p:sp>
      <p:sp>
        <p:nvSpPr>
          <p:cNvPr id="41988" name="Footer Placeholder 3"/>
          <p:cNvSpPr>
            <a:spLocks noGrp="1"/>
          </p:cNvSpPr>
          <p:nvPr>
            <p:ph type="ftr" sz="quarter" idx="4"/>
          </p:nvPr>
        </p:nvSpPr>
        <p:spPr>
          <a:noFill/>
        </p:spPr>
        <p:txBody>
          <a:bodyPr/>
          <a:lstStyle>
            <a:lvl1pPr defTabSz="954147" eaLnBrk="0" hangingPunct="0">
              <a:defRPr sz="1200">
                <a:solidFill>
                  <a:schemeClr val="tx1"/>
                </a:solidFill>
                <a:latin typeface="Lucida Sans" pitchFamily="34" charset="0"/>
                <a:ea typeface="MS PGothic" pitchFamily="34" charset="-128"/>
              </a:defRPr>
            </a:lvl1pPr>
            <a:lvl2pPr marL="716759" indent="-275676" defTabSz="954147" eaLnBrk="0" hangingPunct="0">
              <a:defRPr sz="1200">
                <a:solidFill>
                  <a:schemeClr val="tx1"/>
                </a:solidFill>
                <a:latin typeface="Lucida Sans" pitchFamily="34" charset="0"/>
                <a:ea typeface="MS PGothic" pitchFamily="34" charset="-128"/>
              </a:defRPr>
            </a:lvl2pPr>
            <a:lvl3pPr marL="1102705" indent="-220541" defTabSz="954147" eaLnBrk="0" hangingPunct="0">
              <a:defRPr sz="1200">
                <a:solidFill>
                  <a:schemeClr val="tx1"/>
                </a:solidFill>
                <a:latin typeface="Lucida Sans" pitchFamily="34" charset="0"/>
                <a:ea typeface="MS PGothic" pitchFamily="34" charset="-128"/>
              </a:defRPr>
            </a:lvl3pPr>
            <a:lvl4pPr marL="1543788" indent="-220541" defTabSz="954147" eaLnBrk="0" hangingPunct="0">
              <a:defRPr sz="1200">
                <a:solidFill>
                  <a:schemeClr val="tx1"/>
                </a:solidFill>
                <a:latin typeface="Lucida Sans" pitchFamily="34" charset="0"/>
                <a:ea typeface="MS PGothic" pitchFamily="34" charset="-128"/>
              </a:defRPr>
            </a:lvl4pPr>
            <a:lvl5pPr marL="1984871" indent="-220541" defTabSz="954147" eaLnBrk="0" hangingPunct="0">
              <a:defRPr sz="1200">
                <a:solidFill>
                  <a:schemeClr val="tx1"/>
                </a:solidFill>
                <a:latin typeface="Lucida Sans" pitchFamily="34" charset="0"/>
                <a:ea typeface="MS PGothic" pitchFamily="34" charset="-128"/>
              </a:defRPr>
            </a:lvl5pPr>
            <a:lvl6pPr marL="2425952"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6pPr>
            <a:lvl7pPr marL="2867035"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7pPr>
            <a:lvl8pPr marL="3308117"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8pPr>
            <a:lvl9pPr marL="3749199"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9pPr>
          </a:lstStyle>
          <a:p>
            <a:r>
              <a:rPr lang="en-GB" altLang="en-US" sz="1300" smtClean="0">
                <a:latin typeface="Arial" charset="0"/>
              </a:rPr>
              <a:t>Sibiu Talk 2016</a:t>
            </a:r>
            <a:endParaRPr lang="en-GB" altLang="en-US" sz="1300">
              <a:latin typeface="Arial" charset="0"/>
            </a:endParaRPr>
          </a:p>
        </p:txBody>
      </p:sp>
      <p:sp>
        <p:nvSpPr>
          <p:cNvPr id="41989" name="Slide Number Placeholder 4"/>
          <p:cNvSpPr>
            <a:spLocks noGrp="1"/>
          </p:cNvSpPr>
          <p:nvPr>
            <p:ph type="sldNum" sz="quarter" idx="5"/>
          </p:nvPr>
        </p:nvSpPr>
        <p:spPr>
          <a:noFill/>
        </p:spPr>
        <p:txBody>
          <a:bodyPr/>
          <a:lstStyle>
            <a:lvl1pPr defTabSz="954147" eaLnBrk="0" hangingPunct="0">
              <a:defRPr sz="1200">
                <a:solidFill>
                  <a:schemeClr val="tx1"/>
                </a:solidFill>
                <a:latin typeface="Lucida Sans" pitchFamily="34" charset="0"/>
                <a:ea typeface="MS PGothic" pitchFamily="34" charset="-128"/>
              </a:defRPr>
            </a:lvl1pPr>
            <a:lvl2pPr marL="716759" indent="-275676" defTabSz="954147" eaLnBrk="0" hangingPunct="0">
              <a:defRPr sz="1200">
                <a:solidFill>
                  <a:schemeClr val="tx1"/>
                </a:solidFill>
                <a:latin typeface="Lucida Sans" pitchFamily="34" charset="0"/>
                <a:ea typeface="MS PGothic" pitchFamily="34" charset="-128"/>
              </a:defRPr>
            </a:lvl2pPr>
            <a:lvl3pPr marL="1102705" indent="-220541" defTabSz="954147" eaLnBrk="0" hangingPunct="0">
              <a:defRPr sz="1200">
                <a:solidFill>
                  <a:schemeClr val="tx1"/>
                </a:solidFill>
                <a:latin typeface="Lucida Sans" pitchFamily="34" charset="0"/>
                <a:ea typeface="MS PGothic" pitchFamily="34" charset="-128"/>
              </a:defRPr>
            </a:lvl3pPr>
            <a:lvl4pPr marL="1543788" indent="-220541" defTabSz="954147" eaLnBrk="0" hangingPunct="0">
              <a:defRPr sz="1200">
                <a:solidFill>
                  <a:schemeClr val="tx1"/>
                </a:solidFill>
                <a:latin typeface="Lucida Sans" pitchFamily="34" charset="0"/>
                <a:ea typeface="MS PGothic" pitchFamily="34" charset="-128"/>
              </a:defRPr>
            </a:lvl4pPr>
            <a:lvl5pPr marL="1984871" indent="-220541" defTabSz="954147" eaLnBrk="0" hangingPunct="0">
              <a:defRPr sz="1200">
                <a:solidFill>
                  <a:schemeClr val="tx1"/>
                </a:solidFill>
                <a:latin typeface="Lucida Sans" pitchFamily="34" charset="0"/>
                <a:ea typeface="MS PGothic" pitchFamily="34" charset="-128"/>
              </a:defRPr>
            </a:lvl5pPr>
            <a:lvl6pPr marL="2425952"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6pPr>
            <a:lvl7pPr marL="2867035"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7pPr>
            <a:lvl8pPr marL="3308117"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8pPr>
            <a:lvl9pPr marL="3749199" indent="-220541" defTabSz="954147"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D6CC11D0-A13A-45CD-9149-BEB2B02A73AD}" type="slidenum">
              <a:rPr lang="en-GB" altLang="en-US" sz="1300">
                <a:latin typeface="Arial" charset="0"/>
              </a:rPr>
              <a:pPr/>
              <a:t>14</a:t>
            </a:fld>
            <a:endParaRPr lang="en-GB" altLang="en-US" sz="1300">
              <a:latin typeface="Arial" charset="0"/>
            </a:endParaRPr>
          </a:p>
        </p:txBody>
      </p:sp>
    </p:spTree>
    <p:extLst>
      <p:ext uri="{BB962C8B-B14F-4D97-AF65-F5344CB8AC3E}">
        <p14:creationId xmlns:p14="http://schemas.microsoft.com/office/powerpoint/2010/main" val="2154704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sz="2400">
              <a:latin typeface="Arial" charset="0"/>
            </a:endParaRPr>
          </a:p>
        </p:txBody>
      </p:sp>
      <p:pic>
        <p:nvPicPr>
          <p:cNvPr id="6" name="Picture 1040" descr="social scienc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588"/>
          <a:stretch/>
        </p:blipFill>
        <p:spPr bwMode="auto">
          <a:xfrm>
            <a:off x="6011863" y="376238"/>
            <a:ext cx="2736850" cy="62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dirty="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8A2CF5DD-0201-4E39-97A6-5D56DEDA36C3}" type="slidenum">
              <a:rPr lang="en-GB"/>
              <a:pPr>
                <a:defRPr/>
              </a:pPr>
              <a:t>‹#›</a:t>
            </a:fld>
            <a:endParaRPr lang="en-GB"/>
          </a:p>
        </p:txBody>
      </p:sp>
    </p:spTree>
    <p:extLst>
      <p:ext uri="{BB962C8B-B14F-4D97-AF65-F5344CB8AC3E}">
        <p14:creationId xmlns:p14="http://schemas.microsoft.com/office/powerpoint/2010/main" val="3094106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6D5F3A-9D24-480C-8566-94C3AFF36BF3}" type="slidenum">
              <a:rPr lang="en-GB"/>
              <a:pPr>
                <a:defRPr/>
              </a:pPr>
              <a:t>‹#›</a:t>
            </a:fld>
            <a:endParaRPr lang="en-GB"/>
          </a:p>
        </p:txBody>
      </p:sp>
    </p:spTree>
    <p:extLst>
      <p:ext uri="{BB962C8B-B14F-4D97-AF65-F5344CB8AC3E}">
        <p14:creationId xmlns:p14="http://schemas.microsoft.com/office/powerpoint/2010/main" val="417582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6BD648-433E-4691-B96C-EA83EB269DDD}" type="slidenum">
              <a:rPr lang="en-GB"/>
              <a:pPr>
                <a:defRPr/>
              </a:pPr>
              <a:t>‹#›</a:t>
            </a:fld>
            <a:endParaRPr lang="en-GB"/>
          </a:p>
        </p:txBody>
      </p:sp>
    </p:spTree>
    <p:extLst>
      <p:ext uri="{BB962C8B-B14F-4D97-AF65-F5344CB8AC3E}">
        <p14:creationId xmlns:p14="http://schemas.microsoft.com/office/powerpoint/2010/main" val="288034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42833-E187-455F-8582-A129A8F38DAE}" type="slidenum">
              <a:rPr lang="en-GB"/>
              <a:pPr>
                <a:defRPr/>
              </a:pPr>
              <a:t>‹#›</a:t>
            </a:fld>
            <a:endParaRPr lang="en-GB"/>
          </a:p>
        </p:txBody>
      </p:sp>
    </p:spTree>
    <p:extLst>
      <p:ext uri="{BB962C8B-B14F-4D97-AF65-F5344CB8AC3E}">
        <p14:creationId xmlns:p14="http://schemas.microsoft.com/office/powerpoint/2010/main" val="342026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B6D7F-4C4A-4371-B6D2-3A584C1B836A}" type="slidenum">
              <a:rPr lang="en-GB"/>
              <a:pPr>
                <a:defRPr/>
              </a:pPr>
              <a:t>‹#›</a:t>
            </a:fld>
            <a:endParaRPr lang="en-GB"/>
          </a:p>
        </p:txBody>
      </p:sp>
    </p:spTree>
    <p:extLst>
      <p:ext uri="{BB962C8B-B14F-4D97-AF65-F5344CB8AC3E}">
        <p14:creationId xmlns:p14="http://schemas.microsoft.com/office/powerpoint/2010/main" val="148467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sz="2400">
              <a:latin typeface="Arial" charset="0"/>
            </a:endParaRPr>
          </a:p>
        </p:txBody>
      </p:sp>
      <p:pic>
        <p:nvPicPr>
          <p:cNvPr id="6" name="Picture 1037" descr="social scienc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1588"/>
          <a:stretch/>
        </p:blipFill>
        <p:spPr bwMode="auto">
          <a:xfrm>
            <a:off x="6011863" y="376238"/>
            <a:ext cx="2736850" cy="62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spTree>
    <p:extLst>
      <p:ext uri="{BB962C8B-B14F-4D97-AF65-F5344CB8AC3E}">
        <p14:creationId xmlns:p14="http://schemas.microsoft.com/office/powerpoint/2010/main" val="207448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86B186-5DFF-4A2E-A95C-A9F3A1FE8843}" type="slidenum">
              <a:rPr lang="en-GB"/>
              <a:pPr>
                <a:defRPr/>
              </a:pPr>
              <a:t>‹#›</a:t>
            </a:fld>
            <a:endParaRPr lang="en-GB"/>
          </a:p>
        </p:txBody>
      </p:sp>
    </p:spTree>
    <p:extLst>
      <p:ext uri="{BB962C8B-B14F-4D97-AF65-F5344CB8AC3E}">
        <p14:creationId xmlns:p14="http://schemas.microsoft.com/office/powerpoint/2010/main" val="355095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D908B9-5063-4ECE-8D67-4D772193D3E8}" type="slidenum">
              <a:rPr lang="en-GB"/>
              <a:pPr>
                <a:defRPr/>
              </a:pPr>
              <a:t>‹#›</a:t>
            </a:fld>
            <a:endParaRPr lang="en-GB"/>
          </a:p>
        </p:txBody>
      </p:sp>
    </p:spTree>
    <p:extLst>
      <p:ext uri="{BB962C8B-B14F-4D97-AF65-F5344CB8AC3E}">
        <p14:creationId xmlns:p14="http://schemas.microsoft.com/office/powerpoint/2010/main" val="3717581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46BE47-39C3-4648-A669-0263A61343C8}" type="slidenum">
              <a:rPr lang="en-GB"/>
              <a:pPr>
                <a:defRPr/>
              </a:pPr>
              <a:t>‹#›</a:t>
            </a:fld>
            <a:endParaRPr lang="en-GB"/>
          </a:p>
        </p:txBody>
      </p:sp>
    </p:spTree>
    <p:extLst>
      <p:ext uri="{BB962C8B-B14F-4D97-AF65-F5344CB8AC3E}">
        <p14:creationId xmlns:p14="http://schemas.microsoft.com/office/powerpoint/2010/main" val="355644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A4EDD2-43B6-4907-A4CD-BA103B246560}" type="slidenum">
              <a:rPr lang="en-GB"/>
              <a:pPr>
                <a:defRPr/>
              </a:pPr>
              <a:t>‹#›</a:t>
            </a:fld>
            <a:endParaRPr lang="en-GB"/>
          </a:p>
        </p:txBody>
      </p:sp>
    </p:spTree>
    <p:extLst>
      <p:ext uri="{BB962C8B-B14F-4D97-AF65-F5344CB8AC3E}">
        <p14:creationId xmlns:p14="http://schemas.microsoft.com/office/powerpoint/2010/main" val="366784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B9FB24-F50D-4770-B255-DBDDD4CE8752}" type="slidenum">
              <a:rPr lang="en-GB"/>
              <a:pPr>
                <a:defRPr/>
              </a:pPr>
              <a:t>‹#›</a:t>
            </a:fld>
            <a:endParaRPr lang="en-GB"/>
          </a:p>
        </p:txBody>
      </p:sp>
    </p:spTree>
    <p:extLst>
      <p:ext uri="{BB962C8B-B14F-4D97-AF65-F5344CB8AC3E}">
        <p14:creationId xmlns:p14="http://schemas.microsoft.com/office/powerpoint/2010/main" val="1378135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52471-AC36-4B4A-AA46-20EE603E242B}" type="slidenum">
              <a:rPr lang="en-GB"/>
              <a:pPr>
                <a:defRPr/>
              </a:pPr>
              <a:t>‹#›</a:t>
            </a:fld>
            <a:endParaRPr lang="en-GB"/>
          </a:p>
        </p:txBody>
      </p:sp>
    </p:spTree>
    <p:extLst>
      <p:ext uri="{BB962C8B-B14F-4D97-AF65-F5344CB8AC3E}">
        <p14:creationId xmlns:p14="http://schemas.microsoft.com/office/powerpoint/2010/main" val="696419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601A26-0274-4AD7-9357-A2BD1C2D0129}" type="slidenum">
              <a:rPr lang="en-GB"/>
              <a:pPr>
                <a:defRPr/>
              </a:pPr>
              <a:t>‹#›</a:t>
            </a:fld>
            <a:endParaRPr lang="en-GB"/>
          </a:p>
        </p:txBody>
      </p:sp>
    </p:spTree>
    <p:extLst>
      <p:ext uri="{BB962C8B-B14F-4D97-AF65-F5344CB8AC3E}">
        <p14:creationId xmlns:p14="http://schemas.microsoft.com/office/powerpoint/2010/main" val="1052045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4B5AC2-F1CB-4963-85AA-ADED13675F9F}" type="slidenum">
              <a:rPr lang="en-GB"/>
              <a:pPr>
                <a:defRPr/>
              </a:pPr>
              <a:t>‹#›</a:t>
            </a:fld>
            <a:endParaRPr lang="en-GB"/>
          </a:p>
        </p:txBody>
      </p:sp>
    </p:spTree>
    <p:extLst>
      <p:ext uri="{BB962C8B-B14F-4D97-AF65-F5344CB8AC3E}">
        <p14:creationId xmlns:p14="http://schemas.microsoft.com/office/powerpoint/2010/main" val="365030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31F95-A3F3-43F6-A96F-6737E065A08E}" type="slidenum">
              <a:rPr lang="en-GB"/>
              <a:pPr>
                <a:defRPr/>
              </a:pPr>
              <a:t>‹#›</a:t>
            </a:fld>
            <a:endParaRPr lang="en-GB"/>
          </a:p>
        </p:txBody>
      </p:sp>
    </p:spTree>
    <p:extLst>
      <p:ext uri="{BB962C8B-B14F-4D97-AF65-F5344CB8AC3E}">
        <p14:creationId xmlns:p14="http://schemas.microsoft.com/office/powerpoint/2010/main" val="2256628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0E6040-69DE-4CE8-99C1-2514514D900E}" type="slidenum">
              <a:rPr lang="en-GB"/>
              <a:pPr>
                <a:defRPr/>
              </a:pPr>
              <a:t>‹#›</a:t>
            </a:fld>
            <a:endParaRPr lang="en-GB"/>
          </a:p>
        </p:txBody>
      </p:sp>
    </p:spTree>
    <p:extLst>
      <p:ext uri="{BB962C8B-B14F-4D97-AF65-F5344CB8AC3E}">
        <p14:creationId xmlns:p14="http://schemas.microsoft.com/office/powerpoint/2010/main" val="31856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0D670-78E1-4933-BFB4-01FDBD21207A}" type="slidenum">
              <a:rPr lang="en-GB"/>
              <a:pPr>
                <a:defRPr/>
              </a:pPr>
              <a:t>‹#›</a:t>
            </a:fld>
            <a:endParaRPr lang="en-GB"/>
          </a:p>
        </p:txBody>
      </p:sp>
    </p:spTree>
    <p:extLst>
      <p:ext uri="{BB962C8B-B14F-4D97-AF65-F5344CB8AC3E}">
        <p14:creationId xmlns:p14="http://schemas.microsoft.com/office/powerpoint/2010/main" val="223653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96789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995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470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3755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815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6229E-DE6C-464B-A4DE-20ED63AD0169}" type="slidenum">
              <a:rPr lang="en-GB"/>
              <a:pPr>
                <a:defRPr/>
              </a:pPr>
              <a:t>‹#›</a:t>
            </a:fld>
            <a:endParaRPr lang="en-GB"/>
          </a:p>
        </p:txBody>
      </p:sp>
    </p:spTree>
    <p:extLst>
      <p:ext uri="{BB962C8B-B14F-4D97-AF65-F5344CB8AC3E}">
        <p14:creationId xmlns:p14="http://schemas.microsoft.com/office/powerpoint/2010/main" val="542097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5271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608121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0267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5244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228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5216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FC3794-75B5-4941-A49D-3FBA25C6E1ED}" type="slidenum">
              <a:rPr lang="en-GB"/>
              <a:pPr>
                <a:defRPr/>
              </a:pPr>
              <a:t>‹#›</a:t>
            </a:fld>
            <a:endParaRPr lang="en-GB"/>
          </a:p>
        </p:txBody>
      </p:sp>
    </p:spTree>
    <p:extLst>
      <p:ext uri="{BB962C8B-B14F-4D97-AF65-F5344CB8AC3E}">
        <p14:creationId xmlns:p14="http://schemas.microsoft.com/office/powerpoint/2010/main" val="131792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1C557C-5D89-45B0-8307-EFD82EAFCA2E}" type="slidenum">
              <a:rPr lang="en-GB"/>
              <a:pPr>
                <a:defRPr/>
              </a:pPr>
              <a:t>‹#›</a:t>
            </a:fld>
            <a:endParaRPr lang="en-GB"/>
          </a:p>
        </p:txBody>
      </p:sp>
    </p:spTree>
    <p:extLst>
      <p:ext uri="{BB962C8B-B14F-4D97-AF65-F5344CB8AC3E}">
        <p14:creationId xmlns:p14="http://schemas.microsoft.com/office/powerpoint/2010/main" val="264780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0B2798-0CA3-4B39-B0A5-A131B4EB220D}" type="slidenum">
              <a:rPr lang="en-GB"/>
              <a:pPr>
                <a:defRPr/>
              </a:pPr>
              <a:t>‹#›</a:t>
            </a:fld>
            <a:endParaRPr lang="en-GB"/>
          </a:p>
        </p:txBody>
      </p:sp>
    </p:spTree>
    <p:extLst>
      <p:ext uri="{BB962C8B-B14F-4D97-AF65-F5344CB8AC3E}">
        <p14:creationId xmlns:p14="http://schemas.microsoft.com/office/powerpoint/2010/main" val="38308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39D58-8E3B-4B68-B4A4-76FB30011F19}" type="slidenum">
              <a:rPr lang="en-GB"/>
              <a:pPr>
                <a:defRPr/>
              </a:pPr>
              <a:t>‹#›</a:t>
            </a:fld>
            <a:endParaRPr lang="en-GB"/>
          </a:p>
        </p:txBody>
      </p:sp>
    </p:spTree>
    <p:extLst>
      <p:ext uri="{BB962C8B-B14F-4D97-AF65-F5344CB8AC3E}">
        <p14:creationId xmlns:p14="http://schemas.microsoft.com/office/powerpoint/2010/main" val="356951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014057-5339-4E7F-9D2A-6D9B78C27C97}" type="slidenum">
              <a:rPr lang="en-GB"/>
              <a:pPr>
                <a:defRPr/>
              </a:pPr>
              <a:t>‹#›</a:t>
            </a:fld>
            <a:endParaRPr lang="en-GB"/>
          </a:p>
        </p:txBody>
      </p:sp>
    </p:spTree>
    <p:extLst>
      <p:ext uri="{BB962C8B-B14F-4D97-AF65-F5344CB8AC3E}">
        <p14:creationId xmlns:p14="http://schemas.microsoft.com/office/powerpoint/2010/main" val="63906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31F23F-9550-4612-88DB-C8ACFB44AE24}" type="slidenum">
              <a:rPr lang="en-GB"/>
              <a:pPr>
                <a:defRPr/>
              </a:pPr>
              <a:t>‹#›</a:t>
            </a:fld>
            <a:endParaRPr lang="en-GB"/>
          </a:p>
        </p:txBody>
      </p:sp>
    </p:spTree>
    <p:extLst>
      <p:ext uri="{BB962C8B-B14F-4D97-AF65-F5344CB8AC3E}">
        <p14:creationId xmlns:p14="http://schemas.microsoft.com/office/powerpoint/2010/main" val="70645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sz="240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gn="ctr"/>
            <a:endParaRPr lang="en-US" altLang="en-US"/>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eaLnBrk="0" hangingPunct="0">
              <a:defRPr sz="1400">
                <a:latin typeface="Georgia" pitchFamily="18" charset="0"/>
                <a:cs typeface="+mn-cs"/>
              </a:defRPr>
            </a:lvl1pPr>
          </a:lstStyle>
          <a:p>
            <a:pPr>
              <a:defRPr/>
            </a:pPr>
            <a:fld id="{AEC2C42E-AA2D-49C8-9290-1F4EE3995649}" type="slidenum">
              <a:rPr lang="en-GB"/>
              <a:pPr>
                <a:defRPr/>
              </a:pPr>
              <a:t>‹#›</a:t>
            </a:fld>
            <a:endParaRPr lang="en-GB"/>
          </a:p>
        </p:txBody>
      </p:sp>
      <p:pic>
        <p:nvPicPr>
          <p:cNvPr id="1033" name="Picture 12" descr="social sciences"/>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23944"/>
          <a:stretch/>
        </p:blipFill>
        <p:spPr bwMode="auto">
          <a:xfrm>
            <a:off x="6588125" y="282576"/>
            <a:ext cx="2136775" cy="47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6"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Lst>
  <p:hf hdr="0" ftr="0" dt="0"/>
  <p:txStyles>
    <p:titleStyle>
      <a:lvl1pPr algn="l" rtl="0" eaLnBrk="0" fontAlgn="base" hangingPunct="0">
        <a:spcBef>
          <a:spcPct val="0"/>
        </a:spcBef>
        <a:spcAft>
          <a:spcPct val="0"/>
        </a:spcAft>
        <a:defRPr sz="3500">
          <a:solidFill>
            <a:schemeClr val="tx2"/>
          </a:solidFill>
          <a:latin typeface="+mj-lt"/>
          <a:ea typeface="MS PGothic" pitchFamily="34" charset="-128"/>
          <a:cs typeface="+mj-cs"/>
        </a:defRPr>
      </a:lvl1pPr>
      <a:lvl2pPr algn="l" rtl="0" eaLnBrk="0" fontAlgn="base" hangingPunct="0">
        <a:spcBef>
          <a:spcPct val="0"/>
        </a:spcBef>
        <a:spcAft>
          <a:spcPct val="0"/>
        </a:spcAft>
        <a:defRPr sz="3500">
          <a:solidFill>
            <a:schemeClr val="tx2"/>
          </a:solidFill>
          <a:latin typeface="Georgia" pitchFamily="18" charset="0"/>
          <a:ea typeface="MS PGothic" pitchFamily="34" charset="-128"/>
        </a:defRPr>
      </a:lvl2pPr>
      <a:lvl3pPr algn="l" rtl="0" eaLnBrk="0" fontAlgn="base" hangingPunct="0">
        <a:spcBef>
          <a:spcPct val="0"/>
        </a:spcBef>
        <a:spcAft>
          <a:spcPct val="0"/>
        </a:spcAft>
        <a:defRPr sz="3500">
          <a:solidFill>
            <a:schemeClr val="tx2"/>
          </a:solidFill>
          <a:latin typeface="Georgia" pitchFamily="18" charset="0"/>
          <a:ea typeface="MS PGothic" pitchFamily="34" charset="-128"/>
        </a:defRPr>
      </a:lvl3pPr>
      <a:lvl4pPr algn="l" rtl="0" eaLnBrk="0" fontAlgn="base" hangingPunct="0">
        <a:spcBef>
          <a:spcPct val="0"/>
        </a:spcBef>
        <a:spcAft>
          <a:spcPct val="0"/>
        </a:spcAft>
        <a:defRPr sz="3500">
          <a:solidFill>
            <a:schemeClr val="tx2"/>
          </a:solidFill>
          <a:latin typeface="Georgia" pitchFamily="18" charset="0"/>
          <a:ea typeface="MS PGothic" pitchFamily="34" charset="-128"/>
        </a:defRPr>
      </a:lvl4pPr>
      <a:lvl5pPr algn="l" rtl="0" eaLnBrk="0" fontAlgn="base" hangingPunct="0">
        <a:spcBef>
          <a:spcPct val="0"/>
        </a:spcBef>
        <a:spcAft>
          <a:spcPct val="0"/>
        </a:spcAft>
        <a:defRPr sz="3500">
          <a:solidFill>
            <a:schemeClr val="tx2"/>
          </a:solidFill>
          <a:latin typeface="Georgia" pitchFamily="18" charset="0"/>
          <a:ea typeface="MS PGothic"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S PGothic" pitchFamily="34" charset="-128"/>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S PGothic" pitchFamily="34" charset="-128"/>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S PGothic" pitchFamily="34" charset="-128"/>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eaLnBrk="0" hangingPunct="0">
              <a:defRPr sz="1400">
                <a:latin typeface="Georgia" pitchFamily="18" charset="0"/>
                <a:cs typeface="+mn-cs"/>
              </a:defRPr>
            </a:lvl1pPr>
          </a:lstStyle>
          <a:p>
            <a:pPr>
              <a:defRPr/>
            </a:pPr>
            <a:fld id="{61C38E87-1BB8-48F4-8B68-A8C2F4F45C28}" type="slidenum">
              <a:rPr lang="en-GB"/>
              <a:pPr>
                <a:defRPr/>
              </a:pPr>
              <a:t>‹#›</a:t>
            </a:fld>
            <a:endParaRPr lang="en-GB"/>
          </a:p>
        </p:txBody>
      </p:sp>
      <p:pic>
        <p:nvPicPr>
          <p:cNvPr id="2055" name="Picture 15" descr="social science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88125" y="282575"/>
            <a:ext cx="21367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67"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a:defRPr/>
            </a:pPr>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Arial" charset="0"/>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sb@soto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3"/>
          <p:cNvSpPr>
            <a:spLocks noGrp="1" noChangeArrowheads="1"/>
          </p:cNvSpPr>
          <p:nvPr>
            <p:ph type="ctrTitle"/>
          </p:nvPr>
        </p:nvSpPr>
        <p:spPr>
          <a:xfrm>
            <a:off x="342903" y="1340768"/>
            <a:ext cx="8496300" cy="2160587"/>
          </a:xfrm>
        </p:spPr>
        <p:txBody>
          <a:bodyPr/>
          <a:lstStyle/>
          <a:p>
            <a:pPr>
              <a:spcAft>
                <a:spcPts val="600"/>
              </a:spcAft>
            </a:pPr>
            <a:r>
              <a:rPr lang="en-GB" sz="4400" dirty="0" smtClean="0">
                <a:latin typeface="Times New Roman" panose="02020603050405020304" pitchFamily="18" charset="0"/>
                <a:ea typeface="SimSun" panose="02010600030101010101" pitchFamily="2" charset="-122"/>
                <a:cs typeface="Arial" panose="020B0604020202020204" pitchFamily="34" charset="0"/>
              </a:rPr>
              <a:t>The transformation of communities </a:t>
            </a:r>
            <a:br>
              <a:rPr lang="en-GB" sz="4400" dirty="0" smtClean="0">
                <a:latin typeface="Times New Roman" panose="02020603050405020304" pitchFamily="18" charset="0"/>
                <a:ea typeface="SimSun" panose="02010600030101010101" pitchFamily="2" charset="-122"/>
                <a:cs typeface="Arial" panose="020B0604020202020204" pitchFamily="34" charset="0"/>
              </a:rPr>
            </a:br>
            <a:r>
              <a:rPr lang="en-GB" sz="4400" dirty="0" smtClean="0">
                <a:latin typeface="Times New Roman" panose="02020603050405020304" pitchFamily="18" charset="0"/>
                <a:ea typeface="SimSun" panose="02010600030101010101" pitchFamily="2" charset="-122"/>
                <a:cs typeface="Arial" panose="020B0604020202020204" pitchFamily="34" charset="0"/>
              </a:rPr>
              <a:t>through emigration: </a:t>
            </a:r>
            <a:br>
              <a:rPr lang="en-GB" sz="4400" dirty="0" smtClean="0">
                <a:latin typeface="Times New Roman" panose="02020603050405020304" pitchFamily="18" charset="0"/>
                <a:ea typeface="SimSun" panose="02010600030101010101" pitchFamily="2" charset="-122"/>
                <a:cs typeface="Arial" panose="020B0604020202020204" pitchFamily="34" charset="0"/>
              </a:rPr>
            </a:br>
            <a:r>
              <a:rPr lang="en-GB" sz="3600" dirty="0" smtClean="0">
                <a:latin typeface="Times New Roman" panose="02020603050405020304" pitchFamily="18" charset="0"/>
                <a:ea typeface="SimSun" panose="02010600030101010101" pitchFamily="2" charset="-122"/>
                <a:cs typeface="Arial" panose="020B0604020202020204" pitchFamily="34" charset="0"/>
              </a:rPr>
              <a:t>Care provision, inter-ethnic relations and the agency of older people ‘left behind’</a:t>
            </a:r>
            <a:endParaRPr lang="en-GB" sz="3600" dirty="0">
              <a:effectLst/>
              <a:latin typeface="Times New Roman" panose="02020603050405020304" pitchFamily="18" charset="0"/>
              <a:ea typeface="SimSun" panose="02010600030101010101" pitchFamily="2" charset="-122"/>
              <a:cs typeface="Arial" panose="020B0604020202020204" pitchFamily="34" charset="0"/>
            </a:endParaRPr>
          </a:p>
        </p:txBody>
      </p:sp>
      <p:sp>
        <p:nvSpPr>
          <p:cNvPr id="6147" name="Rectangle 24"/>
          <p:cNvSpPr>
            <a:spLocks noGrp="1" noChangeArrowheads="1"/>
          </p:cNvSpPr>
          <p:nvPr>
            <p:ph type="subTitle" idx="1"/>
          </p:nvPr>
        </p:nvSpPr>
        <p:spPr>
          <a:xfrm>
            <a:off x="180978" y="4713288"/>
            <a:ext cx="8820150" cy="1752600"/>
          </a:xfrm>
        </p:spPr>
        <p:txBody>
          <a:bodyPr/>
          <a:lstStyle/>
          <a:p>
            <a:r>
              <a:rPr lang="en-GB" altLang="en-US" sz="3200" dirty="0" smtClean="0">
                <a:solidFill>
                  <a:srgbClr val="B2D5D5"/>
                </a:solidFill>
              </a:rPr>
              <a:t>Elisabeth Schröder-Butterfill</a:t>
            </a:r>
          </a:p>
          <a:p>
            <a:pPr>
              <a:spcAft>
                <a:spcPts val="1200"/>
              </a:spcAft>
            </a:pPr>
            <a:r>
              <a:rPr lang="en-GB" altLang="en-US" sz="1800" dirty="0" smtClean="0">
                <a:solidFill>
                  <a:srgbClr val="B2D5D5"/>
                </a:solidFill>
              </a:rPr>
              <a:t>University </a:t>
            </a:r>
            <a:r>
              <a:rPr lang="en-GB" altLang="en-US" sz="1800" dirty="0" smtClean="0">
                <a:solidFill>
                  <a:srgbClr val="B2D5D5"/>
                </a:solidFill>
              </a:rPr>
              <a:t>of Southampton </a:t>
            </a:r>
          </a:p>
          <a:p>
            <a:pPr>
              <a:spcAft>
                <a:spcPts val="1200"/>
              </a:spcAft>
            </a:pPr>
            <a:r>
              <a:rPr lang="en-GB" altLang="en-US" sz="1800" dirty="0" smtClean="0">
                <a:solidFill>
                  <a:srgbClr val="B2D5D5"/>
                </a:solidFill>
                <a:hlinkClick r:id="rId3"/>
              </a:rPr>
              <a:t>emsb@soton.ac.uk</a:t>
            </a:r>
            <a:endParaRPr lang="en-GB" altLang="en-US" sz="1800" dirty="0" smtClean="0">
              <a:solidFill>
                <a:srgbClr val="B2D5D5"/>
              </a:solidFill>
            </a:endParaRPr>
          </a:p>
        </p:txBody>
      </p:sp>
      <p:sp>
        <p:nvSpPr>
          <p:cNvPr id="6148" name="Text Box 25"/>
          <p:cNvSpPr txBox="1">
            <a:spLocks noChangeArrowheads="1"/>
          </p:cNvSpPr>
          <p:nvPr/>
        </p:nvSpPr>
        <p:spPr bwMode="auto">
          <a:xfrm>
            <a:off x="323850" y="5589588"/>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pPr>
              <a:lnSpc>
                <a:spcPts val="2400"/>
              </a:lnSpc>
            </a:pPr>
            <a:endParaRPr lang="en-US" altLang="en-US" sz="200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33791"/>
            <a:ext cx="8496300" cy="649288"/>
          </a:xfrm>
        </p:spPr>
        <p:txBody>
          <a:bodyPr/>
          <a:lstStyle/>
          <a:p>
            <a:r>
              <a:rPr lang="en-GB" sz="3200" dirty="0" smtClean="0"/>
              <a:t>The transformation of local </a:t>
            </a:r>
            <a:r>
              <a:rPr lang="en-GB" sz="3200" dirty="0" smtClean="0"/>
              <a:t>networks</a:t>
            </a:r>
            <a:endParaRPr lang="en-GB" sz="3200" dirty="0"/>
          </a:p>
        </p:txBody>
      </p:sp>
      <p:sp>
        <p:nvSpPr>
          <p:cNvPr id="3" name="Content Placeholder 2"/>
          <p:cNvSpPr>
            <a:spLocks noGrp="1"/>
          </p:cNvSpPr>
          <p:nvPr>
            <p:ph idx="1"/>
          </p:nvPr>
        </p:nvSpPr>
        <p:spPr>
          <a:xfrm>
            <a:off x="285750" y="1586694"/>
            <a:ext cx="8496300" cy="4114800"/>
          </a:xfrm>
        </p:spPr>
        <p:txBody>
          <a:bodyPr/>
          <a:lstStyle/>
          <a:p>
            <a:pPr marL="360000" indent="0">
              <a:buNone/>
            </a:pPr>
            <a:r>
              <a:rPr lang="en-GB" sz="2000" dirty="0" smtClean="0"/>
              <a:t>“</a:t>
            </a:r>
            <a:r>
              <a:rPr lang="en-GB" sz="2000" dirty="0" smtClean="0"/>
              <a:t>In the past the relations [with Romanians] were also good (well, not immediately after the war), but until ‘die </a:t>
            </a:r>
            <a:r>
              <a:rPr lang="en-GB" sz="2000" dirty="0" err="1" smtClean="0"/>
              <a:t>Wende</a:t>
            </a:r>
            <a:r>
              <a:rPr lang="en-GB" sz="2000" dirty="0" smtClean="0"/>
              <a:t>’ [i.e. 1990] the main contacts were always with other Germans. Now they are missing, and therefore there is greater orientation towards Romanian neighbours. Look at my parents, they live in the same house as a Romanian family and they help each other. It means I don’t have to stop by so often.” </a:t>
            </a:r>
          </a:p>
          <a:p>
            <a:pPr marL="360000" indent="0">
              <a:buNone/>
            </a:pPr>
            <a:r>
              <a:rPr lang="en-GB" sz="1800" dirty="0"/>
              <a:t>	</a:t>
            </a:r>
            <a:r>
              <a:rPr lang="en-GB" sz="1800" dirty="0" smtClean="0"/>
              <a:t>				</a:t>
            </a:r>
            <a:r>
              <a:rPr lang="en-GB" sz="1800" i="1" dirty="0" smtClean="0"/>
              <a:t>(</a:t>
            </a:r>
            <a:r>
              <a:rPr lang="en-GB" sz="1800" i="1" dirty="0"/>
              <a:t>E</a:t>
            </a:r>
            <a:r>
              <a:rPr lang="en-GB" sz="1800" i="1" dirty="0" smtClean="0"/>
              <a:t>xpert interview, vicar</a:t>
            </a:r>
            <a:r>
              <a:rPr lang="en-GB" sz="1800" i="1" dirty="0" smtClean="0"/>
              <a:t>)</a:t>
            </a:r>
          </a:p>
          <a:p>
            <a:pPr marL="360000" indent="0">
              <a:buNone/>
            </a:pPr>
            <a:r>
              <a:rPr lang="en-GB" sz="2000" dirty="0" smtClean="0"/>
              <a:t>“</a:t>
            </a:r>
            <a:r>
              <a:rPr lang="en-GB" sz="2000" dirty="0" smtClean="0">
                <a:ea typeface="SimSun" panose="02010600030101010101" pitchFamily="2" charset="-122"/>
                <a:cs typeface="Arial" panose="020B0604020202020204" pitchFamily="34" charset="0"/>
              </a:rPr>
              <a:t>No</a:t>
            </a:r>
            <a:r>
              <a:rPr lang="en-GB" sz="2000" dirty="0">
                <a:ea typeface="SimSun" panose="02010600030101010101" pitchFamily="2" charset="-122"/>
                <a:cs typeface="Arial" panose="020B0604020202020204" pitchFamily="34" charset="0"/>
              </a:rPr>
              <a:t>, it wasn’t difficult for me. … I said to myself, there are people around, I am not alone. I am not in the woods, but in a community. … The Saxon neighbours were gone, then others came, the Romanians, but we get along. After all, we are neighbours</a:t>
            </a:r>
            <a:r>
              <a:rPr lang="en-GB" sz="2000" dirty="0" smtClean="0">
                <a:ea typeface="SimSun" panose="02010600030101010101" pitchFamily="2" charset="-122"/>
                <a:cs typeface="Arial" panose="020B0604020202020204" pitchFamily="34" charset="0"/>
              </a:rPr>
              <a:t>.“</a:t>
            </a:r>
            <a:r>
              <a:rPr lang="en-GB" sz="2000" dirty="0" smtClean="0"/>
              <a:t> </a:t>
            </a:r>
            <a:endParaRPr lang="en-GB" sz="2000" dirty="0"/>
          </a:p>
          <a:p>
            <a:pPr marL="360000" indent="0">
              <a:buNone/>
            </a:pPr>
            <a:r>
              <a:rPr lang="en-GB" sz="1600" dirty="0"/>
              <a:t>					</a:t>
            </a:r>
            <a:r>
              <a:rPr lang="en-GB" sz="1600" i="1" dirty="0" smtClean="0"/>
              <a:t>(Older woman)</a:t>
            </a:r>
            <a:endParaRPr lang="en-GB" sz="1600" i="1" dirty="0"/>
          </a:p>
          <a:p>
            <a:pPr marL="360000" indent="0">
              <a:buNone/>
            </a:pPr>
            <a:endParaRPr lang="en-GB" sz="1800" i="1" dirty="0" smtClean="0"/>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10</a:t>
            </a:fld>
            <a:endParaRPr lang="en-GB"/>
          </a:p>
        </p:txBody>
      </p:sp>
    </p:spTree>
    <p:extLst>
      <p:ext uri="{BB962C8B-B14F-4D97-AF65-F5344CB8AC3E}">
        <p14:creationId xmlns:p14="http://schemas.microsoft.com/office/powerpoint/2010/main" val="40480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266" y="276474"/>
            <a:ext cx="8496300" cy="649288"/>
          </a:xfrm>
        </p:spPr>
        <p:txBody>
          <a:bodyPr/>
          <a:lstStyle/>
          <a:p>
            <a:r>
              <a:rPr lang="en-GB" sz="3200" dirty="0" smtClean="0"/>
              <a:t>Romanian neighbours </a:t>
            </a:r>
            <a:r>
              <a:rPr lang="en-GB" sz="3200" dirty="0" smtClean="0"/>
              <a:t>replacing </a:t>
            </a:r>
            <a:br>
              <a:rPr lang="en-GB" sz="3200" dirty="0" smtClean="0"/>
            </a:br>
            <a:r>
              <a:rPr lang="en-GB" sz="3200" dirty="0" smtClean="0"/>
              <a:t>Saxon </a:t>
            </a:r>
            <a:r>
              <a:rPr lang="en-GB" sz="3200" dirty="0" smtClean="0"/>
              <a:t>neighbours</a:t>
            </a:r>
            <a:r>
              <a:rPr lang="en-GB" sz="3600" dirty="0" smtClean="0"/>
              <a:t/>
            </a:r>
            <a:br>
              <a:rPr lang="en-GB" sz="3600" dirty="0" smtClean="0"/>
            </a:br>
            <a:endParaRPr lang="en-GB" sz="3600" dirty="0"/>
          </a:p>
        </p:txBody>
      </p:sp>
      <p:sp>
        <p:nvSpPr>
          <p:cNvPr id="3" name="Content Placeholder 2"/>
          <p:cNvSpPr>
            <a:spLocks noGrp="1"/>
          </p:cNvSpPr>
          <p:nvPr>
            <p:ph idx="1"/>
          </p:nvPr>
        </p:nvSpPr>
        <p:spPr>
          <a:xfrm>
            <a:off x="293266" y="1559843"/>
            <a:ext cx="8496300" cy="4114800"/>
          </a:xfrm>
        </p:spPr>
        <p:txBody>
          <a:bodyPr/>
          <a:lstStyle/>
          <a:p>
            <a:pPr marL="0" indent="0">
              <a:spcAft>
                <a:spcPts val="1200"/>
              </a:spcAft>
              <a:buNone/>
            </a:pPr>
            <a:r>
              <a:rPr lang="en-GB" sz="2000" dirty="0" smtClean="0"/>
              <a:t>JCS: </a:t>
            </a:r>
            <a:r>
              <a:rPr lang="en-GB" sz="2000" dirty="0" smtClean="0"/>
              <a:t>“Do you still have ‘</a:t>
            </a:r>
            <a:r>
              <a:rPr lang="en-GB" sz="2000" dirty="0" err="1" smtClean="0"/>
              <a:t>Kränzchen</a:t>
            </a:r>
            <a:r>
              <a:rPr lang="en-GB" sz="2000" dirty="0" smtClean="0"/>
              <a:t>’ [traditional Saxon get-togethers involving cake, coffee and gossip]?</a:t>
            </a:r>
          </a:p>
          <a:p>
            <a:pPr marL="0" indent="0">
              <a:spcAft>
                <a:spcPts val="1200"/>
              </a:spcAft>
              <a:buNone/>
            </a:pPr>
            <a:r>
              <a:rPr lang="en-GB" sz="2000" dirty="0" smtClean="0"/>
              <a:t>R: “Yes, but not </a:t>
            </a:r>
            <a:r>
              <a:rPr lang="en-GB" sz="2000" dirty="0" err="1" smtClean="0"/>
              <a:t>Kränzchen</a:t>
            </a:r>
            <a:r>
              <a:rPr lang="en-GB" sz="2000" dirty="0" smtClean="0"/>
              <a:t>… With my neighbour, I go to her and she comes to me, she asks me for things if she needs, and I ask her. Because she is very decent. She is Romanian but very decent. If I go to her on the first floor, she comes out and calls [in Romanian]: </a:t>
            </a:r>
            <a:r>
              <a:rPr lang="en-GB" sz="2000" i="1" dirty="0" smtClean="0"/>
              <a:t>‘I know you haven’t prepared yourself any food!’”</a:t>
            </a:r>
          </a:p>
          <a:p>
            <a:pPr marL="0" indent="0">
              <a:spcAft>
                <a:spcPts val="1200"/>
              </a:spcAft>
              <a:buNone/>
            </a:pPr>
            <a:r>
              <a:rPr lang="en-GB" sz="2000" dirty="0" smtClean="0"/>
              <a:t>JCS: </a:t>
            </a:r>
            <a:r>
              <a:rPr lang="en-GB" sz="2000" dirty="0" smtClean="0"/>
              <a:t>“And did she bring you food?”</a:t>
            </a:r>
          </a:p>
          <a:p>
            <a:pPr marL="0" indent="0">
              <a:spcAft>
                <a:spcPts val="1200"/>
              </a:spcAft>
              <a:buNone/>
            </a:pPr>
            <a:r>
              <a:rPr lang="en-GB" sz="2000" dirty="0" smtClean="0"/>
              <a:t>R: “No, I went and ate at hers.”</a:t>
            </a:r>
          </a:p>
          <a:p>
            <a:pPr marL="0" indent="0">
              <a:spcAft>
                <a:spcPts val="1200"/>
              </a:spcAft>
              <a:buNone/>
            </a:pPr>
            <a:r>
              <a:rPr lang="en-GB" sz="1800" dirty="0" smtClean="0"/>
              <a:t>			</a:t>
            </a:r>
            <a:r>
              <a:rPr lang="en-GB" sz="1800" i="1" dirty="0" smtClean="0"/>
              <a:t>(Divorced childless woman, now in an institution)</a:t>
            </a:r>
            <a:endParaRPr lang="en-GB" sz="1800" i="1" dirty="0"/>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11</a:t>
            </a:fld>
            <a:endParaRPr lang="en-GB"/>
          </a:p>
        </p:txBody>
      </p:sp>
    </p:spTree>
    <p:extLst>
      <p:ext uri="{BB962C8B-B14F-4D97-AF65-F5344CB8AC3E}">
        <p14:creationId xmlns:p14="http://schemas.microsoft.com/office/powerpoint/2010/main" val="801928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49" y="476672"/>
            <a:ext cx="8496300" cy="649288"/>
          </a:xfrm>
        </p:spPr>
        <p:txBody>
          <a:bodyPr/>
          <a:lstStyle/>
          <a:p>
            <a:r>
              <a:rPr lang="en-GB" sz="3200" dirty="0" smtClean="0"/>
              <a:t>Care </a:t>
            </a:r>
            <a:r>
              <a:rPr lang="en-GB" sz="3200" dirty="0" smtClean="0"/>
              <a:t>by </a:t>
            </a:r>
            <a:r>
              <a:rPr lang="en-GB" sz="3200" dirty="0" smtClean="0"/>
              <a:t>Romanian </a:t>
            </a:r>
            <a:r>
              <a:rPr lang="en-GB" sz="3200" dirty="0" smtClean="0"/>
              <a:t>neighbours</a:t>
            </a:r>
            <a:endParaRPr lang="en-GB" sz="3200" dirty="0"/>
          </a:p>
        </p:txBody>
      </p:sp>
      <p:sp>
        <p:nvSpPr>
          <p:cNvPr id="3" name="Content Placeholder 2"/>
          <p:cNvSpPr>
            <a:spLocks noGrp="1"/>
          </p:cNvSpPr>
          <p:nvPr>
            <p:ph idx="1"/>
          </p:nvPr>
        </p:nvSpPr>
        <p:spPr>
          <a:xfrm>
            <a:off x="539230" y="1593404"/>
            <a:ext cx="8208912" cy="4114800"/>
          </a:xfrm>
        </p:spPr>
        <p:txBody>
          <a:bodyPr/>
          <a:lstStyle/>
          <a:p>
            <a:pPr marL="0" indent="0">
              <a:spcAft>
                <a:spcPts val="0"/>
              </a:spcAft>
              <a:buNone/>
            </a:pPr>
            <a:endParaRPr lang="en-GB" dirty="0" smtClean="0"/>
          </a:p>
          <a:p>
            <a:pPr marL="360000" indent="0">
              <a:buNone/>
            </a:pPr>
            <a:r>
              <a:rPr lang="en-GB" sz="2000" dirty="0" smtClean="0"/>
              <a:t>“Opposite us lived an older Saxon widower, he came to an arrangement with a Romanian family living outside </a:t>
            </a:r>
            <a:r>
              <a:rPr lang="en-GB" sz="2000" dirty="0" err="1" smtClean="0"/>
              <a:t>Hermannstadt</a:t>
            </a:r>
            <a:r>
              <a:rPr lang="en-GB" sz="2000" dirty="0" smtClean="0"/>
              <a:t> in a village. He invited the young Romanian family into his home. They took on the duty of caring for him until he died, and afterwards they inherited the house.”</a:t>
            </a:r>
          </a:p>
          <a:p>
            <a:pPr marL="360000" indent="0">
              <a:buNone/>
            </a:pPr>
            <a:r>
              <a:rPr lang="en-GB" sz="1800" dirty="0"/>
              <a:t>					(Expert interview, academic</a:t>
            </a:r>
            <a:r>
              <a:rPr lang="en-GB" sz="1800" dirty="0" smtClean="0"/>
              <a:t>)</a:t>
            </a:r>
          </a:p>
          <a:p>
            <a:pPr marL="360000" indent="0">
              <a:buNone/>
            </a:pPr>
            <a:endParaRPr lang="en-GB" sz="1800" dirty="0" smtClean="0"/>
          </a:p>
          <a:p>
            <a:pPr marL="360000" indent="0">
              <a:buNone/>
            </a:pPr>
            <a:r>
              <a:rPr lang="en-GB" sz="2000" dirty="0" smtClean="0"/>
              <a:t>“Without this woman, I would long be in the cemetery!”</a:t>
            </a:r>
          </a:p>
          <a:p>
            <a:pPr marL="360000" indent="0">
              <a:buNone/>
            </a:pPr>
            <a:r>
              <a:rPr lang="en-GB" sz="1600" dirty="0"/>
              <a:t>			</a:t>
            </a:r>
            <a:r>
              <a:rPr lang="en-GB" sz="1600" dirty="0" smtClean="0"/>
              <a:t>(Elderly widower, living alone, both children in Germany)</a:t>
            </a:r>
            <a:endParaRPr lang="en-GB" sz="1600" dirty="0"/>
          </a:p>
          <a:p>
            <a:pPr marL="360000" indent="0">
              <a:buNone/>
            </a:pPr>
            <a:r>
              <a:rPr lang="en-GB" sz="1800" dirty="0" smtClean="0"/>
              <a:t>				</a:t>
            </a:r>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12</a:t>
            </a:fld>
            <a:endParaRPr lang="en-GB"/>
          </a:p>
        </p:txBody>
      </p:sp>
    </p:spTree>
    <p:extLst>
      <p:ext uri="{BB962C8B-B14F-4D97-AF65-F5344CB8AC3E}">
        <p14:creationId xmlns:p14="http://schemas.microsoft.com/office/powerpoint/2010/main" val="202946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49" y="476672"/>
            <a:ext cx="8496300" cy="649288"/>
          </a:xfrm>
        </p:spPr>
        <p:txBody>
          <a:bodyPr/>
          <a:lstStyle/>
          <a:p>
            <a:r>
              <a:rPr lang="en-GB" sz="3200" dirty="0" smtClean="0"/>
              <a:t>Funerary c</a:t>
            </a:r>
            <a:r>
              <a:rPr lang="en-GB" sz="3200" dirty="0" smtClean="0"/>
              <a:t>are</a:t>
            </a:r>
            <a:endParaRPr lang="en-GB" sz="3200" dirty="0"/>
          </a:p>
        </p:txBody>
      </p:sp>
      <p:sp>
        <p:nvSpPr>
          <p:cNvPr id="3" name="Content Placeholder 2"/>
          <p:cNvSpPr>
            <a:spLocks noGrp="1"/>
          </p:cNvSpPr>
          <p:nvPr>
            <p:ph idx="1"/>
          </p:nvPr>
        </p:nvSpPr>
        <p:spPr>
          <a:xfrm>
            <a:off x="539230" y="1593404"/>
            <a:ext cx="8208912" cy="4114800"/>
          </a:xfrm>
        </p:spPr>
        <p:txBody>
          <a:bodyPr/>
          <a:lstStyle/>
          <a:p>
            <a:pPr marL="0" indent="0">
              <a:spcAft>
                <a:spcPts val="0"/>
              </a:spcAft>
              <a:buNone/>
            </a:pPr>
            <a:endParaRPr lang="en-GB" dirty="0" smtClean="0"/>
          </a:p>
          <a:p>
            <a:pPr marL="0" indent="0">
              <a:spcBef>
                <a:spcPts val="0"/>
              </a:spcBef>
              <a:spcAft>
                <a:spcPts val="1200"/>
              </a:spcAft>
              <a:buNone/>
            </a:pPr>
            <a:r>
              <a:rPr lang="en-GB" sz="2000" dirty="0">
                <a:solidFill>
                  <a:srgbClr val="323D43"/>
                </a:solidFill>
                <a:latin typeface="Georgia" panose="02040502050405020303" pitchFamily="18" charset="0"/>
              </a:rPr>
              <a:t>[That woman’s son] came willingly when my husband died. I just phoned him: ‘</a:t>
            </a:r>
            <a:r>
              <a:rPr lang="en-GB" sz="2000" dirty="0" err="1">
                <a:solidFill>
                  <a:srgbClr val="323D43"/>
                </a:solidFill>
                <a:latin typeface="Georgia" panose="02040502050405020303" pitchFamily="18" charset="0"/>
              </a:rPr>
              <a:t>Danut</a:t>
            </a:r>
            <a:r>
              <a:rPr lang="en-GB" sz="2000" dirty="0">
                <a:solidFill>
                  <a:srgbClr val="323D43"/>
                </a:solidFill>
                <a:latin typeface="Georgia" panose="02040502050405020303" pitchFamily="18" charset="0"/>
              </a:rPr>
              <a:t>, my husband has died!’ ‘Oh, I am coming!’ He came willingly, we washed my husband and prepared everything, the coffin, he also came to the church, to the Saxon church.”</a:t>
            </a:r>
            <a:r>
              <a:rPr lang="en-GB" sz="1800" i="1" dirty="0">
                <a:solidFill>
                  <a:srgbClr val="323D43"/>
                </a:solidFill>
                <a:latin typeface="Georgia" panose="02040502050405020303" pitchFamily="18" charset="0"/>
              </a:rPr>
              <a:t>				(Widowed woman living alone, only son in Germany)</a:t>
            </a:r>
            <a:endParaRPr lang="en-GB" sz="2000" dirty="0"/>
          </a:p>
          <a:p>
            <a:pPr marL="360000" indent="0">
              <a:buNone/>
            </a:pPr>
            <a:r>
              <a:rPr lang="en-GB" sz="1800" dirty="0"/>
              <a:t>					(Expert interview, academic</a:t>
            </a:r>
            <a:r>
              <a:rPr lang="en-GB" sz="1800" dirty="0" smtClean="0"/>
              <a:t>)</a:t>
            </a:r>
          </a:p>
          <a:p>
            <a:pPr marL="360000" indent="0">
              <a:buNone/>
            </a:pPr>
            <a:endParaRPr lang="en-GB" sz="1800" dirty="0" smtClean="0"/>
          </a:p>
          <a:p>
            <a:pPr marL="0" indent="0">
              <a:spcAft>
                <a:spcPts val="1200"/>
              </a:spcAft>
              <a:buNone/>
            </a:pPr>
            <a:r>
              <a:rPr lang="en-GB" sz="2000" dirty="0">
                <a:ea typeface="SimSun" panose="02010600030101010101" pitchFamily="2" charset="-122"/>
                <a:cs typeface="Arial" panose="020B0604020202020204" pitchFamily="34" charset="0"/>
              </a:rPr>
              <a:t>„For many it is important who will later carry me to my grave. For that reason nowadays some half-Roma are included, they then also come into the church. That is a price people are willing to pay.”</a:t>
            </a:r>
          </a:p>
          <a:p>
            <a:pPr marL="0" indent="0">
              <a:spcAft>
                <a:spcPts val="1200"/>
              </a:spcAft>
              <a:buNone/>
            </a:pPr>
            <a:r>
              <a:rPr lang="en-GB" sz="2000" dirty="0">
                <a:ea typeface="SimSun" panose="02010600030101010101" pitchFamily="2" charset="-122"/>
                <a:cs typeface="Arial" panose="020B0604020202020204" pitchFamily="34" charset="0"/>
              </a:rPr>
              <a:t>			</a:t>
            </a:r>
            <a:r>
              <a:rPr lang="en-GB" sz="2000" dirty="0" smtClean="0">
                <a:ea typeface="SimSun" panose="02010600030101010101" pitchFamily="2" charset="-122"/>
                <a:cs typeface="Arial" panose="020B0604020202020204" pitchFamily="34" charset="0"/>
              </a:rPr>
              <a:t>		(</a:t>
            </a:r>
            <a:r>
              <a:rPr lang="en-GB" sz="2000" i="1" dirty="0">
                <a:ea typeface="SimSun" panose="02010600030101010101" pitchFamily="2" charset="-122"/>
                <a:cs typeface="Arial" panose="020B0604020202020204" pitchFamily="34" charset="0"/>
              </a:rPr>
              <a:t>Vicar</a:t>
            </a:r>
            <a:r>
              <a:rPr lang="en-GB" sz="2000" dirty="0">
                <a:ea typeface="SimSun" panose="02010600030101010101" pitchFamily="2" charset="-122"/>
                <a:cs typeface="Arial" panose="020B0604020202020204" pitchFamily="34" charset="0"/>
              </a:rPr>
              <a:t>)</a:t>
            </a:r>
            <a:endParaRPr lang="en-GB" sz="2000" dirty="0"/>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13</a:t>
            </a:fld>
            <a:endParaRPr lang="en-GB"/>
          </a:p>
        </p:txBody>
      </p:sp>
    </p:spTree>
    <p:extLst>
      <p:ext uri="{BB962C8B-B14F-4D97-AF65-F5344CB8AC3E}">
        <p14:creationId xmlns:p14="http://schemas.microsoft.com/office/powerpoint/2010/main" val="398363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96590" y="625575"/>
            <a:ext cx="8496300" cy="649287"/>
          </a:xfrm>
        </p:spPr>
        <p:txBody>
          <a:bodyPr/>
          <a:lstStyle/>
          <a:p>
            <a:r>
              <a:rPr lang="en-GB" altLang="en-US" sz="3200" dirty="0" smtClean="0">
                <a:solidFill>
                  <a:schemeClr val="tx1"/>
                </a:solidFill>
              </a:rPr>
              <a:t>Conclusions</a:t>
            </a:r>
          </a:p>
        </p:txBody>
      </p:sp>
      <p:sp>
        <p:nvSpPr>
          <p:cNvPr id="29699" name="Content Placeholder 2"/>
          <p:cNvSpPr>
            <a:spLocks noGrp="1"/>
          </p:cNvSpPr>
          <p:nvPr>
            <p:ph idx="1"/>
          </p:nvPr>
        </p:nvSpPr>
        <p:spPr>
          <a:xfrm>
            <a:off x="179511" y="1412776"/>
            <a:ext cx="8713787" cy="4114800"/>
          </a:xfrm>
        </p:spPr>
        <p:txBody>
          <a:bodyPr/>
          <a:lstStyle/>
          <a:p>
            <a:r>
              <a:rPr lang="en-US" altLang="en-US" dirty="0" smtClean="0"/>
              <a:t>Assessment of impacts of emigration requires wider perspective: social networks, community ties, civil society institutions.</a:t>
            </a:r>
            <a:endParaRPr lang="en-US" altLang="en-US" dirty="0" smtClean="0"/>
          </a:p>
          <a:p>
            <a:r>
              <a:rPr lang="en-US" altLang="en-US" dirty="0" smtClean="0"/>
              <a:t>Importance of wider historical perspective to appreciate significance and meaning of changes.</a:t>
            </a:r>
          </a:p>
          <a:p>
            <a:r>
              <a:rPr lang="en-US" altLang="en-US" dirty="0" smtClean="0"/>
              <a:t>Later life as period of vulnerability </a:t>
            </a:r>
            <a:r>
              <a:rPr lang="en-US" altLang="en-US" i="1" dirty="0" smtClean="0"/>
              <a:t>and </a:t>
            </a:r>
            <a:r>
              <a:rPr lang="en-US" altLang="en-US" dirty="0" smtClean="0"/>
              <a:t>agency. Lifecourse perspective and/or longitudinal research helps to reveal this.</a:t>
            </a:r>
            <a:endParaRPr lang="en-US" altLang="en-US" dirty="0" smtClean="0"/>
          </a:p>
        </p:txBody>
      </p:sp>
      <p:sp>
        <p:nvSpPr>
          <p:cNvPr id="29700" name="Slide Number Placeholder 3"/>
          <p:cNvSpPr>
            <a:spLocks noGrp="1"/>
          </p:cNvSpPr>
          <p:nvPr>
            <p:ph type="sldNum" sz="quarter" idx="12"/>
          </p:nvPr>
        </p:nvSpPr>
        <p:spPr>
          <a:noFill/>
        </p:spPr>
        <p:txBody>
          <a:bodyPr/>
          <a:lstStyle>
            <a:lvl1pPr eaLnBrk="0" hangingPunct="0">
              <a:defRPr sz="1200">
                <a:solidFill>
                  <a:schemeClr val="tx1"/>
                </a:solidFill>
                <a:latin typeface="Lucida Sans" pitchFamily="34" charset="0"/>
                <a:ea typeface="MS PGothic" pitchFamily="34" charset="-128"/>
              </a:defRPr>
            </a:lvl1pPr>
            <a:lvl2pPr marL="742950" indent="-285750" eaLnBrk="0" hangingPunct="0">
              <a:defRPr sz="1200">
                <a:solidFill>
                  <a:schemeClr val="tx1"/>
                </a:solidFill>
                <a:latin typeface="Lucida Sans" pitchFamily="34" charset="0"/>
                <a:ea typeface="MS PGothic" pitchFamily="34" charset="-128"/>
              </a:defRPr>
            </a:lvl2pPr>
            <a:lvl3pPr marL="1143000" indent="-228600" eaLnBrk="0" hangingPunct="0">
              <a:defRPr sz="1200">
                <a:solidFill>
                  <a:schemeClr val="tx1"/>
                </a:solidFill>
                <a:latin typeface="Lucida Sans" pitchFamily="34" charset="0"/>
                <a:ea typeface="MS PGothic" pitchFamily="34" charset="-128"/>
              </a:defRPr>
            </a:lvl3pPr>
            <a:lvl4pPr marL="1600200" indent="-228600" eaLnBrk="0" hangingPunct="0">
              <a:defRPr sz="1200">
                <a:solidFill>
                  <a:schemeClr val="tx1"/>
                </a:solidFill>
                <a:latin typeface="Lucida Sans" pitchFamily="34" charset="0"/>
                <a:ea typeface="MS PGothic" pitchFamily="34" charset="-128"/>
              </a:defRPr>
            </a:lvl4pPr>
            <a:lvl5pPr marL="2057400" indent="-228600" eaLnBrk="0" hangingPunct="0">
              <a:defRPr sz="1200">
                <a:solidFill>
                  <a:schemeClr val="tx1"/>
                </a:solidFill>
                <a:latin typeface="Lucida Sans" pitchFamily="34" charset="0"/>
                <a:ea typeface="MS PGothic"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MS PGothic"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MS PGothic"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MS PGothic"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MS PGothic" pitchFamily="34" charset="-128"/>
              </a:defRPr>
            </a:lvl9pPr>
          </a:lstStyle>
          <a:p>
            <a:fld id="{522B0763-7C8B-411E-86F7-C994FBBE2E27}" type="slidenum">
              <a:rPr lang="en-GB" altLang="en-US" sz="1400" smtClean="0">
                <a:latin typeface="Georgia" pitchFamily="18" charset="0"/>
              </a:rPr>
              <a:pPr/>
              <a:t>14</a:t>
            </a:fld>
            <a:endParaRPr lang="en-GB" altLang="en-US" sz="1400" smtClean="0">
              <a:latin typeface="Georgia" pitchFamily="18" charset="0"/>
            </a:endParaRPr>
          </a:p>
        </p:txBody>
      </p:sp>
    </p:spTree>
    <p:extLst>
      <p:ext uri="{BB962C8B-B14F-4D97-AF65-F5344CB8AC3E}">
        <p14:creationId xmlns:p14="http://schemas.microsoft.com/office/powerpoint/2010/main" val="1029593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727" y="479425"/>
            <a:ext cx="8496300" cy="649288"/>
          </a:xfrm>
        </p:spPr>
        <p:txBody>
          <a:bodyPr/>
          <a:lstStyle/>
          <a:p>
            <a:r>
              <a:rPr lang="en-GB" sz="3200" dirty="0" smtClean="0">
                <a:solidFill>
                  <a:schemeClr val="tx1"/>
                </a:solidFill>
              </a:rPr>
              <a:t>Strands </a:t>
            </a:r>
            <a:r>
              <a:rPr lang="en-GB" sz="3200" dirty="0" smtClean="0">
                <a:solidFill>
                  <a:schemeClr val="tx1"/>
                </a:solidFill>
              </a:rPr>
              <a:t>in the literature</a:t>
            </a:r>
            <a:endParaRPr lang="en-GB" sz="3200" dirty="0">
              <a:solidFill>
                <a:schemeClr val="tx1"/>
              </a:solidFill>
            </a:endParaRPr>
          </a:p>
        </p:txBody>
      </p:sp>
      <p:sp>
        <p:nvSpPr>
          <p:cNvPr id="3" name="Content Placeholder 2"/>
          <p:cNvSpPr>
            <a:spLocks noGrp="1"/>
          </p:cNvSpPr>
          <p:nvPr>
            <p:ph idx="1"/>
          </p:nvPr>
        </p:nvSpPr>
        <p:spPr>
          <a:xfrm>
            <a:off x="312727" y="1340768"/>
            <a:ext cx="8496300" cy="2520280"/>
          </a:xfrm>
        </p:spPr>
        <p:txBody>
          <a:bodyPr/>
          <a:lstStyle/>
          <a:p>
            <a:pPr>
              <a:spcAft>
                <a:spcPts val="1800"/>
              </a:spcAft>
            </a:pPr>
            <a:r>
              <a:rPr lang="en-GB" dirty="0" smtClean="0"/>
              <a:t>Community level: focus on receiving countries (</a:t>
            </a:r>
            <a:r>
              <a:rPr lang="en-GB" sz="2000" dirty="0" smtClean="0"/>
              <a:t>diversity, integration, labour markets</a:t>
            </a:r>
            <a:r>
              <a:rPr lang="en-GB" dirty="0" smtClean="0"/>
              <a:t>)</a:t>
            </a:r>
          </a:p>
          <a:p>
            <a:pPr>
              <a:spcAft>
                <a:spcPts val="1800"/>
              </a:spcAft>
            </a:pPr>
            <a:r>
              <a:rPr lang="en-GB" dirty="0" smtClean="0"/>
              <a:t>Sending countries: </a:t>
            </a:r>
            <a:r>
              <a:rPr lang="en-GB" i="1" dirty="0" smtClean="0"/>
              <a:t>individuals and households ‘left behind’</a:t>
            </a:r>
            <a:endParaRPr lang="en-GB" dirty="0" smtClean="0"/>
          </a:p>
          <a:p>
            <a:pPr>
              <a:spcAft>
                <a:spcPts val="1800"/>
              </a:spcAft>
              <a:buFont typeface="Wingdings" panose="05000000000000000000" pitchFamily="2" charset="2"/>
              <a:buChar char="ü"/>
            </a:pPr>
            <a:r>
              <a:rPr lang="en-GB" dirty="0" smtClean="0"/>
              <a:t>Remittances </a:t>
            </a:r>
            <a:endParaRPr lang="en-GB" dirty="0"/>
          </a:p>
          <a:p>
            <a:pPr>
              <a:spcAft>
                <a:spcPts val="1800"/>
              </a:spcAft>
              <a:buFont typeface="Wingdings" panose="05000000000000000000" pitchFamily="2" charset="2"/>
              <a:buChar char="ü"/>
            </a:pPr>
            <a:r>
              <a:rPr lang="en-GB" dirty="0" smtClean="0"/>
              <a:t>Vulnerability </a:t>
            </a:r>
          </a:p>
          <a:p>
            <a:pPr>
              <a:spcAft>
                <a:spcPts val="1800"/>
              </a:spcAft>
              <a:buFont typeface="Wingdings" panose="05000000000000000000" pitchFamily="2" charset="2"/>
              <a:buChar char="ü"/>
            </a:pPr>
            <a:r>
              <a:rPr lang="en-GB" dirty="0" smtClean="0"/>
              <a:t>Transnational </a:t>
            </a:r>
            <a:r>
              <a:rPr lang="en-GB" dirty="0" smtClean="0"/>
              <a:t>families, </a:t>
            </a:r>
            <a:r>
              <a:rPr lang="en-GB" dirty="0" smtClean="0"/>
              <a:t>‘</a:t>
            </a:r>
            <a:r>
              <a:rPr lang="en-GB" dirty="0" smtClean="0"/>
              <a:t>caring for’ and ‘caring about</a:t>
            </a:r>
            <a:r>
              <a:rPr lang="en-GB" dirty="0" smtClean="0"/>
              <a:t>’</a:t>
            </a:r>
          </a:p>
          <a:p>
            <a:pPr>
              <a:spcAft>
                <a:spcPts val="1800"/>
              </a:spcAft>
              <a:buFont typeface="Wingdings" panose="05000000000000000000" pitchFamily="2" charset="2"/>
              <a:buChar char="ü"/>
            </a:pPr>
            <a:endParaRPr lang="en-GB" sz="1600" dirty="0" smtClean="0"/>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2</a:t>
            </a:fld>
            <a:endParaRPr lang="en-GB"/>
          </a:p>
        </p:txBody>
      </p:sp>
    </p:spTree>
    <p:extLst>
      <p:ext uri="{BB962C8B-B14F-4D97-AF65-F5344CB8AC3E}">
        <p14:creationId xmlns:p14="http://schemas.microsoft.com/office/powerpoint/2010/main" val="67056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939D58-8E3B-4B68-B4A4-76FB30011F19}" type="slidenum">
              <a:rPr lang="en-GB" smtClean="0"/>
              <a:pPr>
                <a:defRPr/>
              </a:pPr>
              <a:t>3</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 y="0"/>
            <a:ext cx="9144000" cy="6858000"/>
          </a:xfrm>
          <a:prstGeom prst="rect">
            <a:avLst/>
          </a:prstGeom>
        </p:spPr>
      </p:pic>
      <p:sp>
        <p:nvSpPr>
          <p:cNvPr id="4" name="TextBox 3"/>
          <p:cNvSpPr txBox="1"/>
          <p:nvPr/>
        </p:nvSpPr>
        <p:spPr>
          <a:xfrm>
            <a:off x="107504" y="20351"/>
            <a:ext cx="8568952" cy="1569660"/>
          </a:xfrm>
          <a:prstGeom prst="rect">
            <a:avLst/>
          </a:prstGeom>
          <a:noFill/>
        </p:spPr>
        <p:txBody>
          <a:bodyPr wrap="square" rtlCol="0">
            <a:spAutoFit/>
          </a:bodyPr>
          <a:lstStyle/>
          <a:p>
            <a:pPr algn="ctr"/>
            <a:r>
              <a:rPr lang="en-GB" sz="3200" dirty="0" smtClean="0">
                <a:solidFill>
                  <a:schemeClr val="bg1"/>
                </a:solidFill>
                <a:latin typeface="+mj-lt"/>
              </a:rPr>
              <a:t>Emigration’s impact on sending communities </a:t>
            </a:r>
          </a:p>
          <a:p>
            <a:pPr algn="ctr"/>
            <a:r>
              <a:rPr lang="en-GB" sz="3200" dirty="0" smtClean="0">
                <a:solidFill>
                  <a:schemeClr val="bg1"/>
                </a:solidFill>
                <a:latin typeface="+mj-lt"/>
              </a:rPr>
              <a:t>The transformation of networks</a:t>
            </a:r>
          </a:p>
          <a:p>
            <a:pPr algn="ctr"/>
            <a:r>
              <a:rPr lang="en-GB" sz="3200" dirty="0" smtClean="0">
                <a:solidFill>
                  <a:schemeClr val="bg1"/>
                </a:solidFill>
                <a:latin typeface="+mj-lt"/>
              </a:rPr>
              <a:t>Older people’s agency</a:t>
            </a:r>
            <a:endParaRPr lang="en-GB" sz="2400" dirty="0">
              <a:solidFill>
                <a:schemeClr val="bg1"/>
              </a:solidFill>
              <a:latin typeface="+mj-lt"/>
            </a:endParaRPr>
          </a:p>
        </p:txBody>
      </p:sp>
    </p:spTree>
    <p:extLst>
      <p:ext uri="{BB962C8B-B14F-4D97-AF65-F5344CB8AC3E}">
        <p14:creationId xmlns:p14="http://schemas.microsoft.com/office/powerpoint/2010/main" val="212487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01" y="620688"/>
            <a:ext cx="8493579" cy="649288"/>
          </a:xfrm>
        </p:spPr>
        <p:txBody>
          <a:bodyPr/>
          <a:lstStyle/>
          <a:p>
            <a:r>
              <a:rPr lang="en-GB" dirty="0" smtClean="0">
                <a:solidFill>
                  <a:schemeClr val="tx1"/>
                </a:solidFill>
              </a:rPr>
              <a:t>Transylvanian Saxons in Romania</a:t>
            </a:r>
            <a:endParaRPr lang="en-GB" dirty="0">
              <a:solidFill>
                <a:schemeClr val="tx1"/>
              </a:solidFill>
            </a:endParaRPr>
          </a:p>
        </p:txBody>
      </p:sp>
      <p:sp>
        <p:nvSpPr>
          <p:cNvPr id="3" name="Content Placeholder 2"/>
          <p:cNvSpPr>
            <a:spLocks noGrp="1"/>
          </p:cNvSpPr>
          <p:nvPr>
            <p:ph idx="1"/>
          </p:nvPr>
        </p:nvSpPr>
        <p:spPr>
          <a:xfrm>
            <a:off x="294184" y="1509733"/>
            <a:ext cx="8496300" cy="4114800"/>
          </a:xfrm>
        </p:spPr>
        <p:txBody>
          <a:bodyPr/>
          <a:lstStyle/>
          <a:p>
            <a:r>
              <a:rPr lang="en-GB" dirty="0"/>
              <a:t>German-speaking minority in </a:t>
            </a:r>
            <a:r>
              <a:rPr lang="en-GB" dirty="0" smtClean="0"/>
              <a:t>Transylvania since </a:t>
            </a:r>
            <a:r>
              <a:rPr lang="en-GB" dirty="0"/>
              <a:t>C12th </a:t>
            </a:r>
            <a:r>
              <a:rPr lang="en-GB" sz="1800" dirty="0"/>
              <a:t>(cf. other German minorities across Eastern Europe and Central Asia</a:t>
            </a:r>
            <a:r>
              <a:rPr lang="en-GB" sz="1800" dirty="0" smtClean="0"/>
              <a:t>)</a:t>
            </a:r>
            <a:r>
              <a:rPr lang="en-GB" dirty="0" smtClean="0"/>
              <a:t>.</a:t>
            </a:r>
          </a:p>
          <a:p>
            <a:r>
              <a:rPr lang="en-GB" dirty="0" smtClean="0">
                <a:ea typeface="SimSun" panose="02010600030101010101" pitchFamily="2" charset="-122"/>
                <a:cs typeface="Arial" panose="020B0604020202020204" pitchFamily="34" charset="0"/>
              </a:rPr>
              <a:t>Distinct </a:t>
            </a:r>
            <a:r>
              <a:rPr lang="en-GB" dirty="0">
                <a:ea typeface="SimSun" panose="02010600030101010101" pitchFamily="2" charset="-122"/>
                <a:cs typeface="Arial" panose="020B0604020202020204" pitchFamily="34" charset="0"/>
              </a:rPr>
              <a:t>identity, </a:t>
            </a:r>
            <a:r>
              <a:rPr lang="en-GB" dirty="0" smtClean="0">
                <a:ea typeface="SimSun" panose="02010600030101010101" pitchFamily="2" charset="-122"/>
                <a:cs typeface="Arial" panose="020B0604020202020204" pitchFamily="34" charset="0"/>
              </a:rPr>
              <a:t>language (German), </a:t>
            </a:r>
            <a:r>
              <a:rPr lang="en-GB" dirty="0">
                <a:ea typeface="SimSun" panose="02010600030101010101" pitchFamily="2" charset="-122"/>
                <a:cs typeface="Arial" panose="020B0604020202020204" pitchFamily="34" charset="0"/>
              </a:rPr>
              <a:t>religion </a:t>
            </a:r>
            <a:r>
              <a:rPr lang="en-GB" dirty="0" smtClean="0">
                <a:ea typeface="SimSun" panose="02010600030101010101" pitchFamily="2" charset="-122"/>
                <a:cs typeface="Arial" panose="020B0604020202020204" pitchFamily="34" charset="0"/>
              </a:rPr>
              <a:t>(Lutheran) and culture. Intermarriage </a:t>
            </a:r>
            <a:r>
              <a:rPr lang="en-GB" dirty="0" smtClean="0">
                <a:ea typeface="SimSun" panose="02010600030101010101" pitchFamily="2" charset="-122"/>
                <a:cs typeface="Arial" panose="020B0604020202020204" pitchFamily="34" charset="0"/>
              </a:rPr>
              <a:t>rare </a:t>
            </a:r>
            <a:r>
              <a:rPr lang="en-GB" dirty="0" smtClean="0">
                <a:ea typeface="SimSun" panose="02010600030101010101" pitchFamily="2" charset="-122"/>
                <a:cs typeface="Arial" panose="020B0604020202020204" pitchFamily="34" charset="0"/>
              </a:rPr>
              <a:t>until WW2.  </a:t>
            </a:r>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4</a:t>
            </a:fld>
            <a:endParaRPr lang="en-GB"/>
          </a:p>
        </p:txBody>
      </p:sp>
      <p:sp>
        <p:nvSpPr>
          <p:cNvPr id="5" name="TextBox 4"/>
          <p:cNvSpPr txBox="1"/>
          <p:nvPr/>
        </p:nvSpPr>
        <p:spPr>
          <a:xfrm>
            <a:off x="3649713" y="3550507"/>
            <a:ext cx="4958409" cy="3231654"/>
          </a:xfrm>
          <a:prstGeom prst="rect">
            <a:avLst/>
          </a:prstGeom>
          <a:noFill/>
        </p:spPr>
        <p:txBody>
          <a:bodyPr wrap="none" rtlCol="0">
            <a:spAutoFit/>
          </a:bodyPr>
          <a:lstStyle/>
          <a:p>
            <a:r>
              <a:rPr lang="en-GB" sz="2400" dirty="0">
                <a:latin typeface="+mn-lt"/>
                <a:ea typeface="SimSun" panose="02010600030101010101" pitchFamily="2" charset="-122"/>
                <a:cs typeface="Arial" panose="020B0604020202020204" pitchFamily="34" charset="0"/>
              </a:rPr>
              <a:t>Decline in population numbers </a:t>
            </a:r>
            <a:endParaRPr lang="en-GB" sz="2400" dirty="0" smtClean="0">
              <a:latin typeface="+mn-lt"/>
              <a:ea typeface="SimSun" panose="02010600030101010101" pitchFamily="2" charset="-122"/>
              <a:cs typeface="Arial" panose="020B0604020202020204" pitchFamily="34" charset="0"/>
            </a:endParaRPr>
          </a:p>
          <a:p>
            <a:r>
              <a:rPr lang="en-GB" sz="2400" dirty="0" smtClean="0">
                <a:latin typeface="+mn-lt"/>
                <a:ea typeface="SimSun" panose="02010600030101010101" pitchFamily="2" charset="-122"/>
                <a:cs typeface="Arial" panose="020B0604020202020204" pitchFamily="34" charset="0"/>
              </a:rPr>
              <a:t>since </a:t>
            </a:r>
            <a:r>
              <a:rPr lang="en-GB" sz="2400" dirty="0">
                <a:latin typeface="+mn-lt"/>
                <a:ea typeface="SimSun" panose="02010600030101010101" pitchFamily="2" charset="-122"/>
                <a:cs typeface="Arial" panose="020B0604020202020204" pitchFamily="34" charset="0"/>
              </a:rPr>
              <a:t>end of WW2 </a:t>
            </a:r>
            <a:endParaRPr lang="en-GB" sz="2400" dirty="0" smtClean="0">
              <a:latin typeface="+mn-lt"/>
              <a:ea typeface="SimSun" panose="02010600030101010101" pitchFamily="2" charset="-122"/>
              <a:cs typeface="Arial" panose="020B0604020202020204" pitchFamily="34" charset="0"/>
            </a:endParaRPr>
          </a:p>
          <a:p>
            <a:r>
              <a:rPr lang="en-GB" sz="1800" dirty="0" smtClean="0">
                <a:latin typeface="+mn-lt"/>
                <a:ea typeface="SimSun" panose="02010600030101010101" pitchFamily="2" charset="-122"/>
                <a:cs typeface="Arial" panose="020B0604020202020204" pitchFamily="34" charset="0"/>
              </a:rPr>
              <a:t>(</a:t>
            </a:r>
            <a:r>
              <a:rPr lang="en-GB" sz="1800" dirty="0">
                <a:latin typeface="+mn-lt"/>
                <a:ea typeface="SimSun" panose="02010600030101010101" pitchFamily="2" charset="-122"/>
                <a:cs typeface="Arial" panose="020B0604020202020204" pitchFamily="34" charset="0"/>
              </a:rPr>
              <a:t>deportation </a:t>
            </a:r>
            <a:r>
              <a:rPr lang="en-GB" sz="1800" dirty="0" smtClean="0">
                <a:latin typeface="+mn-lt"/>
                <a:ea typeface="SimSun" panose="02010600030101010101" pitchFamily="2" charset="-122"/>
                <a:cs typeface="Arial" panose="020B0604020202020204" pitchFamily="34" charset="0"/>
              </a:rPr>
              <a:t>to </a:t>
            </a:r>
            <a:r>
              <a:rPr lang="en-GB" sz="1800" dirty="0">
                <a:latin typeface="+mn-lt"/>
                <a:ea typeface="SimSun" panose="02010600030101010101" pitchFamily="2" charset="-122"/>
                <a:cs typeface="Arial" panose="020B0604020202020204" pitchFamily="34" charset="0"/>
              </a:rPr>
              <a:t>Russia and subsequent release </a:t>
            </a:r>
            <a:endParaRPr lang="en-GB" sz="1800" dirty="0" smtClean="0">
              <a:latin typeface="+mn-lt"/>
              <a:ea typeface="SimSun" panose="02010600030101010101" pitchFamily="2" charset="-122"/>
              <a:cs typeface="Arial" panose="020B0604020202020204" pitchFamily="34" charset="0"/>
            </a:endParaRPr>
          </a:p>
          <a:p>
            <a:r>
              <a:rPr lang="en-GB" sz="1800" dirty="0" smtClean="0">
                <a:latin typeface="+mn-lt"/>
                <a:ea typeface="SimSun" panose="02010600030101010101" pitchFamily="2" charset="-122"/>
                <a:cs typeface="Arial" panose="020B0604020202020204" pitchFamily="34" charset="0"/>
              </a:rPr>
              <a:t>to </a:t>
            </a:r>
            <a:r>
              <a:rPr lang="en-GB" sz="1800" dirty="0">
                <a:latin typeface="+mn-lt"/>
                <a:ea typeface="SimSun" panose="02010600030101010101" pitchFamily="2" charset="-122"/>
                <a:cs typeface="Arial" panose="020B0604020202020204" pitchFamily="34" charset="0"/>
              </a:rPr>
              <a:t>German; family reunification; </a:t>
            </a:r>
            <a:r>
              <a:rPr lang="en-GB" sz="1800" dirty="0" smtClean="0">
                <a:latin typeface="+mn-lt"/>
                <a:ea typeface="SimSun" panose="02010600030101010101" pitchFamily="2" charset="-122"/>
                <a:cs typeface="Arial" panose="020B0604020202020204" pitchFamily="34" charset="0"/>
              </a:rPr>
              <a:t>German </a:t>
            </a:r>
          </a:p>
          <a:p>
            <a:r>
              <a:rPr lang="en-GB" sz="1800" dirty="0" smtClean="0">
                <a:latin typeface="+mn-lt"/>
                <a:ea typeface="SimSun" panose="02010600030101010101" pitchFamily="2" charset="-122"/>
                <a:cs typeface="Arial" panose="020B0604020202020204" pitchFamily="34" charset="0"/>
              </a:rPr>
              <a:t>state-sponsored </a:t>
            </a:r>
            <a:r>
              <a:rPr lang="en-GB" sz="1800" dirty="0">
                <a:latin typeface="+mn-lt"/>
                <a:ea typeface="SimSun" panose="02010600030101010101" pitchFamily="2" charset="-122"/>
                <a:cs typeface="Arial" panose="020B0604020202020204" pitchFamily="34" charset="0"/>
              </a:rPr>
              <a:t>‘ransoming’; </a:t>
            </a:r>
            <a:endParaRPr lang="en-GB" sz="1800" dirty="0" smtClean="0">
              <a:latin typeface="+mn-lt"/>
              <a:ea typeface="SimSun" panose="02010600030101010101" pitchFamily="2" charset="-122"/>
              <a:cs typeface="Arial" panose="020B0604020202020204" pitchFamily="34" charset="0"/>
            </a:endParaRPr>
          </a:p>
          <a:p>
            <a:r>
              <a:rPr lang="en-GB" sz="1800" dirty="0" smtClean="0">
                <a:latin typeface="+mn-lt"/>
                <a:ea typeface="SimSun" panose="02010600030101010101" pitchFamily="2" charset="-122"/>
                <a:cs typeface="Arial" panose="020B0604020202020204" pitchFamily="34" charset="0"/>
              </a:rPr>
              <a:t>mass </a:t>
            </a:r>
            <a:r>
              <a:rPr lang="en-GB" sz="1800" dirty="0">
                <a:latin typeface="+mn-lt"/>
                <a:ea typeface="SimSun" panose="02010600030101010101" pitchFamily="2" charset="-122"/>
                <a:cs typeface="Arial" panose="020B0604020202020204" pitchFamily="34" charset="0"/>
              </a:rPr>
              <a:t>exodus in 1990-91</a:t>
            </a:r>
            <a:r>
              <a:rPr lang="en-GB" sz="1800" dirty="0" smtClean="0">
                <a:latin typeface="+mn-lt"/>
                <a:ea typeface="SimSun" panose="02010600030101010101" pitchFamily="2" charset="-122"/>
                <a:cs typeface="Arial" panose="020B0604020202020204" pitchFamily="34" charset="0"/>
              </a:rPr>
              <a:t>).</a:t>
            </a:r>
          </a:p>
          <a:p>
            <a:endParaRPr lang="en-GB" sz="2400" dirty="0" smtClean="0">
              <a:latin typeface="+mn-lt"/>
              <a:ea typeface="SimSun" panose="02010600030101010101" pitchFamily="2" charset="-122"/>
              <a:cs typeface="Arial" panose="020B0604020202020204" pitchFamily="34" charset="0"/>
            </a:endParaRPr>
          </a:p>
          <a:p>
            <a:r>
              <a:rPr lang="en-GB" sz="2400" dirty="0" smtClean="0">
                <a:latin typeface="+mn-lt"/>
                <a:ea typeface="SimSun" panose="02010600030101010101" pitchFamily="2" charset="-122"/>
                <a:cs typeface="Arial" panose="020B0604020202020204" pitchFamily="34" charset="0"/>
              </a:rPr>
              <a:t>Large proportion of remaining </a:t>
            </a:r>
          </a:p>
          <a:p>
            <a:r>
              <a:rPr lang="en-GB" sz="2400" dirty="0" smtClean="0">
                <a:latin typeface="+mn-lt"/>
                <a:ea typeface="SimSun" panose="02010600030101010101" pitchFamily="2" charset="-122"/>
                <a:cs typeface="Arial" panose="020B0604020202020204" pitchFamily="34" charset="0"/>
              </a:rPr>
              <a:t>Saxons are over </a:t>
            </a:r>
            <a:r>
              <a:rPr lang="en-GB" sz="2400" dirty="0" smtClean="0">
                <a:latin typeface="+mn-lt"/>
                <a:ea typeface="SimSun" panose="02010600030101010101" pitchFamily="2" charset="-122"/>
                <a:cs typeface="Arial" panose="020B0604020202020204" pitchFamily="34" charset="0"/>
              </a:rPr>
              <a:t>age 60.</a:t>
            </a:r>
            <a:endParaRPr lang="en-GB" sz="2400" dirty="0">
              <a:latin typeface="+mn-lt"/>
            </a:endParaRPr>
          </a:p>
          <a:p>
            <a:endParaRPr lang="en-GB" dirty="0"/>
          </a:p>
        </p:txBody>
      </p:sp>
      <p:graphicFrame>
        <p:nvGraphicFramePr>
          <p:cNvPr id="6" name="Group 29"/>
          <p:cNvGraphicFramePr>
            <a:graphicFrameLocks/>
          </p:cNvGraphicFramePr>
          <p:nvPr>
            <p:extLst>
              <p:ext uri="{D42A27DB-BD31-4B8C-83A1-F6EECF244321}">
                <p14:modId xmlns:p14="http://schemas.microsoft.com/office/powerpoint/2010/main" val="216172759"/>
              </p:ext>
            </p:extLst>
          </p:nvPr>
        </p:nvGraphicFramePr>
        <p:xfrm>
          <a:off x="467544" y="3645024"/>
          <a:ext cx="2876417" cy="2139300"/>
        </p:xfrm>
        <a:graphic>
          <a:graphicData uri="http://schemas.openxmlformats.org/drawingml/2006/table">
            <a:tbl>
              <a:tblPr/>
              <a:tblGrid>
                <a:gridCol w="1350868"/>
                <a:gridCol w="1525549"/>
              </a:tblGrid>
              <a:tr h="504006">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Year</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Population</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1761">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1939</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260,000</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36">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1966</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151,000</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707">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1989</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96,000</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1890">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Today</a:t>
                      </a:r>
                    </a:p>
                  </a:txBody>
                  <a:tcPr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Aft>
                          <a:spcPct val="70000"/>
                        </a:spcAft>
                        <a:defRPr sz="2000">
                          <a:solidFill>
                            <a:schemeClr val="tx1"/>
                          </a:solidFill>
                          <a:latin typeface="Georgia" panose="02040502050405020303" pitchFamily="18" charset="0"/>
                          <a:ea typeface="ＭＳ Ｐゴシック" panose="020B0600070205080204" pitchFamily="34" charset="-128"/>
                        </a:defRPr>
                      </a:lvl1pPr>
                      <a:lvl2pPr marL="522288" algn="l">
                        <a:lnSpc>
                          <a:spcPct val="90000"/>
                        </a:lnSpc>
                        <a:spcAft>
                          <a:spcPct val="50000"/>
                        </a:spcAft>
                        <a:defRPr sz="2000">
                          <a:solidFill>
                            <a:schemeClr val="tx1"/>
                          </a:solidFill>
                          <a:latin typeface="Georgia" panose="02040502050405020303" pitchFamily="18" charset="0"/>
                          <a:ea typeface="ＭＳ Ｐゴシック" panose="020B0600070205080204" pitchFamily="34" charset="-128"/>
                        </a:defRPr>
                      </a:lvl2pPr>
                      <a:lvl3pPr marL="990600"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3pPr>
                      <a:lvl4pPr marL="1398588"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4pPr>
                      <a:lvl5pPr algn="l">
                        <a:lnSpc>
                          <a:spcPct val="90000"/>
                        </a:lnSpc>
                        <a:spcBef>
                          <a:spcPct val="20000"/>
                        </a:spcBef>
                        <a:defRPr sz="2000">
                          <a:solidFill>
                            <a:schemeClr val="tx1"/>
                          </a:solidFill>
                          <a:latin typeface="Georgia" panose="02040502050405020303" pitchFamily="18" charset="0"/>
                          <a:ea typeface="ＭＳ Ｐゴシック" panose="020B0600070205080204" pitchFamily="34" charset="-128"/>
                        </a:defRPr>
                      </a:lvl5pPr>
                      <a:lvl6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6pPr>
                      <a:lvl7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7pPr>
                      <a:lvl8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8pPr>
                      <a:lvl9pPr fontAlgn="base">
                        <a:lnSpc>
                          <a:spcPct val="90000"/>
                        </a:lnSpc>
                        <a:spcBef>
                          <a:spcPct val="20000"/>
                        </a:spcBef>
                        <a:spcAft>
                          <a:spcPct val="0"/>
                        </a:spcAft>
                        <a:defRPr sz="2000">
                          <a:solidFill>
                            <a:schemeClr val="tx1"/>
                          </a:solidFill>
                          <a:latin typeface="Georgia" panose="02040502050405020303" pitchFamily="18"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70000"/>
                        </a:spcAft>
                        <a:buClrTx/>
                        <a:buSzTx/>
                        <a:buFontTx/>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rPr>
                        <a:t>14,000</a:t>
                      </a:r>
                    </a:p>
                  </a:txBody>
                  <a:tcPr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68506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23528" y="260648"/>
            <a:ext cx="8496622" cy="427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7267" tIns="43634" rIns="87267" bIns="43634">
            <a:spAutoFit/>
          </a:bodyPr>
          <a:lstStyle/>
          <a:p>
            <a:pPr defTabSz="873125">
              <a:spcAft>
                <a:spcPts val="1200"/>
              </a:spcAft>
              <a:defRPr/>
            </a:pPr>
            <a:r>
              <a:rPr lang="en-GB" sz="3200" dirty="0" smtClean="0">
                <a:solidFill>
                  <a:schemeClr val="tx2"/>
                </a:solidFill>
                <a:latin typeface="+mj-lt"/>
                <a:cs typeface="+mn-cs"/>
              </a:rPr>
              <a:t>Methodology</a:t>
            </a:r>
          </a:p>
          <a:p>
            <a:pPr defTabSz="873125">
              <a:spcAft>
                <a:spcPts val="1200"/>
              </a:spcAft>
              <a:defRPr/>
            </a:pPr>
            <a:r>
              <a:rPr lang="en-GB" sz="2200" dirty="0" smtClean="0">
                <a:solidFill>
                  <a:schemeClr val="tx2"/>
                </a:solidFill>
                <a:latin typeface="+mj-lt"/>
                <a:cs typeface="+mn-cs"/>
              </a:rPr>
              <a:t>Semi-structured </a:t>
            </a:r>
            <a:r>
              <a:rPr lang="en-GB" sz="2200" dirty="0">
                <a:solidFill>
                  <a:schemeClr val="tx2"/>
                </a:solidFill>
                <a:latin typeface="+mj-lt"/>
                <a:cs typeface="+mn-cs"/>
              </a:rPr>
              <a:t>interviews in </a:t>
            </a:r>
            <a:r>
              <a:rPr lang="en-GB" sz="2200" dirty="0" smtClean="0">
                <a:solidFill>
                  <a:schemeClr val="tx2"/>
                </a:solidFill>
                <a:latin typeface="+mj-lt"/>
                <a:cs typeface="+mn-cs"/>
              </a:rPr>
              <a:t>Sibiu, Medias and surrounding villages (2008 and 2015-16).</a:t>
            </a:r>
          </a:p>
          <a:p>
            <a:pPr marL="342900" indent="-342900" defTabSz="873125">
              <a:buFont typeface="Arial" panose="020B0604020202020204" pitchFamily="34" charset="0"/>
              <a:buChar char="•"/>
              <a:defRPr/>
            </a:pPr>
            <a:r>
              <a:rPr lang="en-GB" sz="2200" dirty="0" smtClean="0">
                <a:solidFill>
                  <a:schemeClr val="tx2"/>
                </a:solidFill>
                <a:latin typeface="+mn-lt"/>
                <a:ea typeface="ＭＳ Ｐゴシック" panose="020B0600070205080204" pitchFamily="34" charset="-128"/>
                <a:cs typeface="+mn-cs"/>
              </a:rPr>
              <a:t>Expert interviews </a:t>
            </a:r>
            <a:r>
              <a:rPr lang="en-GB" sz="1800" dirty="0">
                <a:solidFill>
                  <a:schemeClr val="tx2"/>
                </a:solidFill>
                <a:latin typeface="+mn-lt"/>
                <a:ea typeface="ＭＳ Ｐゴシック" panose="020B0600070205080204" pitchFamily="34" charset="-128"/>
                <a:cs typeface="+mn-cs"/>
              </a:rPr>
              <a:t>(incl. vicars, care home staff, </a:t>
            </a:r>
            <a:r>
              <a:rPr lang="en-GB" sz="1800" dirty="0" smtClean="0">
                <a:solidFill>
                  <a:schemeClr val="tx2"/>
                </a:solidFill>
                <a:latin typeface="+mn-lt"/>
                <a:ea typeface="ＭＳ Ｐゴシック" panose="020B0600070205080204" pitchFamily="34" charset="-128"/>
                <a:cs typeface="+mn-cs"/>
              </a:rPr>
              <a:t>journalists, academics) </a:t>
            </a:r>
            <a:r>
              <a:rPr lang="en-GB" sz="1800" dirty="0" smtClean="0">
                <a:latin typeface="+mn-lt"/>
                <a:ea typeface="ＭＳ Ｐゴシック" panose="020B0600070205080204" pitchFamily="34" charset="-128"/>
                <a:cs typeface="+mn-cs"/>
              </a:rPr>
              <a:t>[N=20];</a:t>
            </a:r>
          </a:p>
          <a:p>
            <a:pPr marL="342900" indent="-342900" defTabSz="873125">
              <a:spcAft>
                <a:spcPts val="1200"/>
              </a:spcAft>
              <a:buFont typeface="Arial" panose="020B0604020202020204" pitchFamily="34" charset="0"/>
              <a:buChar char="•"/>
              <a:defRPr/>
            </a:pPr>
            <a:r>
              <a:rPr lang="en-GB" sz="2200" dirty="0" smtClean="0">
                <a:latin typeface="+mn-lt"/>
                <a:ea typeface="ＭＳ Ｐゴシック" panose="020B0600070205080204" pitchFamily="34" charset="-128"/>
                <a:cs typeface="+mn-cs"/>
              </a:rPr>
              <a:t>Older </a:t>
            </a:r>
            <a:r>
              <a:rPr lang="en-GB" sz="2200" dirty="0">
                <a:latin typeface="+mn-lt"/>
                <a:ea typeface="ＭＳ Ｐゴシック" panose="020B0600070205080204" pitchFamily="34" charset="-128"/>
                <a:cs typeface="+mn-cs"/>
              </a:rPr>
              <a:t>Saxons </a:t>
            </a:r>
            <a:r>
              <a:rPr lang="en-GB" sz="1800" dirty="0">
                <a:latin typeface="+mn-lt"/>
                <a:ea typeface="ＭＳ Ｐゴシック" panose="020B0600070205080204" pitchFamily="34" charset="-128"/>
                <a:cs typeface="+mn-cs"/>
              </a:rPr>
              <a:t>(community-dwelling </a:t>
            </a:r>
            <a:r>
              <a:rPr lang="en-GB" sz="1800" dirty="0" smtClean="0">
                <a:latin typeface="+mn-lt"/>
                <a:ea typeface="ＭＳ Ｐゴシック" panose="020B0600070205080204" pitchFamily="34" charset="-128"/>
                <a:cs typeface="+mn-cs"/>
              </a:rPr>
              <a:t>[N=30] and </a:t>
            </a:r>
            <a:r>
              <a:rPr lang="en-GB" sz="1800" dirty="0">
                <a:latin typeface="+mn-lt"/>
                <a:ea typeface="ＭＳ Ｐゴシック" panose="020B0600070205080204" pitchFamily="34" charset="-128"/>
                <a:cs typeface="+mn-cs"/>
              </a:rPr>
              <a:t>in old-age </a:t>
            </a:r>
            <a:r>
              <a:rPr lang="en-GB" sz="1800" dirty="0" smtClean="0">
                <a:latin typeface="+mn-lt"/>
                <a:ea typeface="ＭＳ Ｐゴシック" panose="020B0600070205080204" pitchFamily="34" charset="-128"/>
                <a:cs typeface="+mn-cs"/>
              </a:rPr>
              <a:t>homes [N=24]). </a:t>
            </a:r>
          </a:p>
          <a:p>
            <a:pPr defTabSz="873125">
              <a:spcAft>
                <a:spcPts val="1200"/>
              </a:spcAft>
              <a:defRPr/>
            </a:pPr>
            <a:r>
              <a:rPr lang="en-GB" sz="2200" dirty="0" smtClean="0">
                <a:solidFill>
                  <a:schemeClr val="tx2"/>
                </a:solidFill>
                <a:latin typeface="+mn-lt"/>
                <a:ea typeface="ＭＳ Ｐゴシック" panose="020B0600070205080204" pitchFamily="34" charset="-128"/>
                <a:cs typeface="+mn-cs"/>
              </a:rPr>
              <a:t>Participation in events </a:t>
            </a:r>
            <a:r>
              <a:rPr lang="en-GB" sz="1800" dirty="0" smtClean="0">
                <a:solidFill>
                  <a:schemeClr val="tx2"/>
                </a:solidFill>
                <a:latin typeface="+mn-lt"/>
                <a:ea typeface="ＭＳ Ｐゴシック" panose="020B0600070205080204" pitchFamily="34" charset="-128"/>
                <a:cs typeface="+mn-cs"/>
              </a:rPr>
              <a:t>(e.g. church events, craft circles for older people, village reunions, activities in care home)</a:t>
            </a:r>
          </a:p>
          <a:p>
            <a:pPr defTabSz="873125">
              <a:defRPr/>
            </a:pPr>
            <a:r>
              <a:rPr lang="en-GB" sz="2200" dirty="0" smtClean="0">
                <a:solidFill>
                  <a:schemeClr val="tx2"/>
                </a:solidFill>
                <a:latin typeface="+mn-lt"/>
                <a:ea typeface="ＭＳ Ｐゴシック" panose="020B0600070205080204" pitchFamily="34" charset="-128"/>
                <a:cs typeface="+mn-cs"/>
              </a:rPr>
              <a:t>One month participant observation in a village near Brasov, including conversations with 25 elders.</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9000" b="12201"/>
          <a:stretch/>
        </p:blipFill>
        <p:spPr>
          <a:xfrm>
            <a:off x="3571787" y="4365104"/>
            <a:ext cx="5568765" cy="2455791"/>
          </a:xfrm>
          <a:prstGeom prst="rect">
            <a:avLst/>
          </a:prstGeom>
          <a:effectLst>
            <a:softEdge rad="241300"/>
          </a:effectLst>
        </p:spPr>
      </p:pic>
    </p:spTree>
    <p:extLst>
      <p:ext uri="{BB962C8B-B14F-4D97-AF65-F5344CB8AC3E}">
        <p14:creationId xmlns:p14="http://schemas.microsoft.com/office/powerpoint/2010/main" val="1617999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56184"/>
            <a:ext cx="8496300" cy="4114800"/>
          </a:xfrm>
        </p:spPr>
        <p:txBody>
          <a:bodyPr/>
          <a:lstStyle/>
          <a:p>
            <a:pPr marL="0" indent="0">
              <a:spcAft>
                <a:spcPts val="600"/>
              </a:spcAft>
              <a:buNone/>
            </a:pPr>
            <a:r>
              <a:rPr lang="en-GB" dirty="0">
                <a:latin typeface="Times New Roman" panose="02020603050405020304" pitchFamily="18" charset="0"/>
                <a:ea typeface="SimSun" panose="02010600030101010101" pitchFamily="2" charset="-122"/>
                <a:cs typeface="Arial" panose="020B0604020202020204" pitchFamily="34" charset="0"/>
              </a:rPr>
              <a:t>I grew up in this street, and … in this street only Saxons lived, [in] the whole street there was not a single Romanian </a:t>
            </a:r>
            <a:r>
              <a:rPr lang="en-GB" dirty="0" smtClean="0">
                <a:latin typeface="Times New Roman" panose="02020603050405020304" pitchFamily="18" charset="0"/>
                <a:ea typeface="SimSun" panose="02010600030101010101" pitchFamily="2" charset="-122"/>
                <a:cs typeface="Arial" panose="020B0604020202020204" pitchFamily="34" charset="0"/>
              </a:rPr>
              <a:t>family</a:t>
            </a:r>
            <a:r>
              <a:rPr lang="en-GB" dirty="0">
                <a:latin typeface="Times New Roman" panose="02020603050405020304" pitchFamily="18" charset="0"/>
                <a:ea typeface="SimSun" panose="02010600030101010101" pitchFamily="2" charset="-122"/>
                <a:cs typeface="Arial" panose="020B0604020202020204" pitchFamily="34" charset="0"/>
              </a:rPr>
              <a:t>. … [Now] we are the only Germans here, with the vicar. </a:t>
            </a:r>
            <a:r>
              <a:rPr lang="de-DE" dirty="0">
                <a:latin typeface="Times New Roman" panose="02020603050405020304" pitchFamily="18" charset="0"/>
                <a:ea typeface="SimSun" panose="02010600030101010101" pitchFamily="2" charset="-122"/>
                <a:cs typeface="Arial" panose="020B0604020202020204" pitchFamily="34" charset="0"/>
              </a:rPr>
              <a:t>The </a:t>
            </a:r>
            <a:r>
              <a:rPr lang="de-DE" dirty="0" err="1">
                <a:latin typeface="Times New Roman" panose="02020603050405020304" pitchFamily="18" charset="0"/>
                <a:ea typeface="SimSun" panose="02010600030101010101" pitchFamily="2" charset="-122"/>
                <a:cs typeface="Arial" panose="020B0604020202020204" pitchFamily="34" charset="0"/>
              </a:rPr>
              <a:t>vicar</a:t>
            </a:r>
            <a:r>
              <a:rPr lang="de-DE" dirty="0">
                <a:latin typeface="Times New Roman" panose="02020603050405020304" pitchFamily="18" charset="0"/>
                <a:ea typeface="SimSun" panose="02010600030101010101" pitchFamily="2" charset="-122"/>
                <a:cs typeface="Arial" panose="020B0604020202020204" pitchFamily="34" charset="0"/>
              </a:rPr>
              <a:t> and I. </a:t>
            </a:r>
            <a:endParaRPr lang="en-GB" sz="2000" dirty="0">
              <a:latin typeface="Times New Roman" panose="02020603050405020304" pitchFamily="18" charset="0"/>
              <a:ea typeface="SimSun" panose="02010600030101010101" pitchFamily="2" charset="-122"/>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6</a:t>
            </a:fld>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7756" b="9345"/>
          <a:stretch/>
        </p:blipFill>
        <p:spPr>
          <a:xfrm>
            <a:off x="0" y="3113584"/>
            <a:ext cx="9144000" cy="3744416"/>
          </a:xfrm>
          <a:prstGeom prst="rect">
            <a:avLst/>
          </a:prstGeom>
          <a:effectLst>
            <a:softEdge rad="127000"/>
          </a:effectLst>
        </p:spPr>
      </p:pic>
    </p:spTree>
    <p:extLst>
      <p:ext uri="{BB962C8B-B14F-4D97-AF65-F5344CB8AC3E}">
        <p14:creationId xmlns:p14="http://schemas.microsoft.com/office/powerpoint/2010/main" val="184971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02" y="332656"/>
            <a:ext cx="8496300" cy="649288"/>
          </a:xfrm>
        </p:spPr>
        <p:txBody>
          <a:bodyPr/>
          <a:lstStyle/>
          <a:p>
            <a:r>
              <a:rPr lang="en-GB" dirty="0" smtClean="0"/>
              <a:t>The role of the church</a:t>
            </a:r>
            <a:endParaRPr lang="en-GB" dirty="0"/>
          </a:p>
        </p:txBody>
      </p:sp>
      <p:sp>
        <p:nvSpPr>
          <p:cNvPr id="3" name="Content Placeholder 2"/>
          <p:cNvSpPr>
            <a:spLocks noGrp="1"/>
          </p:cNvSpPr>
          <p:nvPr>
            <p:ph idx="1"/>
          </p:nvPr>
        </p:nvSpPr>
        <p:spPr>
          <a:xfrm>
            <a:off x="-180528" y="1196752"/>
            <a:ext cx="4680520" cy="4114800"/>
          </a:xfrm>
        </p:spPr>
        <p:txBody>
          <a:bodyPr/>
          <a:lstStyle/>
          <a:p>
            <a:pPr marL="360000" indent="0">
              <a:buNone/>
            </a:pPr>
            <a:r>
              <a:rPr lang="en-GB" dirty="0" smtClean="0"/>
              <a:t>“We never needed a ‘Diakonie’ </a:t>
            </a:r>
            <a:r>
              <a:rPr lang="en-GB" dirty="0" smtClean="0"/>
              <a:t>[</a:t>
            </a:r>
            <a:r>
              <a:rPr lang="en-GB" sz="2000" dirty="0" smtClean="0"/>
              <a:t>church-based welfare services</a:t>
            </a:r>
            <a:r>
              <a:rPr lang="en-GB" dirty="0" smtClean="0"/>
              <a:t>] </a:t>
            </a:r>
            <a:r>
              <a:rPr lang="en-GB" dirty="0" smtClean="0"/>
              <a:t>until </a:t>
            </a:r>
            <a:r>
              <a:rPr lang="en-GB" dirty="0" smtClean="0"/>
              <a:t>1990, then communities were well structured into neighbourhoods, sisterhoods, brotherhoods, one used to help each other. … But after 1990, when all this collapsed, when these structures were no longer sustainable, i.e. one no longer had the people with whom one could do that, then the church took over.”</a:t>
            </a:r>
          </a:p>
          <a:p>
            <a:pPr marL="360000" indent="0">
              <a:buNone/>
            </a:pPr>
            <a:r>
              <a:rPr lang="en-GB" sz="1800" dirty="0"/>
              <a:t>	</a:t>
            </a:r>
            <a:r>
              <a:rPr lang="en-GB" sz="1800" dirty="0" smtClean="0"/>
              <a:t>	(Expert interview, vicar)</a:t>
            </a:r>
          </a:p>
        </p:txBody>
      </p:sp>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7</a:t>
            </a:fld>
            <a:endParaRPr lang="en-GB"/>
          </a:p>
        </p:txBody>
      </p:sp>
      <p:pic>
        <p:nvPicPr>
          <p:cNvPr id="5" name="Picture 4" descr="Margarethenkirche, Mediasc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12" r="2089"/>
          <a:stretch/>
        </p:blipFill>
        <p:spPr>
          <a:xfrm>
            <a:off x="4608798" y="0"/>
            <a:ext cx="4536504"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601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Older people’s role in church-based welfare</a:t>
            </a:r>
            <a:endParaRPr lang="en-GB" dirty="0"/>
          </a:p>
        </p:txBody>
      </p:sp>
      <p:sp>
        <p:nvSpPr>
          <p:cNvPr id="3" name="Content Placeholder 2"/>
          <p:cNvSpPr>
            <a:spLocks noGrp="1"/>
          </p:cNvSpPr>
          <p:nvPr>
            <p:ph sz="half" idx="1"/>
          </p:nvPr>
        </p:nvSpPr>
        <p:spPr>
          <a:xfrm>
            <a:off x="270024" y="2060848"/>
            <a:ext cx="4171950" cy="4114800"/>
          </a:xfrm>
        </p:spPr>
        <p:txBody>
          <a:bodyPr/>
          <a:lstStyle/>
          <a:p>
            <a:pPr marL="0" indent="0">
              <a:buNone/>
            </a:pPr>
            <a:r>
              <a:rPr lang="en-GB" dirty="0" smtClean="0"/>
              <a:t>The vicar’s wife’s impromptu old-age home</a:t>
            </a:r>
            <a:endParaRPr lang="en-GB" dirty="0"/>
          </a:p>
        </p:txBody>
      </p:sp>
      <p:sp>
        <p:nvSpPr>
          <p:cNvPr id="4" name="Content Placeholder 3"/>
          <p:cNvSpPr>
            <a:spLocks noGrp="1"/>
          </p:cNvSpPr>
          <p:nvPr>
            <p:ph sz="half" idx="2"/>
          </p:nvPr>
        </p:nvSpPr>
        <p:spPr>
          <a:xfrm>
            <a:off x="4711221" y="2060848"/>
            <a:ext cx="4171950" cy="4114800"/>
          </a:xfrm>
        </p:spPr>
        <p:txBody>
          <a:bodyPr/>
          <a:lstStyle/>
          <a:p>
            <a:pPr marL="0" indent="0">
              <a:buNone/>
            </a:pPr>
            <a:r>
              <a:rPr lang="en-GB" dirty="0" smtClean="0"/>
              <a:t>Co-ordinating care-in-the-community</a:t>
            </a:r>
            <a:endParaRPr lang="en-GB" dirty="0"/>
          </a:p>
        </p:txBody>
      </p:sp>
      <p:sp>
        <p:nvSpPr>
          <p:cNvPr id="5" name="Slide Number Placeholder 4"/>
          <p:cNvSpPr>
            <a:spLocks noGrp="1"/>
          </p:cNvSpPr>
          <p:nvPr>
            <p:ph type="sldNum" sz="quarter" idx="12"/>
          </p:nvPr>
        </p:nvSpPr>
        <p:spPr/>
        <p:txBody>
          <a:bodyPr/>
          <a:lstStyle/>
          <a:p>
            <a:pPr>
              <a:defRPr/>
            </a:pPr>
            <a:fld id="{23FC3794-75B5-4941-A49D-3FBA25C6E1ED}" type="slidenum">
              <a:rPr lang="en-GB" smtClean="0"/>
              <a:pPr>
                <a:defRPr/>
              </a:pPr>
              <a:t>8</a:t>
            </a:fld>
            <a:endParaRPr lang="en-GB"/>
          </a:p>
        </p:txBody>
      </p:sp>
      <p:pic>
        <p:nvPicPr>
          <p:cNvPr id="6" name="Picture 3" descr="Meals on Wheels, Part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13" t="20310" r="4200" b="5075"/>
          <a:stretch/>
        </p:blipFill>
        <p:spPr bwMode="auto">
          <a:xfrm>
            <a:off x="4711221" y="4005064"/>
            <a:ext cx="4261329" cy="27608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ICT008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3566953"/>
            <a:ext cx="4263934" cy="319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323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4563" t="26901" r="16926" b="13251"/>
          <a:stretch/>
        </p:blipFill>
        <p:spPr>
          <a:xfrm>
            <a:off x="5903153" y="4658785"/>
            <a:ext cx="3384376" cy="2217350"/>
          </a:xfrm>
          <a:prstGeom prst="rect">
            <a:avLst/>
          </a:prstGeom>
        </p:spPr>
      </p:pic>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30731"/>
          <a:stretch/>
        </p:blipFill>
        <p:spPr>
          <a:xfrm rot="16200000">
            <a:off x="5250712" y="1221319"/>
            <a:ext cx="5157192" cy="2679253"/>
          </a:xfr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9405" t="1701" r="12204" b="5900"/>
          <a:stretch/>
        </p:blipFill>
        <p:spPr>
          <a:xfrm>
            <a:off x="-145519" y="-46922"/>
            <a:ext cx="3214206" cy="5050895"/>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6025" t="22060" r="23262" b="21967"/>
          <a:stretch/>
        </p:blipFill>
        <p:spPr>
          <a:xfrm rot="5400000">
            <a:off x="2227766" y="769571"/>
            <a:ext cx="5102835" cy="3528392"/>
          </a:xfrm>
          <a:prstGeom prst="rect">
            <a:avLst/>
          </a:prstGeom>
        </p:spPr>
      </p:pic>
      <p:sp>
        <p:nvSpPr>
          <p:cNvPr id="4" name="Slide Number Placeholder 3"/>
          <p:cNvSpPr>
            <a:spLocks noGrp="1"/>
          </p:cNvSpPr>
          <p:nvPr>
            <p:ph type="sldNum" sz="quarter" idx="12"/>
          </p:nvPr>
        </p:nvSpPr>
        <p:spPr/>
        <p:txBody>
          <a:bodyPr/>
          <a:lstStyle/>
          <a:p>
            <a:pPr>
              <a:defRPr/>
            </a:pPr>
            <a:fld id="{E4852471-AC36-4B4A-AA46-20EE603E242B}" type="slidenum">
              <a:rPr lang="en-GB" smtClean="0"/>
              <a:pPr>
                <a:defRPr/>
              </a:pPr>
              <a:t>9</a:t>
            </a:fld>
            <a:endParaRPr lang="en-GB"/>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7756" b="21962"/>
          <a:stretch/>
        </p:blipFill>
        <p:spPr>
          <a:xfrm>
            <a:off x="-145519" y="4827932"/>
            <a:ext cx="6048672" cy="2048203"/>
          </a:xfrm>
          <a:prstGeom prst="rect">
            <a:avLst/>
          </a:prstGeom>
          <a:effectLst>
            <a:softEdge rad="0"/>
          </a:effectLst>
        </p:spPr>
      </p:pic>
    </p:spTree>
    <p:extLst>
      <p:ext uri="{BB962C8B-B14F-4D97-AF65-F5344CB8AC3E}">
        <p14:creationId xmlns:p14="http://schemas.microsoft.com/office/powerpoint/2010/main" val="4215950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12928</TotalTime>
  <Words>798</Words>
  <Application>Microsoft Office PowerPoint</Application>
  <PresentationFormat>On-screen Show (4:3)</PresentationFormat>
  <Paragraphs>94</Paragraphs>
  <Slides>14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ＭＳ Ｐゴシック</vt:lpstr>
      <vt:lpstr>ＭＳ Ｐゴシック</vt:lpstr>
      <vt:lpstr>SimSun</vt:lpstr>
      <vt:lpstr>Arial</vt:lpstr>
      <vt:lpstr>Georgia</vt:lpstr>
      <vt:lpstr>Lucida Sans</vt:lpstr>
      <vt:lpstr>Times New Roman</vt:lpstr>
      <vt:lpstr>Wingdings</vt:lpstr>
      <vt:lpstr>uos_ppt__template_v7</vt:lpstr>
      <vt:lpstr>UOS divider slide design</vt:lpstr>
      <vt:lpstr>UOS full bleed image</vt:lpstr>
      <vt:lpstr>The transformation of communities  through emigration:  Care provision, inter-ethnic relations and the agency of older people ‘left behind’</vt:lpstr>
      <vt:lpstr>Strands in the literature</vt:lpstr>
      <vt:lpstr>PowerPoint Presentation</vt:lpstr>
      <vt:lpstr>Transylvanian Saxons in Romania</vt:lpstr>
      <vt:lpstr>PowerPoint Presentation</vt:lpstr>
      <vt:lpstr>PowerPoint Presentation</vt:lpstr>
      <vt:lpstr>The role of the church</vt:lpstr>
      <vt:lpstr>Older people’s role in church-based welfare</vt:lpstr>
      <vt:lpstr>PowerPoint Presentation</vt:lpstr>
      <vt:lpstr>The transformation of local networks</vt:lpstr>
      <vt:lpstr>Romanian neighbours replacing  Saxon neighbours </vt:lpstr>
      <vt:lpstr>Care by Romanian neighbours</vt:lpstr>
      <vt:lpstr>Funerary care</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XXXX</cp:lastModifiedBy>
  <cp:revision>392</cp:revision>
  <cp:lastPrinted>2015-06-29T20:11:30Z</cp:lastPrinted>
  <dcterms:created xsi:type="dcterms:W3CDTF">2008-01-18T13:45:32Z</dcterms:created>
  <dcterms:modified xsi:type="dcterms:W3CDTF">2018-10-24T05:40:25Z</dcterms:modified>
</cp:coreProperties>
</file>