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3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1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379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951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605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01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1480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21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9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20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548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905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196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E5CBE-106F-4805-8423-D04A59EAFCA8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D21BC-5A39-472C-956A-D4C778D572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756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10"/>
          <a:stretch/>
        </p:blipFill>
        <p:spPr>
          <a:xfrm>
            <a:off x="2040342" y="252220"/>
            <a:ext cx="6054579" cy="6024829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2118315" y="577413"/>
            <a:ext cx="984615" cy="5117378"/>
            <a:chOff x="2033372" y="610105"/>
            <a:chExt cx="984615" cy="5117378"/>
          </a:xfrm>
        </p:grpSpPr>
        <p:sp>
          <p:nvSpPr>
            <p:cNvPr id="5" name="TextBox 4"/>
            <p:cNvSpPr txBox="1"/>
            <p:nvPr/>
          </p:nvSpPr>
          <p:spPr>
            <a:xfrm>
              <a:off x="2071123" y="5419706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200bp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86859" y="3651621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800bp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67985" y="4619063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400bp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76537" y="4031247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600bp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71122" y="3297327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86859" y="2746646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1.5kb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86859" y="2293994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71122" y="1967993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2.5kb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58534" y="1451065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45951" y="1755687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45951" y="1238238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061681" y="1049371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033372" y="828482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64827" y="610105"/>
              <a:ext cx="931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sz="140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10kb</a:t>
              </a:r>
              <a:endParaRPr lang="en-GB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154326" y="6313366"/>
            <a:ext cx="420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wild-type  </a:t>
            </a:r>
            <a:r>
              <a:rPr lang="en-GB" sz="1200" i="1" dirty="0" smtClean="0"/>
              <a:t>gur-3</a:t>
            </a:r>
            <a:r>
              <a:rPr lang="en-GB" sz="1200" dirty="0" smtClean="0"/>
              <a:t>     1            2          3                4              5               6</a:t>
            </a:r>
          </a:p>
          <a:p>
            <a:r>
              <a:rPr lang="en-GB" sz="1200" dirty="0" smtClean="0"/>
              <a:t> gur-3                            gur-3/GCAMP worms </a:t>
            </a:r>
            <a:endParaRPr lang="en-GB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7449899" y="6313366"/>
            <a:ext cx="10600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water</a:t>
            </a:r>
            <a:endParaRPr lang="en-GB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2686985" y="6301900"/>
            <a:ext cx="1060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1Kb</a:t>
            </a:r>
          </a:p>
          <a:p>
            <a:r>
              <a:rPr lang="en-GB" sz="1200" dirty="0" smtClean="0"/>
              <a:t>ladder</a:t>
            </a:r>
            <a:endParaRPr lang="en-GB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9115647" y="1324456"/>
            <a:ext cx="25234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Chapter 2</a:t>
            </a:r>
          </a:p>
          <a:p>
            <a:r>
              <a:rPr lang="en-GB" i="1" dirty="0" smtClean="0"/>
              <a:t>Figure 2.1: Verification of gur-3 (ok2246) homozygote in GFP-positive offspring by gel electrophoresis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1263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76633" y="801723"/>
            <a:ext cx="9171404" cy="5471815"/>
            <a:chOff x="3020596" y="414493"/>
            <a:chExt cx="9171404" cy="5471815"/>
          </a:xfrm>
        </p:grpSpPr>
        <p:sp>
          <p:nvSpPr>
            <p:cNvPr id="7" name="TextBox 6"/>
            <p:cNvSpPr txBox="1"/>
            <p:nvPr/>
          </p:nvSpPr>
          <p:spPr>
            <a:xfrm>
              <a:off x="3021330" y="4029303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200bp</a:t>
              </a:r>
              <a:endParaRPr lang="en-GB" sz="12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14010" y="2839967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800bp</a:t>
              </a:r>
              <a:endParaRPr lang="en-GB" sz="12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40380" y="3520880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400bp</a:t>
              </a:r>
              <a:endParaRPr lang="en-GB" sz="1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20596" y="3121215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600bp</a:t>
              </a:r>
              <a:endParaRPr lang="en-GB" sz="12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07424" y="2642259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1kb</a:t>
              </a:r>
              <a:endParaRPr lang="en-GB" sz="12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45842" y="2267783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1.5kb</a:t>
              </a:r>
              <a:endParaRPr lang="en-GB" sz="12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70687" y="1986535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2</a:t>
              </a:r>
              <a:r>
                <a:rPr lang="en-GB" sz="1200" dirty="0" smtClean="0"/>
                <a:t>kb</a:t>
              </a:r>
              <a:endParaRPr lang="en-GB" sz="12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45842" y="1823943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2.5kb</a:t>
              </a:r>
              <a:endParaRPr lang="en-GB" sz="12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84156" y="1414351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4kb</a:t>
              </a:r>
              <a:endParaRPr lang="en-GB" sz="12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83036" y="1626119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3</a:t>
              </a:r>
              <a:r>
                <a:rPr lang="en-GB" sz="1200" dirty="0" smtClean="0"/>
                <a:t>kb</a:t>
              </a:r>
              <a:endParaRPr lang="en-GB" sz="12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283036" y="1226454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5</a:t>
              </a:r>
              <a:r>
                <a:rPr lang="en-GB" sz="1200" dirty="0" smtClean="0"/>
                <a:t>kb</a:t>
              </a:r>
              <a:endParaRPr lang="en-GB" sz="12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83036" y="1080941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6kb</a:t>
              </a:r>
              <a:endParaRPr lang="en-GB" sz="12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83035" y="929917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8</a:t>
              </a:r>
              <a:r>
                <a:rPr lang="en-GB" sz="1200" dirty="0" smtClean="0"/>
                <a:t>kb</a:t>
              </a:r>
              <a:endParaRPr lang="en-GB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207424" y="702216"/>
              <a:ext cx="10490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10kb</a:t>
              </a:r>
              <a:endParaRPr lang="en-GB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68320" y="5424643"/>
              <a:ext cx="8399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Wild-type dop-4</a:t>
              </a:r>
              <a:endParaRPr lang="en-GB" sz="12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356165" y="5424643"/>
              <a:ext cx="8399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d</a:t>
              </a:r>
              <a:r>
                <a:rPr lang="en-GB" sz="1200" dirty="0" smtClean="0"/>
                <a:t>op-4 mutant</a:t>
              </a:r>
              <a:endParaRPr lang="en-GB" sz="12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196130" y="5516976"/>
              <a:ext cx="39756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d</a:t>
              </a:r>
              <a:r>
                <a:rPr lang="en-GB" sz="1200" dirty="0" smtClean="0"/>
                <a:t>op-4/GCAMP worms </a:t>
              </a:r>
              <a:endParaRPr lang="en-GB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0362466" y="5424643"/>
              <a:ext cx="1194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-</a:t>
              </a:r>
              <a:r>
                <a:rPr lang="en-GB" sz="1200" dirty="0" err="1" smtClean="0"/>
                <a:t>ve</a:t>
              </a:r>
              <a:r>
                <a:rPr lang="en-GB" sz="1200" dirty="0" smtClean="0"/>
                <a:t> control (water)</a:t>
              </a:r>
              <a:endParaRPr lang="en-GB" sz="1200" dirty="0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550" y="414493"/>
              <a:ext cx="8553450" cy="5010150"/>
            </a:xfrm>
            <a:prstGeom prst="rect">
              <a:avLst/>
            </a:prstGeom>
          </p:spPr>
        </p:pic>
      </p:grpSp>
      <p:sp>
        <p:nvSpPr>
          <p:cNvPr id="27" name="TextBox 26"/>
          <p:cNvSpPr txBox="1"/>
          <p:nvPr/>
        </p:nvSpPr>
        <p:spPr>
          <a:xfrm>
            <a:off x="9739424" y="1472871"/>
            <a:ext cx="21619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Additional data: (not in the thesis)</a:t>
            </a:r>
          </a:p>
          <a:p>
            <a:r>
              <a:rPr lang="en-GB" i="1" dirty="0" smtClean="0"/>
              <a:t>Verification </a:t>
            </a:r>
            <a:r>
              <a:rPr lang="en-GB" i="1" dirty="0"/>
              <a:t>of </a:t>
            </a:r>
            <a:r>
              <a:rPr lang="en-GB" i="1" dirty="0" smtClean="0"/>
              <a:t>dop-4 (tm1359) </a:t>
            </a:r>
            <a:r>
              <a:rPr lang="en-GB" i="1" dirty="0"/>
              <a:t>homozygote in GFP-positive offspring by gel electrophoresis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155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42405" y="678483"/>
            <a:ext cx="6079390" cy="5673091"/>
            <a:chOff x="2019075" y="-342242"/>
            <a:chExt cx="6079390" cy="5673091"/>
          </a:xfrm>
        </p:grpSpPr>
        <p:sp>
          <p:nvSpPr>
            <p:cNvPr id="33" name="TextBox 32"/>
            <p:cNvSpPr txBox="1"/>
            <p:nvPr/>
          </p:nvSpPr>
          <p:spPr>
            <a:xfrm>
              <a:off x="2690037" y="5053850"/>
              <a:ext cx="54084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1 Kb ladder                                          dop-4 cDNA                   	         </a:t>
              </a:r>
              <a:endParaRPr lang="en-GB" sz="1200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233" b="12031"/>
            <a:stretch/>
          </p:blipFill>
          <p:spPr>
            <a:xfrm>
              <a:off x="2662126" y="-219016"/>
              <a:ext cx="3362990" cy="5127991"/>
            </a:xfrm>
            <a:prstGeom prst="rect">
              <a:avLst/>
            </a:prstGeom>
          </p:spPr>
        </p:pic>
        <p:grpSp>
          <p:nvGrpSpPr>
            <p:cNvPr id="18" name="Group 17"/>
            <p:cNvGrpSpPr/>
            <p:nvPr/>
          </p:nvGrpSpPr>
          <p:grpSpPr>
            <a:xfrm>
              <a:off x="2019075" y="-342242"/>
              <a:ext cx="984615" cy="5117378"/>
              <a:chOff x="2033372" y="610105"/>
              <a:chExt cx="984615" cy="5117378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2071123" y="5419706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200bp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086859" y="3651621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800bp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067985" y="4619063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400bp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076537" y="4031247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600bp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2071122" y="3297327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086859" y="2746646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1.5kb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086859" y="2293994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071122" y="1967993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2.5kb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058534" y="1451065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045951" y="1755687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2045951" y="1238238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2061681" y="1049371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033372" y="828482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064827" y="610105"/>
                <a:ext cx="931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10kb</a:t>
                </a:r>
                <a:endParaRPr lang="en-GB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4763386" y="1625883"/>
              <a:ext cx="1261730" cy="439480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5438010" y="2673558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 smtClean="0"/>
              <a:t>Chapter 2</a:t>
            </a:r>
          </a:p>
          <a:p>
            <a:r>
              <a:rPr lang="en-GB" i="1" dirty="0" smtClean="0"/>
              <a:t>Figure </a:t>
            </a:r>
            <a:r>
              <a:rPr lang="en-GB" i="1" dirty="0"/>
              <a:t>2.2: Gel electrophoresis of the amplified dop-4 cDNA. A 0.7% agarose gel was loaded with 8µl of PCR product + 2µl of 5X loading buffer. The expected band (circled in orange) was excised</a:t>
            </a:r>
          </a:p>
        </p:txBody>
      </p:sp>
    </p:spTree>
    <p:extLst>
      <p:ext uri="{BB962C8B-B14F-4D97-AF65-F5344CB8AC3E}">
        <p14:creationId xmlns:p14="http://schemas.microsoft.com/office/powerpoint/2010/main" val="3049598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950893" y="886548"/>
            <a:ext cx="6286336" cy="5942226"/>
            <a:chOff x="1851115" y="189643"/>
            <a:chExt cx="6286336" cy="5942226"/>
          </a:xfrm>
        </p:grpSpPr>
        <p:grpSp>
          <p:nvGrpSpPr>
            <p:cNvPr id="25" name="Group 24"/>
            <p:cNvGrpSpPr/>
            <p:nvPr/>
          </p:nvGrpSpPr>
          <p:grpSpPr>
            <a:xfrm>
              <a:off x="1851115" y="189643"/>
              <a:ext cx="6286336" cy="5942226"/>
              <a:chOff x="1851115" y="189643"/>
              <a:chExt cx="6286336" cy="5942226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1851115" y="375017"/>
                <a:ext cx="1130977" cy="4809482"/>
                <a:chOff x="1991631" y="648019"/>
                <a:chExt cx="1130977" cy="4326660"/>
              </a:xfrm>
            </p:grpSpPr>
            <p:sp>
              <p:nvSpPr>
                <p:cNvPr id="7" name="TextBox 6"/>
                <p:cNvSpPr txBox="1"/>
                <p:nvPr/>
              </p:nvSpPr>
              <p:spPr>
                <a:xfrm>
                  <a:off x="2024115" y="3604824"/>
                  <a:ext cx="931128" cy="2768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750bp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1991631" y="4697800"/>
                  <a:ext cx="931128" cy="2768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250bp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2024115" y="4062561"/>
                  <a:ext cx="931128" cy="2768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500bp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2184389" y="3336305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2042770" y="2677896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1.5kb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2191480" y="2295933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058507" y="1971583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2.5kb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2184389" y="1417833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184389" y="1690308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184389" y="1198604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184389" y="1021284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2184389" y="828780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2086859" y="648019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2496907" y="5485538"/>
                <a:ext cx="564054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 1 Kb ladder                                      undigested vector                          digested vector		</a:t>
                </a:r>
              </a:p>
              <a:p>
                <a:r>
                  <a:rPr lang="en-GB" sz="1200" dirty="0" smtClean="0"/>
                  <a:t>	         </a:t>
                </a:r>
                <a:endParaRPr lang="en-GB" sz="1200" dirty="0"/>
              </a:p>
            </p:txBody>
          </p:sp>
          <p:pic>
            <p:nvPicPr>
              <p:cNvPr id="24" name="Picture 2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133" b="18727"/>
              <a:stretch/>
            </p:blipFill>
            <p:spPr>
              <a:xfrm>
                <a:off x="2496908" y="189643"/>
                <a:ext cx="5640543" cy="5147901"/>
              </a:xfrm>
              <a:prstGeom prst="rect">
                <a:avLst/>
              </a:prstGeom>
            </p:spPr>
          </p:pic>
        </p:grpSp>
        <p:sp>
          <p:nvSpPr>
            <p:cNvPr id="2" name="Oval 1"/>
            <p:cNvSpPr/>
            <p:nvPr/>
          </p:nvSpPr>
          <p:spPr>
            <a:xfrm>
              <a:off x="6166883" y="2416262"/>
              <a:ext cx="1970567" cy="69466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Rectangle 3"/>
          <p:cNvSpPr/>
          <p:nvPr/>
        </p:nvSpPr>
        <p:spPr>
          <a:xfrm>
            <a:off x="7485322" y="1206238"/>
            <a:ext cx="45254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Chapter 2</a:t>
            </a:r>
          </a:p>
          <a:p>
            <a:r>
              <a:rPr lang="en-GB" i="1" dirty="0" smtClean="0"/>
              <a:t>Figure </a:t>
            </a:r>
            <a:r>
              <a:rPr lang="en-GB" i="1" dirty="0"/>
              <a:t>2.3: Restriction digest of a dop-4 cDNA in the TOPO vector by gel electrophoresis.  10µl of DNA mixed with 2.5µl of 5X loading buffer was loaded on a 0.7% agarose gel. A 1.5 kb band of dop-4 cDNA insert (circled in red) was observed in the gel. The restriction enzymes, MSc1 and BmgB1, were used to cut the plasmid at the recognition site to release the dop-4 cDNA insert (1.5 kb). The EcorI digest plasmid should give two bands as expected; dop-4 cDNA at 1.5kb and the plasmid at 2.8kb. </a:t>
            </a:r>
          </a:p>
        </p:txBody>
      </p:sp>
    </p:spTree>
    <p:extLst>
      <p:ext uri="{BB962C8B-B14F-4D97-AF65-F5344CB8AC3E}">
        <p14:creationId xmlns:p14="http://schemas.microsoft.com/office/powerpoint/2010/main" val="2066720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70412" y="58791"/>
            <a:ext cx="9006277" cy="6710065"/>
            <a:chOff x="1799975" y="0"/>
            <a:chExt cx="9006277" cy="6710065"/>
          </a:xfrm>
        </p:grpSpPr>
        <p:grpSp>
          <p:nvGrpSpPr>
            <p:cNvPr id="21" name="Group 20"/>
            <p:cNvGrpSpPr/>
            <p:nvPr/>
          </p:nvGrpSpPr>
          <p:grpSpPr>
            <a:xfrm>
              <a:off x="1799975" y="0"/>
              <a:ext cx="9006277" cy="6710065"/>
              <a:chOff x="1934654" y="0"/>
              <a:chExt cx="9006277" cy="6710065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92154" y="0"/>
                <a:ext cx="6877050" cy="6248400"/>
              </a:xfrm>
              <a:prstGeom prst="rect">
                <a:avLst/>
              </a:prstGeom>
            </p:spPr>
          </p:pic>
          <p:grpSp>
            <p:nvGrpSpPr>
              <p:cNvPr id="5" name="Group 4"/>
              <p:cNvGrpSpPr/>
              <p:nvPr/>
            </p:nvGrpSpPr>
            <p:grpSpPr>
              <a:xfrm>
                <a:off x="1934654" y="441028"/>
                <a:ext cx="1090307" cy="5676742"/>
                <a:chOff x="2076537" y="608399"/>
                <a:chExt cx="1090307" cy="5676742"/>
              </a:xfrm>
            </p:grpSpPr>
            <p:sp>
              <p:nvSpPr>
                <p:cNvPr id="6" name="TextBox 5"/>
                <p:cNvSpPr txBox="1"/>
                <p:nvPr/>
              </p:nvSpPr>
              <p:spPr>
                <a:xfrm>
                  <a:off x="2213291" y="5977364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250bp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2213291" y="4814492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500bp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2076537" y="4031247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750bp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2156587" y="3530039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2086859" y="2746646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1.5kb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2235716" y="2343503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2101035" y="1968391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2.5kb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2235716" y="1449692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213291" y="1769970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235716" y="1252944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235716" y="1056196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2235716" y="829631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2156587" y="608399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3092331" y="6248400"/>
                <a:ext cx="78486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1 Kb ladder        1                         2                        3                 4                     5               undigested     -</a:t>
                </a:r>
                <a:r>
                  <a:rPr lang="en-GB" sz="1200" dirty="0" err="1" smtClean="0"/>
                  <a:t>ve</a:t>
                </a:r>
                <a:r>
                  <a:rPr lang="en-GB" sz="1200" dirty="0" smtClean="0"/>
                  <a:t> control                                             </a:t>
                </a:r>
              </a:p>
              <a:p>
                <a:r>
                  <a:rPr lang="en-GB" sz="1200" dirty="0" smtClean="0"/>
                  <a:t>	         </a:t>
                </a:r>
                <a:endParaRPr lang="en-GB" sz="1200" dirty="0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3983666" y="4720856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445bp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56478" y="4720856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445bp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730811" y="4688629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445bp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63813" y="4688629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445bp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832824" y="591775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6.5kb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668207" y="531455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6.5kb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79316" y="531455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6.5kb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94287" y="552719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>
                  <a:solidFill>
                    <a:srgbClr val="FF0000"/>
                  </a:solidFill>
                </a:rPr>
                <a:t>6.5kb</a:t>
              </a:r>
              <a:endParaRPr lang="en-GB" sz="11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7924800" y="1493547"/>
            <a:ext cx="421049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i="1" dirty="0" smtClean="0"/>
          </a:p>
          <a:p>
            <a:r>
              <a:rPr lang="en-GB" b="1" dirty="0" smtClean="0"/>
              <a:t>Chapter 2</a:t>
            </a:r>
            <a:endParaRPr lang="en-GB" b="1" dirty="0"/>
          </a:p>
          <a:p>
            <a:r>
              <a:rPr lang="en-GB" i="1" dirty="0" smtClean="0"/>
              <a:t>Figure </a:t>
            </a:r>
            <a:r>
              <a:rPr lang="en-GB" i="1" dirty="0"/>
              <a:t>2.4: Restriction mapping of the dop-4 following NB19 ligation. The ligated products were digested by </a:t>
            </a:r>
            <a:r>
              <a:rPr lang="en-GB" i="1" dirty="0" err="1"/>
              <a:t>KpnI</a:t>
            </a:r>
            <a:r>
              <a:rPr lang="en-GB" i="1" dirty="0"/>
              <a:t> restriction enzyme and loaded on a 0.7% agarose gel. A 10µl of DNA mixed with 2.5µl of 5X loading buffer was loaded onto a 0.7% agarose gel. 5µl of 1kb ladder (</a:t>
            </a:r>
            <a:r>
              <a:rPr lang="en-GB" i="1" dirty="0" err="1"/>
              <a:t>Promega</a:t>
            </a:r>
            <a:r>
              <a:rPr lang="en-GB" i="1" dirty="0"/>
              <a:t>, UK) was added. The expected bands in the right direction 5’ -3’ were 445bp and 6.5kb. Undigested band was NB19 vector and negative control used was water. </a:t>
            </a:r>
          </a:p>
          <a:p>
            <a:r>
              <a:rPr lang="en-GB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7927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79081" y="209891"/>
            <a:ext cx="9514809" cy="6503077"/>
            <a:chOff x="1115509" y="139008"/>
            <a:chExt cx="9514809" cy="6503077"/>
          </a:xfrm>
        </p:grpSpPr>
        <p:grpSp>
          <p:nvGrpSpPr>
            <p:cNvPr id="21" name="Group 20"/>
            <p:cNvGrpSpPr/>
            <p:nvPr/>
          </p:nvGrpSpPr>
          <p:grpSpPr>
            <a:xfrm>
              <a:off x="1115509" y="139008"/>
              <a:ext cx="9514809" cy="6503077"/>
              <a:chOff x="1115509" y="139008"/>
              <a:chExt cx="9514809" cy="6503077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r="38262" b="4927"/>
              <a:stretch/>
            </p:blipFill>
            <p:spPr>
              <a:xfrm>
                <a:off x="1744257" y="139008"/>
                <a:ext cx="6180543" cy="5994850"/>
              </a:xfrm>
              <a:prstGeom prst="rect">
                <a:avLst/>
              </a:prstGeom>
            </p:spPr>
          </p:pic>
          <p:grpSp>
            <p:nvGrpSpPr>
              <p:cNvPr id="5" name="Group 4"/>
              <p:cNvGrpSpPr/>
              <p:nvPr/>
            </p:nvGrpSpPr>
            <p:grpSpPr>
              <a:xfrm>
                <a:off x="1115509" y="324070"/>
                <a:ext cx="1100605" cy="5302757"/>
                <a:chOff x="1895350" y="610105"/>
                <a:chExt cx="1100605" cy="4918874"/>
              </a:xfrm>
            </p:grpSpPr>
            <p:sp>
              <p:nvSpPr>
                <p:cNvPr id="6" name="TextBox 5"/>
                <p:cNvSpPr txBox="1"/>
                <p:nvPr/>
              </p:nvSpPr>
              <p:spPr>
                <a:xfrm>
                  <a:off x="1931158" y="5221202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200bp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1895350" y="3532662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800bp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1916855" y="4443099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400bp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" name="TextBox 8"/>
                <p:cNvSpPr txBox="1"/>
                <p:nvPr/>
              </p:nvSpPr>
              <p:spPr>
                <a:xfrm>
                  <a:off x="1916855" y="3921973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600bp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2025849" y="3218872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1920617" y="2712503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1.5kb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2033372" y="2286360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1920617" y="1968963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2.5kb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2058534" y="1451065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033372" y="1755892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045951" y="1238238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061681" y="1049371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2033372" y="828482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8</a:t>
                  </a:r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2064827" y="610105"/>
                  <a:ext cx="9311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/>
                  <a:r>
                    <a:rPr lang="en-GB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10kb</a:t>
                  </a:r>
                  <a:endParaRPr lang="en-GB" sz="14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1828800" y="6180420"/>
                <a:ext cx="880151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1 Kb                     1                2               3                                                                        wild-type     </a:t>
                </a:r>
                <a:r>
                  <a:rPr lang="en-GB" sz="1200" i="1" dirty="0" smtClean="0"/>
                  <a:t>dop-4</a:t>
                </a:r>
                <a:endParaRPr lang="en-GB" sz="1200" dirty="0" smtClean="0"/>
              </a:p>
              <a:p>
                <a:r>
                  <a:rPr lang="en-GB" sz="1200" dirty="0" smtClean="0"/>
                  <a:t>ladder                          dop-4 </a:t>
                </a:r>
                <a:r>
                  <a:rPr lang="en-GB" sz="1200" dirty="0" err="1" smtClean="0"/>
                  <a:t>cosmid</a:t>
                </a:r>
                <a:r>
                  <a:rPr lang="en-GB" sz="1200" dirty="0" smtClean="0"/>
                  <a:t>                                                                            dop-4         mutant           </a:t>
                </a:r>
                <a:endParaRPr lang="en-GB" sz="1200" dirty="0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712637" y="1988354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>
                  <a:solidFill>
                    <a:srgbClr val="FF0000"/>
                  </a:solidFill>
                </a:rPr>
                <a:t>1.5kb</a:t>
              </a:r>
              <a:endParaRPr lang="en-GB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365542" y="2003319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>
                  <a:solidFill>
                    <a:srgbClr val="FF0000"/>
                  </a:solidFill>
                </a:rPr>
                <a:t>1.5kb</a:t>
              </a:r>
              <a:endParaRPr lang="en-GB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12588" y="2016979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>
                  <a:solidFill>
                    <a:srgbClr val="FF0000"/>
                  </a:solidFill>
                </a:rPr>
                <a:t>1.5kb</a:t>
              </a:r>
              <a:endParaRPr lang="en-GB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603388" y="1891074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>
                  <a:solidFill>
                    <a:srgbClr val="FF0000"/>
                  </a:solidFill>
                </a:rPr>
                <a:t>1.5kb</a:t>
              </a:r>
              <a:endParaRPr lang="en-GB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262606" y="3133083"/>
              <a:ext cx="65921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>
                  <a:solidFill>
                    <a:srgbClr val="FF0000"/>
                  </a:solidFill>
                </a:rPr>
                <a:t>1kb</a:t>
              </a:r>
              <a:endParaRPr lang="en-GB" sz="11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7368982" y="1630160"/>
            <a:ext cx="39694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/>
              <a:t>Chapter 2</a:t>
            </a:r>
          </a:p>
          <a:p>
            <a:endParaRPr lang="en-GB" dirty="0"/>
          </a:p>
          <a:p>
            <a:r>
              <a:rPr lang="en-GB" i="1" dirty="0" smtClean="0"/>
              <a:t>Figure </a:t>
            </a:r>
            <a:r>
              <a:rPr lang="en-GB" i="1" dirty="0"/>
              <a:t>2.5: Verification of dop-4 DNA cosmid by gel electrophoresis. Genomic DNA from wild-type and dop-4 (tm1392) worms were amplified. The bands expected are indicated in red. 1.5 kb for dop-4 cosmid and wild-type dop-4 and 1kb for dop-4 mutant.</a:t>
            </a:r>
          </a:p>
        </p:txBody>
      </p:sp>
    </p:spTree>
    <p:extLst>
      <p:ext uri="{BB962C8B-B14F-4D97-AF65-F5344CB8AC3E}">
        <p14:creationId xmlns:p14="http://schemas.microsoft.com/office/powerpoint/2010/main" val="1414259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</TotalTime>
  <Words>490</Words>
  <Application>Microsoft Office PowerPoint</Application>
  <PresentationFormat>Widescreen</PresentationFormat>
  <Paragraphs>126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samah zarroug</dc:creator>
  <cp:lastModifiedBy>samah zarroug</cp:lastModifiedBy>
  <cp:revision>35</cp:revision>
  <dcterms:created xsi:type="dcterms:W3CDTF">2018-02-15T12:58:37Z</dcterms:created>
  <dcterms:modified xsi:type="dcterms:W3CDTF">2019-09-11T12:26:59Z</dcterms:modified>
</cp:coreProperties>
</file>