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D062C2-820B-4EA8-BDDD-E9C88BC7C5F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161187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D062C2-820B-4EA8-BDDD-E9C88BC7C5F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230658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D062C2-820B-4EA8-BDDD-E9C88BC7C5F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41774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D062C2-820B-4EA8-BDDD-E9C88BC7C5F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207915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D062C2-820B-4EA8-BDDD-E9C88BC7C5F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367367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D062C2-820B-4EA8-BDDD-E9C88BC7C5F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313020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D062C2-820B-4EA8-BDDD-E9C88BC7C5F2}" type="datetimeFigureOut">
              <a:rPr lang="en-GB" smtClean="0"/>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379247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D062C2-820B-4EA8-BDDD-E9C88BC7C5F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401706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062C2-820B-4EA8-BDDD-E9C88BC7C5F2}"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174760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D062C2-820B-4EA8-BDDD-E9C88BC7C5F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200847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D062C2-820B-4EA8-BDDD-E9C88BC7C5F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18917-9918-459D-848B-934DEA4A0D8C}" type="slidenum">
              <a:rPr lang="en-GB" smtClean="0"/>
              <a:t>‹#›</a:t>
            </a:fld>
            <a:endParaRPr lang="en-GB"/>
          </a:p>
        </p:txBody>
      </p:sp>
    </p:spTree>
    <p:extLst>
      <p:ext uri="{BB962C8B-B14F-4D97-AF65-F5344CB8AC3E}">
        <p14:creationId xmlns:p14="http://schemas.microsoft.com/office/powerpoint/2010/main" val="59684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062C2-820B-4EA8-BDDD-E9C88BC7C5F2}" type="datetimeFigureOut">
              <a:rPr lang="en-GB" smtClean="0"/>
              <a:t>24/09/2019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18917-9918-459D-848B-934DEA4A0D8C}" type="slidenum">
              <a:rPr lang="en-GB" smtClean="0"/>
              <a:t>‹#›</a:t>
            </a:fld>
            <a:endParaRPr lang="en-GB"/>
          </a:p>
        </p:txBody>
      </p:sp>
    </p:spTree>
    <p:extLst>
      <p:ext uri="{BB962C8B-B14F-4D97-AF65-F5344CB8AC3E}">
        <p14:creationId xmlns:p14="http://schemas.microsoft.com/office/powerpoint/2010/main" val="2857459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71497"/>
            <a:ext cx="9144000" cy="2387600"/>
          </a:xfrm>
        </p:spPr>
        <p:txBody>
          <a:bodyPr>
            <a:noAutofit/>
          </a:bodyPr>
          <a:lstStyle/>
          <a:p>
            <a:r>
              <a:rPr lang="en-GB" sz="4800" dirty="0" smtClean="0"/>
              <a:t>Proteomic analysis of Dnmt1 </a:t>
            </a:r>
            <a:r>
              <a:rPr lang="en-GB" sz="4800" dirty="0" err="1" smtClean="0"/>
              <a:t>hypomorphic</a:t>
            </a:r>
            <a:r>
              <a:rPr lang="en-GB" sz="4800" dirty="0" smtClean="0"/>
              <a:t> colorectal cancer cells reveals activation of markers of epithelial-mesenchymal transition and re-localization of Beta-Catenin</a:t>
            </a:r>
            <a:endParaRPr lang="en-GB" sz="4800" dirty="0"/>
          </a:p>
        </p:txBody>
      </p:sp>
      <p:sp>
        <p:nvSpPr>
          <p:cNvPr id="3" name="Subtitle 2"/>
          <p:cNvSpPr>
            <a:spLocks noGrp="1"/>
          </p:cNvSpPr>
          <p:nvPr>
            <p:ph type="subTitle" idx="1"/>
          </p:nvPr>
        </p:nvSpPr>
        <p:spPr>
          <a:xfrm>
            <a:off x="1524000" y="4915449"/>
            <a:ext cx="9144000" cy="1655762"/>
          </a:xfrm>
        </p:spPr>
        <p:txBody>
          <a:bodyPr>
            <a:normAutofit fontScale="92500" lnSpcReduction="20000"/>
          </a:bodyPr>
          <a:lstStyle/>
          <a:p>
            <a:r>
              <a:rPr lang="en-GB" dirty="0" smtClean="0"/>
              <a:t>Data from thesis titled; </a:t>
            </a:r>
          </a:p>
          <a:p>
            <a:r>
              <a:rPr lang="en-GB" b="1" dirty="0" smtClean="0"/>
              <a:t>Proteomic analysis of </a:t>
            </a:r>
            <a:r>
              <a:rPr lang="en-GB" b="1" dirty="0" err="1" smtClean="0"/>
              <a:t>Wnt</a:t>
            </a:r>
            <a:r>
              <a:rPr lang="en-GB" b="1" dirty="0" smtClean="0"/>
              <a:t> and epigenetic regulatory protein networks in colorectal cancer.</a:t>
            </a:r>
          </a:p>
          <a:p>
            <a:endParaRPr lang="en-GB" b="1" dirty="0" smtClean="0"/>
          </a:p>
          <a:p>
            <a:r>
              <a:rPr lang="en-GB" dirty="0" smtClean="0"/>
              <a:t>By Emily Hannah Bowler-Barnett</a:t>
            </a:r>
          </a:p>
          <a:p>
            <a:endParaRPr lang="en-GB" dirty="0"/>
          </a:p>
        </p:txBody>
      </p:sp>
    </p:spTree>
    <p:extLst>
      <p:ext uri="{BB962C8B-B14F-4D97-AF65-F5344CB8AC3E}">
        <p14:creationId xmlns:p14="http://schemas.microsoft.com/office/powerpoint/2010/main" val="92443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05315" y="323677"/>
            <a:ext cx="5580380" cy="3417570"/>
          </a:xfrm>
          <a:prstGeom prst="rect">
            <a:avLst/>
          </a:prstGeom>
        </p:spPr>
      </p:pic>
      <p:sp>
        <p:nvSpPr>
          <p:cNvPr id="5" name="Rectangle 4"/>
          <p:cNvSpPr/>
          <p:nvPr/>
        </p:nvSpPr>
        <p:spPr>
          <a:xfrm>
            <a:off x="2989695" y="4170139"/>
            <a:ext cx="6096000" cy="2308324"/>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Analysis of nuclear and cytosolic enriched protein lysates for Dnmt1 and Beta-Catenin localization. </a:t>
            </a:r>
            <a:r>
              <a:rPr lang="en-GB" dirty="0">
                <a:latin typeface="Times New Roman" panose="02020603050405020304" pitchFamily="18" charset="0"/>
                <a:ea typeface="Times New Roman" panose="02020603050405020304" pitchFamily="18" charset="0"/>
              </a:rPr>
              <a:t>15µg of nuclear-enriched or cytosol-enriched protein lysates from HCT116 and HCT116-Dnmt1</a:t>
            </a:r>
            <a:r>
              <a:rPr lang="en-GB" baseline="30000" dirty="0">
                <a:latin typeface="Times New Roman" panose="02020603050405020304" pitchFamily="18" charset="0"/>
                <a:ea typeface="Times New Roman" panose="02020603050405020304" pitchFamily="18" charset="0"/>
              </a:rPr>
              <a:t>∆3-5 </a:t>
            </a:r>
            <a:r>
              <a:rPr lang="en-GB" dirty="0">
                <a:latin typeface="Times New Roman" panose="02020603050405020304" pitchFamily="18" charset="0"/>
                <a:ea typeface="Times New Roman" panose="02020603050405020304" pitchFamily="18" charset="0"/>
              </a:rPr>
              <a:t>cells were loaded onto a single phase 8% SDS gene and analysed by western blot analysis for protein expression of Dnmt1 and Beta-Catenin. </a:t>
            </a:r>
            <a:r>
              <a:rPr lang="en-GB" dirty="0" err="1">
                <a:latin typeface="Times New Roman" panose="02020603050405020304" pitchFamily="18" charset="0"/>
                <a:ea typeface="Times New Roman" panose="02020603050405020304" pitchFamily="18" charset="0"/>
              </a:rPr>
              <a:t>Lamin</a:t>
            </a:r>
            <a:r>
              <a:rPr lang="en-GB" dirty="0">
                <a:latin typeface="Times New Roman" panose="02020603050405020304" pitchFamily="18" charset="0"/>
                <a:ea typeface="Times New Roman" panose="02020603050405020304" pitchFamily="18" charset="0"/>
              </a:rPr>
              <a:t> B1 protein abundance was used as a loading control for the nuclear-enriched lysate. N=3. </a:t>
            </a:r>
            <a:endParaRPr lang="en-GB" dirty="0"/>
          </a:p>
        </p:txBody>
      </p:sp>
    </p:spTree>
    <p:extLst>
      <p:ext uri="{BB962C8B-B14F-4D97-AF65-F5344CB8AC3E}">
        <p14:creationId xmlns:p14="http://schemas.microsoft.com/office/powerpoint/2010/main" val="65273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1864" y="381635"/>
            <a:ext cx="8051165" cy="6094730"/>
          </a:xfrm>
          <a:prstGeom prst="rect">
            <a:avLst/>
          </a:prstGeom>
        </p:spPr>
      </p:pic>
      <p:sp>
        <p:nvSpPr>
          <p:cNvPr id="5" name="Rectangle 4"/>
          <p:cNvSpPr/>
          <p:nvPr/>
        </p:nvSpPr>
        <p:spPr>
          <a:xfrm>
            <a:off x="5641571" y="3981765"/>
            <a:ext cx="6096000" cy="2585323"/>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Immunofluorescence analysis of Beta-Catenin and Dnmt1 localization in HCT116 and HCT116-Dnmt1</a:t>
            </a:r>
            <a:r>
              <a:rPr lang="en-GB" b="1" baseline="30000" dirty="0">
                <a:latin typeface="Times New Roman" panose="02020603050405020304" pitchFamily="18" charset="0"/>
                <a:ea typeface="Times New Roman" panose="02020603050405020304" pitchFamily="18" charset="0"/>
              </a:rPr>
              <a:t>∆3-5</a:t>
            </a:r>
            <a:r>
              <a:rPr lang="en-GB" b="1" dirty="0">
                <a:latin typeface="Times New Roman" panose="02020603050405020304" pitchFamily="18" charset="0"/>
                <a:ea typeface="Times New Roman" panose="02020603050405020304" pitchFamily="18" charset="0"/>
              </a:rPr>
              <a:t> cells. </a:t>
            </a:r>
            <a:r>
              <a:rPr lang="en-GB" dirty="0">
                <a:latin typeface="Times New Roman" panose="02020603050405020304" pitchFamily="18" charset="0"/>
                <a:ea typeface="Times New Roman" panose="02020603050405020304" pitchFamily="18" charset="0"/>
              </a:rPr>
              <a:t>Localization of Dnmt1 and Beta-Catenin protein was assessed using fluorophore conjugated secondary antibodies and DAPI fixing agent. Channels are presented separately in addition to merged. Co-localization of Dnmt1 and Beta-Catenin was analysed, areas of co-localization of Dntm1 (red) and Beta-Catenin (green) are highlighted in white. Anti-Dnmt1 antibody images were brightened for image presentation purpose.</a:t>
            </a:r>
            <a:endParaRPr lang="en-GB" dirty="0"/>
          </a:p>
        </p:txBody>
      </p:sp>
    </p:spTree>
    <p:extLst>
      <p:ext uri="{BB962C8B-B14F-4D97-AF65-F5344CB8AC3E}">
        <p14:creationId xmlns:p14="http://schemas.microsoft.com/office/powerpoint/2010/main" val="375665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7216" y="846484"/>
            <a:ext cx="4993640" cy="5264785"/>
          </a:xfrm>
          <a:prstGeom prst="rect">
            <a:avLst/>
          </a:prstGeom>
        </p:spPr>
      </p:pic>
      <p:sp>
        <p:nvSpPr>
          <p:cNvPr id="5" name="Rectangle 1"/>
          <p:cNvSpPr>
            <a:spLocks noChangeArrowheads="1"/>
          </p:cNvSpPr>
          <p:nvPr/>
        </p:nvSpPr>
        <p:spPr bwMode="auto">
          <a:xfrm>
            <a:off x="5802285" y="2053554"/>
            <a:ext cx="596022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Dnmt1 </a:t>
            </a:r>
            <a:r>
              <a:rPr kumimoji="0" lang="en-GB" altLang="zh-CN" sz="11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shRNA</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knockdown analysis on </a:t>
            </a:r>
            <a:r>
              <a:rPr kumimoji="0" lang="en-GB" altLang="zh-CN" sz="11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Vimentin</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protein abundance</a:t>
            </a:r>
            <a:r>
              <a:rPr kumimoji="0" lang="en-GB" altLang="zh-CN" sz="1100" b="1" i="0" strike="noStrike" cap="none" normalizeH="0" baseline="0" dirty="0" smtClean="0">
                <a:ln>
                  <a:noFill/>
                </a:ln>
                <a:effectLst/>
                <a:latin typeface="Arial" panose="020B0604020202020204" pitchFamily="34" charset="0"/>
                <a:ea typeface="Times New Roman" panose="02020603050405020304" pitchFamily="18" charset="0"/>
              </a:rPr>
              <a:t>.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15µg of whole cell protein lysates from </a:t>
            </a:r>
            <a:r>
              <a:rPr kumimoji="0" lang="en-GB" altLang="zh-CN" sz="1100" b="0" i="0" strike="noStrike" cap="none" normalizeH="0" baseline="0" dirty="0" err="1" smtClean="0">
                <a:ln>
                  <a:noFill/>
                </a:ln>
                <a:effectLst/>
                <a:latin typeface="Arial" panose="020B0604020202020204" pitchFamily="34" charset="0"/>
                <a:ea typeface="Times New Roman" panose="02020603050405020304" pitchFamily="18" charset="0"/>
              </a:rPr>
              <a:t>shRNA</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 knockdown HCT116 cells, HCT116-GFP controls cells and HCT116-Dnmt1</a:t>
            </a:r>
            <a:r>
              <a:rPr kumimoji="0" lang="en-GB" altLang="zh-CN" sz="1100" b="0" i="0" strike="noStrike" cap="none" normalizeH="0" baseline="30000" dirty="0" smtClean="0">
                <a:ln>
                  <a:noFill/>
                </a:ln>
                <a:effectLst/>
                <a:latin typeface="Arial" panose="020B0604020202020204" pitchFamily="34" charset="0"/>
                <a:ea typeface="Times New Roman" panose="02020603050405020304" pitchFamily="18" charset="0"/>
              </a:rPr>
              <a:t>∆3-5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cells were loaded onto a single phase 8% SDS gene and analysed by western blot analysis for protein expression of </a:t>
            </a:r>
            <a:r>
              <a:rPr kumimoji="0" lang="en-GB" altLang="zh-CN" sz="1100" b="0" i="0" strike="noStrike" cap="none" normalizeH="0" baseline="0" dirty="0" err="1" smtClean="0">
                <a:ln>
                  <a:noFill/>
                </a:ln>
                <a:effectLst/>
                <a:latin typeface="Arial" panose="020B0604020202020204" pitchFamily="34" charset="0"/>
                <a:ea typeface="Times New Roman" panose="02020603050405020304" pitchFamily="18" charset="0"/>
              </a:rPr>
              <a:t>Vimentin</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 A-Tubulin and </a:t>
            </a:r>
            <a:r>
              <a:rPr kumimoji="0" lang="en-GB" altLang="zh-CN" sz="1100" b="0" i="0" strike="noStrike" cap="none" normalizeH="0" baseline="0" dirty="0" err="1" smtClean="0">
                <a:ln>
                  <a:noFill/>
                </a:ln>
                <a:effectLst/>
                <a:latin typeface="Arial" panose="020B0604020202020204" pitchFamily="34" charset="0"/>
                <a:ea typeface="Times New Roman" panose="02020603050405020304" pitchFamily="18" charset="0"/>
              </a:rPr>
              <a:t>Lamin</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 A/C protein abundance were used as a loading control. N=3.</a:t>
            </a:r>
            <a:r>
              <a:rPr kumimoji="0" lang="en-GB" altLang="zh-CN" sz="800" b="0" i="0" strike="noStrike" cap="none" normalizeH="0" baseline="0" dirty="0" smtClean="0">
                <a:ln>
                  <a:noFill/>
                </a:ln>
                <a:effectLst/>
                <a:latin typeface="Arial" panose="020B0604020202020204" pitchFamily="34" charset="0"/>
              </a:rPr>
              <a:t> </a:t>
            </a:r>
            <a:endParaRPr kumimoji="0" lang="en-GB" altLang="zh-CN" sz="1800" b="0" i="0" strike="noStrike" cap="none" normalizeH="0" baseline="0" dirty="0" smtClean="0">
              <a:ln>
                <a:noFill/>
              </a:ln>
              <a:effectLst/>
              <a:latin typeface="Arial" panose="020B0604020202020204" pitchFamily="34" charset="0"/>
            </a:endParaRPr>
          </a:p>
        </p:txBody>
      </p:sp>
      <p:sp>
        <p:nvSpPr>
          <p:cNvPr id="6" name="Rectangle 2"/>
          <p:cNvSpPr>
            <a:spLocks noChangeArrowheads="1"/>
          </p:cNvSpPr>
          <p:nvPr/>
        </p:nvSpPr>
        <p:spPr bwMode="auto">
          <a:xfrm>
            <a:off x="5652655" y="4971321"/>
            <a:ext cx="6259485"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Dnmt1 </a:t>
            </a:r>
            <a:r>
              <a:rPr kumimoji="0" lang="en-GB" altLang="zh-CN" sz="11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shRNA</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knockdown analysis on E-Cadherin protein </a:t>
            </a:r>
            <a:r>
              <a:rPr kumimoji="0" lang="en-GB" altLang="zh-CN" sz="1100" b="1" i="0" strike="noStrike" cap="none" normalizeH="0" baseline="0" dirty="0" smtClean="0">
                <a:ln>
                  <a:noFill/>
                </a:ln>
                <a:effectLst/>
                <a:latin typeface="Arial" panose="020B0604020202020204" pitchFamily="34" charset="0"/>
                <a:ea typeface="Times New Roman" panose="02020603050405020304" pitchFamily="18" charset="0"/>
              </a:rPr>
              <a:t>abundance.</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15µg of whole cell protein lysates from </a:t>
            </a:r>
            <a:r>
              <a:rPr kumimoji="0" lang="en-GB" altLang="zh-CN" sz="1100" b="0" i="0" strike="noStrike" cap="none" normalizeH="0" baseline="0" dirty="0" err="1" smtClean="0">
                <a:ln>
                  <a:noFill/>
                </a:ln>
                <a:effectLst/>
                <a:latin typeface="Arial" panose="020B0604020202020204" pitchFamily="34" charset="0"/>
                <a:ea typeface="Times New Roman" panose="02020603050405020304" pitchFamily="18" charset="0"/>
              </a:rPr>
              <a:t>shRNA</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 knockdown HCT116 cells, HCT116-GFP controls cells and HCT116-Dnmt1</a:t>
            </a:r>
            <a:r>
              <a:rPr kumimoji="0" lang="en-GB" altLang="zh-CN" sz="1100" b="0" i="0" strike="noStrike" cap="none" normalizeH="0" baseline="30000" dirty="0" smtClean="0">
                <a:ln>
                  <a:noFill/>
                </a:ln>
                <a:effectLst/>
                <a:latin typeface="Arial" panose="020B0604020202020204" pitchFamily="34" charset="0"/>
                <a:ea typeface="Times New Roman" panose="02020603050405020304" pitchFamily="18" charset="0"/>
              </a:rPr>
              <a:t>∆3-5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cells were loaded onto a single phase 8% SDS gene and analysed by western blot analysis for protein expression of E-Cadherin. A-Tubulin protein abundance was used as a loading control. N=3.</a:t>
            </a:r>
            <a:r>
              <a:rPr kumimoji="0" lang="en-GB" altLang="zh-CN" sz="800" b="0" i="0" strike="noStrike" cap="none" normalizeH="0" baseline="0" dirty="0" smtClean="0">
                <a:ln>
                  <a:noFill/>
                </a:ln>
                <a:effectLst/>
                <a:latin typeface="Arial" panose="020B0604020202020204" pitchFamily="34" charset="0"/>
              </a:rPr>
              <a:t> </a:t>
            </a:r>
            <a:endParaRPr kumimoji="0" lang="en-GB" altLang="zh-CN" sz="1800" b="0" i="0"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90899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404706" y="317616"/>
            <a:ext cx="3848100" cy="3329940"/>
          </a:xfrm>
          <a:prstGeom prst="rect">
            <a:avLst/>
          </a:prstGeom>
        </p:spPr>
      </p:pic>
      <p:sp>
        <p:nvSpPr>
          <p:cNvPr id="5" name="Rectangle 1"/>
          <p:cNvSpPr>
            <a:spLocks noChangeArrowheads="1"/>
          </p:cNvSpPr>
          <p:nvPr/>
        </p:nvSpPr>
        <p:spPr bwMode="auto">
          <a:xfrm>
            <a:off x="2666922" y="4530747"/>
            <a:ext cx="7323667"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 effect of wild type Dnmt1 protein expression rescue in </a:t>
            </a:r>
            <a:r>
              <a:rPr kumimoji="0" lang="en-GB" altLang="zh-CN" sz="1100" b="1" i="0" strike="noStrike" cap="none" normalizeH="0" baseline="0" dirty="0" smtClean="0">
                <a:ln>
                  <a:noFill/>
                </a:ln>
                <a:effectLst/>
                <a:latin typeface="Arial" panose="020B0604020202020204" pitchFamily="34" charset="0"/>
                <a:ea typeface="Times New Roman" panose="02020603050405020304" pitchFamily="18" charset="0"/>
              </a:rPr>
              <a:t>HCT116-Dnmt1</a:t>
            </a:r>
            <a:r>
              <a:rPr kumimoji="0" lang="en-GB" altLang="zh-CN" sz="1100" b="1" i="0" strike="noStrike" cap="none" normalizeH="0" baseline="30000" dirty="0" smtClean="0">
                <a:ln>
                  <a:noFill/>
                </a:ln>
                <a:effectLst/>
                <a:latin typeface="Arial" panose="020B0604020202020204" pitchFamily="34" charset="0"/>
                <a:ea typeface="Times New Roman" panose="02020603050405020304" pitchFamily="18" charset="0"/>
              </a:rPr>
              <a:t>∆3-5</a:t>
            </a:r>
            <a:r>
              <a:rPr kumimoji="0" lang="en-GB" altLang="zh-CN" sz="1100" b="1" i="0" strike="noStrike" cap="none" normalizeH="0" baseline="0" dirty="0" smtClean="0">
                <a:ln>
                  <a:noFill/>
                </a:ln>
                <a:effectLst/>
                <a:latin typeface="Arial" panose="020B0604020202020204" pitchFamily="34" charset="0"/>
                <a:ea typeface="Times New Roman" panose="02020603050405020304" pitchFamily="18" charset="0"/>
              </a:rPr>
              <a:t> cells on </a:t>
            </a:r>
            <a:r>
              <a:rPr kumimoji="0" lang="en-GB" altLang="zh-CN" sz="1100" b="1" i="0" strike="noStrike" cap="none" normalizeH="0" baseline="0" dirty="0" err="1" smtClean="0">
                <a:ln>
                  <a:noFill/>
                </a:ln>
                <a:effectLst/>
                <a:latin typeface="Arial" panose="020B0604020202020204" pitchFamily="34" charset="0"/>
                <a:ea typeface="Times New Roman" panose="02020603050405020304" pitchFamily="18" charset="0"/>
              </a:rPr>
              <a:t>Vimentin</a:t>
            </a:r>
            <a:r>
              <a:rPr kumimoji="0" lang="en-GB" altLang="zh-CN" sz="1100" b="1" i="0" strike="noStrike" cap="none" normalizeH="0" baseline="0" dirty="0" smtClean="0">
                <a:ln>
                  <a:noFill/>
                </a:ln>
                <a:effectLst/>
                <a:latin typeface="Arial" panose="020B0604020202020204" pitchFamily="34" charset="0"/>
                <a:ea typeface="Times New Roman" panose="02020603050405020304" pitchFamily="18" charset="0"/>
              </a:rPr>
              <a:t> protein abundance.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15µg of whole cell protein lysates from HCT116 cells, HCT116-Dnmt1</a:t>
            </a:r>
            <a:r>
              <a:rPr kumimoji="0" lang="en-GB" altLang="zh-CN" sz="1100" b="0" i="0" strike="noStrike" cap="none" normalizeH="0" baseline="30000" dirty="0" smtClean="0">
                <a:ln>
                  <a:noFill/>
                </a:ln>
                <a:effectLst/>
                <a:latin typeface="Arial" panose="020B0604020202020204" pitchFamily="34" charset="0"/>
                <a:ea typeface="Times New Roman" panose="02020603050405020304" pitchFamily="18" charset="0"/>
              </a:rPr>
              <a:t>∆3-5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cells, and HCT116-Dnmt1</a:t>
            </a:r>
            <a:r>
              <a:rPr kumimoji="0" lang="en-GB" altLang="zh-CN" sz="1100" b="0" i="0" strike="noStrike" cap="none" normalizeH="0" baseline="30000" dirty="0" smtClean="0">
                <a:ln>
                  <a:noFill/>
                </a:ln>
                <a:effectLst/>
                <a:latin typeface="Arial" panose="020B0604020202020204" pitchFamily="34" charset="0"/>
                <a:ea typeface="Times New Roman" panose="02020603050405020304" pitchFamily="18" charset="0"/>
              </a:rPr>
              <a:t>∆3-5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cells transfected with either a full length WT Dnmt1 expression vector or an empty control were loaded onto a single phase 8% SDS gene and analysed by western blot analysis for protein expression of Dnmt1. Tubulin protein abundance was used as a loading control. N=2.</a:t>
            </a:r>
            <a:r>
              <a:rPr kumimoji="0" lang="en-GB" altLang="zh-CN" sz="800" b="0" i="0" strike="noStrike" cap="none" normalizeH="0" baseline="0" dirty="0" smtClean="0">
                <a:ln>
                  <a:noFill/>
                </a:ln>
                <a:effectLst/>
                <a:latin typeface="Arial" panose="020B0604020202020204" pitchFamily="34" charset="0"/>
              </a:rPr>
              <a:t> </a:t>
            </a:r>
            <a:endParaRPr kumimoji="0" lang="en-GB" altLang="zh-CN" sz="1800" b="0" i="0"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123060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677294" y="173181"/>
            <a:ext cx="2804160" cy="2987040"/>
          </a:xfrm>
          <a:prstGeom prst="rect">
            <a:avLst/>
          </a:prstGeom>
        </p:spPr>
      </p:pic>
      <p:sp>
        <p:nvSpPr>
          <p:cNvPr id="5" name="Rectangle 4"/>
          <p:cNvSpPr/>
          <p:nvPr/>
        </p:nvSpPr>
        <p:spPr>
          <a:xfrm>
            <a:off x="3114501" y="3699132"/>
            <a:ext cx="6096000" cy="2585323"/>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Cellular architecture network analysis in HCT116-Dnmt1</a:t>
            </a:r>
            <a:r>
              <a:rPr lang="en-GB" b="1" baseline="30000" dirty="0">
                <a:latin typeface="Times New Roman" panose="02020603050405020304" pitchFamily="18" charset="0"/>
                <a:ea typeface="Times New Roman" panose="02020603050405020304" pitchFamily="18" charset="0"/>
              </a:rPr>
              <a:t>∆3-5 </a:t>
            </a:r>
            <a:r>
              <a:rPr lang="en-GB" b="1" dirty="0">
                <a:latin typeface="Times New Roman" panose="02020603050405020304" pitchFamily="18" charset="0"/>
                <a:ea typeface="Times New Roman" panose="02020603050405020304" pitchFamily="18" charset="0"/>
              </a:rPr>
              <a:t>cells. </a:t>
            </a:r>
            <a:r>
              <a:rPr lang="en-GB" dirty="0">
                <a:latin typeface="Times New Roman" panose="02020603050405020304" pitchFamily="18" charset="0"/>
                <a:ea typeface="Times New Roman" panose="02020603050405020304" pitchFamily="18" charset="0"/>
              </a:rPr>
              <a:t>Cellular architecture protein network was identified using String DB (V10.5), using evidence-based directional interaction search settings. Networks were then extracted and manually pseudo-coloured to articulate decreased protein abundance change in the nuclear proteomic profile of HCT116-Dnmt1</a:t>
            </a:r>
            <a:r>
              <a:rPr lang="en-GB" baseline="30000" dirty="0">
                <a:latin typeface="Times New Roman" panose="02020603050405020304" pitchFamily="18" charset="0"/>
                <a:ea typeface="Times New Roman" panose="02020603050405020304" pitchFamily="18" charset="0"/>
              </a:rPr>
              <a:t>∆3-5 </a:t>
            </a:r>
            <a:r>
              <a:rPr lang="en-GB" dirty="0">
                <a:latin typeface="Times New Roman" panose="02020603050405020304" pitchFamily="18" charset="0"/>
                <a:ea typeface="Times New Roman" panose="02020603050405020304" pitchFamily="18" charset="0"/>
              </a:rPr>
              <a:t>cells. Red = increased. Green = decreased (* = differential change in abundance is statistically significant &lt;0.05 FDR=5% </a:t>
            </a:r>
            <a:r>
              <a:rPr lang="en-GB" dirty="0" err="1">
                <a:latin typeface="Times New Roman" panose="02020603050405020304" pitchFamily="18" charset="0"/>
                <a:ea typeface="Times New Roman" panose="02020603050405020304" pitchFamily="18" charset="0"/>
              </a:rPr>
              <a:t>Benjamini</a:t>
            </a:r>
            <a:r>
              <a:rPr lang="en-GB" dirty="0">
                <a:latin typeface="Times New Roman" panose="02020603050405020304" pitchFamily="18" charset="0"/>
                <a:ea typeface="Times New Roman" panose="02020603050405020304" pitchFamily="18" charset="0"/>
              </a:rPr>
              <a:t>-Hochberg corrected t-test).</a:t>
            </a:r>
            <a:endParaRPr lang="en-GB" dirty="0"/>
          </a:p>
        </p:txBody>
      </p:sp>
    </p:spTree>
    <p:extLst>
      <p:ext uri="{BB962C8B-B14F-4D97-AF65-F5344CB8AC3E}">
        <p14:creationId xmlns:p14="http://schemas.microsoft.com/office/powerpoint/2010/main" val="168933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472065" y="495589"/>
            <a:ext cx="5580380" cy="2475230"/>
          </a:xfrm>
          <a:prstGeom prst="rect">
            <a:avLst/>
          </a:prstGeom>
        </p:spPr>
      </p:pic>
      <p:sp>
        <p:nvSpPr>
          <p:cNvPr id="5" name="Rectangle 1"/>
          <p:cNvSpPr>
            <a:spLocks noChangeArrowheads="1"/>
          </p:cNvSpPr>
          <p:nvPr/>
        </p:nvSpPr>
        <p:spPr bwMode="auto">
          <a:xfrm>
            <a:off x="2892829" y="3210534"/>
            <a:ext cx="70188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Dnmt1 </a:t>
            </a:r>
            <a:r>
              <a:rPr kumimoji="0" lang="en-GB" altLang="zh-CN" sz="11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shRNA</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knockdown analysis on N-Cadherin protein abundance.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15µg of whole cell protein lysates from </a:t>
            </a:r>
            <a:r>
              <a:rPr kumimoji="0" lang="en-GB" altLang="zh-CN" sz="1100" b="0" i="0" strike="noStrike" cap="none" normalizeH="0" baseline="0" dirty="0" err="1" smtClean="0">
                <a:ln>
                  <a:noFill/>
                </a:ln>
                <a:effectLst/>
                <a:latin typeface="Arial" panose="020B0604020202020204" pitchFamily="34" charset="0"/>
                <a:ea typeface="Times New Roman" panose="02020603050405020304" pitchFamily="18" charset="0"/>
              </a:rPr>
              <a:t>shRNA</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 knockdown HCT116 cells, HCT116-GFP controls cells and HCT116-Dnmt1</a:t>
            </a:r>
            <a:r>
              <a:rPr kumimoji="0" lang="en-GB" altLang="zh-CN" sz="1100" b="0" i="0" strike="noStrike" cap="none" normalizeH="0" baseline="30000" dirty="0" smtClean="0">
                <a:ln>
                  <a:noFill/>
                </a:ln>
                <a:effectLst/>
                <a:latin typeface="Arial" panose="020B0604020202020204" pitchFamily="34" charset="0"/>
                <a:ea typeface="Times New Roman" panose="02020603050405020304" pitchFamily="18" charset="0"/>
              </a:rPr>
              <a:t>∆3-5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cells were loaded onto a single phase 8% SDS gene and analysed by western blot analysis for protein expression of N-Cadherin. A-Tubulin protein abundance was used as a loading control. N=3. Credit; Alex Smith-Vidal.</a:t>
            </a:r>
            <a:r>
              <a:rPr kumimoji="0" lang="en-GB" altLang="zh-CN" sz="800" b="0" i="0" strike="noStrike" cap="none" normalizeH="0" baseline="0" dirty="0" smtClean="0">
                <a:ln>
                  <a:noFill/>
                </a:ln>
                <a:effectLst/>
                <a:latin typeface="Arial" panose="020B0604020202020204" pitchFamily="34" charset="0"/>
              </a:rPr>
              <a:t> </a:t>
            </a:r>
            <a:endParaRPr kumimoji="0" lang="en-GB" altLang="zh-CN" sz="1800" b="0" i="0"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310045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147868" y="221269"/>
            <a:ext cx="6129020" cy="3755390"/>
          </a:xfrm>
          <a:prstGeom prst="rect">
            <a:avLst/>
          </a:prstGeom>
        </p:spPr>
      </p:pic>
      <p:sp>
        <p:nvSpPr>
          <p:cNvPr id="5" name="Rectangle 4"/>
          <p:cNvSpPr/>
          <p:nvPr/>
        </p:nvSpPr>
        <p:spPr>
          <a:xfrm>
            <a:off x="3064625" y="4325265"/>
            <a:ext cx="6096000" cy="2031325"/>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GO cellular localization enrichment analysis of nuclear-enriched Dnmt1 </a:t>
            </a:r>
            <a:r>
              <a:rPr lang="en-GB" b="1" dirty="0" err="1">
                <a:latin typeface="Times New Roman" panose="02020603050405020304" pitchFamily="18" charset="0"/>
                <a:ea typeface="Times New Roman" panose="02020603050405020304" pitchFamily="18" charset="0"/>
              </a:rPr>
              <a:t>hypomorph</a:t>
            </a:r>
            <a:r>
              <a:rPr lang="en-GB" b="1" dirty="0">
                <a:latin typeface="Times New Roman" panose="02020603050405020304" pitchFamily="18" charset="0"/>
                <a:ea typeface="Times New Roman" panose="02020603050405020304" pitchFamily="18" charset="0"/>
              </a:rPr>
              <a:t> proteomic dataset. </a:t>
            </a:r>
            <a:r>
              <a:rPr lang="en-GB" dirty="0">
                <a:latin typeface="Times New Roman" panose="02020603050405020304" pitchFamily="18" charset="0"/>
                <a:ea typeface="Times New Roman" panose="02020603050405020304" pitchFamily="18" charset="0"/>
              </a:rPr>
              <a:t>Proteins IDs from Dnmt1 </a:t>
            </a:r>
            <a:r>
              <a:rPr lang="en-GB" dirty="0" err="1">
                <a:latin typeface="Times New Roman" panose="02020603050405020304" pitchFamily="18" charset="0"/>
                <a:ea typeface="Times New Roman" panose="02020603050405020304" pitchFamily="18" charset="0"/>
              </a:rPr>
              <a:t>hypomorph</a:t>
            </a:r>
            <a:r>
              <a:rPr lang="en-GB" dirty="0">
                <a:latin typeface="Times New Roman" panose="02020603050405020304" pitchFamily="18" charset="0"/>
                <a:ea typeface="Times New Roman" panose="02020603050405020304" pitchFamily="18" charset="0"/>
              </a:rPr>
              <a:t> proteomic analysis dataset and a comparable whole cell proteomic dataset were searched for their GO localization term using Ingenuity Pathway Analysis (IPA) (QIAGEN). Results were plotted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a:t>
            </a:r>
            <a:endParaRPr lang="en-GB" dirty="0"/>
          </a:p>
        </p:txBody>
      </p:sp>
    </p:spTree>
    <p:extLst>
      <p:ext uri="{BB962C8B-B14F-4D97-AF65-F5344CB8AC3E}">
        <p14:creationId xmlns:p14="http://schemas.microsoft.com/office/powerpoint/2010/main" val="3963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6726" y="773199"/>
            <a:ext cx="5580380" cy="4879340"/>
          </a:xfrm>
          <a:prstGeom prst="rect">
            <a:avLst/>
          </a:prstGeom>
        </p:spPr>
      </p:pic>
      <p:sp>
        <p:nvSpPr>
          <p:cNvPr id="5" name="Rectangle 4"/>
          <p:cNvSpPr/>
          <p:nvPr/>
        </p:nvSpPr>
        <p:spPr>
          <a:xfrm>
            <a:off x="5827106" y="1726336"/>
            <a:ext cx="6096000" cy="3139321"/>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Gene ontology analysis of cell compartment enrichment in nuclear-enriched proteomics samples from HCT116 cells. </a:t>
            </a:r>
            <a:r>
              <a:rPr lang="en-GB" dirty="0">
                <a:latin typeface="Times New Roman" panose="02020603050405020304" pitchFamily="18" charset="0"/>
                <a:ea typeface="Times New Roman" panose="02020603050405020304" pitchFamily="18" charset="0"/>
              </a:rPr>
              <a:t>Total proteins identified in each replicate sample were searched for their cell compartmentalization association using Gene Ontology (</a:t>
            </a:r>
            <a:r>
              <a:rPr lang="en-GB" dirty="0" err="1">
                <a:latin typeface="Times New Roman" panose="02020603050405020304" pitchFamily="18" charset="0"/>
                <a:ea typeface="Times New Roman" panose="02020603050405020304" pitchFamily="18" charset="0"/>
              </a:rPr>
              <a:t>Ashburner</a:t>
            </a:r>
            <a:r>
              <a:rPr lang="en-GB" dirty="0">
                <a:latin typeface="Times New Roman" panose="02020603050405020304" pitchFamily="18" charset="0"/>
                <a:ea typeface="Times New Roman" panose="02020603050405020304" pitchFamily="18" charset="0"/>
              </a:rPr>
              <a:t> et al, 2000).</a:t>
            </a:r>
            <a:r>
              <a:rPr lang="en-GB" b="1"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Generalized compartments were selected that represented the higher orders of subcellular compartment localization, results were presented as the number of proteins associated with a compartment as a percentage of the total. The category ‘Other’ includes cytoskeleton, ribosome, and endoplasmic reticulum. Results are presented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a:t>
            </a:r>
            <a:endParaRPr lang="en-GB" dirty="0"/>
          </a:p>
        </p:txBody>
      </p:sp>
    </p:spTree>
    <p:extLst>
      <p:ext uri="{BB962C8B-B14F-4D97-AF65-F5344CB8AC3E}">
        <p14:creationId xmlns:p14="http://schemas.microsoft.com/office/powerpoint/2010/main" val="420675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45984" y="1099675"/>
            <a:ext cx="5580380" cy="4525645"/>
          </a:xfrm>
          <a:prstGeom prst="rect">
            <a:avLst/>
          </a:prstGeom>
        </p:spPr>
      </p:pic>
      <p:sp>
        <p:nvSpPr>
          <p:cNvPr id="5" name="Rectangle 4"/>
          <p:cNvSpPr/>
          <p:nvPr/>
        </p:nvSpPr>
        <p:spPr>
          <a:xfrm>
            <a:off x="6126364" y="1792836"/>
            <a:ext cx="6096000" cy="3139321"/>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Gene ontology analysis of cell compartment enrichment in nuclear-enriched proteomics samples from HCT116-Dnmt1</a:t>
            </a:r>
            <a:r>
              <a:rPr lang="en-GB" b="1" baseline="30000" dirty="0">
                <a:latin typeface="Times New Roman" panose="02020603050405020304" pitchFamily="18" charset="0"/>
                <a:ea typeface="Times New Roman" panose="02020603050405020304" pitchFamily="18" charset="0"/>
              </a:rPr>
              <a:t>∆3-5</a:t>
            </a:r>
            <a:r>
              <a:rPr lang="en-GB" b="1" dirty="0">
                <a:latin typeface="Times New Roman" panose="02020603050405020304" pitchFamily="18" charset="0"/>
                <a:ea typeface="Times New Roman" panose="02020603050405020304" pitchFamily="18" charset="0"/>
              </a:rPr>
              <a:t> cells. </a:t>
            </a:r>
            <a:r>
              <a:rPr lang="en-GB" dirty="0">
                <a:latin typeface="Times New Roman" panose="02020603050405020304" pitchFamily="18" charset="0"/>
                <a:ea typeface="Times New Roman" panose="02020603050405020304" pitchFamily="18" charset="0"/>
              </a:rPr>
              <a:t>Total proteins identified in each replicate sample were searched for their cell compartmentalization association using Gene Ontology (</a:t>
            </a:r>
            <a:r>
              <a:rPr lang="en-GB" dirty="0" err="1">
                <a:latin typeface="Times New Roman" panose="02020603050405020304" pitchFamily="18" charset="0"/>
                <a:ea typeface="Times New Roman" panose="02020603050405020304" pitchFamily="18" charset="0"/>
              </a:rPr>
              <a:t>Ashburner</a:t>
            </a:r>
            <a:r>
              <a:rPr lang="en-GB" dirty="0">
                <a:latin typeface="Times New Roman" panose="02020603050405020304" pitchFamily="18" charset="0"/>
                <a:ea typeface="Times New Roman" panose="02020603050405020304" pitchFamily="18" charset="0"/>
              </a:rPr>
              <a:t> et al, 2000).</a:t>
            </a:r>
            <a:r>
              <a:rPr lang="en-GB" b="1"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Generalized compartments were selected that represented the higher orders of subcellular compartment localization results were presented as the number of proteins associated with a compartment as a percentage of the total. The category ‘Other’ includes cytoskeleton, ribosome, and endoplasmic reticulum. Results were presented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a:t>
            </a:r>
            <a:endParaRPr lang="en-GB" dirty="0"/>
          </a:p>
        </p:txBody>
      </p:sp>
    </p:spTree>
    <p:extLst>
      <p:ext uri="{BB962C8B-B14F-4D97-AF65-F5344CB8AC3E}">
        <p14:creationId xmlns:p14="http://schemas.microsoft.com/office/powerpoint/2010/main" val="217559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18699" y="0"/>
            <a:ext cx="4605655" cy="6898640"/>
          </a:xfrm>
          <a:prstGeom prst="rect">
            <a:avLst/>
          </a:prstGeom>
        </p:spPr>
      </p:pic>
      <p:sp>
        <p:nvSpPr>
          <p:cNvPr id="5" name="Rectangle 4"/>
          <p:cNvSpPr/>
          <p:nvPr/>
        </p:nvSpPr>
        <p:spPr>
          <a:xfrm>
            <a:off x="5791200" y="340652"/>
            <a:ext cx="6096000" cy="1754326"/>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Schematic diagram of Dnmt1 exons and protein domains of HCT116 and HCT116-Dnmt1</a:t>
            </a:r>
            <a:r>
              <a:rPr lang="en-GB" b="1" baseline="30000" dirty="0">
                <a:latin typeface="Times New Roman" panose="02020603050405020304" pitchFamily="18" charset="0"/>
                <a:ea typeface="Times New Roman" panose="02020603050405020304" pitchFamily="18" charset="0"/>
              </a:rPr>
              <a:t>∆3-5</a:t>
            </a:r>
            <a:r>
              <a:rPr lang="en-GB" b="1" dirty="0">
                <a:latin typeface="Times New Roman" panose="02020603050405020304" pitchFamily="18" charset="0"/>
                <a:ea typeface="Times New Roman" panose="02020603050405020304" pitchFamily="18" charset="0"/>
              </a:rPr>
              <a:t> cells. </a:t>
            </a:r>
            <a:r>
              <a:rPr lang="en-GB" dirty="0">
                <a:latin typeface="Times New Roman" panose="02020603050405020304" pitchFamily="18" charset="0"/>
                <a:ea typeface="Times New Roman" panose="02020603050405020304" pitchFamily="18" charset="0"/>
              </a:rPr>
              <a:t>Exon configuration of WT Dnmt1, with annotation of primer sites used for analysis of Dnmt1</a:t>
            </a:r>
            <a:r>
              <a:rPr lang="en-GB" baseline="30000" dirty="0">
                <a:latin typeface="Times New Roman" panose="02020603050405020304" pitchFamily="18" charset="0"/>
                <a:ea typeface="Times New Roman" panose="02020603050405020304" pitchFamily="18" charset="0"/>
              </a:rPr>
              <a:t>∆3-5</a:t>
            </a:r>
            <a:r>
              <a:rPr lang="en-GB" dirty="0">
                <a:latin typeface="Times New Roman" panose="02020603050405020304" pitchFamily="18" charset="0"/>
                <a:ea typeface="Times New Roman" panose="02020603050405020304" pitchFamily="18" charset="0"/>
              </a:rPr>
              <a:t>, and highlighted region of genomic deletion in this cell line. Protein domain schematic based on </a:t>
            </a:r>
            <a:r>
              <a:rPr lang="en-GB" dirty="0" err="1">
                <a:latin typeface="Times New Roman" panose="02020603050405020304" pitchFamily="18" charset="0"/>
                <a:ea typeface="Times New Roman" panose="02020603050405020304" pitchFamily="18" charset="0"/>
              </a:rPr>
              <a:t>Pfam</a:t>
            </a:r>
            <a:r>
              <a:rPr lang="en-GB" dirty="0">
                <a:latin typeface="Times New Roman" panose="02020603050405020304" pitchFamily="18" charset="0"/>
                <a:ea typeface="Times New Roman" panose="02020603050405020304" pitchFamily="18" charset="0"/>
              </a:rPr>
              <a:t> sites in Dnmt1 and Dnmt1</a:t>
            </a:r>
            <a:r>
              <a:rPr lang="en-GB" baseline="30000" dirty="0">
                <a:latin typeface="Times New Roman" panose="02020603050405020304" pitchFamily="18" charset="0"/>
                <a:ea typeface="Times New Roman" panose="02020603050405020304" pitchFamily="18" charset="0"/>
              </a:rPr>
              <a:t>∆3-5</a:t>
            </a:r>
            <a:r>
              <a:rPr lang="en-GB" dirty="0">
                <a:latin typeface="Times New Roman" panose="02020603050405020304" pitchFamily="18" charset="0"/>
                <a:ea typeface="Times New Roman" panose="02020603050405020304" pitchFamily="18" charset="0"/>
              </a:rPr>
              <a:t>.</a:t>
            </a:r>
            <a:endParaRPr lang="en-GB" dirty="0"/>
          </a:p>
        </p:txBody>
      </p:sp>
      <p:sp>
        <p:nvSpPr>
          <p:cNvPr id="6" name="Rectangle 1"/>
          <p:cNvSpPr>
            <a:spLocks noChangeArrowheads="1"/>
          </p:cNvSpPr>
          <p:nvPr/>
        </p:nvSpPr>
        <p:spPr bwMode="auto">
          <a:xfrm>
            <a:off x="6051666" y="5091478"/>
            <a:ext cx="583553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Analysis of genomic Dnmt1 status in HCT116-Dnmt1</a:t>
            </a:r>
            <a:r>
              <a:rPr kumimoji="0" lang="en-GB" altLang="zh-CN" sz="1100" b="1"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∆3-5</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cells.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Polymerase chain reaction analysis of Dnmt1 in HCT116-Dnmt1</a:t>
            </a:r>
            <a:r>
              <a:rPr kumimoji="0" lang="en-GB" altLang="zh-CN" sz="11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∆3-5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cells in comparison to the endogenous WT gene in HCT116 cells. mRNA was extracted from cells, converted to cDNA by reverse transcription and cDNA analysed by PCR using primers specific to Dnmt1 exons 1 and 6.</a:t>
            </a:r>
            <a:r>
              <a:rPr kumimoji="0" lang="en-GB" altLang="zh-CN" sz="11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Control PCR reaction was empty plasmid Pc3DNA construct. PCR products were then analysed by gel electrophoresis resulting in a reduced Dnmt1 product size in HCT116-Dnmt1</a:t>
            </a:r>
            <a:r>
              <a:rPr kumimoji="0" lang="en-GB" altLang="zh-CN" sz="11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∆3-5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cells, second lighter band in in HCT116-Dnmt1</a:t>
            </a:r>
            <a:r>
              <a:rPr kumimoji="0" lang="en-GB" altLang="zh-CN" sz="11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∆3-5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cells was due to unspecific binding of primer set, however sequence was still derived from Dnmt1.</a:t>
            </a:r>
            <a:r>
              <a:rPr kumimoji="0" lang="en-GB" altLang="zh-CN" sz="800" b="0" i="0" u="none" strike="noStrike" cap="none" normalizeH="0" baseline="0" dirty="0" smtClean="0">
                <a:ln>
                  <a:noFill/>
                </a:ln>
                <a:solidFill>
                  <a:schemeClr val="tx1"/>
                </a:solidFill>
                <a:effectLst/>
                <a:latin typeface="Arial" panose="020B0604020202020204" pitchFamily="34" charset="0"/>
              </a:rPr>
              <a:t> </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69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438" y="727104"/>
            <a:ext cx="5114925" cy="5503545"/>
          </a:xfrm>
          <a:prstGeom prst="rect">
            <a:avLst/>
          </a:prstGeom>
        </p:spPr>
      </p:pic>
      <p:sp>
        <p:nvSpPr>
          <p:cNvPr id="5" name="Rectangle 4"/>
          <p:cNvSpPr/>
          <p:nvPr/>
        </p:nvSpPr>
        <p:spPr>
          <a:xfrm>
            <a:off x="5824451" y="627352"/>
            <a:ext cx="6096000" cy="2031325"/>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Western blot analysis of Dnmt1 and interaction partners in HCT116 and HCT116-Dnmt1</a:t>
            </a:r>
            <a:r>
              <a:rPr lang="en-GB" b="1" baseline="30000" dirty="0">
                <a:latin typeface="Times New Roman" panose="02020603050405020304" pitchFamily="18" charset="0"/>
                <a:ea typeface="Times New Roman" panose="02020603050405020304" pitchFamily="18" charset="0"/>
              </a:rPr>
              <a:t>∆3-5</a:t>
            </a:r>
            <a:r>
              <a:rPr lang="en-GB" b="1" dirty="0">
                <a:latin typeface="Times New Roman" panose="02020603050405020304" pitchFamily="18" charset="0"/>
                <a:ea typeface="Times New Roman" panose="02020603050405020304" pitchFamily="18" charset="0"/>
              </a:rPr>
              <a:t> cells. </a:t>
            </a:r>
            <a:r>
              <a:rPr lang="en-GB" dirty="0">
                <a:latin typeface="Times New Roman" panose="02020603050405020304" pitchFamily="18" charset="0"/>
                <a:ea typeface="Times New Roman" panose="02020603050405020304" pitchFamily="18" charset="0"/>
              </a:rPr>
              <a:t>15µg of whole protein lysates from HCT116 and HCT116-Dnmt1</a:t>
            </a:r>
            <a:r>
              <a:rPr lang="en-GB" baseline="30000" dirty="0">
                <a:latin typeface="Times New Roman" panose="02020603050405020304" pitchFamily="18" charset="0"/>
                <a:ea typeface="Times New Roman" panose="02020603050405020304" pitchFamily="18" charset="0"/>
              </a:rPr>
              <a:t>∆3-5 </a:t>
            </a:r>
            <a:r>
              <a:rPr lang="en-GB" dirty="0">
                <a:latin typeface="Times New Roman" panose="02020603050405020304" pitchFamily="18" charset="0"/>
                <a:ea typeface="Times New Roman" panose="02020603050405020304" pitchFamily="18" charset="0"/>
              </a:rPr>
              <a:t>cells were loaded onto a single phase 8% SDS gene and analysed by western blot analysis for protein expression of Dnmt1, Usp7, and Beta-Catenin. Tubulin protein abundance was used as a loading control. N=3.</a:t>
            </a:r>
            <a:endParaRPr lang="en-GB" dirty="0"/>
          </a:p>
        </p:txBody>
      </p:sp>
      <p:sp>
        <p:nvSpPr>
          <p:cNvPr id="6" name="Rectangle 5"/>
          <p:cNvSpPr/>
          <p:nvPr/>
        </p:nvSpPr>
        <p:spPr>
          <a:xfrm>
            <a:off x="5824451" y="3305755"/>
            <a:ext cx="6096000" cy="3139321"/>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Nuclear-enriched protein samples of HCT116 and HCT116-Dnmt1</a:t>
            </a:r>
            <a:r>
              <a:rPr lang="en-GB" b="1" baseline="30000" dirty="0">
                <a:latin typeface="Times New Roman" panose="02020603050405020304" pitchFamily="18" charset="0"/>
                <a:ea typeface="Times New Roman" panose="02020603050405020304" pitchFamily="18" charset="0"/>
              </a:rPr>
              <a:t>∆3-5</a:t>
            </a:r>
            <a:r>
              <a:rPr lang="en-GB" b="1" dirty="0">
                <a:latin typeface="Times New Roman" panose="02020603050405020304" pitchFamily="18" charset="0"/>
                <a:ea typeface="Times New Roman" panose="02020603050405020304" pitchFamily="18" charset="0"/>
              </a:rPr>
              <a:t> cells prepared for mass spectrometry analysis of their nuclear proteomic profile. </a:t>
            </a:r>
            <a:r>
              <a:rPr lang="en-GB" dirty="0">
                <a:latin typeface="Times New Roman" panose="02020603050405020304" pitchFamily="18" charset="0"/>
                <a:ea typeface="Times New Roman" panose="02020603050405020304" pitchFamily="18" charset="0"/>
              </a:rPr>
              <a:t>15µg of nuclear-enriched protein lysates from HCT116 and HCT116-Dnmt1</a:t>
            </a:r>
            <a:r>
              <a:rPr lang="en-GB" baseline="30000" dirty="0">
                <a:latin typeface="Times New Roman" panose="02020603050405020304" pitchFamily="18" charset="0"/>
                <a:ea typeface="Times New Roman" panose="02020603050405020304" pitchFamily="18" charset="0"/>
              </a:rPr>
              <a:t>∆3-5 </a:t>
            </a:r>
            <a:r>
              <a:rPr lang="en-GB" dirty="0">
                <a:latin typeface="Times New Roman" panose="02020603050405020304" pitchFamily="18" charset="0"/>
                <a:ea typeface="Times New Roman" panose="02020603050405020304" pitchFamily="18" charset="0"/>
              </a:rPr>
              <a:t>cells, three replicates of each, were loaded onto a single phase 8% SDS gene and analysed by western blot analysis for protein expression of Dnmt1. </a:t>
            </a:r>
            <a:r>
              <a:rPr lang="en-GB" dirty="0" err="1">
                <a:latin typeface="Times New Roman" panose="02020603050405020304" pitchFamily="18" charset="0"/>
                <a:ea typeface="Times New Roman" panose="02020603050405020304" pitchFamily="18" charset="0"/>
              </a:rPr>
              <a:t>Lamin</a:t>
            </a:r>
            <a:r>
              <a:rPr lang="en-GB" dirty="0">
                <a:latin typeface="Times New Roman" panose="02020603050405020304" pitchFamily="18" charset="0"/>
                <a:ea typeface="Times New Roman" panose="02020603050405020304" pitchFamily="18" charset="0"/>
              </a:rPr>
              <a:t> A/C protein abundance was used as a loading control for the nuclear-enriched lysate. These samples were then taken forward and prepared for nuclear proteomic analysis by data independent mass spectrometry analysis.</a:t>
            </a:r>
            <a:endParaRPr lang="en-GB" dirty="0"/>
          </a:p>
        </p:txBody>
      </p:sp>
    </p:spTree>
    <p:extLst>
      <p:ext uri="{BB962C8B-B14F-4D97-AF65-F5344CB8AC3E}">
        <p14:creationId xmlns:p14="http://schemas.microsoft.com/office/powerpoint/2010/main" val="232527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483148" y="281045"/>
            <a:ext cx="5580380" cy="3935095"/>
          </a:xfrm>
          <a:prstGeom prst="rect">
            <a:avLst/>
          </a:prstGeom>
        </p:spPr>
      </p:pic>
      <p:sp>
        <p:nvSpPr>
          <p:cNvPr id="5" name="Rectangle 4"/>
          <p:cNvSpPr/>
          <p:nvPr/>
        </p:nvSpPr>
        <p:spPr>
          <a:xfrm>
            <a:off x="3483148" y="4486023"/>
            <a:ext cx="6096000" cy="2308324"/>
          </a:xfrm>
          <a:prstGeom prst="rect">
            <a:avLst/>
          </a:prstGeom>
        </p:spPr>
        <p:txBody>
          <a:bodyPr>
            <a:spAutoFit/>
          </a:bodyPr>
          <a:lstStyle/>
          <a:p>
            <a:r>
              <a:rPr lang="en-GB" b="1" dirty="0">
                <a:latin typeface="Calibri" panose="020F0502020204030204" pitchFamily="34" charset="0"/>
                <a:ea typeface="Times New Roman" panose="02020603050405020304" pitchFamily="18" charset="0"/>
                <a:cs typeface="Times New Roman" panose="02020603050405020304" pitchFamily="18" charset="0"/>
              </a:rPr>
              <a:t>Gene Ontology terms enriched in the proteome from HCT116-Dnmt1</a:t>
            </a:r>
            <a:r>
              <a:rPr lang="en-GB" b="1" baseline="30000" dirty="0">
                <a:latin typeface="Calibri" panose="020F0502020204030204" pitchFamily="34" charset="0"/>
                <a:ea typeface="Times New Roman" panose="02020603050405020304" pitchFamily="18" charset="0"/>
                <a:cs typeface="Times New Roman" panose="02020603050405020304" pitchFamily="18" charset="0"/>
              </a:rPr>
              <a:t>∆3-5</a:t>
            </a:r>
            <a:r>
              <a:rPr lang="en-GB" b="1" dirty="0">
                <a:latin typeface="Calibri" panose="020F0502020204030204" pitchFamily="34" charset="0"/>
                <a:ea typeface="Times New Roman" panose="02020603050405020304" pitchFamily="18" charset="0"/>
                <a:cs typeface="Times New Roman" panose="02020603050405020304" pitchFamily="18" charset="0"/>
              </a:rPr>
              <a:t> cells. </a:t>
            </a:r>
            <a:r>
              <a:rPr lang="en-GB" dirty="0">
                <a:latin typeface="Times New Roman" panose="02020603050405020304" pitchFamily="18" charset="0"/>
                <a:ea typeface="Times New Roman" panose="02020603050405020304" pitchFamily="18" charset="0"/>
              </a:rPr>
              <a:t>Gene Ontology terms from the set of significantly (p&lt;0.05) differentially increased (A) and significantly differentially decreased (B) proteins in </a:t>
            </a:r>
            <a:r>
              <a:rPr lang="en-GB" dirty="0" err="1">
                <a:latin typeface="Times New Roman" panose="02020603050405020304" pitchFamily="18" charset="0"/>
                <a:ea typeface="Times New Roman" panose="02020603050405020304" pitchFamily="18" charset="0"/>
              </a:rPr>
              <a:t>hypomorph</a:t>
            </a:r>
            <a:r>
              <a:rPr lang="en-GB" dirty="0">
                <a:latin typeface="Times New Roman" panose="02020603050405020304" pitchFamily="18" charset="0"/>
                <a:ea typeface="Times New Roman" panose="02020603050405020304" pitchFamily="18" charset="0"/>
              </a:rPr>
              <a:t> cells. Selected GO terms where p-value &lt;0.05 (t-test with </a:t>
            </a:r>
            <a:r>
              <a:rPr lang="en-GB" dirty="0" err="1">
                <a:latin typeface="Times New Roman" panose="02020603050405020304" pitchFamily="18" charset="0"/>
                <a:ea typeface="Times New Roman" panose="02020603050405020304" pitchFamily="18" charset="0"/>
              </a:rPr>
              <a:t>Bonferroni</a:t>
            </a:r>
            <a:r>
              <a:rPr lang="en-GB" dirty="0">
                <a:latin typeface="Times New Roman" panose="02020603050405020304" pitchFamily="18" charset="0"/>
                <a:ea typeface="Times New Roman" panose="02020603050405020304" pitchFamily="18" charset="0"/>
              </a:rPr>
              <a:t> correction) and the rank difference between </a:t>
            </a:r>
            <a:r>
              <a:rPr lang="en-GB" dirty="0" err="1">
                <a:latin typeface="Times New Roman" panose="02020603050405020304" pitchFamily="18" charset="0"/>
                <a:ea typeface="Times New Roman" panose="02020603050405020304" pitchFamily="18" charset="0"/>
              </a:rPr>
              <a:t>hypomorph</a:t>
            </a:r>
            <a:r>
              <a:rPr lang="en-GB" dirty="0">
                <a:latin typeface="Times New Roman" panose="02020603050405020304" pitchFamily="18" charset="0"/>
                <a:ea typeface="Times New Roman" panose="02020603050405020304" pitchFamily="18" charset="0"/>
              </a:rPr>
              <a:t> and wild-type GO terms are shown. Results are presented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a:t>
            </a:r>
            <a:endParaRPr lang="en-GB" dirty="0"/>
          </a:p>
        </p:txBody>
      </p:sp>
    </p:spTree>
    <p:extLst>
      <p:ext uri="{BB962C8B-B14F-4D97-AF65-F5344CB8AC3E}">
        <p14:creationId xmlns:p14="http://schemas.microsoft.com/office/powerpoint/2010/main" val="301046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42954" y="830089"/>
            <a:ext cx="3890645" cy="5330825"/>
          </a:xfrm>
          <a:prstGeom prst="rect">
            <a:avLst/>
          </a:prstGeom>
        </p:spPr>
      </p:pic>
      <p:sp>
        <p:nvSpPr>
          <p:cNvPr id="5" name="Rectangle 4"/>
          <p:cNvSpPr/>
          <p:nvPr/>
        </p:nvSpPr>
        <p:spPr>
          <a:xfrm>
            <a:off x="5591695" y="562416"/>
            <a:ext cx="6096000" cy="2308324"/>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Proteasome network analysis of proteins with differential abundance in HCT116-Dnmt1</a:t>
            </a:r>
            <a:r>
              <a:rPr lang="en-GB" b="1" baseline="30000" dirty="0">
                <a:latin typeface="Times New Roman" panose="02020603050405020304" pitchFamily="18" charset="0"/>
                <a:ea typeface="Times New Roman" panose="02020603050405020304" pitchFamily="18" charset="0"/>
              </a:rPr>
              <a:t>∆3-5</a:t>
            </a:r>
            <a:r>
              <a:rPr lang="en-GB" b="1" dirty="0">
                <a:latin typeface="Times New Roman" panose="02020603050405020304" pitchFamily="18" charset="0"/>
                <a:ea typeface="Times New Roman" panose="02020603050405020304" pitchFamily="18" charset="0"/>
              </a:rPr>
              <a:t> cells. </a:t>
            </a:r>
            <a:r>
              <a:rPr lang="en-GB" dirty="0">
                <a:latin typeface="Times New Roman" panose="02020603050405020304" pitchFamily="18" charset="0"/>
                <a:ea typeface="Times New Roman" panose="02020603050405020304" pitchFamily="18" charset="0"/>
              </a:rPr>
              <a:t>Proteasome protein interaction networks were identified using String DB (V10.5), using evidence-based directional interaction search settings. Networks were then extracted and manually pseudo-coloured to articulate differential protein abundance change in the nuclear proteomic profile of HCT116-Dnmt1</a:t>
            </a:r>
            <a:r>
              <a:rPr lang="en-GB" baseline="30000" dirty="0">
                <a:latin typeface="Times New Roman" panose="02020603050405020304" pitchFamily="18" charset="0"/>
                <a:ea typeface="Times New Roman" panose="02020603050405020304" pitchFamily="18" charset="0"/>
              </a:rPr>
              <a:t>∆3-5 </a:t>
            </a:r>
            <a:r>
              <a:rPr lang="en-GB" dirty="0">
                <a:latin typeface="Times New Roman" panose="02020603050405020304" pitchFamily="18" charset="0"/>
                <a:ea typeface="Times New Roman" panose="02020603050405020304" pitchFamily="18" charset="0"/>
              </a:rPr>
              <a:t>cells using </a:t>
            </a:r>
            <a:r>
              <a:rPr lang="en-GB" dirty="0" err="1">
                <a:latin typeface="Times New Roman" panose="02020603050405020304" pitchFamily="18" charset="0"/>
                <a:ea typeface="Times New Roman" panose="02020603050405020304" pitchFamily="18" charset="0"/>
              </a:rPr>
              <a:t>Cytoscape</a:t>
            </a:r>
            <a:r>
              <a:rPr lang="en-GB" dirty="0">
                <a:latin typeface="Times New Roman" panose="02020603050405020304" pitchFamily="18" charset="0"/>
                <a:ea typeface="Times New Roman" panose="02020603050405020304" pitchFamily="18" charset="0"/>
              </a:rPr>
              <a:t> (V3.6.1) String DB app.</a:t>
            </a:r>
            <a:endParaRPr lang="en-GB" dirty="0"/>
          </a:p>
        </p:txBody>
      </p:sp>
      <p:sp>
        <p:nvSpPr>
          <p:cNvPr id="8" name="Rectangle 3"/>
          <p:cNvSpPr>
            <a:spLocks noChangeArrowheads="1"/>
          </p:cNvSpPr>
          <p:nvPr/>
        </p:nvSpPr>
        <p:spPr bwMode="auto">
          <a:xfrm>
            <a:off x="5253643" y="4276831"/>
            <a:ext cx="6502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Catenin-EMT network analysis of proteins with differential abundance in HCT116-Dnmt1</a:t>
            </a:r>
            <a:r>
              <a:rPr kumimoji="0" lang="en-GB" altLang="zh-CN" sz="1100" b="1"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∆3-5</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cells.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Network nodes are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coloured according to mutant/wild-type abundance ratio, red = increased abundance, = green decreased abundance. Nodes in grey indicate proteins not identified in the mass-spectrometry datasets but analysed by Western blot.</a:t>
            </a:r>
            <a:r>
              <a:rPr kumimoji="0" lang="en-GB" altLang="zh-CN" sz="1100" b="1" i="0" strike="noStrike" cap="none" normalizeH="0" baseline="0" dirty="0" smtClean="0">
                <a:ln>
                  <a:noFill/>
                </a:ln>
                <a:effectLst/>
                <a:latin typeface="Arial" panose="020B0604020202020204" pitchFamily="34" charset="0"/>
                <a:ea typeface="Times New Roman" panose="02020603050405020304" pitchFamily="18" charset="0"/>
              </a:rPr>
              <a:t> </a:t>
            </a:r>
            <a:r>
              <a:rPr kumimoji="0" lang="en-GB" altLang="zh-CN" sz="1100" b="0" i="0" strike="noStrike" cap="none" normalizeH="0" baseline="0" dirty="0" smtClean="0">
                <a:ln>
                  <a:noFill/>
                </a:ln>
                <a:effectLst/>
                <a:latin typeface="Arial" panose="020B0604020202020204" pitchFamily="34" charset="0"/>
                <a:ea typeface="Times New Roman" panose="02020603050405020304" pitchFamily="18" charset="0"/>
              </a:rPr>
              <a:t>Protein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interaction networks were identified using Pathway Studio and String DB, using evidence-based directional interaction search settings. Networks were then extracted and manually pseudo-coloured to articulate differential abundance change in the nuclear proteomic profile of HCT116-Dnmt1</a:t>
            </a:r>
            <a:r>
              <a:rPr kumimoji="0" lang="en-GB" altLang="zh-CN" sz="11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rPr>
              <a:t>∆3-5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cells. *= JUP protein abundance not significantly different in the proteomics data.</a:t>
            </a:r>
            <a:r>
              <a:rPr kumimoji="0" lang="en-GB" altLang="zh-CN" sz="800" b="0" i="0" u="none" strike="noStrike" cap="none" normalizeH="0" baseline="0" dirty="0" smtClean="0">
                <a:ln>
                  <a:noFill/>
                </a:ln>
                <a:solidFill>
                  <a:schemeClr val="tx1"/>
                </a:solidFill>
                <a:effectLst/>
                <a:latin typeface="Arial" panose="020B0604020202020204" pitchFamily="34" charset="0"/>
              </a:rPr>
              <a:t> </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728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21739" y="1411749"/>
            <a:ext cx="4864100" cy="4167505"/>
          </a:xfrm>
          <a:prstGeom prst="rect">
            <a:avLst/>
          </a:prstGeom>
        </p:spPr>
      </p:pic>
      <p:sp>
        <p:nvSpPr>
          <p:cNvPr id="5" name="Rectangle 4"/>
          <p:cNvSpPr/>
          <p:nvPr/>
        </p:nvSpPr>
        <p:spPr>
          <a:xfrm>
            <a:off x="5641571" y="1925840"/>
            <a:ext cx="6096000" cy="3139321"/>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Graphical analysis of nuclear enriched and whole cell protein lysates for protein abundance of Delta-Catenin. </a:t>
            </a:r>
            <a:r>
              <a:rPr lang="en-GB" dirty="0">
                <a:latin typeface="Times New Roman" panose="02020603050405020304" pitchFamily="18" charset="0"/>
                <a:ea typeface="Times New Roman" panose="02020603050405020304" pitchFamily="18" charset="0"/>
              </a:rPr>
              <a:t>15µg of nuclear-enriched or whole cell protein lysates from HCT116 and HCT116-Dnmt1</a:t>
            </a:r>
            <a:r>
              <a:rPr lang="en-GB" baseline="30000" dirty="0">
                <a:latin typeface="Times New Roman" panose="02020603050405020304" pitchFamily="18" charset="0"/>
                <a:ea typeface="Times New Roman" panose="02020603050405020304" pitchFamily="18" charset="0"/>
              </a:rPr>
              <a:t>∆3-5 </a:t>
            </a:r>
            <a:r>
              <a:rPr lang="en-GB" dirty="0">
                <a:latin typeface="Times New Roman" panose="02020603050405020304" pitchFamily="18" charset="0"/>
                <a:ea typeface="Times New Roman" panose="02020603050405020304" pitchFamily="18" charset="0"/>
              </a:rPr>
              <a:t>cells were loaded onto a single phase 8% SDS gene and analysed by western blot analysis for protein expression of Delta-Catenin. ß-Actin protein abundance was used as a loading control for the whole cell protein lysate and Histone H3 protein abundance was used as a loading control for the nuclear-enriched lysate. N=3. Signal was normalized to respective loading controls and plotted graphically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 * = P value &lt;0.05 (Student’s t-test)</a:t>
            </a:r>
            <a:endParaRPr lang="en-GB" dirty="0"/>
          </a:p>
        </p:txBody>
      </p:sp>
    </p:spTree>
    <p:extLst>
      <p:ext uri="{BB962C8B-B14F-4D97-AF65-F5344CB8AC3E}">
        <p14:creationId xmlns:p14="http://schemas.microsoft.com/office/powerpoint/2010/main" val="223097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07427" y="1247140"/>
            <a:ext cx="3959225" cy="4363720"/>
          </a:xfrm>
          <a:prstGeom prst="rect">
            <a:avLst/>
          </a:prstGeom>
        </p:spPr>
      </p:pic>
      <p:sp>
        <p:nvSpPr>
          <p:cNvPr id="5" name="Rectangle 1"/>
          <p:cNvSpPr>
            <a:spLocks noChangeArrowheads="1"/>
          </p:cNvSpPr>
          <p:nvPr/>
        </p:nvSpPr>
        <p:spPr bwMode="auto">
          <a:xfrm>
            <a:off x="5935287" y="3006494"/>
            <a:ext cx="5951913"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Analysis of nuclear enriched and whole cell protein lysates for protein abundance of EMT markers.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15µg of nuclear-enriched or whole cell protein lysates from HCT116 and </a:t>
            </a:r>
            <a:r>
              <a:rPr kumimoji="0" lang="en-GB" altLang="zh-CN" sz="1100" b="0" i="0" u="none" strike="noStrike" cap="none" normalizeH="0" baseline="0" dirty="0" smtClean="0">
                <a:ln>
                  <a:noFill/>
                </a:ln>
                <a:effectLst/>
                <a:latin typeface="Arial" panose="020B0604020202020204" pitchFamily="34" charset="0"/>
                <a:ea typeface="Times New Roman" panose="02020603050405020304" pitchFamily="18" charset="0"/>
              </a:rPr>
              <a:t>HCT116-Dnmt1</a:t>
            </a:r>
            <a:r>
              <a:rPr kumimoji="0" lang="en-GB" altLang="zh-CN" sz="1100" b="0" i="0" u="none" strike="noStrike" cap="none" normalizeH="0" baseline="30000" dirty="0" smtClean="0">
                <a:ln>
                  <a:noFill/>
                </a:ln>
                <a:effectLst/>
                <a:latin typeface="Arial" panose="020B0604020202020204" pitchFamily="34" charset="0"/>
                <a:ea typeface="Times New Roman" panose="02020603050405020304" pitchFamily="18" charset="0"/>
              </a:rPr>
              <a:t>∆3-5 </a:t>
            </a:r>
            <a:r>
              <a:rPr kumimoji="0" lang="en-GB" altLang="zh-CN" sz="1100" b="0" i="0" u="none" strike="noStrike" cap="none" normalizeH="0" baseline="0" dirty="0" smtClean="0">
                <a:ln>
                  <a:noFill/>
                </a:ln>
                <a:effectLst/>
                <a:latin typeface="Arial" panose="020B0604020202020204" pitchFamily="34" charset="0"/>
                <a:ea typeface="Times New Roman" panose="02020603050405020304" pitchFamily="18" charset="0"/>
              </a:rPr>
              <a:t>cells were loaded onto a single phase 8% SDS gene and analysed by western blot analysis for protein expression of </a:t>
            </a:r>
            <a:r>
              <a:rPr kumimoji="0" lang="en-GB" altLang="zh-CN" sz="1100" b="0" i="0" u="none" strike="noStrike" cap="none" normalizeH="0" baseline="0" dirty="0" err="1" smtClean="0">
                <a:ln>
                  <a:noFill/>
                </a:ln>
                <a:effectLst/>
                <a:latin typeface="Arial" panose="020B0604020202020204" pitchFamily="34" charset="0"/>
                <a:ea typeface="Times New Roman" panose="02020603050405020304" pitchFamily="18" charset="0"/>
              </a:rPr>
              <a:t>Vimentin</a:t>
            </a:r>
            <a:r>
              <a:rPr kumimoji="0" lang="en-GB" altLang="zh-CN" sz="1100" b="0" i="0" u="none" strike="noStrike" cap="none" normalizeH="0" baseline="0" dirty="0" smtClean="0">
                <a:ln>
                  <a:noFill/>
                </a:ln>
                <a:effectLst/>
                <a:latin typeface="Arial" panose="020B0604020202020204" pitchFamily="34" charset="0"/>
                <a:ea typeface="Times New Roman" panose="02020603050405020304" pitchFamily="18" charset="0"/>
              </a:rPr>
              <a:t>, N-Cadherin, and E-Cadherin. Tubulin, ß-Actin protein abundance was used as a loading control for the whole cell protein lysate and </a:t>
            </a:r>
            <a:r>
              <a:rPr kumimoji="0" lang="en-GB" altLang="zh-CN" sz="1100" b="0" i="0" u="none" strike="noStrike" cap="none" normalizeH="0" baseline="0" dirty="0" err="1" smtClean="0">
                <a:ln>
                  <a:noFill/>
                </a:ln>
                <a:effectLst/>
                <a:latin typeface="Arial" panose="020B0604020202020204" pitchFamily="34" charset="0"/>
                <a:ea typeface="Times New Roman" panose="02020603050405020304" pitchFamily="18" charset="0"/>
              </a:rPr>
              <a:t>Lamin</a:t>
            </a:r>
            <a:r>
              <a:rPr kumimoji="0" lang="en-GB" altLang="zh-CN" sz="1100" b="0" i="0" u="none" strike="noStrike" cap="none" normalizeH="0" baseline="0" dirty="0" smtClean="0">
                <a:ln>
                  <a:noFill/>
                </a:ln>
                <a:effectLst/>
                <a:latin typeface="Arial" panose="020B0604020202020204" pitchFamily="34" charset="0"/>
                <a:ea typeface="Times New Roman" panose="02020603050405020304" pitchFamily="18" charset="0"/>
              </a:rPr>
              <a:t> B1Histone H3 protein abundance was used as a loading control for the nuclear-enriched lysate. N=3.</a:t>
            </a:r>
            <a:r>
              <a:rPr kumimoji="0" lang="en-GB" altLang="zh-CN" sz="800" b="0" i="0" u="none" strike="noStrike" cap="none" normalizeH="0" baseline="0" dirty="0" smtClean="0">
                <a:ln>
                  <a:noFill/>
                </a:ln>
                <a:effectLst/>
                <a:latin typeface="Arial" panose="020B0604020202020204" pitchFamily="34" charset="0"/>
              </a:rPr>
              <a:t> </a:t>
            </a:r>
            <a:endParaRPr kumimoji="0" lang="en-GB" altLang="zh-CN" sz="18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70281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52173" y="391910"/>
            <a:ext cx="4403725" cy="6107430"/>
          </a:xfrm>
          <a:prstGeom prst="rect">
            <a:avLst/>
          </a:prstGeom>
        </p:spPr>
      </p:pic>
      <p:sp>
        <p:nvSpPr>
          <p:cNvPr id="5" name="Rectangle 1"/>
          <p:cNvSpPr>
            <a:spLocks noChangeArrowheads="1"/>
          </p:cNvSpPr>
          <p:nvPr/>
        </p:nvSpPr>
        <p:spPr bwMode="auto">
          <a:xfrm>
            <a:off x="6035040" y="2758623"/>
            <a:ext cx="53367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Mass spectrometry protein quantification of Dnmt1 and key EMT protein markers.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Graphical analysis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GraphPad</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Prism) of</a:t>
            </a:r>
            <a:r>
              <a:rPr kumimoji="0" lang="en-GB" altLang="zh-CN"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normalized average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fmol</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on column quantification of Dnmt1,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Vimentin</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and E-Cadherin. N-Cadherin was not identified in the dataset, and Dnmt1 and E-Cadherin were identified only in HCT116 samples. * = p value &lt;0.05 (Student’s t-test adjusted for </a:t>
            </a:r>
            <a:r>
              <a:rPr kumimoji="0" lang="en-GB" altLang="zh-CN" sz="11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Benjamini</a:t>
            </a:r>
            <a:r>
              <a:rPr kumimoji="0" lang="en-GB" altLang="zh-CN"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-Hochberg correction).</a:t>
            </a:r>
            <a:r>
              <a:rPr kumimoji="0" lang="en-GB" altLang="zh-CN" sz="800" b="0" i="0" u="none" strike="noStrike" cap="none" normalizeH="0" baseline="0" dirty="0" smtClean="0">
                <a:ln>
                  <a:noFill/>
                </a:ln>
                <a:solidFill>
                  <a:schemeClr val="tx1"/>
                </a:solidFill>
                <a:effectLst/>
                <a:latin typeface="Arial" panose="020B0604020202020204" pitchFamily="34" charset="0"/>
              </a:rPr>
              <a:t> </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638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305810" y="167871"/>
            <a:ext cx="5580380" cy="3662680"/>
          </a:xfrm>
          <a:prstGeom prst="rect">
            <a:avLst/>
          </a:prstGeom>
        </p:spPr>
      </p:pic>
      <p:sp>
        <p:nvSpPr>
          <p:cNvPr id="5" name="Rectangle 4"/>
          <p:cNvSpPr/>
          <p:nvPr/>
        </p:nvSpPr>
        <p:spPr>
          <a:xfrm>
            <a:off x="2903913" y="4006703"/>
            <a:ext cx="6096000" cy="2585323"/>
          </a:xfrm>
          <a:prstGeom prst="rect">
            <a:avLst/>
          </a:prstGeom>
        </p:spPr>
        <p:txBody>
          <a:bodyPr>
            <a:spAutoFit/>
          </a:bodyPr>
          <a:lstStyle/>
          <a:p>
            <a:r>
              <a:rPr lang="en-GB" b="1" dirty="0">
                <a:latin typeface="Times New Roman" panose="02020603050405020304" pitchFamily="18" charset="0"/>
                <a:ea typeface="Times New Roman" panose="02020603050405020304" pitchFamily="18" charset="0"/>
              </a:rPr>
              <a:t>Western blot analysis of transcriptional drivers of EMT in HCT116-Dnmt1</a:t>
            </a:r>
            <a:r>
              <a:rPr lang="en-GB" b="1" baseline="30000" dirty="0">
                <a:latin typeface="Times New Roman" panose="02020603050405020304" pitchFamily="18" charset="0"/>
                <a:ea typeface="Times New Roman" panose="02020603050405020304" pitchFamily="18" charset="0"/>
              </a:rPr>
              <a:t>∆3-5 </a:t>
            </a:r>
            <a:r>
              <a:rPr lang="en-GB" b="1" dirty="0">
                <a:latin typeface="Times New Roman" panose="02020603050405020304" pitchFamily="18" charset="0"/>
                <a:ea typeface="Times New Roman" panose="02020603050405020304" pitchFamily="18" charset="0"/>
              </a:rPr>
              <a:t>cells. </a:t>
            </a:r>
            <a:r>
              <a:rPr lang="en-GB" dirty="0">
                <a:latin typeface="Times New Roman" panose="02020603050405020304" pitchFamily="18" charset="0"/>
                <a:ea typeface="Times New Roman" panose="02020603050405020304" pitchFamily="18" charset="0"/>
              </a:rPr>
              <a:t>15µg of nuclear-enriched protein lysates from HCT116 and HCT116-Dnmt1</a:t>
            </a:r>
            <a:r>
              <a:rPr lang="en-GB" baseline="30000" dirty="0">
                <a:latin typeface="Times New Roman" panose="02020603050405020304" pitchFamily="18" charset="0"/>
                <a:ea typeface="Times New Roman" panose="02020603050405020304" pitchFamily="18" charset="0"/>
              </a:rPr>
              <a:t>∆3-5 </a:t>
            </a:r>
            <a:r>
              <a:rPr lang="en-GB" dirty="0">
                <a:latin typeface="Times New Roman" panose="02020603050405020304" pitchFamily="18" charset="0"/>
                <a:ea typeface="Times New Roman" panose="02020603050405020304" pitchFamily="18" charset="0"/>
              </a:rPr>
              <a:t>cells were loaded onto a single phase 8% SDS gene and analysed by western blot analysis for protein abundance of Dnmt1, Zeb1, Slug, Snail, and Twist. </a:t>
            </a:r>
            <a:r>
              <a:rPr lang="en-GB" dirty="0" err="1">
                <a:latin typeface="Times New Roman" panose="02020603050405020304" pitchFamily="18" charset="0"/>
                <a:ea typeface="Times New Roman" panose="02020603050405020304" pitchFamily="18" charset="0"/>
              </a:rPr>
              <a:t>Lamin</a:t>
            </a:r>
            <a:r>
              <a:rPr lang="en-GB" dirty="0">
                <a:latin typeface="Times New Roman" panose="02020603050405020304" pitchFamily="18" charset="0"/>
                <a:ea typeface="Times New Roman" panose="02020603050405020304" pitchFamily="18" charset="0"/>
              </a:rPr>
              <a:t> A protein abundance was used as a loading control. Western blot signal was normalized to loading control and presented graphically using </a:t>
            </a:r>
            <a:r>
              <a:rPr lang="en-GB" dirty="0" err="1">
                <a:latin typeface="Times New Roman" panose="02020603050405020304" pitchFamily="18" charset="0"/>
                <a:ea typeface="Times New Roman" panose="02020603050405020304" pitchFamily="18" charset="0"/>
              </a:rPr>
              <a:t>GraphPad</a:t>
            </a:r>
            <a:r>
              <a:rPr lang="en-GB" dirty="0">
                <a:latin typeface="Times New Roman" panose="02020603050405020304" pitchFamily="18" charset="0"/>
                <a:ea typeface="Times New Roman" panose="02020603050405020304" pitchFamily="18" charset="0"/>
              </a:rPr>
              <a:t> Prism. N=3. * = P value &lt;0.05. (Student’s t-test)</a:t>
            </a:r>
            <a:endParaRPr lang="en-GB" dirty="0"/>
          </a:p>
        </p:txBody>
      </p:sp>
    </p:spTree>
    <p:extLst>
      <p:ext uri="{BB962C8B-B14F-4D97-AF65-F5344CB8AC3E}">
        <p14:creationId xmlns:p14="http://schemas.microsoft.com/office/powerpoint/2010/main" val="1502653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1737</Words>
  <Application>Microsoft Office PowerPoint</Application>
  <PresentationFormat>Widescreen</PresentationFormat>
  <Paragraphs>26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等线</vt:lpstr>
      <vt:lpstr>Times New Roman</vt:lpstr>
      <vt:lpstr>Office Theme</vt:lpstr>
      <vt:lpstr>Proteomic analysis of Dnmt1 hypomorphic colorectal cancer cells reveals activation of markers of epithelial-mesenchymal transition and re-localization of Beta-Catenin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Proteomic analysis of Dnmt1 hypomorphic colorectal cancer cells reveals activation of markers of epithelial-mesenchymal transition and re-localization of Beta-Catenin</dc:title>
  <dc:creator>Emily Bowler</dc:creator>
  <cp:lastModifiedBy>Emily Bowler</cp:lastModifiedBy>
  <cp:revision>2</cp:revision>
  <dcterms:created xsi:type="dcterms:W3CDTF">2019-09-24T18:10:41Z</dcterms:created>
  <dcterms:modified xsi:type="dcterms:W3CDTF">2019-09-24T18:13:16Z</dcterms:modified>
</cp:coreProperties>
</file>