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410B16-11BD-4E89-901C-4657C6B656C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346637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410B16-11BD-4E89-901C-4657C6B656C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38972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410B16-11BD-4E89-901C-4657C6B656C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408902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410B16-11BD-4E89-901C-4657C6B656C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32233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410B16-11BD-4E89-901C-4657C6B656CA}"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369370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410B16-11BD-4E89-901C-4657C6B656CA}"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314472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410B16-11BD-4E89-901C-4657C6B656CA}" type="datetimeFigureOut">
              <a:rPr lang="en-GB" smtClean="0"/>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138417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410B16-11BD-4E89-901C-4657C6B656CA}"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202277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10B16-11BD-4E89-901C-4657C6B656CA}"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413342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410B16-11BD-4E89-901C-4657C6B656CA}"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268087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410B16-11BD-4E89-901C-4657C6B656CA}"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EE381-8480-44A4-8AD5-2EEB9D27B00D}" type="slidenum">
              <a:rPr lang="en-GB" smtClean="0"/>
              <a:t>‹#›</a:t>
            </a:fld>
            <a:endParaRPr lang="en-GB"/>
          </a:p>
        </p:txBody>
      </p:sp>
    </p:spTree>
    <p:extLst>
      <p:ext uri="{BB962C8B-B14F-4D97-AF65-F5344CB8AC3E}">
        <p14:creationId xmlns:p14="http://schemas.microsoft.com/office/powerpoint/2010/main" val="9384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10B16-11BD-4E89-901C-4657C6B656CA}" type="datetimeFigureOut">
              <a:rPr lang="en-GB" smtClean="0"/>
              <a:t>24/09/2019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EE381-8480-44A4-8AD5-2EEB9D27B00D}" type="slidenum">
              <a:rPr lang="en-GB" smtClean="0"/>
              <a:t>‹#›</a:t>
            </a:fld>
            <a:endParaRPr lang="en-GB"/>
          </a:p>
        </p:txBody>
      </p:sp>
    </p:spTree>
    <p:extLst>
      <p:ext uri="{BB962C8B-B14F-4D97-AF65-F5344CB8AC3E}">
        <p14:creationId xmlns:p14="http://schemas.microsoft.com/office/powerpoint/2010/main" val="41771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Chemical knockdown of Dnmt1 by 5-Azacitidine induced degradation.</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Data from thesis titled; </a:t>
            </a:r>
          </a:p>
          <a:p>
            <a:r>
              <a:rPr lang="en-GB" b="1" dirty="0" smtClean="0"/>
              <a:t>Proteomic analysis of </a:t>
            </a:r>
            <a:r>
              <a:rPr lang="en-GB" b="1" dirty="0" err="1" smtClean="0"/>
              <a:t>Wnt</a:t>
            </a:r>
            <a:r>
              <a:rPr lang="en-GB" b="1" dirty="0" smtClean="0"/>
              <a:t> and epigenetic regulatory protein networks in colorectal cancer.</a:t>
            </a:r>
          </a:p>
          <a:p>
            <a:endParaRPr lang="en-GB" b="1" dirty="0" smtClean="0"/>
          </a:p>
          <a:p>
            <a:r>
              <a:rPr lang="en-GB" dirty="0" smtClean="0"/>
              <a:t>By Emily Hannah Bowler-Barnett</a:t>
            </a:r>
          </a:p>
          <a:p>
            <a:endParaRPr lang="en-GB" dirty="0"/>
          </a:p>
        </p:txBody>
      </p:sp>
    </p:spTree>
    <p:extLst>
      <p:ext uri="{BB962C8B-B14F-4D97-AF65-F5344CB8AC3E}">
        <p14:creationId xmlns:p14="http://schemas.microsoft.com/office/powerpoint/2010/main" val="149693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3352" y="446318"/>
            <a:ext cx="5580380" cy="6214745"/>
          </a:xfrm>
          <a:prstGeom prst="rect">
            <a:avLst/>
          </a:prstGeom>
        </p:spPr>
      </p:pic>
      <p:sp>
        <p:nvSpPr>
          <p:cNvPr id="5" name="Rectangle 4"/>
          <p:cNvSpPr/>
          <p:nvPr/>
        </p:nvSpPr>
        <p:spPr>
          <a:xfrm>
            <a:off x="6096000" y="656673"/>
            <a:ext cx="6096000" cy="2585323"/>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and graphical representation of Dnmt1 and Uhrf1 in stable </a:t>
            </a:r>
            <a:r>
              <a:rPr lang="en-GB" b="1" dirty="0" err="1">
                <a:latin typeface="Times New Roman" panose="02020603050405020304" pitchFamily="18" charset="0"/>
                <a:ea typeface="Times New Roman" panose="02020603050405020304" pitchFamily="18" charset="0"/>
              </a:rPr>
              <a:t>shRNA</a:t>
            </a:r>
            <a:r>
              <a:rPr lang="en-GB" b="1" dirty="0">
                <a:latin typeface="Times New Roman" panose="02020603050405020304" pitchFamily="18" charset="0"/>
                <a:ea typeface="Times New Roman" panose="02020603050405020304" pitchFamily="18" charset="0"/>
              </a:rPr>
              <a:t> knockdown of Dnmt1 HCT116 cells.</a:t>
            </a:r>
            <a:r>
              <a:rPr lang="en-GB" i="1"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g of whole cell protein lysates from HCT116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and Uhrf1. Tubulin protein expression was used as a loading control. Dnmt1 protein abundance was normalized to tubulin signal and plotted graphically on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 (T-test P value = &lt;0.05) N=3</a:t>
            </a:r>
            <a:endParaRPr lang="en-GB" dirty="0"/>
          </a:p>
        </p:txBody>
      </p:sp>
      <p:sp>
        <p:nvSpPr>
          <p:cNvPr id="6" name="Rectangle 5"/>
          <p:cNvSpPr/>
          <p:nvPr/>
        </p:nvSpPr>
        <p:spPr>
          <a:xfrm>
            <a:off x="6096000" y="3553690"/>
            <a:ext cx="6096000" cy="2862322"/>
          </a:xfrm>
          <a:prstGeom prst="rect">
            <a:avLst/>
          </a:prstGeom>
        </p:spPr>
        <p:txBody>
          <a:bodyPr>
            <a:spAutoFit/>
          </a:bodyPr>
          <a:lstStyle/>
          <a:p>
            <a:pPr>
              <a:spcBef>
                <a:spcPts val="600"/>
              </a:spcBef>
              <a:spcAft>
                <a:spcPts val="600"/>
              </a:spcAft>
              <a:tabLst>
                <a:tab pos="900430" algn="l"/>
              </a:tabLst>
            </a:pPr>
            <a:r>
              <a:rPr lang="en-GB" b="1" dirty="0">
                <a:latin typeface="Times New Roman" panose="02020603050405020304" pitchFamily="18" charset="0"/>
                <a:ea typeface="Times New Roman" panose="02020603050405020304" pitchFamily="18" charset="0"/>
                <a:cs typeface="Times New Roman" panose="02020603050405020304" pitchFamily="18" charset="0"/>
              </a:rPr>
              <a:t>Western Blot analysis and graphical representation of Dnmt1, and Uhrf1 in transiently transduced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shRNA</a:t>
            </a:r>
            <a:r>
              <a:rPr lang="en-GB" b="1" dirty="0">
                <a:latin typeface="Times New Roman" panose="02020603050405020304" pitchFamily="18" charset="0"/>
                <a:ea typeface="Times New Roman" panose="02020603050405020304" pitchFamily="18" charset="0"/>
                <a:cs typeface="Times New Roman" panose="02020603050405020304" pitchFamily="18" charset="0"/>
              </a:rPr>
              <a:t> knockdown of Dnmt1 HCT116 cells.</a:t>
            </a:r>
            <a:r>
              <a:rPr lang="en-GB" dirty="0">
                <a:latin typeface="Times New Roman" panose="02020603050405020304" pitchFamily="18" charset="0"/>
                <a:ea typeface="Times New Roman" panose="02020603050405020304" pitchFamily="18" charset="0"/>
                <a:cs typeface="Times New Roman" panose="02020603050405020304" pitchFamily="18" charset="0"/>
              </a:rPr>
              <a:t> 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cs typeface="Times New Roman" panose="02020603050405020304" pitchFamily="18" charset="0"/>
              </a:rPr>
              <a:t>g of whole cell protein lysates from HCT116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cs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cs typeface="Times New Roman" panose="02020603050405020304" pitchFamily="18" charset="0"/>
              </a:rPr>
              <a:t> by western blot analysis for protein expression of Dnmt1, Uhrf1, Usp7, and Ctnnb1. Tubulin protein expression was used as a loading control. Dnmt1 protein abundance was normalized to tubulin signal and plotted graphically on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cs typeface="Times New Roman" panose="02020603050405020304" pitchFamily="18" charset="0"/>
              </a:rPr>
              <a:t> Prism. (T-test p value &lt;0.05) N=3.</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28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9159" y="887166"/>
            <a:ext cx="6029960" cy="5046345"/>
          </a:xfrm>
          <a:prstGeom prst="rect">
            <a:avLst/>
          </a:prstGeom>
        </p:spPr>
      </p:pic>
      <p:sp>
        <p:nvSpPr>
          <p:cNvPr id="5" name="Rectangle 4"/>
          <p:cNvSpPr/>
          <p:nvPr/>
        </p:nvSpPr>
        <p:spPr>
          <a:xfrm>
            <a:off x="6484775" y="486280"/>
            <a:ext cx="5477069" cy="3139321"/>
          </a:xfrm>
          <a:prstGeom prst="rect">
            <a:avLst/>
          </a:prstGeom>
        </p:spPr>
        <p:txBody>
          <a:bodyPr wrap="square">
            <a:spAutoFit/>
          </a:bodyPr>
          <a:lstStyle/>
          <a:p>
            <a:r>
              <a:rPr lang="en-GB" b="1" smtClean="0">
                <a:latin typeface="Times New Roman" panose="02020603050405020304" pitchFamily="18" charset="0"/>
                <a:ea typeface="Times New Roman" panose="02020603050405020304" pitchFamily="18" charset="0"/>
              </a:rPr>
              <a:t>Western Blot analysis and graphical representation of 1µM 5-Azacitidine treatment of shRNA Dnmt1 stable knockdown HCT116 cells.</a:t>
            </a:r>
            <a:r>
              <a:rPr lang="en-GB" smtClean="0">
                <a:latin typeface="Times New Roman" panose="02020603050405020304" pitchFamily="18" charset="0"/>
                <a:ea typeface="Times New Roman" panose="02020603050405020304" pitchFamily="18" charset="0"/>
              </a:rPr>
              <a:t> 15 </a:t>
            </a:r>
            <a:r>
              <a:rPr lang="en-GB"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smtClean="0">
                <a:latin typeface="Times New Roman" panose="02020603050405020304" pitchFamily="18" charset="0"/>
                <a:ea typeface="Times New Roman" panose="02020603050405020304" pitchFamily="18" charset="0"/>
              </a:rPr>
              <a:t>g of whole cell protein lysates from shRNA-3 Dnmt1 knockdown HCT116 Azacytidine treated and control cells were loaded onto a single phase 8% SDS gel and analyzed by western blot analysis for protein expression of Dnmt1, and Uhrf1. Tubulin protein expression was used as a loading control. Dnmt1 and Uhrf1 signal was normalized to tubulin loading control and plotted graphically using GraphPad Prism. (T-test p value=&lt;0.05)N=3.</a:t>
            </a:r>
            <a:endParaRPr lang="en-GB" dirty="0"/>
          </a:p>
        </p:txBody>
      </p:sp>
      <p:sp>
        <p:nvSpPr>
          <p:cNvPr id="6" name="Rectangle 5"/>
          <p:cNvSpPr/>
          <p:nvPr/>
        </p:nvSpPr>
        <p:spPr>
          <a:xfrm>
            <a:off x="6297438" y="3834511"/>
            <a:ext cx="6096000" cy="2585323"/>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and graphical representation of 1µM 5-Azacitidine treatment of HCT116 control cells. </a:t>
            </a:r>
            <a:r>
              <a:rPr lang="en-GB" i="1"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g of whole cell protein lysates from HCT116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and Uhrf1. Tubulin protein expression was used as a loading control. Dnmt1 and Uhrf1 signal was normalized to tubulin loading control and plotted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 (T-test p value=&lt;0.05) N=3.</a:t>
            </a:r>
            <a:endParaRPr lang="en-GB" dirty="0"/>
          </a:p>
        </p:txBody>
      </p:sp>
    </p:spTree>
    <p:extLst>
      <p:ext uri="{BB962C8B-B14F-4D97-AF65-F5344CB8AC3E}">
        <p14:creationId xmlns:p14="http://schemas.microsoft.com/office/powerpoint/2010/main" val="153920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14512"/>
          <a:stretch/>
        </p:blipFill>
        <p:spPr bwMode="auto">
          <a:xfrm>
            <a:off x="5020089" y="922007"/>
            <a:ext cx="2599690" cy="202819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1934" y="3283432"/>
            <a:ext cx="6096000" cy="2862322"/>
          </a:xfrm>
          <a:prstGeom prst="rect">
            <a:avLst/>
          </a:prstGeom>
        </p:spPr>
        <p:txBody>
          <a:bodyPr>
            <a:spAutoFit/>
          </a:bodyPr>
          <a:lstStyle/>
          <a:p>
            <a:pPr algn="just">
              <a:spcAft>
                <a:spcPts val="1000"/>
              </a:spcAft>
            </a:pPr>
            <a:r>
              <a:rPr lang="en-US" b="1" dirty="0">
                <a:latin typeface="Times" panose="02020603050405020304" pitchFamily="18" charset="0"/>
                <a:ea typeface="Times New Roman" panose="02020603050405020304" pitchFamily="18" charset="0"/>
                <a:cs typeface="Times New Roman" panose="02020603050405020304" pitchFamily="18" charset="0"/>
              </a:rPr>
              <a:t>Subcellular fractionation of HCT116 cell lysates. </a:t>
            </a:r>
            <a:r>
              <a:rPr lang="en-US" dirty="0">
                <a:latin typeface="Times" panose="02020603050405020304" pitchFamily="18" charset="0"/>
                <a:ea typeface="Times New Roman" panose="02020603050405020304" pitchFamily="18" charset="0"/>
                <a:cs typeface="Times New Roman" panose="02020603050405020304" pitchFamily="18" charset="0"/>
              </a:rPr>
              <a:t>HCT116 cells were grown to approximately 75% confluence and </a:t>
            </a:r>
            <a:r>
              <a:rPr lang="en-US" dirty="0" err="1">
                <a:latin typeface="Times" panose="02020603050405020304" pitchFamily="18" charset="0"/>
                <a:ea typeface="Times New Roman" panose="02020603050405020304" pitchFamily="18" charset="0"/>
                <a:cs typeface="Times New Roman" panose="02020603050405020304" pitchFamily="18" charset="0"/>
              </a:rPr>
              <a:t>lysated</a:t>
            </a:r>
            <a:r>
              <a:rPr lang="en-US" dirty="0">
                <a:latin typeface="Times" panose="02020603050405020304" pitchFamily="18" charset="0"/>
                <a:ea typeface="Times New Roman" panose="02020603050405020304" pitchFamily="18" charset="0"/>
                <a:cs typeface="Times New Roman" panose="02020603050405020304" pitchFamily="18" charset="0"/>
              </a:rPr>
              <a:t> using RIPA buffer to produce whole cell lysates or by </a:t>
            </a:r>
            <a:r>
              <a:rPr lang="en-US" dirty="0" err="1">
                <a:latin typeface="Times" panose="02020603050405020304" pitchFamily="18" charset="0"/>
                <a:ea typeface="Times New Roman" panose="02020603050405020304" pitchFamily="18" charset="0"/>
                <a:cs typeface="Times New Roman" panose="02020603050405020304" pitchFamily="18" charset="0"/>
              </a:rPr>
              <a:t>Abcam</a:t>
            </a:r>
            <a:r>
              <a:rPr lang="en-US" dirty="0">
                <a:latin typeface="Times" panose="02020603050405020304" pitchFamily="18" charset="0"/>
                <a:ea typeface="Times New Roman" panose="02020603050405020304" pitchFamily="18" charset="0"/>
                <a:cs typeface="Times New Roman" panose="02020603050405020304" pitchFamily="18" charset="0"/>
              </a:rPr>
              <a:t> nuclear fractionation kit protocols to produce nuclear- or cytosol- enriched lysates (</a:t>
            </a:r>
            <a:r>
              <a:rPr lang="en-US" dirty="0" err="1">
                <a:latin typeface="Times" panose="02020603050405020304" pitchFamily="18" charset="0"/>
                <a:ea typeface="Times New Roman" panose="02020603050405020304" pitchFamily="18" charset="0"/>
                <a:cs typeface="Times New Roman" panose="02020603050405020304" pitchFamily="18" charset="0"/>
              </a:rPr>
              <a:t>Abcam</a:t>
            </a:r>
            <a:r>
              <a:rPr lang="en-US" dirty="0">
                <a:latin typeface="Times" panose="02020603050405020304" pitchFamily="18" charset="0"/>
                <a:ea typeface="Times New Roman" panose="02020603050405020304" pitchFamily="18" charset="0"/>
                <a:cs typeface="Times New Roman" panose="02020603050405020304" pitchFamily="18" charset="0"/>
              </a:rPr>
              <a:t>, ab109719) which were then </a:t>
            </a:r>
            <a:r>
              <a:rPr lang="en-US" dirty="0" err="1">
                <a:latin typeface="Times" panose="02020603050405020304" pitchFamily="18" charset="0"/>
                <a:ea typeface="Times New Roman" panose="02020603050405020304" pitchFamily="18" charset="0"/>
                <a:cs typeface="Times New Roman" panose="02020603050405020304" pitchFamily="18" charset="0"/>
              </a:rPr>
              <a:t>analysed</a:t>
            </a:r>
            <a:r>
              <a:rPr lang="en-US" dirty="0">
                <a:latin typeface="Times" panose="02020603050405020304" pitchFamily="18" charset="0"/>
                <a:ea typeface="Times New Roman" panose="02020603050405020304" pitchFamily="18" charset="0"/>
                <a:cs typeface="Times New Roman" panose="02020603050405020304" pitchFamily="18" charset="0"/>
              </a:rPr>
              <a:t> by western blot. </a:t>
            </a:r>
            <a:r>
              <a:rPr lang="en-GB" dirty="0">
                <a:latin typeface="Times New Roman" panose="02020603050405020304" pitchFamily="18" charset="0"/>
                <a:ea typeface="Times New Roman" panose="02020603050405020304" pitchFamily="18" charset="0"/>
                <a:cs typeface="Times New Roman" panose="02020603050405020304" pitchFamily="18" charset="0"/>
              </a:rPr>
              <a:t>15 </a:t>
            </a:r>
            <a:r>
              <a:rPr lang="en-US" dirty="0">
                <a:latin typeface="Times New Roman" panose="02020603050405020304" pitchFamily="18" charset="0"/>
                <a:ea typeface="Symbol" panose="05050102010706020507" pitchFamily="18" charset="2"/>
                <a:cs typeface="Times New Roman" panose="02020603050405020304" pitchFamily="18" charset="0"/>
              </a:rPr>
              <a:t>µ</a:t>
            </a:r>
            <a:r>
              <a:rPr lang="en-GB" dirty="0">
                <a:latin typeface="Times New Roman" panose="02020603050405020304" pitchFamily="18" charset="0"/>
                <a:ea typeface="Times New Roman" panose="02020603050405020304" pitchFamily="18" charset="0"/>
                <a:cs typeface="Times New Roman" panose="02020603050405020304" pitchFamily="18" charset="0"/>
              </a:rPr>
              <a:t>g of whole cell protein lysates from HCT116 whole cell, nuclear-enriched, or cytosol-enriched lysis protocols were loaded onto a single phase 8% SDS gel and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cs typeface="Times New Roman" panose="02020603050405020304" pitchFamily="18" charset="0"/>
              </a:rPr>
              <a:t> by western blot analysis for protein expression of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Lamin</a:t>
            </a:r>
            <a:r>
              <a:rPr lang="en-GB" dirty="0">
                <a:latin typeface="Times New Roman" panose="02020603050405020304" pitchFamily="18" charset="0"/>
                <a:ea typeface="Times New Roman" panose="02020603050405020304" pitchFamily="18" charset="0"/>
                <a:cs typeface="Times New Roman" panose="02020603050405020304" pitchFamily="18" charset="0"/>
              </a:rPr>
              <a:t> A/C and Tubulin. N=2. </a:t>
            </a:r>
            <a:endParaRPr lang="en-GB" dirty="0">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53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306388" y="187234"/>
            <a:ext cx="3840480" cy="3870960"/>
          </a:xfrm>
          <a:prstGeom prst="rect">
            <a:avLst/>
          </a:prstGeom>
        </p:spPr>
      </p:pic>
      <p:sp>
        <p:nvSpPr>
          <p:cNvPr id="5" name="Rectangle 4"/>
          <p:cNvSpPr/>
          <p:nvPr/>
        </p:nvSpPr>
        <p:spPr>
          <a:xfrm>
            <a:off x="3458547" y="4279460"/>
            <a:ext cx="6096000" cy="2031325"/>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5-Azacitidine cellular toxicity measured by release of LDH. </a:t>
            </a:r>
            <a:r>
              <a:rPr lang="en-GB" dirty="0">
                <a:latin typeface="Times New Roman" panose="02020603050405020304" pitchFamily="18" charset="0"/>
                <a:ea typeface="Times New Roman" panose="02020603050405020304" pitchFamily="18" charset="0"/>
              </a:rPr>
              <a:t>Cells were seeded in a 96 well plate and treated with 5-Azacitidine for 10 hours. Following treatment culture media was removed and analysed for LDH concentration using </a:t>
            </a:r>
            <a:r>
              <a:rPr lang="en-GB" dirty="0" err="1">
                <a:latin typeface="Times New Roman" panose="02020603050405020304" pitchFamily="18" charset="0"/>
                <a:ea typeface="Times New Roman" panose="02020603050405020304" pitchFamily="18" charset="0"/>
              </a:rPr>
              <a:t>CytoTox</a:t>
            </a:r>
            <a:r>
              <a:rPr lang="en-GB" dirty="0">
                <a:latin typeface="Times New Roman" panose="02020603050405020304" pitchFamily="18" charset="0"/>
                <a:ea typeface="Times New Roman" panose="02020603050405020304" pitchFamily="18" charset="0"/>
              </a:rPr>
              <a:t> 96 assay (</a:t>
            </a:r>
            <a:r>
              <a:rPr lang="en-GB" dirty="0" err="1">
                <a:latin typeface="Times New Roman" panose="02020603050405020304" pitchFamily="18" charset="0"/>
                <a:ea typeface="Times New Roman" panose="02020603050405020304" pitchFamily="18" charset="0"/>
              </a:rPr>
              <a:t>Promega</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Absorbances</a:t>
            </a:r>
            <a:r>
              <a:rPr lang="en-GB" dirty="0">
                <a:latin typeface="Times New Roman" panose="02020603050405020304" pitchFamily="18" charset="0"/>
                <a:ea typeface="Times New Roman" panose="02020603050405020304" pitchFamily="18" charset="0"/>
              </a:rPr>
              <a:t> were measured using a </a:t>
            </a:r>
            <a:r>
              <a:rPr lang="en-GB" dirty="0" err="1">
                <a:latin typeface="Times New Roman" panose="02020603050405020304" pitchFamily="18" charset="0"/>
                <a:ea typeface="Times New Roman" panose="02020603050405020304" pitchFamily="18" charset="0"/>
              </a:rPr>
              <a:t>colourimeter</a:t>
            </a:r>
            <a:r>
              <a:rPr lang="en-GB" dirty="0">
                <a:latin typeface="Times New Roman" panose="02020603050405020304" pitchFamily="18" charset="0"/>
                <a:ea typeface="Times New Roman" panose="02020603050405020304" pitchFamily="18" charset="0"/>
              </a:rPr>
              <a:t> and plotted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 N=3, * = P value &lt;0.05 (Student’s t-test).</a:t>
            </a:r>
            <a:endParaRPr lang="en-GB" dirty="0"/>
          </a:p>
        </p:txBody>
      </p:sp>
    </p:spTree>
    <p:extLst>
      <p:ext uri="{BB962C8B-B14F-4D97-AF65-F5344CB8AC3E}">
        <p14:creationId xmlns:p14="http://schemas.microsoft.com/office/powerpoint/2010/main" val="286948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679034" y="394646"/>
            <a:ext cx="5580380" cy="2747010"/>
          </a:xfrm>
          <a:prstGeom prst="rect">
            <a:avLst/>
          </a:prstGeom>
        </p:spPr>
      </p:pic>
      <p:sp>
        <p:nvSpPr>
          <p:cNvPr id="5" name="Rectangle 4"/>
          <p:cNvSpPr/>
          <p:nvPr/>
        </p:nvSpPr>
        <p:spPr>
          <a:xfrm>
            <a:off x="3421224" y="3584043"/>
            <a:ext cx="6096000" cy="2862322"/>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Expression of P16 in 5-Azacitidine treated HCT116 cells. </a:t>
            </a:r>
            <a:r>
              <a:rPr lang="en-GB" dirty="0">
                <a:latin typeface="Times New Roman" panose="02020603050405020304" pitchFamily="18" charset="0"/>
                <a:ea typeface="Times New Roman" panose="02020603050405020304" pitchFamily="18" charset="0"/>
              </a:rPr>
              <a:t>Cells were seeded 24 hours and then treated with 1</a:t>
            </a:r>
            <a:r>
              <a:rPr lang="en-GB" dirty="0">
                <a:latin typeface="Times New Roman" panose="02020603050405020304" pitchFamily="18" charset="0"/>
                <a:ea typeface="Symbol" panose="05050102010706020507" pitchFamily="18" charset="2"/>
              </a:rPr>
              <a:t>µl</a:t>
            </a:r>
            <a:r>
              <a:rPr lang="en-GB" dirty="0">
                <a:latin typeface="Times New Roman" panose="02020603050405020304" pitchFamily="18" charset="0"/>
                <a:ea typeface="Times New Roman" panose="02020603050405020304" pitchFamily="18" charset="0"/>
              </a:rPr>
              <a:t> of 5-Azacitidine or PBS control for 48 hours, cells were then lysed using RIPA buffer and analysed by western blot. 15 </a:t>
            </a:r>
            <a:r>
              <a:rPr lang="en-GB" dirty="0">
                <a:latin typeface="Times New Roman" panose="02020603050405020304" pitchFamily="18" charset="0"/>
                <a:ea typeface="Symbol" panose="05050102010706020507" pitchFamily="18" charset="2"/>
              </a:rPr>
              <a:t>µ</a:t>
            </a:r>
            <a:r>
              <a:rPr lang="en-GB" dirty="0">
                <a:latin typeface="Times New Roman" panose="02020603050405020304" pitchFamily="18" charset="0"/>
                <a:ea typeface="Times New Roman" panose="02020603050405020304" pitchFamily="18" charset="0"/>
              </a:rPr>
              <a:t>g of whole cell protein lysates from HCT116 5-Azacitidine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P16. Tubulin protein expression was used as a loading control. N=3. HeLa whole cell lysate was used as a positive control for P16 expression.</a:t>
            </a:r>
            <a:endParaRPr lang="en-GB" dirty="0"/>
          </a:p>
        </p:txBody>
      </p:sp>
    </p:spTree>
    <p:extLst>
      <p:ext uri="{BB962C8B-B14F-4D97-AF65-F5344CB8AC3E}">
        <p14:creationId xmlns:p14="http://schemas.microsoft.com/office/powerpoint/2010/main" val="51933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227666" y="581705"/>
            <a:ext cx="5923280" cy="3343275"/>
          </a:xfrm>
          <a:prstGeom prst="rect">
            <a:avLst/>
          </a:prstGeom>
        </p:spPr>
      </p:pic>
      <p:sp>
        <p:nvSpPr>
          <p:cNvPr id="5" name="Rectangle 4"/>
          <p:cNvSpPr/>
          <p:nvPr/>
        </p:nvSpPr>
        <p:spPr>
          <a:xfrm>
            <a:off x="3054946" y="4178283"/>
            <a:ext cx="6096000" cy="2308324"/>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GO cellular compartment enrichment of nuclear-enriched 5-Azacitidine treated/control proteomic dataset. </a:t>
            </a:r>
            <a:r>
              <a:rPr lang="en-GB" dirty="0">
                <a:latin typeface="Times New Roman" panose="02020603050405020304" pitchFamily="18" charset="0"/>
                <a:ea typeface="Times New Roman" panose="02020603050405020304" pitchFamily="18" charset="0"/>
              </a:rPr>
              <a:t>Proteins IDs from 5-Azacitidine proteomic analysis dataset and a comparable whole cell proteomic dataset were searched for their GO localization term using Ingenuity Pathway Analysis (IPA) (QIAGEN) (</a:t>
            </a:r>
            <a:r>
              <a:rPr lang="en-GB" dirty="0" err="1">
                <a:latin typeface="Times New Roman" panose="02020603050405020304" pitchFamily="18" charset="0"/>
                <a:ea typeface="Times New Roman" panose="02020603050405020304" pitchFamily="18" charset="0"/>
              </a:rPr>
              <a:t>Bonferroni</a:t>
            </a:r>
            <a:r>
              <a:rPr lang="en-GB" dirty="0">
                <a:latin typeface="Times New Roman" panose="02020603050405020304" pitchFamily="18" charset="0"/>
                <a:ea typeface="Times New Roman" panose="02020603050405020304" pitchFamily="18" charset="0"/>
              </a:rPr>
              <a:t> corrected t-test p value = &lt;0.05). Results were plotted graphically as percentages of the whole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a:t>
            </a:r>
            <a:endParaRPr lang="en-GB" dirty="0"/>
          </a:p>
        </p:txBody>
      </p:sp>
    </p:spTree>
    <p:extLst>
      <p:ext uri="{BB962C8B-B14F-4D97-AF65-F5344CB8AC3E}">
        <p14:creationId xmlns:p14="http://schemas.microsoft.com/office/powerpoint/2010/main" val="329205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703380" y="654290"/>
            <a:ext cx="2486660" cy="2265045"/>
          </a:xfrm>
          <a:prstGeom prst="rect">
            <a:avLst/>
          </a:prstGeom>
        </p:spPr>
      </p:pic>
      <p:sp>
        <p:nvSpPr>
          <p:cNvPr id="5" name="Rectangle 4"/>
          <p:cNvSpPr/>
          <p:nvPr/>
        </p:nvSpPr>
        <p:spPr>
          <a:xfrm>
            <a:off x="3215951" y="3363028"/>
            <a:ext cx="6096000" cy="3416320"/>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Interaction network of Dnmt1 and proteins assessed by western blot analysis for response to treatment by 5-Azacitidine. </a:t>
            </a:r>
            <a:r>
              <a:rPr lang="en-GB" dirty="0">
                <a:latin typeface="Times New Roman" panose="02020603050405020304" pitchFamily="18" charset="0"/>
                <a:ea typeface="Times New Roman" panose="02020603050405020304" pitchFamily="18" charset="0"/>
              </a:rPr>
              <a:t>Proteomic fold change data in response to 5-Azacitidine was validated by western blot analysis. Proteins validated and known to interact (via String DB analysis) were plotted manually and </a:t>
            </a:r>
            <a:r>
              <a:rPr lang="en-GB" dirty="0" err="1">
                <a:latin typeface="Times New Roman" panose="02020603050405020304" pitchFamily="18" charset="0"/>
                <a:ea typeface="Times New Roman" panose="02020603050405020304" pitchFamily="18" charset="0"/>
              </a:rPr>
              <a:t>pseudocoloured</a:t>
            </a:r>
            <a:r>
              <a:rPr lang="en-GB" dirty="0">
                <a:latin typeface="Times New Roman" panose="02020603050405020304" pitchFamily="18" charset="0"/>
                <a:ea typeface="Times New Roman" panose="02020603050405020304" pitchFamily="18" charset="0"/>
              </a:rPr>
              <a:t> according to abundance change. Dnmt1 protein abundance was found to be significantly decreased (red) in response to 5-Azacitidine treatment, however interaction partners Usp7 and Beta-Catenin protein abundance was not altered (grey). Beta-Catenin interaction partner GSK3β protein abundance also remained unchanged.  (p value = &lt;0.05 </a:t>
            </a:r>
            <a:r>
              <a:rPr lang="en-GB" dirty="0" err="1">
                <a:latin typeface="Times New Roman" panose="02020603050405020304" pitchFamily="18" charset="0"/>
                <a:ea typeface="Times New Roman" panose="02020603050405020304" pitchFamily="18" charset="0"/>
              </a:rPr>
              <a:t>Benjamini</a:t>
            </a:r>
            <a:r>
              <a:rPr lang="en-GB" dirty="0">
                <a:latin typeface="Times New Roman" panose="02020603050405020304" pitchFamily="18" charset="0"/>
                <a:ea typeface="Times New Roman" panose="02020603050405020304" pitchFamily="18" charset="0"/>
              </a:rPr>
              <a:t>-Hochberg corrected t-test, FDR 5%)</a:t>
            </a:r>
            <a:endParaRPr lang="en-GB" dirty="0"/>
          </a:p>
        </p:txBody>
      </p:sp>
    </p:spTree>
    <p:extLst>
      <p:ext uri="{BB962C8B-B14F-4D97-AF65-F5344CB8AC3E}">
        <p14:creationId xmlns:p14="http://schemas.microsoft.com/office/powerpoint/2010/main" val="55065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11253" y="238066"/>
            <a:ext cx="8393430" cy="3918585"/>
          </a:xfrm>
          <a:prstGeom prst="rect">
            <a:avLst/>
          </a:prstGeom>
        </p:spPr>
      </p:pic>
      <p:sp>
        <p:nvSpPr>
          <p:cNvPr id="5" name="Rectangle 4"/>
          <p:cNvSpPr/>
          <p:nvPr/>
        </p:nvSpPr>
        <p:spPr>
          <a:xfrm>
            <a:off x="2011253" y="4339694"/>
            <a:ext cx="8783216" cy="2585323"/>
          </a:xfrm>
          <a:prstGeom prst="rect">
            <a:avLst/>
          </a:prstGeom>
        </p:spPr>
        <p:txBody>
          <a:bodyPr wrap="square">
            <a:spAutoFit/>
          </a:bodyPr>
          <a:lstStyle/>
          <a:p>
            <a:pPr>
              <a:spcBef>
                <a:spcPts val="600"/>
              </a:spcBef>
              <a:spcAft>
                <a:spcPts val="600"/>
              </a:spcAft>
              <a:tabLst>
                <a:tab pos="900430" algn="l"/>
              </a:tabLst>
            </a:pPr>
            <a:r>
              <a:rPr lang="en-GB" b="1" dirty="0">
                <a:latin typeface="Times New Roman" panose="02020603050405020304" pitchFamily="18" charset="0"/>
                <a:ea typeface="Times New Roman" panose="02020603050405020304" pitchFamily="18" charset="0"/>
                <a:cs typeface="Times New Roman" panose="02020603050405020304" pitchFamily="18" charset="0"/>
              </a:rPr>
              <a:t>The percentage change of protein abundance of Dnmt1, Beta-Catenin, USP7, and GSK3β in response to 1µM of 5-Azacitidine treatment, over a period of 48 hours.  </a:t>
            </a:r>
            <a:r>
              <a:rPr lang="en-GB" dirty="0">
                <a:latin typeface="Times New Roman" panose="02020603050405020304" pitchFamily="18" charset="0"/>
                <a:ea typeface="Times New Roman" panose="02020603050405020304" pitchFamily="18" charset="0"/>
                <a:cs typeface="Times New Roman" panose="02020603050405020304" pitchFamily="18" charset="0"/>
              </a:rPr>
              <a:t>Cells were treated with 1µM of 5-Azacitidine supplemented media 24 after culture seeding and protein abundance measured at time points up to 48 hours. Cells were then lysed and 15 </a:t>
            </a:r>
            <a:r>
              <a:rPr lang="en-GB" dirty="0">
                <a:latin typeface="Times New Roman" panose="02020603050405020304" pitchFamily="18" charset="0"/>
                <a:ea typeface="Symbol" panose="05050102010706020507" pitchFamily="18" charset="2"/>
                <a:cs typeface="Times New Roman" panose="02020603050405020304" pitchFamily="18" charset="0"/>
              </a:rPr>
              <a:t>µ</a:t>
            </a:r>
            <a:r>
              <a:rPr lang="en-GB" dirty="0">
                <a:latin typeface="Times New Roman" panose="02020603050405020304" pitchFamily="18" charset="0"/>
                <a:ea typeface="Times New Roman" panose="02020603050405020304" pitchFamily="18" charset="0"/>
                <a:cs typeface="Times New Roman" panose="02020603050405020304" pitchFamily="18" charset="0"/>
              </a:rPr>
              <a:t>g of whole cell protein lysates were loaded onto a single phase 8% SDS gel and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cs typeface="Times New Roman" panose="02020603050405020304" pitchFamily="18" charset="0"/>
              </a:rPr>
              <a:t> by western blot analysis for protein expression of Dnmt1, Usp7, Beta-Catenin and Gsk3β. Protein abundance was normalized to tubulin control and percentage change over time was calculated as normalized protein abundance change relative to 0 hour time point. Results were plotted graphically using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RStudio</a:t>
            </a:r>
            <a:r>
              <a:rPr lang="en-GB" dirty="0">
                <a:latin typeface="Times New Roman" panose="02020603050405020304" pitchFamily="18" charset="0"/>
                <a:ea typeface="Times New Roman" panose="02020603050405020304" pitchFamily="18" charset="0"/>
                <a:cs typeface="Times New Roman" panose="02020603050405020304" pitchFamily="18" charset="0"/>
              </a:rPr>
              <a:t> and Ggplot2. N=3</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13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025602" y="341008"/>
            <a:ext cx="4961890" cy="3675380"/>
          </a:xfrm>
          <a:prstGeom prst="rect">
            <a:avLst/>
          </a:prstGeom>
        </p:spPr>
      </p:pic>
      <p:sp>
        <p:nvSpPr>
          <p:cNvPr id="5" name="Rectangle 4"/>
          <p:cNvSpPr/>
          <p:nvPr/>
        </p:nvSpPr>
        <p:spPr>
          <a:xfrm>
            <a:off x="3570514" y="4114429"/>
            <a:ext cx="6096000" cy="2585323"/>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Graphical representation of western blot analysis of Brd2 protein abundance in nuclear-enriched 5-Azacitidine treated HCT116 cell, western blot shown in Fig4B.  </a:t>
            </a:r>
            <a:r>
              <a:rPr lang="en-GB" dirty="0">
                <a:latin typeface="Times New Roman" panose="02020603050405020304" pitchFamily="18" charset="0"/>
                <a:ea typeface="Times New Roman" panose="02020603050405020304" pitchFamily="18" charset="0"/>
              </a:rPr>
              <a:t>Graph shows relative protein abundance of Dnmt1 and Brd2 presented as normalized signal units, signal was normalized to </a:t>
            </a:r>
            <a:r>
              <a:rPr lang="en-GB" dirty="0" err="1">
                <a:latin typeface="Times New Roman" panose="02020603050405020304" pitchFamily="18" charset="0"/>
                <a:ea typeface="Times New Roman" panose="02020603050405020304" pitchFamily="18" charset="0"/>
              </a:rPr>
              <a:t>Lamin</a:t>
            </a:r>
            <a:r>
              <a:rPr lang="en-GB" dirty="0">
                <a:latin typeface="Times New Roman" panose="02020603050405020304" pitchFamily="18" charset="0"/>
                <a:ea typeface="Times New Roman" panose="02020603050405020304" pitchFamily="18" charset="0"/>
              </a:rPr>
              <a:t> A/C loading control. * = P value  0.002 significant difference in Dnmt1 protein levels following 48 hours of 5-Azacitidine treatment . (p value = &lt;0.05 </a:t>
            </a:r>
            <a:r>
              <a:rPr lang="en-GB" dirty="0" err="1">
                <a:latin typeface="Times New Roman" panose="02020603050405020304" pitchFamily="18" charset="0"/>
                <a:ea typeface="Times New Roman" panose="02020603050405020304" pitchFamily="18" charset="0"/>
              </a:rPr>
              <a:t>Benjamini</a:t>
            </a:r>
            <a:r>
              <a:rPr lang="en-GB" dirty="0">
                <a:latin typeface="Times New Roman" panose="02020603050405020304" pitchFamily="18" charset="0"/>
                <a:ea typeface="Times New Roman" panose="02020603050405020304" pitchFamily="18" charset="0"/>
              </a:rPr>
              <a:t>-Hochberg corrected t-test, FDR 5%)</a:t>
            </a:r>
            <a:endParaRPr lang="en-GB" dirty="0"/>
          </a:p>
        </p:txBody>
      </p:sp>
    </p:spTree>
    <p:extLst>
      <p:ext uri="{BB962C8B-B14F-4D97-AF65-F5344CB8AC3E}">
        <p14:creationId xmlns:p14="http://schemas.microsoft.com/office/powerpoint/2010/main" val="80017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865647" y="288426"/>
            <a:ext cx="5580380" cy="2884805"/>
          </a:xfrm>
          <a:prstGeom prst="rect">
            <a:avLst/>
          </a:prstGeom>
        </p:spPr>
      </p:pic>
      <p:sp>
        <p:nvSpPr>
          <p:cNvPr id="5" name="Rectangle 4"/>
          <p:cNvSpPr/>
          <p:nvPr/>
        </p:nvSpPr>
        <p:spPr>
          <a:xfrm>
            <a:off x="3350027" y="4178283"/>
            <a:ext cx="6096000" cy="2308324"/>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of total cell Brd2 protein abundance in 5-Azacitidine treated HCT116 cells including 24 hour treatment time point.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Symbol" panose="05050102010706020507" pitchFamily="18" charset="2"/>
              </a:rPr>
              <a:t>µ</a:t>
            </a:r>
            <a:r>
              <a:rPr lang="en-GB" dirty="0">
                <a:latin typeface="Times New Roman" panose="02020603050405020304" pitchFamily="18" charset="0"/>
                <a:ea typeface="Times New Roman" panose="02020603050405020304" pitchFamily="18" charset="0"/>
              </a:rPr>
              <a:t>g of whole cell protein lysates from HCT116 5-Azacitidine treated and control PBS treated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and Brd2. Tubulin protein expression was used as a loading control. N=3</a:t>
            </a:r>
            <a:endParaRPr lang="en-GB" dirty="0"/>
          </a:p>
        </p:txBody>
      </p:sp>
    </p:spTree>
    <p:extLst>
      <p:ext uri="{BB962C8B-B14F-4D97-AF65-F5344CB8AC3E}">
        <p14:creationId xmlns:p14="http://schemas.microsoft.com/office/powerpoint/2010/main" val="398669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9014" y="0"/>
            <a:ext cx="5151380" cy="6690649"/>
          </a:xfrm>
          <a:prstGeom prst="rect">
            <a:avLst/>
          </a:prstGeom>
        </p:spPr>
      </p:pic>
      <p:sp>
        <p:nvSpPr>
          <p:cNvPr id="5" name="Rectangle 4"/>
          <p:cNvSpPr/>
          <p:nvPr/>
        </p:nvSpPr>
        <p:spPr>
          <a:xfrm>
            <a:off x="5708073" y="1416086"/>
            <a:ext cx="6096000" cy="3693319"/>
          </a:xfrm>
          <a:prstGeom prst="rect">
            <a:avLst/>
          </a:prstGeom>
        </p:spPr>
        <p:txBody>
          <a:bodyPr>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Western Blot analysis of Dnmt1 protein levels in HCT116 cells treated with </a:t>
            </a:r>
            <a:r>
              <a:rPr lang="en-GB" b="1" dirty="0" err="1">
                <a:latin typeface="Calibri" panose="020F0502020204030204" pitchFamily="34" charset="0"/>
                <a:ea typeface="Times New Roman" panose="02020603050405020304" pitchFamily="18" charset="0"/>
                <a:cs typeface="Times New Roman" panose="02020603050405020304" pitchFamily="18" charset="0"/>
              </a:rPr>
              <a:t>Azacytidine</a:t>
            </a:r>
            <a:r>
              <a:rPr lang="en-GB" b="1"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Times New Roman" panose="02020603050405020304" pitchFamily="18" charset="0"/>
                <a:ea typeface="Times New Roman" panose="02020603050405020304" pitchFamily="18" charset="0"/>
              </a:rPr>
              <a:t>Concentrations of 5-Azactidine between 0.1</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and 10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were used to treat cells over a time course. 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g of whole cell protein lysates from HCT116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Tubulin protein expression was used as a loading control. The associated plot shows the relative percentage abundance of Dnmt1 protein levels across the time course following treatment with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dose-course. Dnmt1 protein abundance was normalized to loading control and plotted as a percentage of the expression in an untreated control for each concentration of </a:t>
            </a:r>
            <a:r>
              <a:rPr lang="en-GB" dirty="0" err="1">
                <a:latin typeface="Times New Roman" panose="02020603050405020304" pitchFamily="18" charset="0"/>
                <a:ea typeface="Times New Roman" panose="02020603050405020304" pitchFamily="18" charset="0"/>
              </a:rPr>
              <a:t>Azacytidine</a:t>
            </a:r>
            <a:r>
              <a:rPr lang="en-GB" b="1" dirty="0">
                <a:latin typeface="Times New Roman" panose="02020603050405020304" pitchFamily="18" charset="0"/>
                <a:ea typeface="Times New Roman" panose="02020603050405020304" pitchFamily="18" charset="0"/>
              </a:rPr>
              <a:t>.</a:t>
            </a:r>
            <a:endParaRPr lang="en-GB" dirty="0"/>
          </a:p>
        </p:txBody>
      </p:sp>
    </p:spTree>
    <p:extLst>
      <p:ext uri="{BB962C8B-B14F-4D97-AF65-F5344CB8AC3E}">
        <p14:creationId xmlns:p14="http://schemas.microsoft.com/office/powerpoint/2010/main" val="10470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48406" y="384240"/>
            <a:ext cx="5580380" cy="2730500"/>
          </a:xfrm>
          <a:prstGeom prst="rect">
            <a:avLst/>
          </a:prstGeom>
        </p:spPr>
      </p:pic>
      <p:sp>
        <p:nvSpPr>
          <p:cNvPr id="5" name="Rectangle 4"/>
          <p:cNvSpPr/>
          <p:nvPr/>
        </p:nvSpPr>
        <p:spPr>
          <a:xfrm>
            <a:off x="3365240" y="3917026"/>
            <a:ext cx="6096000" cy="2308324"/>
          </a:xfrm>
          <a:prstGeom prst="rect">
            <a:avLst/>
          </a:prstGeom>
        </p:spPr>
        <p:txBody>
          <a:bodyPr>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Western Blot analysis of Dnmt1 and Uhrf1 total protein abundance and in 5-Azacitidine treated HCT116 cells including 24 hour treatment time point.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Symbol" panose="05050102010706020507" pitchFamily="18" charset="2"/>
              </a:rPr>
              <a:t>µ</a:t>
            </a:r>
            <a:r>
              <a:rPr lang="en-GB" dirty="0">
                <a:latin typeface="Times New Roman" panose="02020603050405020304" pitchFamily="18" charset="0"/>
                <a:ea typeface="Times New Roman" panose="02020603050405020304" pitchFamily="18" charset="0"/>
              </a:rPr>
              <a:t>g of whole cell protein lysates from HCT116 5-Azacitidine treated and PBS treated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Uurf1. Tubulin protein expression was used as a loading control. N=3</a:t>
            </a:r>
            <a:endParaRPr lang="en-GB" dirty="0"/>
          </a:p>
        </p:txBody>
      </p:sp>
    </p:spTree>
    <p:extLst>
      <p:ext uri="{BB962C8B-B14F-4D97-AF65-F5344CB8AC3E}">
        <p14:creationId xmlns:p14="http://schemas.microsoft.com/office/powerpoint/2010/main" val="2262851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828324" y="531902"/>
            <a:ext cx="5580380" cy="2920365"/>
          </a:xfrm>
          <a:prstGeom prst="rect">
            <a:avLst/>
          </a:prstGeom>
        </p:spPr>
      </p:pic>
      <p:sp>
        <p:nvSpPr>
          <p:cNvPr id="5" name="Rectangle 4"/>
          <p:cNvSpPr/>
          <p:nvPr/>
        </p:nvSpPr>
        <p:spPr>
          <a:xfrm>
            <a:off x="3312704" y="4066315"/>
            <a:ext cx="6096000" cy="2308324"/>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of 1µM 5-Azacitidine treatment of </a:t>
            </a:r>
            <a:r>
              <a:rPr lang="en-GB" b="1" dirty="0" err="1">
                <a:latin typeface="Times New Roman" panose="02020603050405020304" pitchFamily="18" charset="0"/>
                <a:ea typeface="Times New Roman" panose="02020603050405020304" pitchFamily="18" charset="0"/>
              </a:rPr>
              <a:t>shRNA</a:t>
            </a:r>
            <a:r>
              <a:rPr lang="en-GB" b="1" dirty="0">
                <a:latin typeface="Times New Roman" panose="02020603050405020304" pitchFamily="18" charset="0"/>
                <a:ea typeface="Times New Roman" panose="02020603050405020304" pitchFamily="18" charset="0"/>
              </a:rPr>
              <a:t> negative control stable knockdown HCT116 cells.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Symbol" panose="05050102010706020507" pitchFamily="18" charset="2"/>
              </a:rPr>
              <a:t>µ</a:t>
            </a:r>
            <a:r>
              <a:rPr lang="en-GB" dirty="0">
                <a:latin typeface="Times New Roman" panose="02020603050405020304" pitchFamily="18" charset="0"/>
                <a:ea typeface="Times New Roman" panose="02020603050405020304" pitchFamily="18" charset="0"/>
              </a:rPr>
              <a:t>g of whole cell protein lysates from </a:t>
            </a:r>
            <a:r>
              <a:rPr lang="en-GB" dirty="0" err="1">
                <a:latin typeface="Times New Roman" panose="02020603050405020304" pitchFamily="18" charset="0"/>
                <a:ea typeface="Times New Roman" panose="02020603050405020304" pitchFamily="18" charset="0"/>
              </a:rPr>
              <a:t>shRNA</a:t>
            </a:r>
            <a:r>
              <a:rPr lang="en-GB" dirty="0">
                <a:latin typeface="Times New Roman" panose="02020603050405020304" pitchFamily="18" charset="0"/>
                <a:ea typeface="Times New Roman" panose="02020603050405020304" pitchFamily="18" charset="0"/>
              </a:rPr>
              <a:t> negative control knockdown HCT116 5-Azacitidine treated and PBS treated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and Uhrf1. Tubulin protein expression was used as a loading control. N=3.</a:t>
            </a:r>
            <a:endParaRPr lang="en-GB" dirty="0"/>
          </a:p>
        </p:txBody>
      </p:sp>
    </p:spTree>
    <p:extLst>
      <p:ext uri="{BB962C8B-B14F-4D97-AF65-F5344CB8AC3E}">
        <p14:creationId xmlns:p14="http://schemas.microsoft.com/office/powerpoint/2010/main" val="216939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23792"/>
          <a:stretch/>
        </p:blipFill>
        <p:spPr bwMode="auto">
          <a:xfrm>
            <a:off x="92537" y="1113761"/>
            <a:ext cx="4458970" cy="453072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940829" y="1970084"/>
            <a:ext cx="4666211" cy="3416320"/>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Cell titre assay of viable cells following treatment with </a:t>
            </a:r>
            <a:r>
              <a:rPr lang="en-GB" b="1" dirty="0" err="1">
                <a:latin typeface="Times New Roman" panose="02020603050405020304" pitchFamily="18" charset="0"/>
                <a:ea typeface="Times New Roman" panose="02020603050405020304" pitchFamily="18" charset="0"/>
              </a:rPr>
              <a:t>Azacytidine</a:t>
            </a:r>
            <a:r>
              <a:rPr lang="en-GB" b="1"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Cells were treated for the specified time points with 1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and 10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concentrations of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over a period of 48 hours. The number of viable cells was assessed using a </a:t>
            </a:r>
            <a:r>
              <a:rPr lang="en-GB" dirty="0" err="1">
                <a:latin typeface="Times New Roman" panose="02020603050405020304" pitchFamily="18" charset="0"/>
                <a:ea typeface="Times New Roman" panose="02020603050405020304" pitchFamily="18" charset="0"/>
              </a:rPr>
              <a:t>CellTitre</a:t>
            </a:r>
            <a:r>
              <a:rPr lang="en-GB" dirty="0">
                <a:latin typeface="Times New Roman" panose="02020603050405020304" pitchFamily="18" charset="0"/>
                <a:ea typeface="Times New Roman" panose="02020603050405020304" pitchFamily="18" charset="0"/>
              </a:rPr>
              <a:t> assay (</a:t>
            </a:r>
            <a:r>
              <a:rPr lang="en-GB" dirty="0" err="1">
                <a:latin typeface="Times New Roman" panose="02020603050405020304" pitchFamily="18" charset="0"/>
                <a:ea typeface="Times New Roman" panose="02020603050405020304" pitchFamily="18" charset="0"/>
              </a:rPr>
              <a:t>Promega</a:t>
            </a:r>
            <a:r>
              <a:rPr lang="en-GB" dirty="0">
                <a:latin typeface="Times New Roman" panose="02020603050405020304" pitchFamily="18" charset="0"/>
                <a:ea typeface="Times New Roman" panose="02020603050405020304" pitchFamily="18" charset="0"/>
              </a:rPr>
              <a:t>). * = significant difference between control and 10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treated cells. ** = significant difference between control and 1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treated cells (Student’s t-test; p-value &lt;0.05). *** = significant difference between 1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and 10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treated cells. N=4</a:t>
            </a:r>
            <a:endParaRPr lang="en-GB" dirty="0"/>
          </a:p>
        </p:txBody>
      </p:sp>
    </p:spTree>
    <p:extLst>
      <p:ext uri="{BB962C8B-B14F-4D97-AF65-F5344CB8AC3E}">
        <p14:creationId xmlns:p14="http://schemas.microsoft.com/office/powerpoint/2010/main" val="212871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21299"/>
          <a:stretch/>
        </p:blipFill>
        <p:spPr bwMode="auto">
          <a:xfrm>
            <a:off x="0" y="526963"/>
            <a:ext cx="5943600" cy="623633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943600" y="2075469"/>
            <a:ext cx="4984865" cy="3139321"/>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Time-dependent degradation of Dnmt1 in HCT116 cells following treatment with 1µM Azacytidine.</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g of whole cell protein lysates from HCT116 1</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abundance of Dnmt1, Usp7, Ctnnb1, and Gsk3ß. Usp7 antibody is double banded, which is thought to be another isoform with an as yet unknown function (Luo et al,. 2015) Tubulin protein expression was used as a loading control. N=3</a:t>
            </a:r>
            <a:endParaRPr lang="en-GB" dirty="0"/>
          </a:p>
        </p:txBody>
      </p:sp>
    </p:spTree>
    <p:extLst>
      <p:ext uri="{BB962C8B-B14F-4D97-AF65-F5344CB8AC3E}">
        <p14:creationId xmlns:p14="http://schemas.microsoft.com/office/powerpoint/2010/main" val="155702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0696" y="148532"/>
            <a:ext cx="4907915" cy="6544310"/>
          </a:xfrm>
          <a:prstGeom prst="rect">
            <a:avLst/>
          </a:prstGeom>
        </p:spPr>
      </p:pic>
      <p:sp>
        <p:nvSpPr>
          <p:cNvPr id="5" name="Rectangle 4"/>
          <p:cNvSpPr/>
          <p:nvPr/>
        </p:nvSpPr>
        <p:spPr>
          <a:xfrm>
            <a:off x="5874327" y="2682023"/>
            <a:ext cx="5214851" cy="1477328"/>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Principal Components Analysis of normalised nuclear proteome data from each sample. </a:t>
            </a:r>
            <a:r>
              <a:rPr lang="en-GB" dirty="0">
                <a:latin typeface="Times New Roman" panose="02020603050405020304" pitchFamily="18" charset="0"/>
                <a:ea typeface="Times New Roman" panose="02020603050405020304" pitchFamily="18" charset="0"/>
              </a:rPr>
              <a:t>The first two principal components are shown in the plot and represent 25.38% of the variation (PC1) and 10.65% of the variation (PC2).</a:t>
            </a:r>
            <a:endParaRPr lang="en-GB" dirty="0"/>
          </a:p>
        </p:txBody>
      </p:sp>
    </p:spTree>
    <p:extLst>
      <p:ext uri="{BB962C8B-B14F-4D97-AF65-F5344CB8AC3E}">
        <p14:creationId xmlns:p14="http://schemas.microsoft.com/office/powerpoint/2010/main" val="2740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17557" y="86158"/>
            <a:ext cx="6158865" cy="3792855"/>
          </a:xfrm>
          <a:prstGeom prst="rect">
            <a:avLst/>
          </a:prstGeom>
        </p:spPr>
      </p:pic>
      <p:sp>
        <p:nvSpPr>
          <p:cNvPr id="5" name="Rectangle 4"/>
          <p:cNvSpPr/>
          <p:nvPr/>
        </p:nvSpPr>
        <p:spPr>
          <a:xfrm>
            <a:off x="419359" y="4308640"/>
            <a:ext cx="5432801" cy="2308324"/>
          </a:xfrm>
          <a:prstGeom prst="rect">
            <a:avLst/>
          </a:prstGeom>
        </p:spPr>
        <p:txBody>
          <a:bodyPr wrap="square">
            <a:spAutoFit/>
          </a:bodyPr>
          <a:lstStyle/>
          <a:p>
            <a:r>
              <a:rPr lang="en-GB" b="1" smtClean="0">
                <a:latin typeface="Times New Roman" panose="02020603050405020304" pitchFamily="18" charset="0"/>
                <a:ea typeface="Times New Roman" panose="02020603050405020304" pitchFamily="18" charset="0"/>
              </a:rPr>
              <a:t>Proteins identified as differentially abundant following 10 hours of 5-Azacitidine treatment. </a:t>
            </a:r>
            <a:r>
              <a:rPr lang="en-GB" smtClean="0">
                <a:latin typeface="Times New Roman" panose="02020603050405020304" pitchFamily="18" charset="0"/>
                <a:ea typeface="Times New Roman" panose="02020603050405020304" pitchFamily="18" charset="0"/>
              </a:rPr>
              <a:t>Proteins treated for a period of 10 hours with 1</a:t>
            </a:r>
            <a:r>
              <a:rPr lang="en-GB"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smtClean="0">
                <a:latin typeface="Times New Roman" panose="02020603050405020304" pitchFamily="18" charset="0"/>
                <a:ea typeface="Times New Roman" panose="02020603050405020304" pitchFamily="18" charset="0"/>
              </a:rPr>
              <a:t>M of 5-Azacitidine with –log10 (Benjamini-Hochberg corrected p-value) were plotted against calculated fold change using R studio and the Calibrate package. Proteins with a log2 fold change of &lt; 3 of the same directionality in the 10 hour control dataset were removed from this analysis.</a:t>
            </a:r>
            <a:endParaRPr lang="en-GB" dirty="0"/>
          </a:p>
        </p:txBody>
      </p:sp>
      <p:sp>
        <p:nvSpPr>
          <p:cNvPr id="6" name="Rectangle 5"/>
          <p:cNvSpPr/>
          <p:nvPr/>
        </p:nvSpPr>
        <p:spPr>
          <a:xfrm>
            <a:off x="6096000" y="4447139"/>
            <a:ext cx="6096000" cy="2031325"/>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Proteins identified as differentially abundant following 48 hours of 5-Azacitidine treatment. </a:t>
            </a:r>
            <a:r>
              <a:rPr lang="en-GB" dirty="0">
                <a:latin typeface="Times New Roman" panose="02020603050405020304" pitchFamily="18" charset="0"/>
                <a:ea typeface="Times New Roman" panose="02020603050405020304" pitchFamily="18" charset="0"/>
              </a:rPr>
              <a:t>Proteins treated for a period of 48hours with 1</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M of 5-Azacitidine with –log10 (</a:t>
            </a:r>
            <a:r>
              <a:rPr lang="en-GB" dirty="0" err="1">
                <a:latin typeface="Times New Roman" panose="02020603050405020304" pitchFamily="18" charset="0"/>
                <a:ea typeface="Times New Roman" panose="02020603050405020304" pitchFamily="18" charset="0"/>
              </a:rPr>
              <a:t>Benjamini</a:t>
            </a:r>
            <a:r>
              <a:rPr lang="en-GB" dirty="0">
                <a:latin typeface="Times New Roman" panose="02020603050405020304" pitchFamily="18" charset="0"/>
                <a:ea typeface="Times New Roman" panose="02020603050405020304" pitchFamily="18" charset="0"/>
              </a:rPr>
              <a:t>-Hochberg corrected p-value) were plotted against calculated fold change using R studio and the Calibrate package. Proteins with a log2 fold change of &lt; 3 of the same directionality in the 48 hour control dataset were removed from this analysis.</a:t>
            </a:r>
            <a:endParaRPr lang="en-GB" dirty="0"/>
          </a:p>
        </p:txBody>
      </p:sp>
    </p:spTree>
    <p:extLst>
      <p:ext uri="{BB962C8B-B14F-4D97-AF65-F5344CB8AC3E}">
        <p14:creationId xmlns:p14="http://schemas.microsoft.com/office/powerpoint/2010/main" val="177393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6603" y="235440"/>
            <a:ext cx="4724285" cy="6622560"/>
          </a:xfrm>
          <a:prstGeom prst="rect">
            <a:avLst/>
          </a:prstGeom>
        </p:spPr>
      </p:pic>
      <p:sp>
        <p:nvSpPr>
          <p:cNvPr id="5" name="Rectangle 4"/>
          <p:cNvSpPr/>
          <p:nvPr/>
        </p:nvSpPr>
        <p:spPr>
          <a:xfrm>
            <a:off x="6090458" y="2418833"/>
            <a:ext cx="5314604" cy="2031325"/>
          </a:xfrm>
          <a:prstGeom prst="rect">
            <a:avLst/>
          </a:prstGeom>
        </p:spPr>
        <p:txBody>
          <a:bodyPr wrap="square">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The most significant Gene Ontology molecular functions and biological process terms for the significantly increased (A) and significantly decreased proteins sets following </a:t>
            </a:r>
            <a:r>
              <a:rPr lang="en-GB" b="1" dirty="0" err="1">
                <a:latin typeface="Calibri" panose="020F0502020204030204" pitchFamily="34" charset="0"/>
                <a:ea typeface="Times New Roman" panose="02020603050405020304" pitchFamily="18" charset="0"/>
                <a:cs typeface="Times New Roman" panose="02020603050405020304" pitchFamily="18" charset="0"/>
              </a:rPr>
              <a:t>Azacytidine</a:t>
            </a:r>
            <a:r>
              <a:rPr lang="en-GB" b="1" dirty="0">
                <a:latin typeface="Calibri" panose="020F0502020204030204" pitchFamily="34" charset="0"/>
                <a:ea typeface="Times New Roman" panose="02020603050405020304" pitchFamily="18" charset="0"/>
                <a:cs typeface="Times New Roman" panose="02020603050405020304" pitchFamily="18" charset="0"/>
              </a:rPr>
              <a:t> treatment.(B). </a:t>
            </a:r>
            <a:r>
              <a:rPr lang="en-GB" dirty="0">
                <a:latin typeface="Calibri" panose="020F0502020204030204" pitchFamily="34" charset="0"/>
                <a:ea typeface="Times New Roman" panose="02020603050405020304" pitchFamily="18" charset="0"/>
                <a:cs typeface="Times New Roman" panose="02020603050405020304" pitchFamily="18" charset="0"/>
              </a:rPr>
              <a:t>Analysis based on proteins that were differentially abundant following 48 hours of 5-Azacitidine treatment. </a:t>
            </a:r>
            <a:r>
              <a:rPr lang="en-GB" dirty="0" err="1">
                <a:latin typeface="Calibri" panose="020F0502020204030204" pitchFamily="34" charset="0"/>
                <a:ea typeface="Times New Roman" panose="02020603050405020304" pitchFamily="18" charset="0"/>
                <a:cs typeface="Times New Roman" panose="02020603050405020304" pitchFamily="18" charset="0"/>
              </a:rPr>
              <a:t>Bonferroni</a:t>
            </a:r>
            <a:r>
              <a:rPr lang="en-GB" dirty="0">
                <a:latin typeface="Calibri" panose="020F0502020204030204" pitchFamily="34" charset="0"/>
                <a:ea typeface="Times New Roman" panose="02020603050405020304" pitchFamily="18" charset="0"/>
                <a:cs typeface="Times New Roman" panose="02020603050405020304" pitchFamily="18" charset="0"/>
              </a:rPr>
              <a:t> corrected t-test, FDR&lt;0.05</a:t>
            </a:r>
            <a:endParaRPr lang="en-GB" dirty="0"/>
          </a:p>
        </p:txBody>
      </p:sp>
    </p:spTree>
    <p:extLst>
      <p:ext uri="{BB962C8B-B14F-4D97-AF65-F5344CB8AC3E}">
        <p14:creationId xmlns:p14="http://schemas.microsoft.com/office/powerpoint/2010/main" val="208035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61155" y="465514"/>
            <a:ext cx="5149936" cy="6095480"/>
          </a:xfrm>
          <a:prstGeom prst="rect">
            <a:avLst/>
          </a:prstGeom>
        </p:spPr>
      </p:pic>
      <p:sp>
        <p:nvSpPr>
          <p:cNvPr id="5" name="Rectangle 4"/>
          <p:cNvSpPr/>
          <p:nvPr/>
        </p:nvSpPr>
        <p:spPr>
          <a:xfrm>
            <a:off x="5890953" y="1848210"/>
            <a:ext cx="5455920" cy="3139321"/>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Selected protein interaction networks for proteins significantly increased or decreased in response to </a:t>
            </a:r>
            <a:r>
              <a:rPr lang="en-GB" b="1" dirty="0" err="1">
                <a:latin typeface="Times New Roman" panose="02020603050405020304" pitchFamily="18" charset="0"/>
                <a:ea typeface="Times New Roman" panose="02020603050405020304" pitchFamily="18" charset="0"/>
              </a:rPr>
              <a:t>Azacytidine</a:t>
            </a:r>
            <a:r>
              <a:rPr lang="en-GB" b="1"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Network edges have been pruned where necessary for clarity, and sub-networks are labelled with molecular functions or biological processes. Grey icons indicate proteins identified in this dataset but not significantly differentially abundant following </a:t>
            </a:r>
            <a:r>
              <a:rPr lang="en-GB" dirty="0" err="1">
                <a:latin typeface="Times New Roman" panose="02020603050405020304" pitchFamily="18" charset="0"/>
                <a:ea typeface="Times New Roman" panose="02020603050405020304" pitchFamily="18" charset="0"/>
              </a:rPr>
              <a:t>Azacitidine</a:t>
            </a:r>
            <a:r>
              <a:rPr lang="en-GB" dirty="0">
                <a:latin typeface="Times New Roman" panose="02020603050405020304" pitchFamily="18" charset="0"/>
                <a:ea typeface="Times New Roman" panose="02020603050405020304" pitchFamily="18" charset="0"/>
              </a:rPr>
              <a:t> treatment. Remaining icons are </a:t>
            </a:r>
            <a:r>
              <a:rPr lang="en-GB" dirty="0" err="1">
                <a:latin typeface="Times New Roman" panose="02020603050405020304" pitchFamily="18" charset="0"/>
                <a:ea typeface="Times New Roman" panose="02020603050405020304" pitchFamily="18" charset="0"/>
              </a:rPr>
              <a:t>pseudocoloured</a:t>
            </a:r>
            <a:r>
              <a:rPr lang="en-GB" dirty="0">
                <a:latin typeface="Times New Roman" panose="02020603050405020304" pitchFamily="18" charset="0"/>
                <a:ea typeface="Times New Roman" panose="02020603050405020304" pitchFamily="18" charset="0"/>
              </a:rPr>
              <a:t> to indicate abundance change following </a:t>
            </a:r>
            <a:r>
              <a:rPr lang="en-GB" dirty="0" err="1">
                <a:latin typeface="Times New Roman" panose="02020603050405020304" pitchFamily="18" charset="0"/>
                <a:ea typeface="Times New Roman" panose="02020603050405020304" pitchFamily="18" charset="0"/>
              </a:rPr>
              <a:t>Azacitidine</a:t>
            </a:r>
            <a:r>
              <a:rPr lang="en-GB" dirty="0">
                <a:latin typeface="Times New Roman" panose="02020603050405020304" pitchFamily="18" charset="0"/>
                <a:ea typeface="Times New Roman" panose="02020603050405020304" pitchFamily="18" charset="0"/>
              </a:rPr>
              <a:t> treatment. Significance calculated by </a:t>
            </a:r>
            <a:r>
              <a:rPr lang="en-GB" dirty="0" err="1">
                <a:latin typeface="Times New Roman" panose="02020603050405020304" pitchFamily="18" charset="0"/>
                <a:ea typeface="Times New Roman" panose="02020603050405020304" pitchFamily="18" charset="0"/>
              </a:rPr>
              <a:t>Benjamini</a:t>
            </a:r>
            <a:r>
              <a:rPr lang="en-GB" dirty="0">
                <a:latin typeface="Times New Roman" panose="02020603050405020304" pitchFamily="18" charset="0"/>
                <a:ea typeface="Times New Roman" panose="02020603050405020304" pitchFamily="18" charset="0"/>
              </a:rPr>
              <a:t>-Hochberg corrected p-value &lt;0.05, FDR5%.</a:t>
            </a:r>
            <a:endParaRPr lang="en-GB" dirty="0"/>
          </a:p>
        </p:txBody>
      </p:sp>
    </p:spTree>
    <p:extLst>
      <p:ext uri="{BB962C8B-B14F-4D97-AF65-F5344CB8AC3E}">
        <p14:creationId xmlns:p14="http://schemas.microsoft.com/office/powerpoint/2010/main" val="54768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6886" y="0"/>
            <a:ext cx="4522932" cy="6810924"/>
          </a:xfrm>
          <a:prstGeom prst="rect">
            <a:avLst/>
          </a:prstGeom>
        </p:spPr>
      </p:pic>
      <p:sp>
        <p:nvSpPr>
          <p:cNvPr id="5" name="Rectangle 4"/>
          <p:cNvSpPr/>
          <p:nvPr/>
        </p:nvSpPr>
        <p:spPr>
          <a:xfrm>
            <a:off x="5076305" y="756458"/>
            <a:ext cx="6935586" cy="2308324"/>
          </a:xfrm>
          <a:prstGeom prst="rect">
            <a:avLst/>
          </a:prstGeom>
        </p:spPr>
        <p:txBody>
          <a:bodyPr wrap="square">
            <a:spAutoFit/>
          </a:bodyPr>
          <a:lstStyle/>
          <a:p>
            <a:r>
              <a:rPr lang="en-GB" b="1" dirty="0">
                <a:latin typeface="Times New Roman" panose="02020603050405020304" pitchFamily="18" charset="0"/>
                <a:ea typeface="Times New Roman" panose="02020603050405020304" pitchFamily="18" charset="0"/>
              </a:rPr>
              <a:t>Graphical representation of western Blot analysis of Uhrf1 and Pkp2 in </a:t>
            </a:r>
            <a:r>
              <a:rPr lang="en-GB" b="1" dirty="0" err="1">
                <a:latin typeface="Times New Roman" panose="02020603050405020304" pitchFamily="18" charset="0"/>
                <a:ea typeface="Times New Roman" panose="02020603050405020304" pitchFamily="18" charset="0"/>
              </a:rPr>
              <a:t>Azacytidine</a:t>
            </a:r>
            <a:r>
              <a:rPr lang="en-GB" b="1" dirty="0">
                <a:latin typeface="Times New Roman" panose="02020603050405020304" pitchFamily="18" charset="0"/>
                <a:ea typeface="Times New Roman" panose="02020603050405020304" pitchFamily="18" charset="0"/>
              </a:rPr>
              <a:t> treated HCT116 cells.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g of nuclear protein lysates from HCT116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Uhrf1, Pkp2. </a:t>
            </a:r>
            <a:r>
              <a:rPr lang="en-GB" dirty="0" err="1">
                <a:latin typeface="Times New Roman" panose="02020603050405020304" pitchFamily="18" charset="0"/>
                <a:ea typeface="Times New Roman" panose="02020603050405020304" pitchFamily="18" charset="0"/>
              </a:rPr>
              <a:t>Lamin</a:t>
            </a:r>
            <a:r>
              <a:rPr lang="en-GB" dirty="0">
                <a:latin typeface="Times New Roman" panose="02020603050405020304" pitchFamily="18" charset="0"/>
                <a:ea typeface="Times New Roman" panose="02020603050405020304" pitchFamily="18" charset="0"/>
              </a:rPr>
              <a:t> A/C protein expression was used as a loading control. Protein abundance was normalized to loading control and plotted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 (T-test P value &lt;0.05)N=3.</a:t>
            </a:r>
            <a:endParaRPr lang="en-GB" dirty="0"/>
          </a:p>
        </p:txBody>
      </p:sp>
      <p:sp>
        <p:nvSpPr>
          <p:cNvPr id="6" name="Rectangle 5"/>
          <p:cNvSpPr/>
          <p:nvPr/>
        </p:nvSpPr>
        <p:spPr>
          <a:xfrm>
            <a:off x="5275811" y="4330761"/>
            <a:ext cx="6096000" cy="1754326"/>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of Brd2 protein in </a:t>
            </a:r>
            <a:r>
              <a:rPr lang="en-GB" b="1" dirty="0" err="1">
                <a:latin typeface="Times New Roman" panose="02020603050405020304" pitchFamily="18" charset="0"/>
                <a:ea typeface="Times New Roman" panose="02020603050405020304" pitchFamily="18" charset="0"/>
              </a:rPr>
              <a:t>Azacytidine</a:t>
            </a:r>
            <a:r>
              <a:rPr lang="en-GB" b="1" dirty="0">
                <a:latin typeface="Times New Roman" panose="02020603050405020304" pitchFamily="18" charset="0"/>
                <a:ea typeface="Times New Roman" panose="02020603050405020304" pitchFamily="18" charset="0"/>
              </a:rPr>
              <a:t> treated HCT116 cells. </a:t>
            </a:r>
            <a:r>
              <a:rPr lang="en-GB" dirty="0">
                <a:latin typeface="Times New Roman" panose="02020603050405020304" pitchFamily="18" charset="0"/>
                <a:ea typeface="Times New Roman" panose="02020603050405020304" pitchFamily="18" charset="0"/>
              </a:rPr>
              <a:t>15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Times New Roman" panose="02020603050405020304" pitchFamily="18" charset="0"/>
                <a:ea typeface="Times New Roman" panose="02020603050405020304" pitchFamily="18" charset="0"/>
              </a:rPr>
              <a:t>g of nuclear protein lysates from HCT116 </a:t>
            </a:r>
            <a:r>
              <a:rPr lang="en-GB" dirty="0" err="1">
                <a:latin typeface="Times New Roman" panose="02020603050405020304" pitchFamily="18" charset="0"/>
                <a:ea typeface="Times New Roman" panose="02020603050405020304" pitchFamily="18" charset="0"/>
              </a:rPr>
              <a:t>Azacytidine</a:t>
            </a:r>
            <a:r>
              <a:rPr lang="en-GB" dirty="0">
                <a:latin typeface="Times New Roman" panose="02020603050405020304" pitchFamily="18" charset="0"/>
                <a:ea typeface="Times New Roman" panose="02020603050405020304" pitchFamily="18" charset="0"/>
              </a:rPr>
              <a:t> treated and control cells were loaded onto a single phase 8% SDS gel and </a:t>
            </a:r>
            <a:r>
              <a:rPr lang="en-GB" dirty="0" err="1">
                <a:latin typeface="Times New Roman" panose="02020603050405020304" pitchFamily="18" charset="0"/>
                <a:ea typeface="Times New Roman" panose="02020603050405020304" pitchFamily="18" charset="0"/>
              </a:rPr>
              <a:t>analyzed</a:t>
            </a:r>
            <a:r>
              <a:rPr lang="en-GB" dirty="0">
                <a:latin typeface="Times New Roman" panose="02020603050405020304" pitchFamily="18" charset="0"/>
                <a:ea typeface="Times New Roman" panose="02020603050405020304" pitchFamily="18" charset="0"/>
              </a:rPr>
              <a:t> by western blot analysis for protein expression of Dnmt1, and Brd2. </a:t>
            </a:r>
            <a:r>
              <a:rPr lang="en-GB" dirty="0" err="1">
                <a:latin typeface="Times New Roman" panose="02020603050405020304" pitchFamily="18" charset="0"/>
                <a:ea typeface="Times New Roman" panose="02020603050405020304" pitchFamily="18" charset="0"/>
              </a:rPr>
              <a:t>LaminA</a:t>
            </a:r>
            <a:r>
              <a:rPr lang="en-GB" dirty="0">
                <a:latin typeface="Times New Roman" panose="02020603050405020304" pitchFamily="18" charset="0"/>
                <a:ea typeface="Times New Roman" panose="02020603050405020304" pitchFamily="18" charset="0"/>
              </a:rPr>
              <a:t>/C protein expression was used as a loading control. N=3.</a:t>
            </a:r>
            <a:endParaRPr lang="en-GB" dirty="0"/>
          </a:p>
        </p:txBody>
      </p:sp>
    </p:spTree>
    <p:extLst>
      <p:ext uri="{BB962C8B-B14F-4D97-AF65-F5344CB8AC3E}">
        <p14:creationId xmlns:p14="http://schemas.microsoft.com/office/powerpoint/2010/main" val="434789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2068</Words>
  <Application>Microsoft Office PowerPoint</Application>
  <PresentationFormat>Widescreen</PresentationFormat>
  <Paragraphs>29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Symbol</vt:lpstr>
      <vt:lpstr>Times</vt:lpstr>
      <vt:lpstr>Times New Roman</vt:lpstr>
      <vt:lpstr>Office Theme</vt:lpstr>
      <vt:lpstr>Chemical knockdown of Dnmt1 by 5-Azacitidine induced degradation.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knockdown of Dnmt1 by 5-Azacitidine induced degradation.</dc:title>
  <dc:creator>Emily Bowler</dc:creator>
  <cp:lastModifiedBy>Emily Bowler</cp:lastModifiedBy>
  <cp:revision>2</cp:revision>
  <dcterms:created xsi:type="dcterms:W3CDTF">2019-09-24T17:53:05Z</dcterms:created>
  <dcterms:modified xsi:type="dcterms:W3CDTF">2019-09-24T18:01:08Z</dcterms:modified>
</cp:coreProperties>
</file>