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CDEC66-210C-4EB4-8AFB-9CE1214A41FD}"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10706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CDEC66-210C-4EB4-8AFB-9CE1214A41FD}"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370449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CDEC66-210C-4EB4-8AFB-9CE1214A41FD}"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295027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CDEC66-210C-4EB4-8AFB-9CE1214A41FD}"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396452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DEC66-210C-4EB4-8AFB-9CE1214A41FD}"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9752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CDEC66-210C-4EB4-8AFB-9CE1214A41FD}"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394274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CDEC66-210C-4EB4-8AFB-9CE1214A41FD}" type="datetimeFigureOut">
              <a:rPr lang="en-GB" smtClean="0"/>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52269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CDEC66-210C-4EB4-8AFB-9CE1214A41FD}"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391214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DEC66-210C-4EB4-8AFB-9CE1214A41FD}"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121570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CDEC66-210C-4EB4-8AFB-9CE1214A41FD}"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303710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CDEC66-210C-4EB4-8AFB-9CE1214A41FD}"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A59CE1-6C85-46F3-9718-C985BF140410}" type="slidenum">
              <a:rPr lang="en-GB" smtClean="0"/>
              <a:t>‹#›</a:t>
            </a:fld>
            <a:endParaRPr lang="en-GB"/>
          </a:p>
        </p:txBody>
      </p:sp>
    </p:spTree>
    <p:extLst>
      <p:ext uri="{BB962C8B-B14F-4D97-AF65-F5344CB8AC3E}">
        <p14:creationId xmlns:p14="http://schemas.microsoft.com/office/powerpoint/2010/main" val="316018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DEC66-210C-4EB4-8AFB-9CE1214A41FD}" type="datetimeFigureOut">
              <a:rPr lang="en-GB" smtClean="0"/>
              <a:t>24/09/2019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59CE1-6C85-46F3-9718-C985BF140410}" type="slidenum">
              <a:rPr lang="en-GB" smtClean="0"/>
              <a:t>‹#›</a:t>
            </a:fld>
            <a:endParaRPr lang="en-GB"/>
          </a:p>
        </p:txBody>
      </p:sp>
    </p:spTree>
    <p:extLst>
      <p:ext uri="{BB962C8B-B14F-4D97-AF65-F5344CB8AC3E}">
        <p14:creationId xmlns:p14="http://schemas.microsoft.com/office/powerpoint/2010/main" val="131472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 novel inducible knockdown approach to investigate Dnmt1 protein-protein interaction networks</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Data from thesis titled; </a:t>
            </a:r>
          </a:p>
          <a:p>
            <a:r>
              <a:rPr lang="en-GB" b="1" dirty="0"/>
              <a:t>Proteomic analysis of </a:t>
            </a:r>
            <a:r>
              <a:rPr lang="en-GB" b="1" dirty="0" err="1"/>
              <a:t>Wnt</a:t>
            </a:r>
            <a:r>
              <a:rPr lang="en-GB" b="1" dirty="0"/>
              <a:t> and epigenetic regulatory protein networks in colorectal cancer</a:t>
            </a:r>
            <a:r>
              <a:rPr lang="en-GB" b="1" dirty="0" smtClean="0"/>
              <a:t>.</a:t>
            </a:r>
          </a:p>
          <a:p>
            <a:endParaRPr lang="en-GB" b="1" dirty="0"/>
          </a:p>
          <a:p>
            <a:r>
              <a:rPr lang="en-GB" dirty="0" smtClean="0"/>
              <a:t>By Emily Hannah Bowler-Barnett</a:t>
            </a:r>
            <a:endParaRPr lang="en-GB" dirty="0"/>
          </a:p>
        </p:txBody>
      </p:sp>
    </p:spTree>
    <p:extLst>
      <p:ext uri="{BB962C8B-B14F-4D97-AF65-F5344CB8AC3E}">
        <p14:creationId xmlns:p14="http://schemas.microsoft.com/office/powerpoint/2010/main" val="15507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8604" t="29227" r="36857" b="44721"/>
          <a:stretch/>
        </p:blipFill>
        <p:spPr bwMode="auto">
          <a:xfrm>
            <a:off x="3798915" y="733627"/>
            <a:ext cx="4043449" cy="2666278"/>
          </a:xfrm>
          <a:prstGeom prst="rect">
            <a:avLst/>
          </a:prstGeom>
          <a:ln>
            <a:noFill/>
          </a:ln>
          <a:extLst>
            <a:ext uri="{53640926-AAD7-44D8-BBD7-CCE9431645EC}">
              <a14:shadowObscured xmlns:a14="http://schemas.microsoft.com/office/drawing/2010/main"/>
            </a:ext>
          </a:extLst>
        </p:spPr>
      </p:pic>
      <p:sp>
        <p:nvSpPr>
          <p:cNvPr id="8" name="Rectangle 2"/>
          <p:cNvSpPr>
            <a:spLocks noChangeArrowheads="1"/>
          </p:cNvSpPr>
          <p:nvPr/>
        </p:nvSpPr>
        <p:spPr bwMode="auto">
          <a:xfrm>
            <a:off x="2676698" y="4282877"/>
            <a:ext cx="7340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Genomic PCR of TIR1-HCT116 cells gifted from the </a:t>
            </a:r>
            <a:r>
              <a:rPr kumimoji="0" lang="en-GB" altLang="zh-CN" sz="11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Divecha</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lab with TIR1-specific primers N=3.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10 µl of PCR product was run on a 0.8% agarose gel for 90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mins</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(80 volts) then imaged. PCR product bands at approximately 300bp indicate insertion of TIR1 into genomic DNA.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ve</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is TIR1 plasmid control.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ve</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is negative control PCR (empty plasmid vector).</a:t>
            </a:r>
            <a:r>
              <a:rPr kumimoji="0" lang="en-GB" altLang="zh-CN" sz="800" b="0" i="0" u="none" strike="noStrike" cap="none" normalizeH="0" baseline="0" dirty="0" smtClean="0">
                <a:ln>
                  <a:noFill/>
                </a:ln>
                <a:solidFill>
                  <a:schemeClr val="tx1"/>
                </a:solidFill>
                <a:effectLst/>
                <a:latin typeface="Arial" panose="020B0604020202020204" pitchFamily="34" charset="0"/>
              </a:rPr>
              <a:t> </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661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5005" t="26657" r="30943" b="50256"/>
          <a:stretch/>
        </p:blipFill>
        <p:spPr bwMode="auto">
          <a:xfrm>
            <a:off x="4424911" y="1425430"/>
            <a:ext cx="3408680" cy="2045335"/>
          </a:xfrm>
          <a:prstGeom prst="rect">
            <a:avLst/>
          </a:prstGeom>
          <a:ln>
            <a:noFill/>
          </a:ln>
          <a:extLst>
            <a:ext uri="{53640926-AAD7-44D8-BBD7-CCE9431645EC}">
              <a14:shadowObscured xmlns:a14="http://schemas.microsoft.com/office/drawing/2010/main"/>
            </a:ext>
          </a:extLst>
        </p:spPr>
      </p:pic>
      <p:sp>
        <p:nvSpPr>
          <p:cNvPr id="5" name="Rectangle 1"/>
          <p:cNvSpPr>
            <a:spLocks noChangeArrowheads="1"/>
          </p:cNvSpPr>
          <p:nvPr/>
        </p:nvSpPr>
        <p:spPr bwMode="auto">
          <a:xfrm>
            <a:off x="3241963" y="4181611"/>
            <a:ext cx="61214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 </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expression confirmation in TIR1-HCT116 cells by PCR of cDNA with</a:t>
            </a:r>
            <a:r>
              <a:rPr kumimoji="0" lang="en-GB" altLang="zh-CN" sz="11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TIR1</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specific primers. N=3.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To confirm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expression mRNA was extracted, converted to cDNA by reverse transcriptase reaction then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amplified by sequence specific primers. 10 µl of PCR products were then run on a 0.8% agarose gel, 90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mins</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80 volts. A PCR product band at approximately 300bp indicates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expression,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ve</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was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-containing plasmid construct. </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178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79516" y="734291"/>
            <a:ext cx="3401695" cy="2529840"/>
          </a:xfrm>
          <a:prstGeom prst="rect">
            <a:avLst/>
          </a:prstGeom>
        </p:spPr>
      </p:pic>
      <p:sp>
        <p:nvSpPr>
          <p:cNvPr id="5" name="Rectangle 4"/>
          <p:cNvSpPr/>
          <p:nvPr/>
        </p:nvSpPr>
        <p:spPr>
          <a:xfrm>
            <a:off x="3014749" y="3887508"/>
            <a:ext cx="6096000" cy="2308324"/>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PCR of cDNA for DNMT1-FLAG-AID/Cas9 construct in </a:t>
            </a:r>
            <a:r>
              <a:rPr lang="en-GB" b="1" dirty="0" err="1">
                <a:latin typeface="Times New Roman" panose="02020603050405020304" pitchFamily="18" charset="0"/>
                <a:ea typeface="Times New Roman" panose="02020603050405020304" pitchFamily="18" charset="0"/>
              </a:rPr>
              <a:t>puromycin</a:t>
            </a:r>
            <a:r>
              <a:rPr lang="en-GB" b="1" dirty="0">
                <a:latin typeface="Times New Roman" panose="02020603050405020304" pitchFamily="18" charset="0"/>
                <a:ea typeface="Times New Roman" panose="02020603050405020304" pitchFamily="18" charset="0"/>
              </a:rPr>
              <a:t> selected colony. N=3. </a:t>
            </a:r>
            <a:r>
              <a:rPr lang="en-GB" dirty="0">
                <a:latin typeface="Times New Roman" panose="02020603050405020304" pitchFamily="18" charset="0"/>
                <a:ea typeface="Times New Roman" panose="02020603050405020304" pitchFamily="18" charset="0"/>
              </a:rPr>
              <a:t>mRNA was extracted from cells, converted to cDNA using reverse transcriptase reaction, and amplified by sequence specific primers for AID insert. PCR products were then run on a 0.8% agarose gel, 90 </a:t>
            </a:r>
            <a:r>
              <a:rPr lang="en-GB" dirty="0" err="1">
                <a:latin typeface="Times New Roman" panose="02020603050405020304" pitchFamily="18" charset="0"/>
                <a:ea typeface="Times New Roman" panose="02020603050405020304" pitchFamily="18" charset="0"/>
              </a:rPr>
              <a:t>mins</a:t>
            </a:r>
            <a:r>
              <a:rPr lang="en-GB" dirty="0">
                <a:latin typeface="Times New Roman" panose="02020603050405020304" pitchFamily="18" charset="0"/>
                <a:ea typeface="Times New Roman" panose="02020603050405020304" pitchFamily="18" charset="0"/>
              </a:rPr>
              <a:t>, 80 volts. A PCR product band at approximately 1200bp indicates </a:t>
            </a:r>
            <a:r>
              <a:rPr lang="en-GB" i="1" dirty="0">
                <a:latin typeface="Times New Roman" panose="02020603050405020304" pitchFamily="18" charset="0"/>
                <a:ea typeface="Times New Roman" panose="02020603050405020304" pitchFamily="18" charset="0"/>
              </a:rPr>
              <a:t>AID</a:t>
            </a:r>
            <a:r>
              <a:rPr lang="en-GB" dirty="0">
                <a:latin typeface="Times New Roman" panose="02020603050405020304" pitchFamily="18" charset="0"/>
                <a:ea typeface="Times New Roman" panose="02020603050405020304" pitchFamily="18" charset="0"/>
              </a:rPr>
              <a:t> expression, +</a:t>
            </a:r>
            <a:r>
              <a:rPr lang="en-GB" dirty="0" err="1">
                <a:latin typeface="Times New Roman" panose="02020603050405020304" pitchFamily="18" charset="0"/>
                <a:ea typeface="Times New Roman" panose="02020603050405020304" pitchFamily="18" charset="0"/>
              </a:rPr>
              <a:t>ve</a:t>
            </a:r>
            <a:r>
              <a:rPr lang="en-GB" dirty="0">
                <a:latin typeface="Times New Roman" panose="02020603050405020304" pitchFamily="18" charset="0"/>
                <a:ea typeface="Times New Roman" panose="02020603050405020304" pitchFamily="18" charset="0"/>
              </a:rPr>
              <a:t> was </a:t>
            </a:r>
            <a:r>
              <a:rPr lang="en-GB" i="1" dirty="0">
                <a:latin typeface="Times New Roman" panose="02020603050405020304" pitchFamily="18" charset="0"/>
                <a:ea typeface="Times New Roman" panose="02020603050405020304" pitchFamily="18" charset="0"/>
              </a:rPr>
              <a:t>AID-DNMT1 </a:t>
            </a:r>
            <a:r>
              <a:rPr lang="en-GB" dirty="0">
                <a:latin typeface="Times New Roman" panose="02020603050405020304" pitchFamily="18" charset="0"/>
                <a:ea typeface="Times New Roman" panose="02020603050405020304" pitchFamily="18" charset="0"/>
              </a:rPr>
              <a:t>containing plasmid construct. –</a:t>
            </a:r>
            <a:r>
              <a:rPr lang="en-GB" dirty="0" err="1">
                <a:latin typeface="Times New Roman" panose="02020603050405020304" pitchFamily="18" charset="0"/>
                <a:ea typeface="Times New Roman" panose="02020603050405020304" pitchFamily="18" charset="0"/>
              </a:rPr>
              <a:t>ve</a:t>
            </a:r>
            <a:r>
              <a:rPr lang="en-GB" dirty="0">
                <a:latin typeface="Times New Roman" panose="02020603050405020304" pitchFamily="18" charset="0"/>
                <a:ea typeface="Times New Roman" panose="02020603050405020304" pitchFamily="18" charset="0"/>
              </a:rPr>
              <a:t> (cells transfected with empty plasmid vector).</a:t>
            </a:r>
            <a:endParaRPr lang="en-GB" dirty="0"/>
          </a:p>
        </p:txBody>
      </p:sp>
    </p:spTree>
    <p:extLst>
      <p:ext uri="{BB962C8B-B14F-4D97-AF65-F5344CB8AC3E}">
        <p14:creationId xmlns:p14="http://schemas.microsoft.com/office/powerpoint/2010/main" val="262554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4549" t="24913" r="35095" b="24628"/>
          <a:stretch/>
        </p:blipFill>
        <p:spPr bwMode="auto">
          <a:xfrm>
            <a:off x="3930101" y="156441"/>
            <a:ext cx="3899535" cy="40513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632364" y="4347525"/>
            <a:ext cx="7650480" cy="2031325"/>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Genomic DNA PCR using </a:t>
            </a:r>
            <a:r>
              <a:rPr lang="en-GB" b="1" dirty="0" err="1">
                <a:latin typeface="Times New Roman" panose="02020603050405020304" pitchFamily="18" charset="0"/>
                <a:ea typeface="Times New Roman" panose="02020603050405020304" pitchFamily="18" charset="0"/>
              </a:rPr>
              <a:t>Fw</a:t>
            </a:r>
            <a:r>
              <a:rPr lang="en-GB" b="1" dirty="0">
                <a:latin typeface="Times New Roman" panose="02020603050405020304" pitchFamily="18" charset="0"/>
                <a:ea typeface="Times New Roman" panose="02020603050405020304" pitchFamily="18" charset="0"/>
              </a:rPr>
              <a:t> left arm and </a:t>
            </a:r>
            <a:r>
              <a:rPr lang="en-GB" b="1" dirty="0" err="1">
                <a:latin typeface="Times New Roman" panose="02020603050405020304" pitchFamily="18" charset="0"/>
                <a:ea typeface="Times New Roman" panose="02020603050405020304" pitchFamily="18" charset="0"/>
              </a:rPr>
              <a:t>Rv</a:t>
            </a:r>
            <a:r>
              <a:rPr lang="en-GB" b="1" dirty="0">
                <a:latin typeface="Times New Roman" panose="02020603050405020304" pitchFamily="18" charset="0"/>
                <a:ea typeface="Times New Roman" panose="02020603050405020304" pitchFamily="18" charset="0"/>
              </a:rPr>
              <a:t> right arm primers to identify insert of DNMT1-FLAG-AID. N=3. Genomic DNA was extracted from cells and amplified by sequence specific primers for </a:t>
            </a:r>
            <a:r>
              <a:rPr lang="en-GB" b="1" cap="all" dirty="0">
                <a:latin typeface="Times New Roman" panose="02020603050405020304" pitchFamily="18" charset="0"/>
                <a:ea typeface="Times New Roman" panose="02020603050405020304" pitchFamily="18" charset="0"/>
              </a:rPr>
              <a:t>DNMT1-AID. </a:t>
            </a:r>
            <a:r>
              <a:rPr lang="en-GB" cap="all" dirty="0" err="1">
                <a:latin typeface="Times New Roman" panose="02020603050405020304" pitchFamily="18" charset="0"/>
                <a:ea typeface="Times New Roman" panose="02020603050405020304" pitchFamily="18" charset="0"/>
              </a:rPr>
              <a:t>pcr</a:t>
            </a:r>
            <a:r>
              <a:rPr lang="en-GB" cap="all"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products were then run on a 0.8% agarose gel, 90 </a:t>
            </a:r>
            <a:r>
              <a:rPr lang="en-GB" dirty="0" err="1">
                <a:latin typeface="Times New Roman" panose="02020603050405020304" pitchFamily="18" charset="0"/>
                <a:ea typeface="Times New Roman" panose="02020603050405020304" pitchFamily="18" charset="0"/>
              </a:rPr>
              <a:t>mins</a:t>
            </a:r>
            <a:r>
              <a:rPr lang="en-GB" dirty="0">
                <a:latin typeface="Times New Roman" panose="02020603050405020304" pitchFamily="18" charset="0"/>
                <a:ea typeface="Times New Roman" panose="02020603050405020304" pitchFamily="18" charset="0"/>
              </a:rPr>
              <a:t>, 80 volts. A PCR product band at approximately 300bp indicates WT Dnmt1 expression, +</a:t>
            </a:r>
            <a:r>
              <a:rPr lang="en-GB" dirty="0" err="1">
                <a:latin typeface="Times New Roman" panose="02020603050405020304" pitchFamily="18" charset="0"/>
                <a:ea typeface="Times New Roman" panose="02020603050405020304" pitchFamily="18" charset="0"/>
              </a:rPr>
              <a:t>ve</a:t>
            </a:r>
            <a:r>
              <a:rPr lang="en-GB" dirty="0">
                <a:latin typeface="Times New Roman" panose="02020603050405020304" pitchFamily="18" charset="0"/>
                <a:ea typeface="Times New Roman" panose="02020603050405020304" pitchFamily="18" charset="0"/>
              </a:rPr>
              <a:t> is </a:t>
            </a:r>
            <a:r>
              <a:rPr lang="en-GB" i="1" dirty="0">
                <a:latin typeface="Times New Roman" panose="02020603050405020304" pitchFamily="18" charset="0"/>
                <a:ea typeface="Times New Roman" panose="02020603050405020304" pitchFamily="18" charset="0"/>
              </a:rPr>
              <a:t>DNMT1-FLAG-AID</a:t>
            </a:r>
            <a:r>
              <a:rPr lang="en-GB" dirty="0">
                <a:latin typeface="Times New Roman" panose="02020603050405020304" pitchFamily="18" charset="0"/>
                <a:ea typeface="Times New Roman" panose="02020603050405020304" pitchFamily="18" charset="0"/>
              </a:rPr>
              <a:t>-containing plasmid construct following PCR with </a:t>
            </a:r>
            <a:r>
              <a:rPr lang="en-GB" dirty="0" err="1">
                <a:latin typeface="Times New Roman" panose="02020603050405020304" pitchFamily="18" charset="0"/>
                <a:ea typeface="Times New Roman" panose="02020603050405020304" pitchFamily="18" charset="0"/>
              </a:rPr>
              <a:t>Fw</a:t>
            </a:r>
            <a:r>
              <a:rPr lang="en-GB" dirty="0">
                <a:latin typeface="Times New Roman" panose="02020603050405020304" pitchFamily="18" charset="0"/>
                <a:ea typeface="Times New Roman" panose="02020603050405020304" pitchFamily="18" charset="0"/>
              </a:rPr>
              <a:t> and </a:t>
            </a:r>
            <a:r>
              <a:rPr lang="en-GB" dirty="0" err="1">
                <a:latin typeface="Times New Roman" panose="02020603050405020304" pitchFamily="18" charset="0"/>
                <a:ea typeface="Times New Roman" panose="02020603050405020304" pitchFamily="18" charset="0"/>
              </a:rPr>
              <a:t>Rv</a:t>
            </a:r>
            <a:r>
              <a:rPr lang="en-GB" dirty="0">
                <a:latin typeface="Times New Roman" panose="02020603050405020304" pitchFamily="18" charset="0"/>
                <a:ea typeface="Times New Roman" panose="02020603050405020304" pitchFamily="18" charset="0"/>
              </a:rPr>
              <a:t> primers. –</a:t>
            </a:r>
            <a:r>
              <a:rPr lang="en-GB" dirty="0" err="1">
                <a:latin typeface="Times New Roman" panose="02020603050405020304" pitchFamily="18" charset="0"/>
                <a:ea typeface="Times New Roman" panose="02020603050405020304" pitchFamily="18" charset="0"/>
              </a:rPr>
              <a:t>ve</a:t>
            </a:r>
            <a:r>
              <a:rPr lang="en-GB" dirty="0">
                <a:latin typeface="Times New Roman" panose="02020603050405020304" pitchFamily="18" charset="0"/>
                <a:ea typeface="Times New Roman" panose="02020603050405020304" pitchFamily="18" charset="0"/>
              </a:rPr>
              <a:t> (cells transfected with empty plasmid vector)</a:t>
            </a:r>
            <a:endParaRPr lang="en-GB" dirty="0"/>
          </a:p>
        </p:txBody>
      </p:sp>
    </p:spTree>
    <p:extLst>
      <p:ext uri="{BB962C8B-B14F-4D97-AF65-F5344CB8AC3E}">
        <p14:creationId xmlns:p14="http://schemas.microsoft.com/office/powerpoint/2010/main" val="120815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322436" y="664094"/>
            <a:ext cx="5580380" cy="2570480"/>
          </a:xfrm>
          <a:prstGeom prst="rect">
            <a:avLst/>
          </a:prstGeom>
        </p:spPr>
      </p:pic>
      <p:sp>
        <p:nvSpPr>
          <p:cNvPr id="5" name="Rectangle 4"/>
          <p:cNvSpPr/>
          <p:nvPr/>
        </p:nvSpPr>
        <p:spPr>
          <a:xfrm>
            <a:off x="2283229" y="3638263"/>
            <a:ext cx="7966364" cy="2308324"/>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PCR of DNA for DNMT1-FLAG-AID insert in clonal cell lines using </a:t>
            </a:r>
            <a:r>
              <a:rPr lang="en-GB" b="1" dirty="0" err="1">
                <a:latin typeface="Times New Roman" panose="02020603050405020304" pitchFamily="18" charset="0"/>
                <a:ea typeface="Times New Roman" panose="02020603050405020304" pitchFamily="18" charset="0"/>
              </a:rPr>
              <a:t>Fw</a:t>
            </a:r>
            <a:r>
              <a:rPr lang="en-GB" b="1" dirty="0">
                <a:latin typeface="Times New Roman" panose="02020603050405020304" pitchFamily="18" charset="0"/>
                <a:ea typeface="Times New Roman" panose="02020603050405020304" pitchFamily="18" charset="0"/>
              </a:rPr>
              <a:t> left arm and </a:t>
            </a:r>
            <a:r>
              <a:rPr lang="en-GB" b="1" dirty="0" err="1">
                <a:latin typeface="Times New Roman" panose="02020603050405020304" pitchFamily="18" charset="0"/>
                <a:ea typeface="Times New Roman" panose="02020603050405020304" pitchFamily="18" charset="0"/>
              </a:rPr>
              <a:t>Rv</a:t>
            </a:r>
            <a:r>
              <a:rPr lang="en-GB" b="1" dirty="0">
                <a:latin typeface="Times New Roman" panose="02020603050405020304" pitchFamily="18" charset="0"/>
                <a:ea typeface="Times New Roman" panose="02020603050405020304" pitchFamily="18" charset="0"/>
              </a:rPr>
              <a:t> right arm primers </a:t>
            </a:r>
            <a:r>
              <a:rPr lang="en-GB" dirty="0">
                <a:latin typeface="Times New Roman" panose="02020603050405020304" pitchFamily="18" charset="0"/>
                <a:ea typeface="Times New Roman" panose="02020603050405020304" pitchFamily="18" charset="0"/>
              </a:rPr>
              <a:t>– expected band of 1164bp for successfully inserted DNMT1-FLAG-AID. N=3. DNA was extracted following clonal selection of cells and amplified by sequence specific primers for DNMT1-AID-FLAG insert. Lane 54 negative control (cells transfected with empty plasmid vector). Lane 55/56 positive control (plasmid construct containing AID insert) with PCR band with an expected size of approximately 1200bp. Lane 56 </a:t>
            </a:r>
            <a:r>
              <a:rPr lang="en-GB" dirty="0" err="1">
                <a:latin typeface="Times New Roman" panose="02020603050405020304" pitchFamily="18" charset="0"/>
                <a:ea typeface="Times New Roman" panose="02020603050405020304" pitchFamily="18" charset="0"/>
              </a:rPr>
              <a:t>contast</a:t>
            </a:r>
            <a:r>
              <a:rPr lang="en-GB" dirty="0">
                <a:latin typeface="Times New Roman" panose="02020603050405020304" pitchFamily="18" charset="0"/>
                <a:ea typeface="Times New Roman" panose="02020603050405020304" pitchFamily="18" charset="0"/>
              </a:rPr>
              <a:t> inverted to improve image clarity (image faint due to faulty imager light source). </a:t>
            </a:r>
            <a:endParaRPr lang="en-GB" dirty="0"/>
          </a:p>
        </p:txBody>
      </p:sp>
    </p:spTree>
    <p:extLst>
      <p:ext uri="{BB962C8B-B14F-4D97-AF65-F5344CB8AC3E}">
        <p14:creationId xmlns:p14="http://schemas.microsoft.com/office/powerpoint/2010/main" val="276281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3652" t="21612" r="34054" b="26514"/>
          <a:stretch/>
        </p:blipFill>
        <p:spPr bwMode="auto">
          <a:xfrm>
            <a:off x="3966123" y="128356"/>
            <a:ext cx="3594735" cy="360870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283229" y="4114768"/>
            <a:ext cx="7783484" cy="2031325"/>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PCR of genomic DNA using primers </a:t>
            </a:r>
            <a:r>
              <a:rPr lang="en-GB" b="1" dirty="0" err="1">
                <a:latin typeface="Times New Roman" panose="02020603050405020304" pitchFamily="18" charset="0"/>
                <a:ea typeface="Times New Roman" panose="02020603050405020304" pitchFamily="18" charset="0"/>
              </a:rPr>
              <a:t>Fw</a:t>
            </a:r>
            <a:r>
              <a:rPr lang="en-GB" b="1" dirty="0">
                <a:latin typeface="Times New Roman" panose="02020603050405020304" pitchFamily="18" charset="0"/>
                <a:ea typeface="Times New Roman" panose="02020603050405020304" pitchFamily="18" charset="0"/>
              </a:rPr>
              <a:t> upstream intron and </a:t>
            </a:r>
            <a:r>
              <a:rPr lang="en-GB" b="1" dirty="0" err="1">
                <a:latin typeface="Times New Roman" panose="02020603050405020304" pitchFamily="18" charset="0"/>
                <a:ea typeface="Times New Roman" panose="02020603050405020304" pitchFamily="18" charset="0"/>
              </a:rPr>
              <a:t>Rv</a:t>
            </a:r>
            <a:r>
              <a:rPr lang="en-GB" b="1" dirty="0">
                <a:latin typeface="Times New Roman" panose="02020603050405020304" pitchFamily="18" charset="0"/>
                <a:ea typeface="Times New Roman" panose="02020603050405020304" pitchFamily="18" charset="0"/>
              </a:rPr>
              <a:t> 1140 AID primers. Expected product size of 772bp for successful insert. N=3. </a:t>
            </a:r>
            <a:r>
              <a:rPr lang="en-GB" dirty="0">
                <a:latin typeface="Times New Roman" panose="02020603050405020304" pitchFamily="18" charset="0"/>
                <a:ea typeface="Times New Roman" panose="02020603050405020304" pitchFamily="18" charset="0"/>
              </a:rPr>
              <a:t>DNA was extracted following clonal selection of cells and amplified by sequence specific primers for DNMT1-FLAG-AID insert. </a:t>
            </a:r>
            <a:r>
              <a:rPr lang="en-GB" cap="all" dirty="0" err="1">
                <a:latin typeface="Times New Roman" panose="02020603050405020304" pitchFamily="18" charset="0"/>
                <a:ea typeface="Times New Roman" panose="02020603050405020304" pitchFamily="18" charset="0"/>
              </a:rPr>
              <a:t>pcr</a:t>
            </a:r>
            <a:r>
              <a:rPr lang="en-GB" cap="all"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products were then run on a 0.8% agarose gel, 90 </a:t>
            </a:r>
            <a:r>
              <a:rPr lang="en-GB" dirty="0" err="1">
                <a:latin typeface="Times New Roman" panose="02020603050405020304" pitchFamily="18" charset="0"/>
                <a:ea typeface="Times New Roman" panose="02020603050405020304" pitchFamily="18" charset="0"/>
              </a:rPr>
              <a:t>mins</a:t>
            </a:r>
            <a:r>
              <a:rPr lang="en-GB" dirty="0">
                <a:latin typeface="Times New Roman" panose="02020603050405020304" pitchFamily="18" charset="0"/>
                <a:ea typeface="Times New Roman" panose="02020603050405020304" pitchFamily="18" charset="0"/>
              </a:rPr>
              <a:t>, 80 volts. Cells transfected with an empty vector were used as negative control (-</a:t>
            </a:r>
            <a:r>
              <a:rPr lang="en-GB" dirty="0" err="1">
                <a:latin typeface="Times New Roman" panose="02020603050405020304" pitchFamily="18" charset="0"/>
                <a:ea typeface="Times New Roman" panose="02020603050405020304" pitchFamily="18" charset="0"/>
              </a:rPr>
              <a:t>ve</a:t>
            </a:r>
            <a:r>
              <a:rPr lang="en-GB" dirty="0">
                <a:latin typeface="Times New Roman" panose="02020603050405020304" pitchFamily="18" charset="0"/>
                <a:ea typeface="Times New Roman" panose="02020603050405020304" pitchFamily="18" charset="0"/>
              </a:rPr>
              <a:t>). </a:t>
            </a:r>
            <a:r>
              <a:rPr lang="en-GB" i="1" dirty="0">
                <a:latin typeface="Times New Roman" panose="02020603050405020304" pitchFamily="18" charset="0"/>
                <a:ea typeface="Times New Roman" panose="02020603050405020304" pitchFamily="18" charset="0"/>
              </a:rPr>
              <a:t>DNMT1-FLAG-AID</a:t>
            </a:r>
            <a:r>
              <a:rPr lang="en-GB" dirty="0">
                <a:latin typeface="Times New Roman" panose="02020603050405020304" pitchFamily="18" charset="0"/>
                <a:ea typeface="Times New Roman" panose="02020603050405020304" pitchFamily="18" charset="0"/>
              </a:rPr>
              <a:t>-containing plasmid construct was used as primer test.</a:t>
            </a:r>
            <a:endParaRPr lang="en-GB" dirty="0"/>
          </a:p>
        </p:txBody>
      </p:sp>
    </p:spTree>
    <p:extLst>
      <p:ext uri="{BB962C8B-B14F-4D97-AF65-F5344CB8AC3E}">
        <p14:creationId xmlns:p14="http://schemas.microsoft.com/office/powerpoint/2010/main" val="398496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815946" y="192087"/>
            <a:ext cx="4260850" cy="3547745"/>
          </a:xfrm>
          <a:prstGeom prst="rect">
            <a:avLst/>
          </a:prstGeom>
        </p:spPr>
      </p:pic>
      <p:sp>
        <p:nvSpPr>
          <p:cNvPr id="5" name="Rectangle 1"/>
          <p:cNvSpPr>
            <a:spLocks noChangeArrowheads="1"/>
          </p:cNvSpPr>
          <p:nvPr/>
        </p:nvSpPr>
        <p:spPr bwMode="auto">
          <a:xfrm>
            <a:off x="1911927" y="4344843"/>
            <a:ext cx="910166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TIR1</a:t>
            </a:r>
            <a:r>
              <a:rPr kumimoji="0" lang="en-GB" altLang="zh-CN" sz="1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expression confirmation in TIR1-HCT116 cells by PCR of cDNA with </a:t>
            </a:r>
            <a:r>
              <a:rPr kumimoji="0" lang="en-GB" altLang="zh-CN" sz="11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TIR1</a:t>
            </a:r>
            <a:r>
              <a:rPr kumimoji="0" lang="en-GB" altLang="zh-CN" sz="1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specific primers - whole gel image.</a:t>
            </a:r>
            <a:r>
              <a:rPr kumimoji="0" lang="en-GB" altLang="zh-CN" sz="1100" b="0" i="0" u="none" strike="noStrike" cap="none" normalizeH="0" baseline="0" dirty="0" smtClean="0">
                <a:ln>
                  <a:noFill/>
                </a:ln>
                <a:solidFill>
                  <a:schemeClr val="tx1"/>
                </a:solidFill>
                <a:effectLst/>
                <a:ea typeface="Times New Roman" panose="02020603050405020304" pitchFamily="18" charset="0"/>
              </a:rPr>
              <a:t> To confirm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expression mRNA was extracted, converted to cDNA by reverse transcriptase reaction then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amplified by sequence specific primers.</a:t>
            </a:r>
            <a:r>
              <a:rPr kumimoji="0" lang="en-GB" altLang="zh-CN" sz="11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PCR products were then run on a 0.8% agarose gel, 90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mins</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80 volts. A PCR product band at approximately 300bp indicates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expression,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ve</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was </a:t>
            </a:r>
            <a:r>
              <a:rPr kumimoji="0" lang="en-GB" altLang="zh-CN"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TIR1</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-containing plasmid construct (Lanes 3 and 4). </a:t>
            </a:r>
            <a:r>
              <a:rPr kumimoji="0" lang="en-GB" altLang="zh-CN"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TIR1-HCT116-1 and TIR1-HCT116-2 cell lines are HCT116 cell populations that were virally transduced via the same protocol but on two different occasions. TIR1-HCT116-1 was the cell population taken forward in the development of the DNMT1-FLAG-AID cell line. Two DNA ladders were added to this gel to mitigate issues with ladders used previously in the lab. Two positive TIR1 plasmids were used to double check that the glycerol stock that had been generated from the </a:t>
            </a:r>
            <a:r>
              <a:rPr kumimoji="0" lang="en-GB" altLang="zh-CN" sz="11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Divecha</a:t>
            </a:r>
            <a:r>
              <a:rPr kumimoji="0" lang="en-GB" altLang="zh-CN"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lab TIR1 expression plasmid stock had been successful.  </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533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等线</vt:lpstr>
      <vt:lpstr>Times New Roman</vt:lpstr>
      <vt:lpstr>Office Theme</vt:lpstr>
      <vt:lpstr>A novel inducible knockdown approach to investigate Dnmt1 protein-protein interaction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novel inducible knockdown approach to investigate Dnmt1 protein-protein interaction networks</dc:title>
  <dc:creator>Emily Bowler</dc:creator>
  <cp:lastModifiedBy>Emily Bowler</cp:lastModifiedBy>
  <cp:revision>1</cp:revision>
  <dcterms:created xsi:type="dcterms:W3CDTF">2019-09-24T17:42:48Z</dcterms:created>
  <dcterms:modified xsi:type="dcterms:W3CDTF">2019-09-24T17:43:14Z</dcterms:modified>
</cp:coreProperties>
</file>