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9" r:id="rId5"/>
    <p:sldId id="346" r:id="rId6"/>
    <p:sldId id="348" r:id="rId7"/>
    <p:sldId id="349" r:id="rId8"/>
    <p:sldId id="353" r:id="rId9"/>
    <p:sldId id="351" r:id="rId10"/>
    <p:sldId id="354" r:id="rId11"/>
    <p:sldId id="350" r:id="rId12"/>
    <p:sldId id="342" r:id="rId13"/>
    <p:sldId id="344" r:id="rId14"/>
    <p:sldId id="345" r:id="rId15"/>
    <p:sldId id="352" r:id="rId16"/>
    <p:sldId id="341" r:id="rId17"/>
    <p:sldId id="305" r:id="rId18"/>
  </p:sldIdLst>
  <p:sldSz cx="9144000" cy="6858000" type="screen4x3"/>
  <p:notesSz cx="6797675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C59F099C-16A9-4BCC-B40E-526682C0DE14}">
          <p14:sldIdLst>
            <p14:sldId id="256"/>
            <p14:sldId id="269"/>
            <p14:sldId id="346"/>
            <p14:sldId id="348"/>
            <p14:sldId id="349"/>
            <p14:sldId id="353"/>
            <p14:sldId id="351"/>
            <p14:sldId id="354"/>
            <p14:sldId id="350"/>
            <p14:sldId id="342"/>
            <p14:sldId id="344"/>
            <p14:sldId id="345"/>
            <p14:sldId id="352"/>
            <p14:sldId id="341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6D85F"/>
    <a:srgbClr val="615A20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9" autoAdjust="0"/>
    <p:restoredTop sz="85606" autoAdjust="0"/>
  </p:normalViewPr>
  <p:slideViewPr>
    <p:cSldViewPr>
      <p:cViewPr varScale="1">
        <p:scale>
          <a:sx n="95" d="100"/>
          <a:sy n="95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EACA97CC-4A7F-4296-8ACB-AB1DFE97FAE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395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358FFD25-0AA2-41E2-B568-994DFDE0B9A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517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1F6B4-FC98-4FEE-82D7-C98869C09578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the dd month yyyy format for the date for example 11 January 2008. The main title can be one or two lines long.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26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FD25-0AA2-41E2-B568-994DFDE0B9A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8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My research is about how the New Space</a:t>
            </a:r>
            <a:r>
              <a:rPr lang="en-GB" baseline="0" dirty="0" smtClean="0"/>
              <a:t> movement effects the debris environment and the way in which we model it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Currently in 3</a:t>
            </a:r>
            <a:r>
              <a:rPr lang="en-GB" baseline="30000" dirty="0" smtClean="0"/>
              <a:t>rd</a:t>
            </a:r>
            <a:r>
              <a:rPr lang="en-GB" baseline="0" dirty="0" smtClean="0"/>
              <a:t> year of my PhD at </a:t>
            </a:r>
            <a:r>
              <a:rPr lang="en-GB" baseline="0" dirty="0" err="1" smtClean="0"/>
              <a:t>Soton</a:t>
            </a:r>
            <a:r>
              <a:rPr lang="en-GB" baseline="0" dirty="0" smtClean="0"/>
              <a:t> as part of NGCM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FD25-0AA2-41E2-B568-994DFDE0B9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21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Rate</a:t>
            </a:r>
            <a:r>
              <a:rPr lang="en-GB" baseline="0" dirty="0" smtClean="0"/>
              <a:t> of explosions has remained consistent despite population growth –suggests decreased probability of explosion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Mitigation methods, including passivation methods such as propellant venting decrease risk of propulsion based explosion for defunct spacecraft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Result is that different explosion modes more prevalent in future environment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More Collisions expected with increasing numbers of spacecraft in clusters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FD25-0AA2-41E2-B568-994DFDE0B9A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00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To</a:t>
            </a:r>
            <a:r>
              <a:rPr lang="en-GB" baseline="0" dirty="0" smtClean="0"/>
              <a:t> attempt to answer these questions we turn to debris models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Current debris models are based on the traditional space industry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Traditional methods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Traditional questions to be answered</a:t>
            </a:r>
          </a:p>
          <a:p>
            <a:pPr marL="171450" lvl="0" indent="-171450">
              <a:buFontTx/>
              <a:buChar char="-"/>
            </a:pPr>
            <a:r>
              <a:rPr lang="en-GB" baseline="0" dirty="0" smtClean="0"/>
              <a:t>So we must ask 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‘Have these assumptions changed’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‘Are these models still representative’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FD25-0AA2-41E2-B568-994DFDE0B9A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91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First area</a:t>
            </a:r>
            <a:r>
              <a:rPr lang="en-GB" baseline="0" dirty="0" smtClean="0"/>
              <a:t> to be investigated is that of spacecraft fragmentation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Largely this means the NASA Standard Breakup Model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Although there are others, such as Aerospace Corporations IMPACT model</a:t>
            </a:r>
          </a:p>
          <a:p>
            <a:pPr marL="171450" lvl="0" indent="-171450">
              <a:buFontTx/>
              <a:buChar char="-"/>
            </a:pPr>
            <a:r>
              <a:rPr lang="en-GB" dirty="0" smtClean="0"/>
              <a:t>Describes the distribution of fragments resulting from a breakup and the relationship between size,</a:t>
            </a:r>
            <a:r>
              <a:rPr lang="en-GB" baseline="0" dirty="0" smtClean="0"/>
              <a:t> mass and velocity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FD25-0AA2-41E2-B568-994DFDE0B9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349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Number of Explosion</a:t>
            </a:r>
            <a:r>
              <a:rPr lang="en-GB" baseline="0" dirty="0" smtClean="0"/>
              <a:t> fragments independent of parent body mass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 smtClean="0"/>
              <a:t>Identifies only a small mass range where this model is expected to be valid</a:t>
            </a: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- Discontinuity</a:t>
            </a:r>
            <a:r>
              <a:rPr lang="en-GB" baseline="0" dirty="0" smtClean="0"/>
              <a:t> between catastrophic and non-catastrophic collisions</a:t>
            </a:r>
            <a:r>
              <a:rPr lang="en-GB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- It is worth noting that the experimental values found for the catastrophic threshold ranged from between 35 J/g and 45 J/g (McKnight et al., 1995) </a:t>
            </a: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- an analysis of on-orbit collisions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Pardini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Anselmo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, 2014) showed that, of five events expected to have an energy-to-mass ratio greater than 40 J/g, only the intact-intact collision of the iridium and cosmos satellites underwent a catastrophic breakup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FD25-0AA2-41E2-B568-994DFDE0B9A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89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While some of the smaller events are worthy of analysis causes are harder to identify</a:t>
            </a:r>
            <a:r>
              <a:rPr lang="en-GB" baseline="0" dirty="0" smtClean="0"/>
              <a:t> and fewer data points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We want to test both modes of the model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The original model developed using debris clouds of rocket body breakups, so want to see how payload explosions compare with their different structure and energy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FD25-0AA2-41E2-B568-994DFDE0B9A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85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While</a:t>
            </a:r>
            <a:r>
              <a:rPr lang="en-GB" baseline="0" dirty="0" smtClean="0"/>
              <a:t> this is indicative of variation from the predicted results it should be noted that there are relatively few data points to draw these conclusions from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We see that the results for payloads suggests that the model may over predict large fragments and under predict the smaller ones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We see that for rocket bodies the observations fit the model reasonably well for the most part, however:</a:t>
            </a:r>
          </a:p>
          <a:p>
            <a:pPr marL="628650" lvl="1" indent="-171450">
              <a:buFontTx/>
              <a:buChar char="-"/>
            </a:pPr>
            <a:r>
              <a:rPr lang="en-GB" dirty="0" smtClean="0"/>
              <a:t>This appears</a:t>
            </a:r>
            <a:r>
              <a:rPr lang="en-GB" baseline="0" dirty="0" smtClean="0"/>
              <a:t> to be less true for the Pegasus RB which is significantly smaller ~(1/10)  - and outside the </a:t>
            </a:r>
            <a:r>
              <a:rPr lang="en-GB" baseline="0" dirty="0" err="1" smtClean="0"/>
              <a:t>recommened</a:t>
            </a:r>
            <a:r>
              <a:rPr lang="en-GB" baseline="0" dirty="0" smtClean="0"/>
              <a:t> range for the model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This may be more representative of </a:t>
            </a:r>
            <a:r>
              <a:rPr lang="en-GB" baseline="0" dirty="0" err="1" smtClean="0"/>
              <a:t>NewSpace</a:t>
            </a:r>
            <a:r>
              <a:rPr lang="en-GB" baseline="0" dirty="0" smtClean="0"/>
              <a:t> launchers, e.g. Virgin Orbit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FD25-0AA2-41E2-B568-994DFDE0B9A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66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Note that if tracking of 1 cm becomes available (space fence) then may be many more fragments than expected. This would result in a much greater overhead for operators and regulators in terms of collision avoidance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FD25-0AA2-41E2-B568-994DFDE0B9A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2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CFB77531-4391-4CCE-AC5E-AFDC695A3DF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024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9359B-ECB2-304D-8195-F10D3361D513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BB0DE-9F59-400C-B11E-2E863F9148E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93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9D335C-3F04-C940-A2A5-D87E6BCBB593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CDA84-167D-415B-9D99-FE41106E964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4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C41CDE-A549-DA46-819F-94AC5A7C296C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A371CE-6E66-46C8-AE2D-57CE4FED19F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51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54AD09-A849-BE43-9BC8-41F5CFE0A7D3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BFB00F-85F6-4E11-9CFF-909AB994B7E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96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6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2297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28F9A-BDCF-7A46-81E9-84E2E66482EC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E309F-4A3F-4195-8052-44CE0B30CEB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725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089F3-6682-6F44-9547-C0D1288A0BBE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2E569-F2CB-421F-8F9F-47645462B36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09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613CB8-090E-E34A-8888-410DC59B0942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7DF1-A3C4-4440-96C1-AF185C8F880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389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6C07EA-EF49-664E-BFAD-DCB813D15916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4CD99-9F73-4162-9643-1F6DD0EFE0B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2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DAA7F-24F3-9345-B415-FEBB5FD6B48E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18585-03AD-4DEE-ADA5-498CAAFD295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47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CCDEB-CEF4-3D42-9F74-69EB0437F3F3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21486-BC0F-48B2-95B6-D7BDD3ADE43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75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F151F-2B79-4246-9A36-9A3ECADD4BF7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FE343-CE6B-470E-9B6B-B44AF622783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46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962F6-26D2-1846-B142-6A562095C7C7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C7291-B3F5-4375-9C2F-223601EE38B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91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FD2D5-2DB4-9941-AC44-DC2D1A760F3B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B96F8-D845-42C0-9686-123BA104F08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325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C02DF-DC06-1840-9EB1-BCD4B8093ECC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DB545-F377-447A-AF95-281F239D616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682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24B1D8-A1FB-3847-B039-D369E2FEC167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EBA9B-3ACA-4A15-9838-666C737D852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559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76CB9-0647-E049-83CA-C7B8D5EB4817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883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DFD4D-3944-7A45-9515-5061DA4DCA65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03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DC04F-2AF6-714A-8425-99623E7B0C09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921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19984-7FCC-6946-9AD0-BDD0CDF3EF58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59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55AC6-BC40-E246-B113-4EE42769673B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BD0E3-FF5E-304A-90BA-7FB96A232E77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E2C24-6328-43D6-88E2-0F63DA108C2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034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55E473-CE31-7E4E-B4C2-7990D77EC9DE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04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A4A17-F475-AF48-924F-5E6D5B91548B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596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93472-24E3-2D4A-A24E-A74E459F8FA9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253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9CFD4-60DE-9D44-ABFA-BAC1830A117E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220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1C80E-0214-EA49-B19E-1E731CE860CF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727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C9581-A095-7E4F-ACF7-169EA3E40BDE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39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CDC5E-3206-D04C-8448-68B6C80D31D6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EECCE-7399-4772-A9CA-92DC1353248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63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8132F-00A5-3C46-AF3B-CC1CA9E271BD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2CB9-960F-4D40-8033-6B8634F40A4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35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794F4-0B8C-654A-8B2C-415126752032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A34FE-49DA-4645-8EB1-DE11EA9A507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82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865ED-E59D-1743-84F5-111432F1F317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19538-8312-46A3-9701-BADA4FBCEA9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00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9A30D-BBF6-FB4D-9969-AF739B93E73E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6FE0E-0EEA-4443-B6F2-7D139EA8B54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4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40CF7-CCE6-7B42-B979-605885E84FB9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FDC02-4508-4DEF-B813-466FE415202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56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dirty="0"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fld id="{25472802-3EDA-7D4A-B85E-2C74AFAE3F01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C597375-40E4-4A0E-B054-1DC96818B06C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031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  <p:sldLayoutId id="2147483686" r:id="rId13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fld id="{DEAD3772-1A16-9141-8AEE-534B0AAE6D04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0A76ABF-9EEF-48EB-AEA3-3DDF96B4EC3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1271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fld id="{3782E010-CAE4-A14B-90A5-EC8DA928CBA1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323850" y="2162933"/>
            <a:ext cx="8496300" cy="2448867"/>
          </a:xfrm>
        </p:spPr>
        <p:txBody>
          <a:bodyPr/>
          <a:lstStyle/>
          <a:p>
            <a:pPr algn="l"/>
            <a:r>
              <a:rPr lang="en-GB" sz="4400" dirty="0"/>
              <a:t>NewSpace Implications for Space Debris </a:t>
            </a:r>
            <a:r>
              <a:rPr lang="en-GB" sz="4400" dirty="0" smtClean="0"/>
              <a:t>Modelling</a:t>
            </a:r>
            <a:r>
              <a:rPr lang="en-GB" sz="4400" dirty="0"/>
              <a:t/>
            </a:r>
            <a:br>
              <a:rPr lang="en-GB" sz="4400" dirty="0"/>
            </a:br>
            <a:endParaRPr lang="en-US" sz="4400" dirty="0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23549" y="4868459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>
              <a:lnSpc>
                <a:spcPts val="2400"/>
              </a:lnSpc>
            </a:pPr>
            <a:r>
              <a:rPr lang="en-GB" sz="2000" dirty="0" smtClean="0">
                <a:solidFill>
                  <a:srgbClr val="B2D5D5"/>
                </a:solidFill>
                <a:latin typeface="Georgia" pitchFamily="16" charset="0"/>
              </a:rPr>
              <a:t>22 October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" y="103647"/>
            <a:ext cx="2312639" cy="824890"/>
          </a:xfrm>
          <a:prstGeom prst="rect">
            <a:avLst/>
          </a:prstGeom>
        </p:spPr>
      </p:pic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323850" y="3735783"/>
            <a:ext cx="7981950" cy="147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0"/>
              </a:spcBef>
              <a:spcAft>
                <a:spcPct val="7000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5000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0" hangingPunct="0">
              <a:lnSpc>
                <a:spcPts val="4100"/>
              </a:lnSpc>
              <a:spcAft>
                <a:spcPts val="0"/>
              </a:spcAft>
            </a:pPr>
            <a:r>
              <a:rPr lang="en-GB" kern="0" dirty="0" smtClean="0">
                <a:solidFill>
                  <a:srgbClr val="B2D5D5"/>
                </a:solidFill>
              </a:rPr>
              <a:t>Samuel Diserens </a:t>
            </a:r>
            <a:r>
              <a:rPr lang="en-GB" sz="1800" kern="0" dirty="0" smtClean="0">
                <a:solidFill>
                  <a:srgbClr val="B2D5D5"/>
                </a:solidFill>
              </a:rPr>
              <a:t>(s.d.diserens@soton.ac.uk)</a:t>
            </a:r>
          </a:p>
          <a:p>
            <a:pPr algn="l" eaLnBrk="0" hangingPunct="0">
              <a:spcAft>
                <a:spcPts val="600"/>
              </a:spcAft>
            </a:pPr>
            <a:r>
              <a:rPr lang="en-GB" sz="2000" i="1" kern="0" dirty="0" smtClean="0">
                <a:solidFill>
                  <a:srgbClr val="B2D5D5"/>
                </a:solidFill>
              </a:rPr>
              <a:t>Hugh Lewis</a:t>
            </a:r>
          </a:p>
          <a:p>
            <a:pPr algn="l">
              <a:spcAft>
                <a:spcPts val="600"/>
              </a:spcAft>
            </a:pPr>
            <a:r>
              <a:rPr lang="en-GB" sz="2000" i="1" kern="0" dirty="0" err="1" smtClean="0">
                <a:solidFill>
                  <a:srgbClr val="B2D5D5"/>
                </a:solidFill>
              </a:rPr>
              <a:t>Jörg</a:t>
            </a:r>
            <a:r>
              <a:rPr lang="en-GB" sz="2000" i="1" kern="0" dirty="0" smtClean="0"/>
              <a:t> </a:t>
            </a:r>
            <a:r>
              <a:rPr lang="en-GB" sz="2000" i="1" kern="0" dirty="0" smtClean="0">
                <a:solidFill>
                  <a:srgbClr val="B2D5D5"/>
                </a:solidFill>
              </a:rPr>
              <a:t>Fliege</a:t>
            </a:r>
            <a:endParaRPr lang="en-GB" sz="2000" i="1" kern="0" dirty="0">
              <a:solidFill>
                <a:srgbClr val="B2D5D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1906274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/>
        </p:nvSpPr>
        <p:spPr bwMode="auto">
          <a:xfrm>
            <a:off x="423549" y="6053981"/>
            <a:ext cx="8820150" cy="7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i="1" kern="0" dirty="0">
                <a:solidFill>
                  <a:srgbClr val="B2D5D5"/>
                </a:solidFill>
              </a:rPr>
              <a:t>I acknowledge financial support from the EPSRC Centre for Doctoral Training in Next Generation Computational Modelling grant EP/L015382/1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80" y="403448"/>
            <a:ext cx="8496300" cy="649288"/>
          </a:xfrm>
        </p:spPr>
        <p:txBody>
          <a:bodyPr/>
          <a:lstStyle/>
          <a:p>
            <a:r>
              <a:rPr lang="en-GB" dirty="0" smtClean="0"/>
              <a:t>Rocket Body Explosions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2997" r="1983" b="3738"/>
          <a:stretch/>
        </p:blipFill>
        <p:spPr>
          <a:xfrm>
            <a:off x="2843809" y="2845879"/>
            <a:ext cx="5976342" cy="38597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6300000" cy="17985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79C1-CC14-DC4E-B675-2335D6E2686C}" type="datetime1">
              <a:rPr lang="en-GB" smtClean="0"/>
              <a:t>16/10/2019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5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80" y="403448"/>
            <a:ext cx="8496300" cy="649288"/>
          </a:xfrm>
        </p:spPr>
        <p:txBody>
          <a:bodyPr/>
          <a:lstStyle/>
          <a:p>
            <a:r>
              <a:rPr lang="en-GB" dirty="0" smtClean="0"/>
              <a:t>Satellite Explosions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2997" r="1995" b="3760"/>
          <a:stretch/>
        </p:blipFill>
        <p:spPr>
          <a:xfrm>
            <a:off x="2076521" y="2303626"/>
            <a:ext cx="6815959" cy="44019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7" y="1052736"/>
            <a:ext cx="6548776" cy="125089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CC88-57ED-E74D-AA72-E565E91DEF4F}" type="datetime1">
              <a:rPr lang="en-GB" smtClean="0"/>
              <a:t>16/10/2019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8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80" y="403448"/>
            <a:ext cx="8496300" cy="649288"/>
          </a:xfrm>
        </p:spPr>
        <p:txBody>
          <a:bodyPr/>
          <a:lstStyle/>
          <a:p>
            <a:r>
              <a:rPr lang="en-GB" dirty="0" smtClean="0"/>
              <a:t>Satellite Collisions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3870" r="6892" b="4089"/>
          <a:stretch/>
        </p:blipFill>
        <p:spPr>
          <a:xfrm>
            <a:off x="2339752" y="2323398"/>
            <a:ext cx="6480720" cy="43822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0" y="1047081"/>
            <a:ext cx="7056140" cy="128197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01FB-68C4-5846-89A6-4334A3747983}" type="datetime1">
              <a:rPr lang="en-GB" smtClean="0"/>
              <a:t>16/10/2019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3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6300" cy="649288"/>
          </a:xfrm>
        </p:spPr>
        <p:txBody>
          <a:bodyPr/>
          <a:lstStyle/>
          <a:p>
            <a:r>
              <a:rPr lang="en-GB" dirty="0" smtClean="0"/>
              <a:t>Comparing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45" y="1086909"/>
            <a:ext cx="8496300" cy="46362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Rocket body explosions</a:t>
            </a:r>
            <a:r>
              <a:rPr lang="en-GB" dirty="0"/>
              <a:t>: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Close fit for most rocket bodies</a:t>
            </a:r>
          </a:p>
          <a:p>
            <a:pPr lvl="1">
              <a:spcAft>
                <a:spcPts val="1800"/>
              </a:spcAft>
            </a:pPr>
            <a:r>
              <a:rPr lang="en-GB" dirty="0">
                <a:solidFill>
                  <a:srgbClr val="C00000"/>
                </a:solidFill>
              </a:rPr>
              <a:t>Worse fit for small rocket body</a:t>
            </a:r>
            <a:r>
              <a:rPr lang="en-GB" dirty="0"/>
              <a:t> (Pegasus)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/>
              <a:t>Satellite explosions </a:t>
            </a:r>
          </a:p>
          <a:p>
            <a:pPr lvl="1">
              <a:spcAft>
                <a:spcPts val="1800"/>
              </a:spcAft>
            </a:pPr>
            <a:r>
              <a:rPr lang="en-GB" dirty="0" smtClean="0">
                <a:solidFill>
                  <a:srgbClr val="C00000"/>
                </a:solidFill>
              </a:rPr>
              <a:t>Fewer medium and large</a:t>
            </a:r>
            <a:r>
              <a:rPr lang="en-GB" dirty="0" smtClean="0"/>
              <a:t> fragments and </a:t>
            </a:r>
            <a:r>
              <a:rPr lang="en-GB" dirty="0" smtClean="0">
                <a:solidFill>
                  <a:srgbClr val="C00000"/>
                </a:solidFill>
              </a:rPr>
              <a:t>more small</a:t>
            </a:r>
            <a:r>
              <a:rPr lang="en-GB" dirty="0" smtClean="0"/>
              <a:t> objects than predicted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Collisions: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Steeper relationship between number and size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rgbClr val="C00000"/>
                </a:solidFill>
              </a:rPr>
              <a:t>Fewer larger </a:t>
            </a:r>
            <a:r>
              <a:rPr lang="en-GB" dirty="0" smtClean="0"/>
              <a:t>fragments and </a:t>
            </a:r>
            <a:r>
              <a:rPr lang="en-GB" dirty="0" smtClean="0">
                <a:solidFill>
                  <a:srgbClr val="C00000"/>
                </a:solidFill>
              </a:rPr>
              <a:t>more smaller</a:t>
            </a:r>
            <a:r>
              <a:rPr lang="en-GB" dirty="0" smtClean="0"/>
              <a:t> </a:t>
            </a:r>
            <a:r>
              <a:rPr lang="en-GB" dirty="0"/>
              <a:t>fragments </a:t>
            </a:r>
            <a:r>
              <a:rPr lang="en-GB" dirty="0" smtClean="0"/>
              <a:t>are </a:t>
            </a:r>
            <a:r>
              <a:rPr lang="en-GB" dirty="0"/>
              <a:t>observed than </a:t>
            </a:r>
            <a:r>
              <a:rPr lang="en-GB" dirty="0" smtClean="0"/>
              <a:t>are predicted</a:t>
            </a:r>
          </a:p>
          <a:p>
            <a:pPr>
              <a:spcAft>
                <a:spcPts val="1200"/>
              </a:spcAft>
            </a:pPr>
            <a:r>
              <a:rPr lang="en-GB" dirty="0"/>
              <a:t>Extrapolation of results suggests there may be a significant </a:t>
            </a:r>
            <a:r>
              <a:rPr lang="en-GB" dirty="0">
                <a:solidFill>
                  <a:srgbClr val="C00000"/>
                </a:solidFill>
              </a:rPr>
              <a:t>under-prediction</a:t>
            </a:r>
            <a:r>
              <a:rPr lang="en-GB" dirty="0"/>
              <a:t> of objects under 10cm</a:t>
            </a:r>
          </a:p>
          <a:p>
            <a:pPr>
              <a:spcAft>
                <a:spcPts val="1200"/>
              </a:spcAft>
            </a:pPr>
            <a:endParaRPr lang="en-GB" dirty="0" smtClean="0"/>
          </a:p>
          <a:p>
            <a:pPr marL="522288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0C5-75EA-BA4D-9FF8-025AD550E47E}" type="datetime1">
              <a:rPr lang="en-GB" smtClean="0"/>
              <a:t>16/10/2019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8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23992"/>
            <a:ext cx="6484397" cy="649288"/>
          </a:xfrm>
        </p:spPr>
        <p:txBody>
          <a:bodyPr/>
          <a:lstStyle/>
          <a:p>
            <a:r>
              <a:rPr lang="en-GB" dirty="0" smtClean="0"/>
              <a:t>Impact On Environment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348574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In simulations: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C00000"/>
                </a:solidFill>
              </a:rPr>
              <a:t>More</a:t>
            </a:r>
            <a:r>
              <a:rPr lang="en-GB" dirty="0" smtClean="0"/>
              <a:t> overall </a:t>
            </a:r>
            <a:r>
              <a:rPr lang="en-GB" dirty="0" smtClean="0">
                <a:solidFill>
                  <a:srgbClr val="C00000"/>
                </a:solidFill>
              </a:rPr>
              <a:t>fragments</a:t>
            </a:r>
            <a:r>
              <a:rPr lang="en-GB" dirty="0" smtClean="0"/>
              <a:t> from breakups, </a:t>
            </a:r>
            <a:r>
              <a:rPr lang="en-GB" i="1" dirty="0" smtClean="0"/>
              <a:t>but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C00000"/>
                </a:solidFill>
              </a:rPr>
              <a:t>Fewer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C00000"/>
                </a:solidFill>
              </a:rPr>
              <a:t>high-mass collisions</a:t>
            </a:r>
            <a:r>
              <a:rPr lang="en-GB" dirty="0" smtClean="0"/>
              <a:t>, </a:t>
            </a:r>
            <a:r>
              <a:rPr lang="en-GB" i="1" dirty="0" smtClean="0"/>
              <a:t>and so</a:t>
            </a:r>
          </a:p>
          <a:p>
            <a:pPr lvl="1">
              <a:spcAft>
                <a:spcPts val="1800"/>
              </a:spcAft>
            </a:pPr>
            <a:r>
              <a:rPr lang="en-GB" dirty="0" smtClean="0">
                <a:solidFill>
                  <a:srgbClr val="C00000"/>
                </a:solidFill>
              </a:rPr>
              <a:t>Fewer fragments </a:t>
            </a:r>
            <a:r>
              <a:rPr lang="en-GB" dirty="0" smtClean="0"/>
              <a:t>produced from </a:t>
            </a:r>
            <a:r>
              <a:rPr lang="en-GB" dirty="0" smtClean="0">
                <a:solidFill>
                  <a:srgbClr val="C00000"/>
                </a:solidFill>
              </a:rPr>
              <a:t>secondary</a:t>
            </a:r>
            <a:r>
              <a:rPr lang="en-GB" dirty="0" smtClean="0"/>
              <a:t> events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This may be better in terms of </a:t>
            </a:r>
            <a:r>
              <a:rPr lang="en-GB" dirty="0" smtClean="0">
                <a:solidFill>
                  <a:srgbClr val="C00000"/>
                </a:solidFill>
              </a:rPr>
              <a:t>space-sustainability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However, </a:t>
            </a:r>
            <a:r>
              <a:rPr lang="en-GB" dirty="0" smtClean="0">
                <a:solidFill>
                  <a:srgbClr val="C00000"/>
                </a:solidFill>
              </a:rPr>
              <a:t>1 cm</a:t>
            </a:r>
            <a:r>
              <a:rPr lang="en-GB" dirty="0" smtClean="0"/>
              <a:t> fragments still pose a </a:t>
            </a:r>
            <a:r>
              <a:rPr lang="en-GB" dirty="0" smtClean="0">
                <a:solidFill>
                  <a:srgbClr val="C00000"/>
                </a:solidFill>
              </a:rPr>
              <a:t>fatal risk</a:t>
            </a:r>
            <a:r>
              <a:rPr lang="en-GB" dirty="0" smtClean="0"/>
              <a:t> to spacecraft</a:t>
            </a:r>
          </a:p>
          <a:p>
            <a:pPr lvl="1"/>
            <a:r>
              <a:rPr lang="en-GB" dirty="0" smtClean="0"/>
              <a:t>Increased issue of </a:t>
            </a:r>
            <a:r>
              <a:rPr lang="en-GB" dirty="0" smtClean="0">
                <a:solidFill>
                  <a:srgbClr val="C00000"/>
                </a:solidFill>
              </a:rPr>
              <a:t>space-safety</a:t>
            </a:r>
            <a:endParaRPr lang="en-GB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1CBD-4B2C-3D40-89C8-D2FB5D6B2363}" type="datetime1">
              <a:rPr lang="en-GB" smtClean="0"/>
              <a:t>16/10/2019</a:t>
            </a:fld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27784" y="5193771"/>
            <a:ext cx="5482413" cy="1556480"/>
            <a:chOff x="3461507" y="5193771"/>
            <a:chExt cx="5482413" cy="1556480"/>
          </a:xfrm>
        </p:grpSpPr>
        <p:sp>
          <p:nvSpPr>
            <p:cNvPr id="6" name="Triangle 5"/>
            <p:cNvSpPr/>
            <p:nvPr/>
          </p:nvSpPr>
          <p:spPr bwMode="auto">
            <a:xfrm>
              <a:off x="5796136" y="5957888"/>
              <a:ext cx="720080" cy="74771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rot="900000">
              <a:off x="3743908" y="5939888"/>
              <a:ext cx="4824536" cy="3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8" name="Circular Arrow 7"/>
            <p:cNvSpPr/>
            <p:nvPr/>
          </p:nvSpPr>
          <p:spPr bwMode="auto">
            <a:xfrm rot="3600000">
              <a:off x="7844826" y="5651158"/>
              <a:ext cx="1182603" cy="101558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927918"/>
                <a:gd name="adj5" fmla="val 12500"/>
              </a:avLst>
            </a:prstGeom>
            <a:solidFill>
              <a:srgbClr val="C00000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900000">
              <a:off x="6824853" y="6041999"/>
              <a:ext cx="1830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solidFill>
                    <a:schemeClr val="tx2"/>
                  </a:solidFill>
                </a:rPr>
                <a:t>Space-Safety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900000">
              <a:off x="3637439" y="5286192"/>
              <a:ext cx="2714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solidFill>
                    <a:schemeClr val="tx2"/>
                  </a:solidFill>
                </a:rPr>
                <a:t>Space-Sustainability</a:t>
              </a:r>
            </a:p>
          </p:txBody>
        </p:sp>
        <p:sp>
          <p:nvSpPr>
            <p:cNvPr id="11" name="Circular Arrow 10"/>
            <p:cNvSpPr/>
            <p:nvPr/>
          </p:nvSpPr>
          <p:spPr bwMode="auto">
            <a:xfrm rot="14238621">
              <a:off x="3377997" y="5277281"/>
              <a:ext cx="1182603" cy="101558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927918"/>
                <a:gd name="adj5" fmla="val 12500"/>
              </a:avLst>
            </a:prstGeom>
            <a:solidFill>
              <a:srgbClr val="C00000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16" charset="0"/>
                <a:ea typeface="ＭＳ Ｐゴシック" pitchFamily="1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0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6300" cy="649288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2F1B-9158-9D4D-8291-AFDB6C427523}" type="datetime1">
              <a:rPr lang="en-GB" smtClean="0"/>
              <a:t>16/10/2019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008" y="1268760"/>
            <a:ext cx="8964488" cy="454625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Commercial</a:t>
            </a:r>
            <a:r>
              <a:rPr lang="en-GB" dirty="0"/>
              <a:t> growth is accompanied by trends in spacecraft </a:t>
            </a:r>
            <a:r>
              <a:rPr lang="en-GB" dirty="0">
                <a:solidFill>
                  <a:srgbClr val="C00000"/>
                </a:solidFill>
              </a:rPr>
              <a:t>mass</a:t>
            </a:r>
            <a:r>
              <a:rPr lang="en-GB" dirty="0"/>
              <a:t> and </a:t>
            </a:r>
            <a:r>
              <a:rPr lang="en-GB" dirty="0">
                <a:solidFill>
                  <a:srgbClr val="C00000"/>
                </a:solidFill>
              </a:rPr>
              <a:t>cross-section</a:t>
            </a:r>
            <a:r>
              <a:rPr lang="en-GB" dirty="0"/>
              <a:t> </a:t>
            </a:r>
          </a:p>
          <a:p>
            <a:pPr lvl="1"/>
            <a:r>
              <a:rPr lang="en-GB" sz="2000" b="1" dirty="0">
                <a:solidFill>
                  <a:srgbClr val="C00000"/>
                </a:solidFill>
              </a:rPr>
              <a:t>Decreasing</a:t>
            </a:r>
            <a:r>
              <a:rPr lang="en-GB" sz="2000" b="1" dirty="0"/>
              <a:t> in </a:t>
            </a:r>
            <a:r>
              <a:rPr lang="en-GB" sz="2000" b="1" dirty="0">
                <a:solidFill>
                  <a:srgbClr val="C00000"/>
                </a:solidFill>
              </a:rPr>
              <a:t>LEO</a:t>
            </a:r>
            <a:r>
              <a:rPr lang="en-GB" sz="2000" b="1" dirty="0"/>
              <a:t>, but </a:t>
            </a:r>
            <a:r>
              <a:rPr lang="en-GB" sz="2000" b="1" dirty="0">
                <a:solidFill>
                  <a:srgbClr val="C00000"/>
                </a:solidFill>
              </a:rPr>
              <a:t>increasing</a:t>
            </a:r>
            <a:r>
              <a:rPr lang="en-GB" sz="2000" b="1" dirty="0"/>
              <a:t> in </a:t>
            </a:r>
            <a:r>
              <a:rPr lang="en-GB" sz="2000" b="1" dirty="0">
                <a:solidFill>
                  <a:srgbClr val="C00000"/>
                </a:solidFill>
              </a:rPr>
              <a:t>GEO</a:t>
            </a:r>
            <a:r>
              <a:rPr lang="en-GB" sz="2000" b="1" dirty="0"/>
              <a:t>.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C00000"/>
                </a:solidFill>
              </a:rPr>
              <a:t>Deviation</a:t>
            </a:r>
            <a:r>
              <a:rPr lang="en-GB" dirty="0" smtClean="0"/>
              <a:t> </a:t>
            </a:r>
            <a:r>
              <a:rPr lang="en-GB" dirty="0"/>
              <a:t>from </a:t>
            </a:r>
            <a:r>
              <a:rPr lang="en-GB" dirty="0">
                <a:solidFill>
                  <a:srgbClr val="C00000"/>
                </a:solidFill>
              </a:rPr>
              <a:t>assumptions</a:t>
            </a:r>
            <a:r>
              <a:rPr lang="en-GB" dirty="0"/>
              <a:t> </a:t>
            </a:r>
            <a:r>
              <a:rPr lang="en-GB" dirty="0" smtClean="0"/>
              <a:t>in NASA </a:t>
            </a:r>
            <a:r>
              <a:rPr lang="en-GB" dirty="0"/>
              <a:t>Standard Breakup </a:t>
            </a:r>
            <a:r>
              <a:rPr lang="en-GB" dirty="0" smtClean="0"/>
              <a:t>Model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T</a:t>
            </a:r>
            <a:r>
              <a:rPr lang="en-GB" sz="2000" dirty="0" smtClean="0"/>
              <a:t>raditional </a:t>
            </a:r>
            <a:r>
              <a:rPr lang="en-GB" sz="2000" dirty="0"/>
              <a:t>large rocket </a:t>
            </a:r>
            <a:r>
              <a:rPr lang="en-GB" sz="2000" dirty="0" smtClean="0"/>
              <a:t>bodies = </a:t>
            </a:r>
            <a:r>
              <a:rPr lang="en-GB" sz="2000" dirty="0"/>
              <a:t>good agreement </a:t>
            </a:r>
          </a:p>
          <a:p>
            <a:pPr lvl="1"/>
            <a:r>
              <a:rPr lang="en-GB" sz="2000" dirty="0" err="1" smtClean="0"/>
              <a:t>NewSpace</a:t>
            </a:r>
            <a:r>
              <a:rPr lang="en-GB" sz="2000" dirty="0" smtClean="0"/>
              <a:t> = </a:t>
            </a:r>
            <a:r>
              <a:rPr lang="en-GB" sz="2000" dirty="0" smtClean="0">
                <a:solidFill>
                  <a:srgbClr val="C00000"/>
                </a:solidFill>
              </a:rPr>
              <a:t>Over-predict large fragments</a:t>
            </a:r>
            <a:r>
              <a:rPr lang="en-GB" sz="2000" dirty="0" smtClean="0"/>
              <a:t>; </a:t>
            </a:r>
            <a:r>
              <a:rPr lang="en-GB" sz="2000" dirty="0" smtClean="0">
                <a:solidFill>
                  <a:srgbClr val="C00000"/>
                </a:solidFill>
              </a:rPr>
              <a:t>under-predict </a:t>
            </a:r>
            <a:r>
              <a:rPr lang="en-GB" sz="2000" dirty="0">
                <a:solidFill>
                  <a:srgbClr val="C00000"/>
                </a:solidFill>
              </a:rPr>
              <a:t>small </a:t>
            </a:r>
            <a:r>
              <a:rPr lang="en-GB" sz="2000" dirty="0" smtClean="0">
                <a:solidFill>
                  <a:srgbClr val="C00000"/>
                </a:solidFill>
              </a:rPr>
              <a:t>fragments</a:t>
            </a:r>
            <a:endParaRPr lang="en-GB" sz="20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/>
              <a:t>Expect </a:t>
            </a:r>
            <a:r>
              <a:rPr lang="en-GB" dirty="0" smtClean="0"/>
              <a:t>a </a:t>
            </a:r>
            <a:r>
              <a:rPr lang="en-GB" dirty="0"/>
              <a:t>meaningful difference between </a:t>
            </a:r>
            <a:r>
              <a:rPr lang="en-GB" dirty="0" smtClean="0"/>
              <a:t>future </a:t>
            </a:r>
            <a:r>
              <a:rPr lang="en-GB" dirty="0"/>
              <a:t>environment and current simulations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rgbClr val="C00000"/>
                </a:solidFill>
              </a:rPr>
              <a:t>More collisions</a:t>
            </a:r>
            <a:r>
              <a:rPr lang="en-GB" sz="2000" dirty="0"/>
              <a:t>, but involving a</a:t>
            </a:r>
            <a:r>
              <a:rPr lang="en-GB" sz="2000" dirty="0" smtClean="0">
                <a:solidFill>
                  <a:srgbClr val="C00000"/>
                </a:solidFill>
              </a:rPr>
              <a:t> lower </a:t>
            </a:r>
            <a:r>
              <a:rPr lang="en-GB" sz="2000" dirty="0">
                <a:solidFill>
                  <a:srgbClr val="C00000"/>
                </a:solidFill>
              </a:rPr>
              <a:t>total mass</a:t>
            </a:r>
          </a:p>
          <a:p>
            <a:pPr lvl="1">
              <a:spcAft>
                <a:spcPts val="1200"/>
              </a:spcAft>
            </a:pPr>
            <a:r>
              <a:rPr lang="en-GB" sz="2000" b="1" dirty="0" smtClean="0">
                <a:solidFill>
                  <a:srgbClr val="C00000"/>
                </a:solidFill>
              </a:rPr>
              <a:t>Lower growth </a:t>
            </a:r>
            <a:r>
              <a:rPr lang="en-GB" sz="2000" b="1" dirty="0">
                <a:solidFill>
                  <a:srgbClr val="C00000"/>
                </a:solidFill>
              </a:rPr>
              <a:t>in debris population</a:t>
            </a:r>
          </a:p>
          <a:p>
            <a:r>
              <a:rPr lang="en-GB" dirty="0" smtClean="0"/>
              <a:t>A shift </a:t>
            </a:r>
            <a:r>
              <a:rPr lang="en-GB" dirty="0"/>
              <a:t>from </a:t>
            </a:r>
            <a:r>
              <a:rPr lang="en-GB" dirty="0">
                <a:solidFill>
                  <a:srgbClr val="C00000"/>
                </a:solidFill>
              </a:rPr>
              <a:t>space sustainability </a:t>
            </a:r>
            <a:r>
              <a:rPr lang="en-GB" dirty="0"/>
              <a:t>issues </a:t>
            </a:r>
            <a:r>
              <a:rPr lang="en-GB" dirty="0" smtClean="0"/>
              <a:t>towards </a:t>
            </a:r>
            <a:r>
              <a:rPr lang="en-GB" dirty="0">
                <a:solidFill>
                  <a:srgbClr val="C00000"/>
                </a:solidFill>
              </a:rPr>
              <a:t>space safety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93608"/>
            <a:ext cx="3338553" cy="2651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850" y="1906488"/>
            <a:ext cx="8496300" cy="433082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C00000"/>
                </a:solidFill>
              </a:rPr>
              <a:t>Space Debris</a:t>
            </a:r>
            <a:r>
              <a:rPr lang="en-GB" dirty="0" smtClean="0"/>
              <a:t> is a growing </a:t>
            </a:r>
            <a:r>
              <a:rPr lang="en-GB" dirty="0" smtClean="0">
                <a:solidFill>
                  <a:srgbClr val="C00000"/>
                </a:solidFill>
              </a:rPr>
              <a:t>risk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34,000 objects &gt; 10 cm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C00000"/>
                </a:solidFill>
              </a:rPr>
              <a:t>900,000</a:t>
            </a:r>
            <a:r>
              <a:rPr lang="en-GB" dirty="0" smtClean="0"/>
              <a:t> objects </a:t>
            </a:r>
            <a:r>
              <a:rPr lang="en-GB" dirty="0" smtClean="0">
                <a:solidFill>
                  <a:srgbClr val="C00000"/>
                </a:solidFill>
              </a:rPr>
              <a:t>&gt; 1 cm</a:t>
            </a:r>
          </a:p>
          <a:p>
            <a:pPr marL="522288" lvl="1" indent="0">
              <a:buNone/>
            </a:pPr>
            <a:r>
              <a:rPr lang="en-GB" i="1" dirty="0" smtClean="0"/>
              <a:t>	(ESA January 2019)</a:t>
            </a:r>
          </a:p>
          <a:p>
            <a:pPr lvl="1"/>
            <a:endParaRPr lang="en-GB" sz="1200" i="1" dirty="0"/>
          </a:p>
          <a:p>
            <a:r>
              <a:rPr lang="en-GB" dirty="0" smtClean="0"/>
              <a:t>Debris models are used to develop an understanding of the behaviour of this population</a:t>
            </a:r>
          </a:p>
          <a:p>
            <a:r>
              <a:rPr lang="en-GB" dirty="0" smtClean="0"/>
              <a:t>There are outstanding </a:t>
            </a:r>
            <a:r>
              <a:rPr lang="en-GB" dirty="0" smtClean="0">
                <a:solidFill>
                  <a:srgbClr val="C00000"/>
                </a:solidFill>
              </a:rPr>
              <a:t>questions</a:t>
            </a:r>
            <a:r>
              <a:rPr lang="en-GB" dirty="0" smtClean="0"/>
              <a:t> as to how ‘</a:t>
            </a:r>
            <a:r>
              <a:rPr lang="en-GB" dirty="0" err="1" smtClean="0">
                <a:solidFill>
                  <a:srgbClr val="C00000"/>
                </a:solidFill>
              </a:rPr>
              <a:t>NewSpace</a:t>
            </a:r>
            <a:r>
              <a:rPr lang="en-GB" dirty="0" smtClean="0">
                <a:solidFill>
                  <a:srgbClr val="C00000"/>
                </a:solidFill>
              </a:rPr>
              <a:t>’</a:t>
            </a:r>
            <a:r>
              <a:rPr lang="en-GB" dirty="0" smtClean="0"/>
              <a:t> affects the </a:t>
            </a:r>
            <a:r>
              <a:rPr lang="en-GB" dirty="0" smtClean="0">
                <a:solidFill>
                  <a:srgbClr val="C00000"/>
                </a:solidFill>
              </a:rPr>
              <a:t>evolution of the environment </a:t>
            </a:r>
            <a:r>
              <a:rPr lang="en-GB" dirty="0" smtClean="0"/>
              <a:t>as well as the </a:t>
            </a:r>
            <a:r>
              <a:rPr lang="en-GB" dirty="0" smtClean="0">
                <a:solidFill>
                  <a:srgbClr val="C00000"/>
                </a:solidFill>
              </a:rPr>
              <a:t>suitability</a:t>
            </a:r>
            <a:r>
              <a:rPr lang="en-GB" dirty="0" smtClean="0"/>
              <a:t> of the </a:t>
            </a:r>
            <a:r>
              <a:rPr lang="en-GB" dirty="0" smtClean="0">
                <a:solidFill>
                  <a:srgbClr val="C00000"/>
                </a:solidFill>
              </a:rPr>
              <a:t>models</a:t>
            </a:r>
            <a:r>
              <a:rPr lang="en-GB" dirty="0" smtClean="0"/>
              <a:t> used to understand it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DC2A-E31E-FA42-8794-4033CBE2072D}" type="datetime1">
              <a:rPr lang="en-GB" smtClean="0"/>
              <a:t>16/10/2019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3513" r="2661" b="4246"/>
          <a:stretch/>
        </p:blipFill>
        <p:spPr>
          <a:xfrm>
            <a:off x="3707582" y="3136992"/>
            <a:ext cx="5112568" cy="33123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8496300" cy="649288"/>
          </a:xfrm>
        </p:spPr>
        <p:txBody>
          <a:bodyPr/>
          <a:lstStyle/>
          <a:p>
            <a:r>
              <a:rPr lang="en-GB" dirty="0" smtClean="0"/>
              <a:t>NewSpace Era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1990" r="2661" b="3797"/>
          <a:stretch/>
        </p:blipFill>
        <p:spPr>
          <a:xfrm>
            <a:off x="308856" y="899888"/>
            <a:ext cx="5112568" cy="3383160"/>
          </a:xfrm>
        </p:spPr>
      </p:pic>
      <p:pic>
        <p:nvPicPr>
          <p:cNvPr id="6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7" t="3514" r="20146" b="68536"/>
          <a:stretch/>
        </p:blipFill>
        <p:spPr bwMode="auto">
          <a:xfrm>
            <a:off x="5426048" y="3136992"/>
            <a:ext cx="1584176" cy="10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3C0D-85D7-8C41-9F41-8AAE7534211D}" type="datetime1">
              <a:rPr lang="en-GB" smtClean="0"/>
              <a:t>16/10/2019</a:t>
            </a:fld>
            <a:endParaRPr lang="en-GB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3513" r="2661" b="4246"/>
          <a:stretch/>
        </p:blipFill>
        <p:spPr bwMode="auto">
          <a:xfrm>
            <a:off x="3720876" y="3136992"/>
            <a:ext cx="51125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GB" dirty="0" smtClean="0"/>
              <a:t>NewSpace Characteristics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3528" y="4269535"/>
            <a:ext cx="4040188" cy="639762"/>
          </a:xfrm>
        </p:spPr>
        <p:txBody>
          <a:bodyPr/>
          <a:lstStyle/>
          <a:p>
            <a:r>
              <a:rPr lang="en-GB" dirty="0" smtClean="0"/>
              <a:t>Cross-Section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545805" y="2560997"/>
            <a:ext cx="3214191" cy="639762"/>
          </a:xfrm>
        </p:spPr>
        <p:txBody>
          <a:bodyPr/>
          <a:lstStyle/>
          <a:p>
            <a:pPr algn="r"/>
            <a:r>
              <a:rPr lang="en-GB" dirty="0" smtClean="0"/>
              <a:t>Mass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791" r="1489" b="3963"/>
          <a:stretch/>
        </p:blipFill>
        <p:spPr>
          <a:xfrm>
            <a:off x="3707904" y="3192893"/>
            <a:ext cx="5184576" cy="338437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3333" r="2216" b="2421"/>
          <a:stretch/>
        </p:blipFill>
        <p:spPr>
          <a:xfrm>
            <a:off x="70519" y="1086224"/>
            <a:ext cx="5040561" cy="3384376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1E38E-990F-494C-AFEA-E4E83E420192}" type="datetime1">
              <a:rPr lang="en-GB" smtClean="0"/>
              <a:t>16/10/2019</a:t>
            </a:fld>
            <a:endParaRPr lang="en-GB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791" r="1489" b="3963"/>
          <a:stretch/>
        </p:blipFill>
        <p:spPr bwMode="auto">
          <a:xfrm>
            <a:off x="3707904" y="3158616"/>
            <a:ext cx="51845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5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Accompanying Trends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Increasing</a:t>
            </a:r>
            <a:r>
              <a:rPr lang="en-GB" dirty="0"/>
              <a:t> adoption of debris </a:t>
            </a:r>
            <a:r>
              <a:rPr lang="en-GB" dirty="0">
                <a:solidFill>
                  <a:srgbClr val="C00000"/>
                </a:solidFill>
              </a:rPr>
              <a:t>mitigation</a:t>
            </a:r>
            <a:r>
              <a:rPr lang="en-GB" dirty="0"/>
              <a:t> measures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Including </a:t>
            </a:r>
            <a:r>
              <a:rPr lang="en-GB" dirty="0">
                <a:solidFill>
                  <a:srgbClr val="C00000"/>
                </a:solidFill>
              </a:rPr>
              <a:t>passivation</a:t>
            </a:r>
            <a:r>
              <a:rPr lang="en-GB" dirty="0"/>
              <a:t> of </a:t>
            </a:r>
            <a:r>
              <a:rPr lang="en-GB" dirty="0">
                <a:solidFill>
                  <a:srgbClr val="C00000"/>
                </a:solidFill>
              </a:rPr>
              <a:t>propellant</a:t>
            </a:r>
            <a:r>
              <a:rPr lang="en-GB" dirty="0"/>
              <a:t> </a:t>
            </a:r>
            <a:r>
              <a:rPr lang="en-GB" dirty="0" smtClean="0"/>
              <a:t>tanks</a:t>
            </a:r>
          </a:p>
          <a:p>
            <a:pPr lvl="1"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Explosion rate constant </a:t>
            </a:r>
            <a:r>
              <a:rPr lang="en-GB" dirty="0"/>
              <a:t>despite population </a:t>
            </a:r>
            <a:r>
              <a:rPr lang="en-GB" dirty="0" smtClean="0"/>
              <a:t>growth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GB" dirty="0"/>
              <a:t>Indicates </a:t>
            </a:r>
            <a:r>
              <a:rPr lang="en-GB" dirty="0">
                <a:solidFill>
                  <a:srgbClr val="C00000"/>
                </a:solidFill>
              </a:rPr>
              <a:t>decrease</a:t>
            </a:r>
            <a:r>
              <a:rPr lang="en-GB" dirty="0"/>
              <a:t> in </a:t>
            </a:r>
            <a:r>
              <a:rPr lang="en-GB" dirty="0">
                <a:solidFill>
                  <a:srgbClr val="C00000"/>
                </a:solidFill>
              </a:rPr>
              <a:t>probability</a:t>
            </a:r>
            <a:r>
              <a:rPr lang="en-GB" dirty="0"/>
              <a:t> of explosion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Traditionally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C00000"/>
                </a:solidFill>
              </a:rPr>
              <a:t>propulsion-based</a:t>
            </a:r>
            <a:r>
              <a:rPr lang="en-GB" dirty="0"/>
              <a:t> explosions </a:t>
            </a:r>
            <a:r>
              <a:rPr lang="en-GB" dirty="0" smtClean="0">
                <a:solidFill>
                  <a:srgbClr val="C00000"/>
                </a:solidFill>
              </a:rPr>
              <a:t>dominate</a:t>
            </a:r>
            <a:endParaRPr lang="en-GB" dirty="0" smtClean="0"/>
          </a:p>
          <a:p>
            <a:pPr lvl="1">
              <a:spcAft>
                <a:spcPts val="1800"/>
              </a:spcAft>
            </a:pPr>
            <a:r>
              <a:rPr lang="en-GB" dirty="0" smtClean="0"/>
              <a:t>In </a:t>
            </a:r>
            <a:r>
              <a:rPr lang="en-GB" dirty="0" smtClean="0">
                <a:solidFill>
                  <a:srgbClr val="C00000"/>
                </a:solidFill>
              </a:rPr>
              <a:t>future</a:t>
            </a:r>
            <a:r>
              <a:rPr lang="en-GB" dirty="0" smtClean="0"/>
              <a:t> expect </a:t>
            </a:r>
            <a:r>
              <a:rPr lang="en-GB" dirty="0" smtClean="0">
                <a:solidFill>
                  <a:srgbClr val="C00000"/>
                </a:solidFill>
              </a:rPr>
              <a:t>different explosion types</a:t>
            </a:r>
            <a:r>
              <a:rPr lang="en-GB" dirty="0" smtClean="0"/>
              <a:t> to be more prevalent, e.g. </a:t>
            </a:r>
            <a:r>
              <a:rPr lang="en-GB" dirty="0" smtClean="0">
                <a:solidFill>
                  <a:srgbClr val="C00000"/>
                </a:solidFill>
              </a:rPr>
              <a:t>battery-based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Collisions</a:t>
            </a:r>
            <a:r>
              <a:rPr lang="en-GB" dirty="0" smtClean="0"/>
              <a:t> expected to </a:t>
            </a:r>
            <a:r>
              <a:rPr lang="en-GB" dirty="0" smtClean="0">
                <a:solidFill>
                  <a:srgbClr val="C00000"/>
                </a:solidFill>
              </a:rPr>
              <a:t>dominate</a:t>
            </a:r>
            <a:r>
              <a:rPr lang="en-GB" dirty="0" smtClean="0"/>
              <a:t> the future production of debris fragments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A27C-613D-CA4A-92BC-3BB74869F58B}" type="datetime1">
              <a:rPr lang="en-GB" smtClean="0"/>
              <a:t>16/10/2019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6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ssumptions Jeng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r="12472" b="14454"/>
          <a:stretch/>
        </p:blipFill>
        <p:spPr bwMode="auto">
          <a:xfrm>
            <a:off x="5580111" y="2060849"/>
            <a:ext cx="354585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3488"/>
            <a:ext cx="8496300" cy="649288"/>
          </a:xfrm>
        </p:spPr>
        <p:txBody>
          <a:bodyPr/>
          <a:lstStyle/>
          <a:p>
            <a:r>
              <a:rPr lang="en-GB" dirty="0" smtClean="0"/>
              <a:t>Challenges for Debris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1008707"/>
          </a:xfrm>
        </p:spPr>
        <p:txBody>
          <a:bodyPr/>
          <a:lstStyle/>
          <a:p>
            <a:r>
              <a:rPr lang="en-GB" dirty="0" smtClean="0"/>
              <a:t>Debris models are expected to </a:t>
            </a:r>
            <a:r>
              <a:rPr lang="en-GB" dirty="0" smtClean="0">
                <a:solidFill>
                  <a:srgbClr val="C00000"/>
                </a:solidFill>
              </a:rPr>
              <a:t>provide answers </a:t>
            </a:r>
            <a:r>
              <a:rPr lang="en-GB" dirty="0" smtClean="0"/>
              <a:t>to these questions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5668" y="2708920"/>
            <a:ext cx="6056532" cy="325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200"/>
              </a:spcBef>
            </a:pPr>
            <a:r>
              <a:rPr lang="en-GB" kern="0" dirty="0" smtClean="0"/>
              <a:t>Debris modelling requires a range of </a:t>
            </a:r>
            <a:r>
              <a:rPr lang="en-GB" kern="0" dirty="0" smtClean="0">
                <a:solidFill>
                  <a:srgbClr val="C00000"/>
                </a:solidFill>
              </a:rPr>
              <a:t>assumptions</a:t>
            </a:r>
            <a:r>
              <a:rPr lang="en-GB" kern="0" dirty="0" smtClean="0"/>
              <a:t> to be made based on previous observations and knowledge</a:t>
            </a:r>
          </a:p>
          <a:p>
            <a:pPr>
              <a:spcBef>
                <a:spcPts val="600"/>
              </a:spcBef>
            </a:pPr>
            <a:r>
              <a:rPr lang="en-GB" kern="0" dirty="0" smtClean="0"/>
              <a:t>Models and assumptions must be </a:t>
            </a:r>
            <a:r>
              <a:rPr lang="en-GB" kern="0" dirty="0" smtClean="0">
                <a:solidFill>
                  <a:srgbClr val="C00000"/>
                </a:solidFill>
              </a:rPr>
              <a:t>challenged and tested </a:t>
            </a:r>
            <a:r>
              <a:rPr lang="en-GB" kern="0" dirty="0" smtClean="0"/>
              <a:t>in the face of changing behaviour</a:t>
            </a:r>
            <a:endParaRPr lang="en-GB" kern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477B-7C81-BD49-B06E-B27659012FA5}" type="datetime1">
              <a:rPr lang="en-GB" smtClean="0"/>
              <a:t>16/10/2019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2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648"/>
            <a:ext cx="6336382" cy="649288"/>
          </a:xfrm>
        </p:spPr>
        <p:txBody>
          <a:bodyPr/>
          <a:lstStyle/>
          <a:p>
            <a:r>
              <a:rPr lang="en-GB" dirty="0" smtClean="0"/>
              <a:t>The NASA Standard Breakup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1304330"/>
                <a:ext cx="8496300" cy="4114800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GB" b="1" dirty="0" smtClean="0"/>
                  <a:t>The first model to be tested 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GB" sz="2000" dirty="0"/>
                  <a:t>Current version developed in 1998 </a:t>
                </a:r>
                <a:r>
                  <a:rPr lang="en-GB" sz="2000" i="1" dirty="0"/>
                  <a:t>(Reynolds et al., </a:t>
                </a:r>
                <a:r>
                  <a:rPr lang="en-GB" sz="2000" i="1" dirty="0" smtClean="0"/>
                  <a:t>1998; Johnson </a:t>
                </a:r>
                <a:r>
                  <a:rPr lang="en-GB" sz="2000" i="1" dirty="0"/>
                  <a:t>et al., 2001; </a:t>
                </a:r>
                <a:r>
                  <a:rPr lang="en-GB" sz="2000" i="1" dirty="0" err="1"/>
                  <a:t>Krisko</a:t>
                </a:r>
                <a:r>
                  <a:rPr lang="en-GB" sz="2000" i="1" dirty="0"/>
                  <a:t>, 2011</a:t>
                </a:r>
                <a:r>
                  <a:rPr lang="en-GB" sz="2000" i="1" dirty="0" smtClean="0"/>
                  <a:t>)</a:t>
                </a:r>
                <a:endParaRPr lang="en-GB" sz="2000" dirty="0" smtClean="0"/>
              </a:p>
              <a:p>
                <a:pPr lvl="1">
                  <a:spcAft>
                    <a:spcPts val="0"/>
                  </a:spcAft>
                </a:pPr>
                <a:r>
                  <a:rPr lang="en-GB" sz="2000" dirty="0" smtClean="0"/>
                  <a:t>Has become the </a:t>
                </a:r>
                <a:r>
                  <a:rPr lang="en-GB" sz="2000" b="1" dirty="0" smtClean="0">
                    <a:solidFill>
                      <a:srgbClr val="C00000"/>
                    </a:solidFill>
                  </a:rPr>
                  <a:t>de facto breakup model</a:t>
                </a:r>
                <a:r>
                  <a:rPr lang="en-GB" sz="2000" dirty="0" smtClean="0"/>
                  <a:t>, used in (almost) every space debris model currently in use</a:t>
                </a:r>
                <a:endParaRPr lang="en-GB" sz="2000" dirty="0"/>
              </a:p>
              <a:p>
                <a:pPr lvl="1">
                  <a:spcAft>
                    <a:spcPts val="0"/>
                  </a:spcAft>
                </a:pPr>
                <a:endParaRPr lang="en-GB" sz="2000" dirty="0"/>
              </a:p>
              <a:p>
                <a:pPr>
                  <a:spcAft>
                    <a:spcPts val="0"/>
                  </a:spcAft>
                </a:pPr>
                <a:r>
                  <a:rPr lang="en-GB" b="1" dirty="0" smtClean="0"/>
                  <a:t>Simulates the breakup of in-orbit objects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GB" sz="2000" dirty="0" smtClean="0"/>
                  <a:t>Due to explosion; or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GB" sz="2000" dirty="0" smtClean="0"/>
                  <a:t>Due to collision of two objects</a:t>
                </a:r>
              </a:p>
              <a:p>
                <a:pPr lvl="1">
                  <a:spcAft>
                    <a:spcPts val="0"/>
                  </a:spcAft>
                </a:pPr>
                <a:endParaRPr lang="en-GB" sz="2000" dirty="0"/>
              </a:p>
              <a:p>
                <a:pPr>
                  <a:spcAft>
                    <a:spcPts val="0"/>
                  </a:spcAft>
                </a:pPr>
                <a:r>
                  <a:rPr lang="en-GB" b="1" dirty="0" smtClean="0"/>
                  <a:t>Generates fragments by characteristic length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GB" sz="2000" dirty="0" smtClean="0"/>
                  <a:t>Distributed according to a power law</a:t>
                </a:r>
              </a:p>
              <a:p>
                <a:pPr lvl="2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            6 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   −1.6</m:t>
                                </m:r>
                              </m:sup>
                            </m:sSub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𝐸𝑥𝑝𝑙𝑜𝑠𝑖𝑜𝑛</m:t>
                            </m:r>
                          </m: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0.1 </m:t>
                            </m:r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0.75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−1.71</m:t>
                                </m:r>
                              </m:sup>
                            </m:sSub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𝐶𝑜𝑙𝑙𝑖𝑠𝑖𝑜𝑛</m:t>
                            </m:r>
                          </m:e>
                        </m:eqArr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304330"/>
                <a:ext cx="8496300" cy="4114800"/>
              </a:xfrm>
              <a:blipFill>
                <a:blip r:embed="rId3"/>
                <a:stretch>
                  <a:fillRect l="-2080" t="-1185" r="-789" b="-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1259632" y="4995342"/>
            <a:ext cx="5760640" cy="818182"/>
          </a:xfrm>
          <a:prstGeom prst="rect">
            <a:avLst/>
          </a:prstGeom>
          <a:noFill/>
          <a:ln w="7620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0D1A-26B8-5343-BCE1-9107C66F8996}" type="datetime1">
              <a:rPr lang="en-GB" smtClean="0"/>
              <a:t>16/10/2019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en-GB" dirty="0" smtClean="0"/>
              <a:t>Limits &amp; Assumptions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493094"/>
            <a:ext cx="4040188" cy="639762"/>
          </a:xfrm>
        </p:spPr>
        <p:txBody>
          <a:bodyPr/>
          <a:lstStyle/>
          <a:p>
            <a:r>
              <a:rPr lang="en-GB" dirty="0" smtClean="0"/>
              <a:t>NASA Breakup Model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1519" y="2204865"/>
            <a:ext cx="4393505" cy="392129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Explosion</a:t>
            </a:r>
            <a:r>
              <a:rPr lang="en-GB" dirty="0" smtClean="0"/>
              <a:t> model valid for </a:t>
            </a:r>
            <a:r>
              <a:rPr lang="en-GB" dirty="0" smtClean="0">
                <a:solidFill>
                  <a:srgbClr val="C00000"/>
                </a:solidFill>
              </a:rPr>
              <a:t>600-1000kg</a:t>
            </a:r>
            <a:r>
              <a:rPr lang="en-GB" dirty="0" smtClean="0"/>
              <a:t> spacecraft.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Explosion distribution is </a:t>
            </a:r>
            <a:r>
              <a:rPr lang="en-GB" dirty="0" smtClean="0">
                <a:solidFill>
                  <a:srgbClr val="C00000"/>
                </a:solidFill>
              </a:rPr>
              <a:t>independent of mass</a:t>
            </a:r>
            <a:endParaRPr lang="en-GB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dirty="0" smtClean="0"/>
              <a:t>Catastrophic collisions occurs for impact energy </a:t>
            </a:r>
            <a:r>
              <a:rPr lang="en-GB" dirty="0" smtClean="0">
                <a:solidFill>
                  <a:srgbClr val="C00000"/>
                </a:solidFill>
              </a:rPr>
              <a:t>&gt;40J/g </a:t>
            </a:r>
            <a:r>
              <a:rPr lang="en-GB" dirty="0" smtClean="0"/>
              <a:t>of target mass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Mass of spacecraft concentrated in a single body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493094"/>
            <a:ext cx="4041775" cy="639762"/>
          </a:xfrm>
        </p:spPr>
        <p:txBody>
          <a:bodyPr/>
          <a:lstStyle/>
          <a:p>
            <a:r>
              <a:rPr lang="en-GB" dirty="0" err="1" smtClean="0"/>
              <a:t>NewSpace</a:t>
            </a:r>
            <a:r>
              <a:rPr lang="en-GB" dirty="0" smtClean="0"/>
              <a:t> Spacecraft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1999" y="2204864"/>
            <a:ext cx="4464497" cy="38884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More spacecraft at size extremes, large and small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Lower </a:t>
            </a:r>
            <a:r>
              <a:rPr lang="en-GB" dirty="0">
                <a:solidFill>
                  <a:srgbClr val="C00000"/>
                </a:solidFill>
              </a:rPr>
              <a:t>density</a:t>
            </a:r>
            <a:r>
              <a:rPr lang="en-GB" dirty="0"/>
              <a:t> </a:t>
            </a:r>
            <a:r>
              <a:rPr lang="en-GB" dirty="0" smtClean="0"/>
              <a:t>materials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Novel approaches </a:t>
            </a:r>
            <a:r>
              <a:rPr lang="en-GB" dirty="0"/>
              <a:t>to manufacturing, </a:t>
            </a:r>
            <a:r>
              <a:rPr lang="en-GB" dirty="0" smtClean="0"/>
              <a:t>to </a:t>
            </a:r>
            <a:r>
              <a:rPr lang="en-GB" dirty="0" smtClean="0">
                <a:solidFill>
                  <a:srgbClr val="C00000"/>
                </a:solidFill>
              </a:rPr>
              <a:t>materials</a:t>
            </a:r>
            <a:r>
              <a:rPr lang="en-GB" dirty="0" smtClean="0"/>
              <a:t> and to debris </a:t>
            </a:r>
            <a:r>
              <a:rPr lang="en-GB" dirty="0" smtClean="0">
                <a:solidFill>
                  <a:srgbClr val="C00000"/>
                </a:solidFill>
              </a:rPr>
              <a:t>shielding</a:t>
            </a:r>
            <a:r>
              <a:rPr lang="en-GB" dirty="0"/>
              <a:t>.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Complex structures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EA27-772E-0141-B527-B5783266ADCE}" type="datetime1">
              <a:rPr lang="en-GB" smtClean="0"/>
              <a:t>16/10/2019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lick for large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t="32110"/>
          <a:stretch/>
        </p:blipFill>
        <p:spPr bwMode="auto">
          <a:xfrm>
            <a:off x="4898622" y="2204864"/>
            <a:ext cx="3849842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Cases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808"/>
            <a:ext cx="8496300" cy="4548187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Few major breakups</a:t>
            </a:r>
            <a:r>
              <a:rPr lang="en-GB" dirty="0" smtClean="0"/>
              <a:t> to use as reference data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sz="1200" dirty="0" smtClean="0"/>
          </a:p>
          <a:p>
            <a:endParaRPr lang="en-GB" sz="1200" dirty="0"/>
          </a:p>
          <a:p>
            <a:r>
              <a:rPr lang="en-GB" dirty="0" smtClean="0"/>
              <a:t>Compare </a:t>
            </a:r>
            <a:r>
              <a:rPr lang="en-GB" dirty="0"/>
              <a:t>simulation results against </a:t>
            </a:r>
            <a:r>
              <a:rPr lang="en-GB" dirty="0" smtClean="0"/>
              <a:t>SSN observations for </a:t>
            </a:r>
            <a:r>
              <a:rPr lang="en-GB" dirty="0" smtClean="0">
                <a:solidFill>
                  <a:srgbClr val="C00000"/>
                </a:solidFill>
              </a:rPr>
              <a:t>small</a:t>
            </a:r>
            <a:r>
              <a:rPr lang="en-GB" dirty="0" smtClean="0"/>
              <a:t> (&gt;0.1 m), </a:t>
            </a:r>
            <a:r>
              <a:rPr lang="en-GB" dirty="0" smtClean="0">
                <a:solidFill>
                  <a:srgbClr val="C00000"/>
                </a:solidFill>
              </a:rPr>
              <a:t>medium</a:t>
            </a:r>
            <a:r>
              <a:rPr lang="en-GB" dirty="0" smtClean="0"/>
              <a:t> (&gt; 0.4 m) </a:t>
            </a:r>
            <a:r>
              <a:rPr lang="en-GB" dirty="0"/>
              <a:t>and </a:t>
            </a:r>
            <a:r>
              <a:rPr lang="en-GB" dirty="0" smtClean="0">
                <a:solidFill>
                  <a:srgbClr val="C00000"/>
                </a:solidFill>
              </a:rPr>
              <a:t>large</a:t>
            </a:r>
            <a:r>
              <a:rPr lang="en-GB" dirty="0" smtClean="0"/>
              <a:t> (&gt; 1.3 m) fragments</a:t>
            </a:r>
            <a:r>
              <a:rPr lang="en-GB" sz="1800" dirty="0" smtClean="0"/>
              <a:t> </a:t>
            </a:r>
            <a:r>
              <a:rPr lang="en-GB" sz="1800" dirty="0"/>
              <a:t>(</a:t>
            </a:r>
            <a:r>
              <a:rPr lang="en-GB" sz="1800" i="1" dirty="0"/>
              <a:t>source: Space-Track</a:t>
            </a:r>
            <a:r>
              <a:rPr lang="en-GB" sz="1800" dirty="0"/>
              <a:t>) </a:t>
            </a:r>
          </a:p>
          <a:p>
            <a:endParaRPr lang="en-GB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2440" y="2564904"/>
            <a:ext cx="453618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/>
              <a:t>Different </a:t>
            </a:r>
            <a:r>
              <a:rPr lang="en-GB" dirty="0" smtClean="0"/>
              <a:t>Categories: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kern="0" dirty="0" smtClean="0">
                <a:solidFill>
                  <a:srgbClr val="C00000"/>
                </a:solidFill>
              </a:rPr>
              <a:t>Rocket body explosions</a:t>
            </a:r>
          </a:p>
          <a:p>
            <a:pPr lvl="1">
              <a:spcAft>
                <a:spcPts val="600"/>
              </a:spcAft>
            </a:pPr>
            <a:r>
              <a:rPr lang="en-GB" kern="0" dirty="0" smtClean="0">
                <a:solidFill>
                  <a:srgbClr val="C00000"/>
                </a:solidFill>
              </a:rPr>
              <a:t>Satellite explosions</a:t>
            </a:r>
          </a:p>
          <a:p>
            <a:pPr lvl="1"/>
            <a:r>
              <a:rPr lang="en-GB" kern="0" dirty="0" smtClean="0">
                <a:solidFill>
                  <a:srgbClr val="C00000"/>
                </a:solidFill>
              </a:rPr>
              <a:t>Collisions</a:t>
            </a:r>
            <a:endParaRPr lang="en-GB" kern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F863-8764-BA47-B126-3311B5EBF0DE}" type="datetime1">
              <a:rPr lang="en-GB" smtClean="0"/>
              <a:t>16/10/2019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1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uos_ppt__template</Template>
  <TotalTime>29230</TotalTime>
  <Words>1097</Words>
  <Application>Microsoft Office PowerPoint</Application>
  <PresentationFormat>On-screen Show (4:3)</PresentationFormat>
  <Paragraphs>156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Cambria Math</vt:lpstr>
      <vt:lpstr>Georgia</vt:lpstr>
      <vt:lpstr>Lucida Sans</vt:lpstr>
      <vt:lpstr>uos_ppt__template</vt:lpstr>
      <vt:lpstr>UOS divider slide design</vt:lpstr>
      <vt:lpstr>UOS full bleed image</vt:lpstr>
      <vt:lpstr>NewSpace Implications for Space Debris Modelling </vt:lpstr>
      <vt:lpstr>Introduction</vt:lpstr>
      <vt:lpstr>NewSpace Era</vt:lpstr>
      <vt:lpstr>NewSpace Characteristics</vt:lpstr>
      <vt:lpstr>Accompanying Trends</vt:lpstr>
      <vt:lpstr>Challenges for Debris Modelling</vt:lpstr>
      <vt:lpstr>The NASA Standard Breakup Model</vt:lpstr>
      <vt:lpstr>Limits &amp; Assumptions</vt:lpstr>
      <vt:lpstr>Test Cases </vt:lpstr>
      <vt:lpstr>Rocket Body Explosions</vt:lpstr>
      <vt:lpstr>Satellite Explosions</vt:lpstr>
      <vt:lpstr>Satellite Collisions</vt:lpstr>
      <vt:lpstr>Comparing Results</vt:lpstr>
      <vt:lpstr>Impact On Environment Simulations</vt:lpstr>
      <vt:lpstr>Conclusions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Cerri Love</dc:creator>
  <cp:lastModifiedBy>Diserens S.D.</cp:lastModifiedBy>
  <cp:revision>298</cp:revision>
  <cp:lastPrinted>2018-10-30T14:48:56Z</cp:lastPrinted>
  <dcterms:created xsi:type="dcterms:W3CDTF">2013-01-16T09:52:37Z</dcterms:created>
  <dcterms:modified xsi:type="dcterms:W3CDTF">2019-10-16T16:34:34Z</dcterms:modified>
</cp:coreProperties>
</file>