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8" r:id="rId2"/>
    <p:sldId id="300" r:id="rId3"/>
    <p:sldId id="297" r:id="rId4"/>
    <p:sldId id="301" r:id="rId5"/>
    <p:sldId id="303" r:id="rId6"/>
    <p:sldId id="304" r:id="rId7"/>
    <p:sldId id="313" r:id="rId8"/>
    <p:sldId id="296" r:id="rId9"/>
    <p:sldId id="307" r:id="rId10"/>
    <p:sldId id="308" r:id="rId11"/>
    <p:sldId id="298" r:id="rId12"/>
    <p:sldId id="299" r:id="rId13"/>
    <p:sldId id="309" r:id="rId14"/>
    <p:sldId id="305" r:id="rId15"/>
    <p:sldId id="311" r:id="rId16"/>
    <p:sldId id="317" r:id="rId17"/>
    <p:sldId id="306" r:id="rId18"/>
    <p:sldId id="314" r:id="rId19"/>
    <p:sldId id="310" r:id="rId20"/>
    <p:sldId id="31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0" autoAdjust="0"/>
    <p:restoredTop sz="88047" autoAdjust="0"/>
  </p:normalViewPr>
  <p:slideViewPr>
    <p:cSldViewPr>
      <p:cViewPr varScale="1">
        <p:scale>
          <a:sx n="66" d="100"/>
          <a:sy n="66" d="100"/>
        </p:scale>
        <p:origin x="-1808"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9973B9-284D-4274-84CF-5474EBAA9D10}"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A6F26C0D-2372-45FD-9A22-AFE49832C57F}">
      <dgm:prSet phldrT="[Text]"/>
      <dgm:spPr>
        <a:solidFill>
          <a:schemeClr val="tx2">
            <a:lumMod val="75000"/>
            <a:lumOff val="25000"/>
          </a:schemeClr>
        </a:solidFill>
      </dgm:spPr>
      <dgm:t>
        <a:bodyPr/>
        <a:lstStyle/>
        <a:p>
          <a:r>
            <a:rPr lang="en-US" dirty="0" smtClean="0"/>
            <a:t>Learner self-paced</a:t>
          </a:r>
          <a:endParaRPr lang="en-US" dirty="0"/>
        </a:p>
      </dgm:t>
    </dgm:pt>
    <dgm:pt modelId="{134618BD-829F-44D6-855B-86D193F94F4C}" type="parTrans" cxnId="{E1F702E6-0B46-4931-99E1-1005912EBA49}">
      <dgm:prSet/>
      <dgm:spPr/>
      <dgm:t>
        <a:bodyPr/>
        <a:lstStyle/>
        <a:p>
          <a:endParaRPr lang="en-US"/>
        </a:p>
      </dgm:t>
    </dgm:pt>
    <dgm:pt modelId="{BAFA5856-D034-4A36-AEB2-AAC0D7B9B141}" type="sibTrans" cxnId="{E1F702E6-0B46-4931-99E1-1005912EBA49}">
      <dgm:prSet/>
      <dgm:spPr/>
      <dgm:t>
        <a:bodyPr/>
        <a:lstStyle/>
        <a:p>
          <a:endParaRPr lang="en-US"/>
        </a:p>
      </dgm:t>
    </dgm:pt>
    <dgm:pt modelId="{2F78CA1D-7F5F-4234-95F4-0B2EA595FEC1}">
      <dgm:prSet phldrT="[Text]"/>
      <dgm:spPr>
        <a:solidFill>
          <a:schemeClr val="tx2">
            <a:lumMod val="75000"/>
            <a:lumOff val="25000"/>
          </a:schemeClr>
        </a:solidFill>
      </dgm:spPr>
      <dgm:t>
        <a:bodyPr/>
        <a:lstStyle/>
        <a:p>
          <a:r>
            <a:rPr lang="en-US" dirty="0" smtClean="0"/>
            <a:t>System-led paced</a:t>
          </a:r>
          <a:endParaRPr lang="en-US" dirty="0"/>
        </a:p>
      </dgm:t>
    </dgm:pt>
    <dgm:pt modelId="{9DCB3A1B-999D-42DE-9F9F-A3BE85763919}" type="parTrans" cxnId="{E5A2C591-862B-47CF-990C-BD8A004E7A62}">
      <dgm:prSet/>
      <dgm:spPr/>
      <dgm:t>
        <a:bodyPr/>
        <a:lstStyle/>
        <a:p>
          <a:endParaRPr lang="en-US"/>
        </a:p>
      </dgm:t>
    </dgm:pt>
    <dgm:pt modelId="{C38A393B-B557-44A9-849F-A022FC2D8A66}" type="sibTrans" cxnId="{E5A2C591-862B-47CF-990C-BD8A004E7A62}">
      <dgm:prSet/>
      <dgm:spPr/>
      <dgm:t>
        <a:bodyPr/>
        <a:lstStyle/>
        <a:p>
          <a:endParaRPr lang="en-US"/>
        </a:p>
      </dgm:t>
    </dgm:pt>
    <dgm:pt modelId="{59F917A9-DC4D-43C3-B97E-BBAF2B54D43E}" type="pres">
      <dgm:prSet presAssocID="{A49973B9-284D-4274-84CF-5474EBAA9D10}" presName="cycle" presStyleCnt="0">
        <dgm:presLayoutVars>
          <dgm:dir/>
          <dgm:resizeHandles val="exact"/>
        </dgm:presLayoutVars>
      </dgm:prSet>
      <dgm:spPr/>
      <dgm:t>
        <a:bodyPr/>
        <a:lstStyle/>
        <a:p>
          <a:endParaRPr lang="en-US"/>
        </a:p>
      </dgm:t>
    </dgm:pt>
    <dgm:pt modelId="{C02D9647-7995-4256-A8C1-682055EC3025}" type="pres">
      <dgm:prSet presAssocID="{A6F26C0D-2372-45FD-9A22-AFE49832C57F}" presName="arrow" presStyleLbl="node1" presStyleIdx="0" presStyleCnt="2" custRadScaleRad="100027" custRadScaleInc="469">
        <dgm:presLayoutVars>
          <dgm:bulletEnabled val="1"/>
        </dgm:presLayoutVars>
      </dgm:prSet>
      <dgm:spPr/>
      <dgm:t>
        <a:bodyPr/>
        <a:lstStyle/>
        <a:p>
          <a:endParaRPr lang="en-US"/>
        </a:p>
      </dgm:t>
    </dgm:pt>
    <dgm:pt modelId="{D8C0859F-4282-405E-AC83-8A9D8842BA57}" type="pres">
      <dgm:prSet presAssocID="{2F78CA1D-7F5F-4234-95F4-0B2EA595FEC1}" presName="arrow" presStyleLbl="node1" presStyleIdx="1" presStyleCnt="2">
        <dgm:presLayoutVars>
          <dgm:bulletEnabled val="1"/>
        </dgm:presLayoutVars>
      </dgm:prSet>
      <dgm:spPr/>
      <dgm:t>
        <a:bodyPr/>
        <a:lstStyle/>
        <a:p>
          <a:endParaRPr lang="en-US"/>
        </a:p>
      </dgm:t>
    </dgm:pt>
  </dgm:ptLst>
  <dgm:cxnLst>
    <dgm:cxn modelId="{D7D06620-8EDF-49B1-BA8E-34224769986C}" type="presOf" srcId="{2F78CA1D-7F5F-4234-95F4-0B2EA595FEC1}" destId="{D8C0859F-4282-405E-AC83-8A9D8842BA57}" srcOrd="0" destOrd="0" presId="urn:microsoft.com/office/officeart/2005/8/layout/arrow1"/>
    <dgm:cxn modelId="{03A070E0-2E49-444D-97BE-5E14943321AF}" type="presOf" srcId="{A49973B9-284D-4274-84CF-5474EBAA9D10}" destId="{59F917A9-DC4D-43C3-B97E-BBAF2B54D43E}" srcOrd="0" destOrd="0" presId="urn:microsoft.com/office/officeart/2005/8/layout/arrow1"/>
    <dgm:cxn modelId="{E5A2C591-862B-47CF-990C-BD8A004E7A62}" srcId="{A49973B9-284D-4274-84CF-5474EBAA9D10}" destId="{2F78CA1D-7F5F-4234-95F4-0B2EA595FEC1}" srcOrd="1" destOrd="0" parTransId="{9DCB3A1B-999D-42DE-9F9F-A3BE85763919}" sibTransId="{C38A393B-B557-44A9-849F-A022FC2D8A66}"/>
    <dgm:cxn modelId="{35D2443A-DD9E-4349-A25C-E56C42A01D29}" type="presOf" srcId="{A6F26C0D-2372-45FD-9A22-AFE49832C57F}" destId="{C02D9647-7995-4256-A8C1-682055EC3025}" srcOrd="0" destOrd="0" presId="urn:microsoft.com/office/officeart/2005/8/layout/arrow1"/>
    <dgm:cxn modelId="{E1F702E6-0B46-4931-99E1-1005912EBA49}" srcId="{A49973B9-284D-4274-84CF-5474EBAA9D10}" destId="{A6F26C0D-2372-45FD-9A22-AFE49832C57F}" srcOrd="0" destOrd="0" parTransId="{134618BD-829F-44D6-855B-86D193F94F4C}" sibTransId="{BAFA5856-D034-4A36-AEB2-AAC0D7B9B141}"/>
    <dgm:cxn modelId="{9FF381A6-853F-439E-8324-9FB0B0074260}" type="presParOf" srcId="{59F917A9-DC4D-43C3-B97E-BBAF2B54D43E}" destId="{C02D9647-7995-4256-A8C1-682055EC3025}" srcOrd="0" destOrd="0" presId="urn:microsoft.com/office/officeart/2005/8/layout/arrow1"/>
    <dgm:cxn modelId="{A0D10537-4FF9-41BD-8CEC-F3FE2659EF10}" type="presParOf" srcId="{59F917A9-DC4D-43C3-B97E-BBAF2B54D43E}" destId="{D8C0859F-4282-405E-AC83-8A9D8842BA57}"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D9647-7995-4256-A8C1-682055EC3025}">
      <dsp:nvSpPr>
        <dsp:cNvPr id="0" name=""/>
        <dsp:cNvSpPr/>
      </dsp:nvSpPr>
      <dsp:spPr>
        <a:xfrm rot="16200000">
          <a:off x="0" y="0"/>
          <a:ext cx="3334584" cy="3334584"/>
        </a:xfrm>
        <a:prstGeom prst="upArrow">
          <a:avLst>
            <a:gd name="adj1" fmla="val 50000"/>
            <a:gd name="adj2" fmla="val 35000"/>
          </a:avLst>
        </a:prstGeom>
        <a:solidFill>
          <a:schemeClr val="tx2">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smtClean="0"/>
            <a:t>Learner self-paced</a:t>
          </a:r>
          <a:endParaRPr lang="en-US" sz="3800" kern="1200" dirty="0"/>
        </a:p>
      </dsp:txBody>
      <dsp:txXfrm rot="5400000">
        <a:off x="583552" y="833646"/>
        <a:ext cx="2751032" cy="1667292"/>
      </dsp:txXfrm>
    </dsp:sp>
    <dsp:sp modelId="{D8C0859F-4282-405E-AC83-8A9D8842BA57}">
      <dsp:nvSpPr>
        <dsp:cNvPr id="0" name=""/>
        <dsp:cNvSpPr/>
      </dsp:nvSpPr>
      <dsp:spPr>
        <a:xfrm rot="5400000">
          <a:off x="3793813" y="916"/>
          <a:ext cx="3334584" cy="3334584"/>
        </a:xfrm>
        <a:prstGeom prst="upArrow">
          <a:avLst>
            <a:gd name="adj1" fmla="val 50000"/>
            <a:gd name="adj2" fmla="val 35000"/>
          </a:avLst>
        </a:prstGeom>
        <a:solidFill>
          <a:schemeClr val="tx2">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smtClean="0"/>
            <a:t>System-led paced</a:t>
          </a:r>
          <a:endParaRPr lang="en-US" sz="3800" kern="1200" dirty="0"/>
        </a:p>
      </dsp:txBody>
      <dsp:txXfrm rot="-5400000">
        <a:off x="3793813" y="834562"/>
        <a:ext cx="2751032" cy="1667292"/>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67C56F-D2CB-450E-83E1-AA9F9B1027D8}" type="datetimeFigureOut">
              <a:rPr lang="en-GB" smtClean="0"/>
              <a:t>02/12/2015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31343-4B93-4AB5-8D4A-3D2D64719CF5}" type="slidenum">
              <a:rPr lang="en-GB" smtClean="0"/>
              <a:t>‹#›</a:t>
            </a:fld>
            <a:endParaRPr lang="en-GB"/>
          </a:p>
        </p:txBody>
      </p:sp>
    </p:spTree>
    <p:extLst>
      <p:ext uri="{BB962C8B-B14F-4D97-AF65-F5344CB8AC3E}">
        <p14:creationId xmlns:p14="http://schemas.microsoft.com/office/powerpoint/2010/main" val="443377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fld id="{3C66D021-4F8E-4B08-8898-44360AA5F0F6}" type="slidenum">
              <a:rPr lang="en-GB" smtClean="0">
                <a:solidFill>
                  <a:prstClr val="black"/>
                </a:solidFill>
                <a:latin typeface="Arial" charset="0"/>
              </a:rPr>
              <a:pPr/>
              <a:t>1</a:t>
            </a:fld>
            <a:endParaRPr lang="en-GB" smtClean="0">
              <a:solidFill>
                <a:prstClr val="black"/>
              </a:solidFill>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dirty="0" smtClean="0">
                <a:ea typeface="ＭＳ Ｐゴシック" pitchFamily="34" charset="-128"/>
              </a:rPr>
              <a:t>Hello everyone, I’m Adriana Wilde, PhD researcher </a:t>
            </a:r>
            <a:r>
              <a:rPr lang="en-US" baseline="0" dirty="0" smtClean="0">
                <a:ea typeface="ＭＳ Ｐゴシック" pitchFamily="34" charset="-128"/>
              </a:rPr>
              <a:t>in Computer Science, working under the supervision of Ed </a:t>
            </a:r>
            <a:r>
              <a:rPr lang="en-US" baseline="0" dirty="0" err="1" smtClean="0">
                <a:ea typeface="ＭＳ Ｐゴシック" pitchFamily="34" charset="-128"/>
              </a:rPr>
              <a:t>Zaluska</a:t>
            </a:r>
            <a:r>
              <a:rPr lang="en-US" baseline="0" dirty="0" smtClean="0">
                <a:ea typeface="ＭＳ Ｐゴシック" pitchFamily="34" charset="-128"/>
              </a:rPr>
              <a:t> and Dave Millard, and I’m here to talk about success in the context of </a:t>
            </a:r>
            <a:r>
              <a:rPr lang="en-US" baseline="0" dirty="0" err="1" smtClean="0">
                <a:ea typeface="ＭＳ Ｐゴシック" pitchFamily="34" charset="-128"/>
              </a:rPr>
              <a:t>FutureLearn</a:t>
            </a:r>
            <a:r>
              <a:rPr lang="en-US" baseline="0" dirty="0" smtClean="0">
                <a:ea typeface="ＭＳ Ｐゴシック" pitchFamily="34" charset="-128"/>
              </a:rPr>
              <a:t> MOOCs.</a:t>
            </a:r>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satisfying, perhaps, are those MOOCs</a:t>
            </a:r>
            <a:r>
              <a:rPr lang="en-US" baseline="0" dirty="0" smtClean="0"/>
              <a:t> in which the activity design has been so carefully crafted that the only way to navigate the course is sequentially, at a prescribed way.  Arguably, this structure scaffolds the learner and is that why it is associated with higher completion rates – but should we be measuring just that anyway?</a:t>
            </a:r>
            <a:endParaRPr lang="en-US" dirty="0"/>
          </a:p>
        </p:txBody>
      </p:sp>
      <p:sp>
        <p:nvSpPr>
          <p:cNvPr id="4" name="Slide Number Placeholder 3"/>
          <p:cNvSpPr>
            <a:spLocks noGrp="1"/>
          </p:cNvSpPr>
          <p:nvPr>
            <p:ph type="sldNum" sz="quarter" idx="10"/>
          </p:nvPr>
        </p:nvSpPr>
        <p:spPr/>
        <p:txBody>
          <a:bodyPr/>
          <a:lstStyle/>
          <a:p>
            <a:fld id="{11E31343-4B93-4AB5-8D4A-3D2D64719CF5}" type="slidenum">
              <a:rPr lang="en-GB" smtClean="0"/>
              <a:t>10</a:t>
            </a:fld>
            <a:endParaRPr lang="en-GB"/>
          </a:p>
        </p:txBody>
      </p:sp>
    </p:spTree>
    <p:extLst>
      <p:ext uri="{BB962C8B-B14F-4D97-AF65-F5344CB8AC3E}">
        <p14:creationId xmlns:p14="http://schemas.microsoft.com/office/powerpoint/2010/main" val="1540525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topic</a:t>
            </a:r>
            <a:r>
              <a:rPr lang="en-US" baseline="0" dirty="0" smtClean="0"/>
              <a:t> of completion, ever since the influential paper by Siemens, there is some evidence that high participation in forums and other means of </a:t>
            </a:r>
            <a:r>
              <a:rPr lang="en-US" baseline="0" dirty="0" err="1" smtClean="0"/>
              <a:t>socialisation</a:t>
            </a:r>
            <a:r>
              <a:rPr lang="en-US" baseline="0" dirty="0" smtClean="0"/>
              <a:t> amongst learners enriches the learning process and can be associated with high completion rates.</a:t>
            </a:r>
            <a:endParaRPr lang="en-US" dirty="0"/>
          </a:p>
        </p:txBody>
      </p:sp>
      <p:sp>
        <p:nvSpPr>
          <p:cNvPr id="4" name="Slide Number Placeholder 3"/>
          <p:cNvSpPr>
            <a:spLocks noGrp="1"/>
          </p:cNvSpPr>
          <p:nvPr>
            <p:ph type="sldNum" sz="quarter" idx="10"/>
          </p:nvPr>
        </p:nvSpPr>
        <p:spPr/>
        <p:txBody>
          <a:bodyPr/>
          <a:lstStyle/>
          <a:p>
            <a:fld id="{11E31343-4B93-4AB5-8D4A-3D2D64719CF5}" type="slidenum">
              <a:rPr lang="en-GB" smtClean="0"/>
              <a:t>11</a:t>
            </a:fld>
            <a:endParaRPr lang="en-GB"/>
          </a:p>
        </p:txBody>
      </p:sp>
    </p:spTree>
    <p:extLst>
      <p:ext uri="{BB962C8B-B14F-4D97-AF65-F5344CB8AC3E}">
        <p14:creationId xmlns:p14="http://schemas.microsoft.com/office/powerpoint/2010/main" val="853196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but there is also some evidence that forum</a:t>
            </a:r>
            <a:r>
              <a:rPr lang="en-US" baseline="0" dirty="0" smtClean="0"/>
              <a:t> participation is not necessarily a predictor of completion</a:t>
            </a:r>
            <a:r>
              <a:rPr lang="en-GB" baseline="0" dirty="0" smtClean="0"/>
              <a:t>. People often participate in discussion without completing assignments. In a study, 20% of students achieving over 90% used forum. 73% of forum participants received below 50% and accounted for 60% of discussion.</a:t>
            </a:r>
            <a:endParaRPr lang="en-US" dirty="0"/>
          </a:p>
        </p:txBody>
      </p:sp>
      <p:sp>
        <p:nvSpPr>
          <p:cNvPr id="4" name="Slide Number Placeholder 3"/>
          <p:cNvSpPr>
            <a:spLocks noGrp="1"/>
          </p:cNvSpPr>
          <p:nvPr>
            <p:ph type="sldNum" sz="quarter" idx="10"/>
          </p:nvPr>
        </p:nvSpPr>
        <p:spPr/>
        <p:txBody>
          <a:bodyPr/>
          <a:lstStyle/>
          <a:p>
            <a:fld id="{11E31343-4B93-4AB5-8D4A-3D2D64719CF5}" type="slidenum">
              <a:rPr lang="en-GB" smtClean="0"/>
              <a:t>12</a:t>
            </a:fld>
            <a:endParaRPr lang="en-GB"/>
          </a:p>
        </p:txBody>
      </p:sp>
    </p:spTree>
    <p:extLst>
      <p:ext uri="{BB962C8B-B14F-4D97-AF65-F5344CB8AC3E}">
        <p14:creationId xmlns:p14="http://schemas.microsoft.com/office/powerpoint/2010/main" val="16437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strategy of a shorter MOOC</a:t>
            </a:r>
            <a:r>
              <a:rPr lang="en-US" baseline="0" dirty="0" smtClean="0"/>
              <a:t> to increase retention (i.e. the course is over before they drop out), … but there is evidence that shorter MOOCs do not increase completion!</a:t>
            </a:r>
            <a:endParaRPr lang="en-US" dirty="0"/>
          </a:p>
        </p:txBody>
      </p:sp>
      <p:sp>
        <p:nvSpPr>
          <p:cNvPr id="4" name="Slide Number Placeholder 3"/>
          <p:cNvSpPr>
            <a:spLocks noGrp="1"/>
          </p:cNvSpPr>
          <p:nvPr>
            <p:ph type="sldNum" sz="quarter" idx="10"/>
          </p:nvPr>
        </p:nvSpPr>
        <p:spPr/>
        <p:txBody>
          <a:bodyPr/>
          <a:lstStyle/>
          <a:p>
            <a:fld id="{11E31343-4B93-4AB5-8D4A-3D2D64719CF5}" type="slidenum">
              <a:rPr lang="en-GB" smtClean="0"/>
              <a:t>13</a:t>
            </a:fld>
            <a:endParaRPr lang="en-GB"/>
          </a:p>
        </p:txBody>
      </p:sp>
    </p:spTree>
    <p:extLst>
      <p:ext uri="{BB962C8B-B14F-4D97-AF65-F5344CB8AC3E}">
        <p14:creationId xmlns:p14="http://schemas.microsoft.com/office/powerpoint/2010/main" val="1284831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fantastic quote from the latest LACE event which I attended</a:t>
            </a:r>
            <a:r>
              <a:rPr lang="en-US" baseline="0" dirty="0" smtClean="0"/>
              <a:t> </a:t>
            </a:r>
            <a:r>
              <a:rPr lang="en-US" dirty="0" smtClean="0"/>
              <a:t>(we cannot do fantasy analytics) – or as we say in computer science,</a:t>
            </a:r>
            <a:r>
              <a:rPr lang="en-US" baseline="0" dirty="0" smtClean="0"/>
              <a:t> garbage in, garbage out.  Meaning that we can only do predictions based on what the data we actually have, and the quality of the predictions will depend on the quality of the data.</a:t>
            </a:r>
            <a:endParaRPr lang="en-US" dirty="0"/>
          </a:p>
        </p:txBody>
      </p:sp>
      <p:sp>
        <p:nvSpPr>
          <p:cNvPr id="4" name="Slide Number Placeholder 3"/>
          <p:cNvSpPr>
            <a:spLocks noGrp="1"/>
          </p:cNvSpPr>
          <p:nvPr>
            <p:ph type="sldNum" sz="quarter" idx="10"/>
          </p:nvPr>
        </p:nvSpPr>
        <p:spPr/>
        <p:txBody>
          <a:bodyPr/>
          <a:lstStyle/>
          <a:p>
            <a:fld id="{11E31343-4B93-4AB5-8D4A-3D2D64719CF5}" type="slidenum">
              <a:rPr lang="en-GB" smtClean="0"/>
              <a:t>14</a:t>
            </a:fld>
            <a:endParaRPr lang="en-GB"/>
          </a:p>
        </p:txBody>
      </p:sp>
    </p:spTree>
    <p:extLst>
      <p:ext uri="{BB962C8B-B14F-4D97-AF65-F5344CB8AC3E}">
        <p14:creationId xmlns:p14="http://schemas.microsoft.com/office/powerpoint/2010/main" val="836644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saying it is garbage… bu</a:t>
            </a:r>
            <a:r>
              <a:rPr lang="en-US" baseline="0" dirty="0" smtClean="0"/>
              <a:t>t we can only do predictions using this!</a:t>
            </a:r>
            <a:endParaRPr lang="en-US" dirty="0"/>
          </a:p>
        </p:txBody>
      </p:sp>
      <p:sp>
        <p:nvSpPr>
          <p:cNvPr id="4" name="Slide Number Placeholder 3"/>
          <p:cNvSpPr>
            <a:spLocks noGrp="1"/>
          </p:cNvSpPr>
          <p:nvPr>
            <p:ph type="sldNum" sz="quarter" idx="10"/>
          </p:nvPr>
        </p:nvSpPr>
        <p:spPr/>
        <p:txBody>
          <a:bodyPr/>
          <a:lstStyle/>
          <a:p>
            <a:fld id="{11E31343-4B93-4AB5-8D4A-3D2D64719CF5}" type="slidenum">
              <a:rPr lang="en-GB" smtClean="0"/>
              <a:t>15</a:t>
            </a:fld>
            <a:endParaRPr lang="en-GB"/>
          </a:p>
        </p:txBody>
      </p:sp>
    </p:spTree>
    <p:extLst>
      <p:ext uri="{BB962C8B-B14F-4D97-AF65-F5344CB8AC3E}">
        <p14:creationId xmlns:p14="http://schemas.microsoft.com/office/powerpoint/2010/main" val="3868078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believe that the pre- and post- questionnaires are the key to unlock the predictive potential of learning analytics of the learners’ early engagement in the course. In their current form, their use is limited though.</a:t>
            </a:r>
            <a:endParaRPr lang="en-US" dirty="0"/>
          </a:p>
        </p:txBody>
      </p:sp>
      <p:sp>
        <p:nvSpPr>
          <p:cNvPr id="4" name="Slide Number Placeholder 3"/>
          <p:cNvSpPr>
            <a:spLocks noGrp="1"/>
          </p:cNvSpPr>
          <p:nvPr>
            <p:ph type="sldNum" sz="quarter" idx="10"/>
          </p:nvPr>
        </p:nvSpPr>
        <p:spPr/>
        <p:txBody>
          <a:bodyPr/>
          <a:lstStyle/>
          <a:p>
            <a:fld id="{11E31343-4B93-4AB5-8D4A-3D2D64719CF5}" type="slidenum">
              <a:rPr lang="en-GB" smtClean="0"/>
              <a:t>16</a:t>
            </a:fld>
            <a:endParaRPr lang="en-GB"/>
          </a:p>
        </p:txBody>
      </p:sp>
    </p:spTree>
    <p:extLst>
      <p:ext uri="{BB962C8B-B14F-4D97-AF65-F5344CB8AC3E}">
        <p14:creationId xmlns:p14="http://schemas.microsoft.com/office/powerpoint/2010/main" val="3868078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thinking about what works and what goes wrong – I couldn’t resist to tell you this! Beware of Excel!</a:t>
            </a:r>
          </a:p>
          <a:p>
            <a:r>
              <a:rPr lang="en-US" baseline="0" dirty="0" smtClean="0"/>
              <a:t>  This problem has a very easy fix (i.e. renaming all one-digit steps to avoid this conflict, so step 1.1 becomes 1.01, which IS different from 1.10 as originally intended)</a:t>
            </a:r>
          </a:p>
        </p:txBody>
      </p:sp>
      <p:sp>
        <p:nvSpPr>
          <p:cNvPr id="4" name="Slide Number Placeholder 3"/>
          <p:cNvSpPr>
            <a:spLocks noGrp="1"/>
          </p:cNvSpPr>
          <p:nvPr>
            <p:ph type="sldNum" sz="quarter" idx="10"/>
          </p:nvPr>
        </p:nvSpPr>
        <p:spPr/>
        <p:txBody>
          <a:bodyPr/>
          <a:lstStyle/>
          <a:p>
            <a:fld id="{11E31343-4B93-4AB5-8D4A-3D2D64719CF5}" type="slidenum">
              <a:rPr lang="en-GB" smtClean="0"/>
              <a:t>17</a:t>
            </a:fld>
            <a:endParaRPr lang="en-GB"/>
          </a:p>
        </p:txBody>
      </p:sp>
    </p:spTree>
    <p:extLst>
      <p:ext uri="{BB962C8B-B14F-4D97-AF65-F5344CB8AC3E}">
        <p14:creationId xmlns:p14="http://schemas.microsoft.com/office/powerpoint/2010/main" val="135510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 final tale</a:t>
            </a:r>
            <a:r>
              <a:rPr lang="en-US" baseline="0" dirty="0" smtClean="0"/>
              <a:t> of what goes wrong</a:t>
            </a:r>
            <a:r>
              <a:rPr lang="en-US" dirty="0" smtClean="0"/>
              <a:t>… INCONSISTENCIES …to give you an example,</a:t>
            </a:r>
            <a:r>
              <a:rPr lang="en-US" baseline="0" dirty="0" smtClean="0"/>
              <a:t> </a:t>
            </a:r>
            <a:r>
              <a:rPr lang="en-US" dirty="0" smtClean="0"/>
              <a:t>in most FL MOOCs,</a:t>
            </a:r>
            <a:r>
              <a:rPr lang="en-US" baseline="0" dirty="0" smtClean="0"/>
              <a:t> the timestamps stored in the step-activity .</a:t>
            </a:r>
            <a:r>
              <a:rPr lang="en-US" baseline="0" dirty="0" err="1" smtClean="0"/>
              <a:t>csv</a:t>
            </a:r>
            <a:r>
              <a:rPr lang="en-US" baseline="0" dirty="0" smtClean="0"/>
              <a:t> file is first the first-visited time, followed by the last-completed time.  But this is not the same in all cases! Causing scripts to fail!</a:t>
            </a:r>
            <a:endParaRPr lang="en-US" dirty="0"/>
          </a:p>
        </p:txBody>
      </p:sp>
      <p:sp>
        <p:nvSpPr>
          <p:cNvPr id="4" name="Slide Number Placeholder 3"/>
          <p:cNvSpPr>
            <a:spLocks noGrp="1"/>
          </p:cNvSpPr>
          <p:nvPr>
            <p:ph type="sldNum" sz="quarter" idx="10"/>
          </p:nvPr>
        </p:nvSpPr>
        <p:spPr/>
        <p:txBody>
          <a:bodyPr/>
          <a:lstStyle/>
          <a:p>
            <a:fld id="{11E31343-4B93-4AB5-8D4A-3D2D64719CF5}" type="slidenum">
              <a:rPr lang="en-GB" smtClean="0"/>
              <a:t>18</a:t>
            </a:fld>
            <a:endParaRPr lang="en-GB"/>
          </a:p>
        </p:txBody>
      </p:sp>
    </p:spTree>
    <p:extLst>
      <p:ext uri="{BB962C8B-B14F-4D97-AF65-F5344CB8AC3E}">
        <p14:creationId xmlns:p14="http://schemas.microsoft.com/office/powerpoint/2010/main" val="2337471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literature suggests that the research community</a:t>
            </a:r>
            <a:r>
              <a:rPr lang="en-US" baseline="0" dirty="0" smtClean="0"/>
              <a:t> is ripe for an alternative metric for success that is relevant in the context of MOOCs and </a:t>
            </a:r>
            <a:r>
              <a:rPr lang="en-US" dirty="0" smtClean="0"/>
              <a:t>it has to be linked to the learner’s intent at the start of the course and whether</a:t>
            </a:r>
            <a:r>
              <a:rPr lang="en-US" baseline="0" dirty="0" smtClean="0"/>
              <a:t> this is achieved at the end. Is it certification? Is it a taste of the topic? Is it somewhere in between?</a:t>
            </a:r>
            <a:endParaRPr lang="en-US" dirty="0"/>
          </a:p>
        </p:txBody>
      </p:sp>
      <p:sp>
        <p:nvSpPr>
          <p:cNvPr id="4" name="Slide Number Placeholder 3"/>
          <p:cNvSpPr>
            <a:spLocks noGrp="1"/>
          </p:cNvSpPr>
          <p:nvPr>
            <p:ph type="sldNum" sz="quarter" idx="10"/>
          </p:nvPr>
        </p:nvSpPr>
        <p:spPr/>
        <p:txBody>
          <a:bodyPr/>
          <a:lstStyle/>
          <a:p>
            <a:fld id="{11E31343-4B93-4AB5-8D4A-3D2D64719CF5}" type="slidenum">
              <a:rPr lang="en-GB" smtClean="0"/>
              <a:t>19</a:t>
            </a:fld>
            <a:endParaRPr lang="en-GB"/>
          </a:p>
        </p:txBody>
      </p:sp>
    </p:spTree>
    <p:extLst>
      <p:ext uri="{BB962C8B-B14F-4D97-AF65-F5344CB8AC3E}">
        <p14:creationId xmlns:p14="http://schemas.microsoft.com/office/powerpoint/2010/main" val="123238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a:t>
            </a:r>
            <a:r>
              <a:rPr lang="en-US" baseline="0" dirty="0" smtClean="0"/>
              <a:t> all! </a:t>
            </a:r>
            <a:r>
              <a:rPr lang="en-US" dirty="0" smtClean="0"/>
              <a:t>The University of Southampton</a:t>
            </a:r>
            <a:r>
              <a:rPr lang="en-US" baseline="0" dirty="0" smtClean="0"/>
              <a:t> is a </a:t>
            </a:r>
            <a:r>
              <a:rPr lang="en-US" baseline="0" dirty="0" err="1" smtClean="0"/>
              <a:t>FutureLearn</a:t>
            </a:r>
            <a:r>
              <a:rPr lang="en-US" baseline="0" dirty="0" smtClean="0"/>
              <a:t> partner, one of the “early adopters” of the platform. We have created a number of </a:t>
            </a:r>
            <a:r>
              <a:rPr lang="en-US" baseline="0" dirty="0" err="1" smtClean="0"/>
              <a:t>FutureLearn</a:t>
            </a:r>
            <a:r>
              <a:rPr lang="en-US" baseline="0" dirty="0" smtClean="0"/>
              <a:t> MOOCS, such as Web Science (with several editions), Understanding Language and Developing your Research Project, to mention a few.</a:t>
            </a:r>
            <a:endParaRPr lang="en-US" dirty="0"/>
          </a:p>
        </p:txBody>
      </p:sp>
      <p:sp>
        <p:nvSpPr>
          <p:cNvPr id="4" name="Slide Number Placeholder 3"/>
          <p:cNvSpPr>
            <a:spLocks noGrp="1"/>
          </p:cNvSpPr>
          <p:nvPr>
            <p:ph type="sldNum" sz="quarter" idx="10"/>
          </p:nvPr>
        </p:nvSpPr>
        <p:spPr/>
        <p:txBody>
          <a:bodyPr/>
          <a:lstStyle/>
          <a:p>
            <a:fld id="{11E31343-4B93-4AB5-8D4A-3D2D64719CF5}" type="slidenum">
              <a:rPr lang="en-GB" smtClean="0"/>
              <a:t>2</a:t>
            </a:fld>
            <a:endParaRPr lang="en-GB"/>
          </a:p>
        </p:txBody>
      </p:sp>
    </p:spTree>
    <p:extLst>
      <p:ext uri="{BB962C8B-B14F-4D97-AF65-F5344CB8AC3E}">
        <p14:creationId xmlns:p14="http://schemas.microsoft.com/office/powerpoint/2010/main" val="427807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thank you for listening.</a:t>
            </a:r>
            <a:r>
              <a:rPr lang="en-GB" baseline="0" dirty="0" smtClean="0"/>
              <a:t> I’ll be around for questions or comments</a:t>
            </a:r>
            <a:r>
              <a:rPr lang="en-GB" dirty="0" smtClean="0"/>
              <a:t>, and I’m happy to stay in touch via email or Twitter too.</a:t>
            </a:r>
            <a:endParaRPr lang="en-GB" dirty="0"/>
          </a:p>
        </p:txBody>
      </p:sp>
      <p:sp>
        <p:nvSpPr>
          <p:cNvPr id="4" name="Slide Number Placeholder 3"/>
          <p:cNvSpPr>
            <a:spLocks noGrp="1"/>
          </p:cNvSpPr>
          <p:nvPr>
            <p:ph type="sldNum" sz="quarter" idx="10"/>
          </p:nvPr>
        </p:nvSpPr>
        <p:spPr/>
        <p:txBody>
          <a:bodyPr/>
          <a:lstStyle/>
          <a:p>
            <a:fld id="{11E31343-4B93-4AB5-8D4A-3D2D64719CF5}" type="slidenum">
              <a:rPr lang="en-GB" smtClean="0"/>
              <a:t>20</a:t>
            </a:fld>
            <a:endParaRPr lang="en-GB"/>
          </a:p>
        </p:txBody>
      </p:sp>
    </p:spTree>
    <p:extLst>
      <p:ext uri="{BB962C8B-B14F-4D97-AF65-F5344CB8AC3E}">
        <p14:creationId xmlns:p14="http://schemas.microsoft.com/office/powerpoint/2010/main" val="199020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My </a:t>
            </a:r>
            <a:r>
              <a:rPr lang="en-GB" baseline="0" dirty="0" smtClean="0"/>
              <a:t>PhD concerns (in a great part) looking at FL MOOC data and asking it “what are the measurable factors for learning </a:t>
            </a:r>
            <a:r>
              <a:rPr lang="en-GB" b="1" baseline="0" dirty="0" smtClean="0"/>
              <a:t>success</a:t>
            </a:r>
            <a:r>
              <a:rPr lang="en-GB" baseline="0" dirty="0" smtClean="0"/>
              <a:t> that are common to face-to-face instruction and MOOCs”.</a:t>
            </a:r>
          </a:p>
          <a:p>
            <a:r>
              <a:rPr lang="en-GB" baseline="0" dirty="0" smtClean="0"/>
              <a:t>This requires looking at success from both sides of this bridge.</a:t>
            </a:r>
            <a:endParaRPr lang="en-GB" dirty="0" smtClean="0"/>
          </a:p>
          <a:p>
            <a:endParaRPr lang="en-GB" dirty="0"/>
          </a:p>
        </p:txBody>
      </p:sp>
      <p:sp>
        <p:nvSpPr>
          <p:cNvPr id="4" name="Slide Number Placeholder 3"/>
          <p:cNvSpPr>
            <a:spLocks noGrp="1"/>
          </p:cNvSpPr>
          <p:nvPr>
            <p:ph type="sldNum" sz="quarter" idx="10"/>
          </p:nvPr>
        </p:nvSpPr>
        <p:spPr/>
        <p:txBody>
          <a:bodyPr/>
          <a:lstStyle/>
          <a:p>
            <a:fld id="{11E31343-4B93-4AB5-8D4A-3D2D64719CF5}" type="slidenum">
              <a:rPr lang="en-GB" smtClean="0"/>
              <a:t>3</a:t>
            </a:fld>
            <a:endParaRPr lang="en-GB"/>
          </a:p>
        </p:txBody>
      </p:sp>
    </p:spTree>
    <p:extLst>
      <p:ext uri="{BB962C8B-B14F-4D97-AF65-F5344CB8AC3E}">
        <p14:creationId xmlns:p14="http://schemas.microsoft.com/office/powerpoint/2010/main" val="1690480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Specifically, I’m asking whether despite the</a:t>
            </a:r>
            <a:r>
              <a:rPr lang="en-GB" baseline="0" dirty="0" smtClean="0"/>
              <a:t> differences in methods of instruction </a:t>
            </a:r>
            <a:r>
              <a:rPr lang="en-GB" dirty="0" smtClean="0"/>
              <a:t>between face-to-face instruction and MOOCs</a:t>
            </a:r>
            <a:r>
              <a:rPr lang="en-GB" baseline="0" dirty="0" smtClean="0"/>
              <a:t>, are there emerging commonalities? What works and what goes wrong, specifically when trying to characterise that elusive “successful learner”?</a:t>
            </a:r>
            <a:endParaRPr lang="en-GB" dirty="0" smtClean="0"/>
          </a:p>
          <a:p>
            <a:endParaRPr lang="en-US" dirty="0"/>
          </a:p>
        </p:txBody>
      </p:sp>
      <p:sp>
        <p:nvSpPr>
          <p:cNvPr id="4" name="Slide Number Placeholder 3"/>
          <p:cNvSpPr>
            <a:spLocks noGrp="1"/>
          </p:cNvSpPr>
          <p:nvPr>
            <p:ph type="sldNum" sz="quarter" idx="10"/>
          </p:nvPr>
        </p:nvSpPr>
        <p:spPr/>
        <p:txBody>
          <a:bodyPr/>
          <a:lstStyle/>
          <a:p>
            <a:fld id="{11E31343-4B93-4AB5-8D4A-3D2D64719CF5}" type="slidenum">
              <a:rPr lang="en-GB" smtClean="0"/>
              <a:t>4</a:t>
            </a:fld>
            <a:endParaRPr lang="en-GB"/>
          </a:p>
        </p:txBody>
      </p:sp>
    </p:spTree>
    <p:extLst>
      <p:ext uri="{BB962C8B-B14F-4D97-AF65-F5344CB8AC3E}">
        <p14:creationId xmlns:p14="http://schemas.microsoft.com/office/powerpoint/2010/main" val="1614420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F2F</a:t>
            </a:r>
            <a:r>
              <a:rPr lang="en-US" baseline="0" dirty="0" smtClean="0"/>
              <a:t> instruction, we collect over several years a body of evidence that can be examined, to distinguish those who are successful from those who are not.  We award degrees to the successful ones. We do interventions to increase the chances of success for those who still struggle in getting there.</a:t>
            </a:r>
            <a:endParaRPr lang="en-US" dirty="0"/>
          </a:p>
        </p:txBody>
      </p:sp>
      <p:sp>
        <p:nvSpPr>
          <p:cNvPr id="4" name="Slide Number Placeholder 3"/>
          <p:cNvSpPr>
            <a:spLocks noGrp="1"/>
          </p:cNvSpPr>
          <p:nvPr>
            <p:ph type="sldNum" sz="quarter" idx="10"/>
          </p:nvPr>
        </p:nvSpPr>
        <p:spPr/>
        <p:txBody>
          <a:bodyPr/>
          <a:lstStyle/>
          <a:p>
            <a:fld id="{11E31343-4B93-4AB5-8D4A-3D2D64719CF5}" type="slidenum">
              <a:rPr lang="en-GB" smtClean="0"/>
              <a:t>5</a:t>
            </a:fld>
            <a:endParaRPr lang="en-GB"/>
          </a:p>
        </p:txBody>
      </p:sp>
    </p:spTree>
    <p:extLst>
      <p:ext uri="{BB962C8B-B14F-4D97-AF65-F5344CB8AC3E}">
        <p14:creationId xmlns:p14="http://schemas.microsoft.com/office/powerpoint/2010/main" val="4255079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MOOCs, there</a:t>
            </a:r>
            <a:r>
              <a:rPr lang="en-US" baseline="0" dirty="0" smtClean="0"/>
              <a:t> are several challenges: </a:t>
            </a:r>
            <a:r>
              <a:rPr lang="en-US" dirty="0" smtClean="0"/>
              <a:t>With such a short learning cycle, can we even think of doing interventions? What kind of data</a:t>
            </a:r>
            <a:r>
              <a:rPr lang="en-US" baseline="0" dirty="0" smtClean="0"/>
              <a:t> do we need to </a:t>
            </a:r>
            <a:r>
              <a:rPr lang="en-US" baseline="0" dirty="0" err="1" smtClean="0"/>
              <a:t>analyse</a:t>
            </a:r>
            <a:r>
              <a:rPr lang="en-US" baseline="0" dirty="0" smtClean="0"/>
              <a:t>?  And if not wanting to do interventions, can we at least inform the learning design to increase success in future editions of the MOOC?</a:t>
            </a:r>
            <a:endParaRPr lang="en-US" dirty="0"/>
          </a:p>
        </p:txBody>
      </p:sp>
      <p:sp>
        <p:nvSpPr>
          <p:cNvPr id="4" name="Slide Number Placeholder 3"/>
          <p:cNvSpPr>
            <a:spLocks noGrp="1"/>
          </p:cNvSpPr>
          <p:nvPr>
            <p:ph type="sldNum" sz="quarter" idx="10"/>
          </p:nvPr>
        </p:nvSpPr>
        <p:spPr/>
        <p:txBody>
          <a:bodyPr/>
          <a:lstStyle/>
          <a:p>
            <a:fld id="{11E31343-4B93-4AB5-8D4A-3D2D64719CF5}" type="slidenum">
              <a:rPr lang="en-GB" smtClean="0"/>
              <a:t>6</a:t>
            </a:fld>
            <a:endParaRPr lang="en-GB"/>
          </a:p>
        </p:txBody>
      </p:sp>
    </p:spTree>
    <p:extLst>
      <p:ext uri="{BB962C8B-B14F-4D97-AF65-F5344CB8AC3E}">
        <p14:creationId xmlns:p14="http://schemas.microsoft.com/office/powerpoint/2010/main" val="836644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r>
              <a:rPr lang="en-US" baseline="0" dirty="0" smtClean="0"/>
              <a:t> the distinction between retention and completion is quite blurry in some MOOCs, as passive students who are happy to click through (we’ve retained them this far), almost always complete.  But this, as a measure of success is less meaningful than in F2F</a:t>
            </a:r>
            <a:endParaRPr lang="en-US" dirty="0"/>
          </a:p>
        </p:txBody>
      </p:sp>
      <p:sp>
        <p:nvSpPr>
          <p:cNvPr id="4" name="Slide Number Placeholder 3"/>
          <p:cNvSpPr>
            <a:spLocks noGrp="1"/>
          </p:cNvSpPr>
          <p:nvPr>
            <p:ph type="sldNum" sz="quarter" idx="10"/>
          </p:nvPr>
        </p:nvSpPr>
        <p:spPr/>
        <p:txBody>
          <a:bodyPr/>
          <a:lstStyle/>
          <a:p>
            <a:fld id="{11E31343-4B93-4AB5-8D4A-3D2D64719CF5}" type="slidenum">
              <a:rPr lang="en-GB" smtClean="0"/>
              <a:t>7</a:t>
            </a:fld>
            <a:endParaRPr lang="en-GB"/>
          </a:p>
        </p:txBody>
      </p:sp>
    </p:spTree>
    <p:extLst>
      <p:ext uri="{BB962C8B-B14F-4D97-AF65-F5344CB8AC3E}">
        <p14:creationId xmlns:p14="http://schemas.microsoft.com/office/powerpoint/2010/main" val="836644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completion is under tension</a:t>
            </a:r>
            <a:r>
              <a:rPr lang="en-US" sz="1200" kern="1200" smtClean="0">
                <a:solidFill>
                  <a:schemeClr val="tx1"/>
                </a:solidFill>
                <a:effectLst/>
                <a:latin typeface="+mn-lt"/>
                <a:ea typeface="+mn-ea"/>
                <a:cs typeface="+mn-cs"/>
              </a:rPr>
              <a:t>: Self-paced </a:t>
            </a:r>
            <a:r>
              <a:rPr lang="en-US" sz="1200" kern="1200" dirty="0" smtClean="0">
                <a:solidFill>
                  <a:schemeClr val="tx1"/>
                </a:solidFill>
                <a:effectLst/>
                <a:latin typeface="+mn-lt"/>
                <a:ea typeface="+mn-ea"/>
                <a:cs typeface="+mn-cs"/>
              </a:rPr>
              <a:t>learning is often associated with </a:t>
            </a:r>
            <a:r>
              <a:rPr lang="en-US" sz="1200" kern="1200" smtClean="0">
                <a:solidFill>
                  <a:schemeClr val="tx1"/>
                </a:solidFill>
                <a:effectLst/>
                <a:latin typeface="+mn-lt"/>
                <a:ea typeface="+mn-ea"/>
                <a:cs typeface="+mn-cs"/>
              </a:rPr>
              <a:t>higher </a:t>
            </a:r>
            <a:r>
              <a:rPr lang="en-US" baseline="0" smtClean="0"/>
              <a:t>satisfaction</a:t>
            </a:r>
            <a:r>
              <a:rPr lang="en-US" baseline="0" dirty="0" smtClean="0"/>
              <a:t>, whereas MOOCs in which the pace is imposed by the system have lower attrition, i.e. better completion rates.  But what is success anyway?  Is it satisfaction or completion?  </a:t>
            </a:r>
            <a:endParaRPr lang="en-US" dirty="0"/>
          </a:p>
        </p:txBody>
      </p:sp>
      <p:sp>
        <p:nvSpPr>
          <p:cNvPr id="4" name="Slide Number Placeholder 3"/>
          <p:cNvSpPr>
            <a:spLocks noGrp="1"/>
          </p:cNvSpPr>
          <p:nvPr>
            <p:ph type="sldNum" sz="quarter" idx="10"/>
          </p:nvPr>
        </p:nvSpPr>
        <p:spPr/>
        <p:txBody>
          <a:bodyPr/>
          <a:lstStyle/>
          <a:p>
            <a:fld id="{11E31343-4B93-4AB5-8D4A-3D2D64719CF5}" type="slidenum">
              <a:rPr lang="en-GB" smtClean="0"/>
              <a:t>8</a:t>
            </a:fld>
            <a:endParaRPr lang="en-GB"/>
          </a:p>
        </p:txBody>
      </p:sp>
    </p:spTree>
    <p:extLst>
      <p:ext uri="{BB962C8B-B14F-4D97-AF65-F5344CB8AC3E}">
        <p14:creationId xmlns:p14="http://schemas.microsoft.com/office/powerpoint/2010/main" val="3417333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learners who</a:t>
            </a:r>
            <a:r>
              <a:rPr lang="en-US" baseline="0" dirty="0" smtClean="0"/>
              <a:t> come to a MOOC with a specific goal, as in learning a method, a tool, which is used in the MOOC, but are not interested in other aspects of the topic, will be satisfied with the ability to pick and mix (and indeed, from their point of view, they’ll be successful if he/she master the specific objectives they set out the achieve … even if nothing else!)</a:t>
            </a:r>
            <a:endParaRPr lang="en-US" dirty="0"/>
          </a:p>
        </p:txBody>
      </p:sp>
      <p:sp>
        <p:nvSpPr>
          <p:cNvPr id="4" name="Slide Number Placeholder 3"/>
          <p:cNvSpPr>
            <a:spLocks noGrp="1"/>
          </p:cNvSpPr>
          <p:nvPr>
            <p:ph type="sldNum" sz="quarter" idx="10"/>
          </p:nvPr>
        </p:nvSpPr>
        <p:spPr/>
        <p:txBody>
          <a:bodyPr/>
          <a:lstStyle/>
          <a:p>
            <a:fld id="{11E31343-4B93-4AB5-8D4A-3D2D64719CF5}" type="slidenum">
              <a:rPr lang="en-GB" smtClean="0"/>
              <a:t>9</a:t>
            </a:fld>
            <a:endParaRPr lang="en-GB"/>
          </a:p>
        </p:txBody>
      </p:sp>
    </p:spTree>
    <p:extLst>
      <p:ext uri="{BB962C8B-B14F-4D97-AF65-F5344CB8AC3E}">
        <p14:creationId xmlns:p14="http://schemas.microsoft.com/office/powerpoint/2010/main" val="154052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2400">
              <a:solidFill>
                <a:srgbClr val="323D43"/>
              </a:solidFill>
              <a:latin typeface="Arial"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smtClean="0"/>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a:latin typeface="Arial" charset="0"/>
              </a:defRPr>
            </a:lvl1pPr>
          </a:lstStyle>
          <a:p>
            <a:pPr>
              <a:defRPr/>
            </a:pPr>
            <a:fld id="{F075E51C-6902-4CE5-8387-2E4275C2D4E9}"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090874005"/>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23A181-3E09-4479-9282-199A3C998ED7}"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807698849"/>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CD7459-3BAC-4A57-8F79-4F721666BC11}"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09967092"/>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FDBAD7-1FC7-4001-BFFB-0174374DAECC}"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592749129"/>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00CC40-09C0-4EA7-8403-6797CBBD2CE9}"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707889296"/>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68C38B-C1D1-4513-BE2E-063A7F375453}"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471851316"/>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DF340B-8ACD-47D3-A629-30A494137EF5}"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4038472232"/>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22B855-25F0-4459-8688-1D08E8628267}"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511748708"/>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756783-2273-4E36-BAD8-74B3430B128E}"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017971729"/>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241902E-243A-46E7-83AF-B1CBFA0E80C2}"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273577046"/>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AD2423-A080-464D-8710-E351156A0674}"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976256194"/>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2033BB-77ED-4B98-B16C-EA0066998A7E}"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667908918"/>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57B108-163A-49AB-B6B3-75EA1D6B79EF}"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470703080"/>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2400">
              <a:solidFill>
                <a:srgbClr val="323D43"/>
              </a:solidFill>
              <a:latin typeface="Arial"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6" charset="-128"/>
              </a:defRPr>
            </a:lvl1pPr>
          </a:lstStyle>
          <a:p>
            <a:pPr eaLnBrk="0" fontAlgn="base" hangingPunct="0">
              <a:spcBef>
                <a:spcPct val="0"/>
              </a:spcBef>
              <a:spcAft>
                <a:spcPct val="0"/>
              </a:spcAft>
              <a:defRPr/>
            </a:pPr>
            <a:endParaRPr lang="en-GB">
              <a:solidFill>
                <a:srgbClr val="323D43"/>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6" charset="-128"/>
              </a:defRPr>
            </a:lvl1pPr>
          </a:lstStyle>
          <a:p>
            <a:pPr algn="ctr" eaLnBrk="0" fontAlgn="base" hangingPunct="0">
              <a:spcBef>
                <a:spcPct val="0"/>
              </a:spcBef>
              <a:spcAft>
                <a:spcPct val="0"/>
              </a:spcAft>
              <a:defRPr/>
            </a:pPr>
            <a:endParaRPr lang="en-GB">
              <a:solidFill>
                <a:srgbClr val="323D43"/>
              </a:solidFill>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mn-lt"/>
                <a:ea typeface="ＭＳ Ｐゴシック" pitchFamily="16" charset="-128"/>
              </a:defRPr>
            </a:lvl1pPr>
          </a:lstStyle>
          <a:p>
            <a:pPr eaLnBrk="0" fontAlgn="base" hangingPunct="0">
              <a:spcBef>
                <a:spcPct val="0"/>
              </a:spcBef>
              <a:spcAft>
                <a:spcPct val="0"/>
              </a:spcAft>
              <a:defRPr/>
            </a:pPr>
            <a:fld id="{598D0C78-5FBD-45AB-B1DC-98F02FB5982C}" type="slidenum">
              <a:rPr lang="en-GB">
                <a:solidFill>
                  <a:srgbClr val="323D43"/>
                </a:solidFill>
              </a:rPr>
              <a:pPr eaLnBrk="0" fontAlgn="base" hangingPunct="0">
                <a:spcBef>
                  <a:spcPct val="0"/>
                </a:spcBef>
                <a:spcAft>
                  <a:spcPct val="0"/>
                </a:spcAft>
                <a:defRPr/>
              </a:pPr>
              <a:t>‹#›</a:t>
            </a:fld>
            <a:endParaRPr lang="en-GB">
              <a:solidFill>
                <a:srgbClr val="323D43"/>
              </a:solidFill>
            </a:endParaRPr>
          </a:p>
        </p:txBody>
      </p:sp>
      <p:pic>
        <p:nvPicPr>
          <p:cNvPr id="1033" name="Picture 7" descr="marine_blue 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91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hf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2pPr>
      <a:lvl3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3pPr>
      <a:lvl4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4pPr>
      <a:lvl5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5pPr>
      <a:lvl6pPr marL="457200" algn="l" rtl="0" fontAlgn="base">
        <a:spcBef>
          <a:spcPct val="0"/>
        </a:spcBef>
        <a:spcAft>
          <a:spcPct val="0"/>
        </a:spcAft>
        <a:defRPr sz="3500">
          <a:solidFill>
            <a:schemeClr val="tx2"/>
          </a:solidFill>
          <a:latin typeface="Georgia" pitchFamily="16" charset="0"/>
          <a:ea typeface="ＭＳ Ｐゴシック" pitchFamily="16" charset="-128"/>
        </a:defRPr>
      </a:lvl6pPr>
      <a:lvl7pPr marL="914400" algn="l" rtl="0" fontAlgn="base">
        <a:spcBef>
          <a:spcPct val="0"/>
        </a:spcBef>
        <a:spcAft>
          <a:spcPct val="0"/>
        </a:spcAft>
        <a:defRPr sz="3500">
          <a:solidFill>
            <a:schemeClr val="tx2"/>
          </a:solidFill>
          <a:latin typeface="Georgia" pitchFamily="16" charset="0"/>
          <a:ea typeface="ＭＳ Ｐゴシック" pitchFamily="16" charset="-128"/>
        </a:defRPr>
      </a:lvl7pPr>
      <a:lvl8pPr marL="1371600" algn="l" rtl="0" fontAlgn="base">
        <a:spcBef>
          <a:spcPct val="0"/>
        </a:spcBef>
        <a:spcAft>
          <a:spcPct val="0"/>
        </a:spcAft>
        <a:defRPr sz="3500">
          <a:solidFill>
            <a:schemeClr val="tx2"/>
          </a:solidFill>
          <a:latin typeface="Georgia" pitchFamily="16" charset="0"/>
          <a:ea typeface="ＭＳ Ｐゴシック" pitchFamily="16" charset="-128"/>
        </a:defRPr>
      </a:lvl8pPr>
      <a:lvl9pPr marL="1828800" algn="l" rtl="0" fontAlgn="base">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4"/>
          <p:cNvSpPr>
            <a:spLocks noGrp="1" noChangeArrowheads="1"/>
          </p:cNvSpPr>
          <p:nvPr>
            <p:ph type="subTitle" idx="1"/>
          </p:nvPr>
        </p:nvSpPr>
        <p:spPr>
          <a:xfrm>
            <a:off x="382916" y="4748560"/>
            <a:ext cx="8424614" cy="673249"/>
          </a:xfrm>
        </p:spPr>
        <p:txBody>
          <a:bodyPr/>
          <a:lstStyle/>
          <a:p>
            <a:r>
              <a:rPr lang="en-GB" altLang="en-US" sz="3200" dirty="0"/>
              <a:t>Smart approaches to </a:t>
            </a:r>
            <a:r>
              <a:rPr lang="en-GB" altLang="en-US" sz="3200" dirty="0" smtClean="0"/>
              <a:t>MOOC </a:t>
            </a:r>
            <a:r>
              <a:rPr lang="en-GB" altLang="en-US" sz="3200" dirty="0"/>
              <a:t>research: </a:t>
            </a:r>
            <a:r>
              <a:rPr lang="en-GB" altLang="en-US" sz="3200" dirty="0" smtClean="0"/>
              <a:t/>
            </a:r>
            <a:br>
              <a:rPr lang="en-GB" altLang="en-US" sz="3200" dirty="0" smtClean="0"/>
            </a:br>
            <a:r>
              <a:rPr lang="en-GB" altLang="en-US" sz="3200" dirty="0" smtClean="0"/>
              <a:t>What </a:t>
            </a:r>
            <a:r>
              <a:rPr lang="en-GB" altLang="en-US" sz="3200" dirty="0"/>
              <a:t>works and what </a:t>
            </a:r>
            <a:r>
              <a:rPr lang="en-GB" altLang="en-US" sz="3200" dirty="0" smtClean="0"/>
              <a:t>goes wrong? </a:t>
            </a:r>
            <a:r>
              <a:rPr lang="en-GB" altLang="en-US" sz="2400" dirty="0" smtClean="0"/>
              <a:t>#</a:t>
            </a:r>
            <a:r>
              <a:rPr lang="en-GB" altLang="en-US" sz="2400" dirty="0" err="1" smtClean="0"/>
              <a:t>flnetwork</a:t>
            </a:r>
            <a:endParaRPr lang="en-GB" sz="2400" dirty="0" smtClean="0"/>
          </a:p>
        </p:txBody>
      </p:sp>
      <p:sp>
        <p:nvSpPr>
          <p:cNvPr id="6148" name="Text Box 25"/>
          <p:cNvSpPr txBox="1">
            <a:spLocks noChangeArrowheads="1"/>
          </p:cNvSpPr>
          <p:nvPr/>
        </p:nvSpPr>
        <p:spPr bwMode="auto">
          <a:xfrm>
            <a:off x="381000" y="5851525"/>
            <a:ext cx="8424614"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eaLnBrk="0" fontAlgn="base" hangingPunct="0">
              <a:lnSpc>
                <a:spcPts val="2400"/>
              </a:lnSpc>
              <a:spcBef>
                <a:spcPct val="0"/>
              </a:spcBef>
              <a:spcAft>
                <a:spcPct val="0"/>
              </a:spcAft>
            </a:pPr>
            <a:r>
              <a:rPr lang="en-GB" sz="2000" dirty="0" smtClean="0">
                <a:solidFill>
                  <a:srgbClr val="B2D5D5"/>
                </a:solidFill>
                <a:latin typeface="Georgia" pitchFamily="18" charset="0"/>
              </a:rPr>
              <a:t>@</a:t>
            </a:r>
            <a:r>
              <a:rPr lang="en-GB" sz="2000" dirty="0" err="1" smtClean="0">
                <a:solidFill>
                  <a:srgbClr val="B2D5D5"/>
                </a:solidFill>
                <a:latin typeface="Georgia" pitchFamily="18" charset="0"/>
              </a:rPr>
              <a:t>Adriana</a:t>
            </a:r>
            <a:r>
              <a:rPr lang="en-GB" sz="2000" dirty="0" err="1" smtClean="0">
                <a:solidFill>
                  <a:schemeClr val="bg2">
                    <a:lumMod val="60000"/>
                    <a:lumOff val="40000"/>
                  </a:schemeClr>
                </a:solidFill>
                <a:latin typeface="Georgia" pitchFamily="18" charset="0"/>
              </a:rPr>
              <a:t>G</a:t>
            </a:r>
            <a:r>
              <a:rPr lang="en-GB" sz="2000" dirty="0" err="1" smtClean="0">
                <a:solidFill>
                  <a:srgbClr val="B2D5D5"/>
                </a:solidFill>
                <a:latin typeface="Georgia" pitchFamily="18" charset="0"/>
              </a:rPr>
              <a:t>Wilde</a:t>
            </a:r>
            <a:r>
              <a:rPr lang="en-GB" sz="2000" dirty="0" smtClean="0">
                <a:solidFill>
                  <a:srgbClr val="B2D5D5"/>
                </a:solidFill>
                <a:latin typeface="Georgia" pitchFamily="18" charset="0"/>
              </a:rPr>
              <a:t>, Ed </a:t>
            </a:r>
            <a:r>
              <a:rPr lang="en-GB" sz="2000" dirty="0" err="1" smtClean="0">
                <a:solidFill>
                  <a:srgbClr val="B2D5D5"/>
                </a:solidFill>
                <a:latin typeface="Georgia" pitchFamily="18" charset="0"/>
              </a:rPr>
              <a:t>Zaluska</a:t>
            </a:r>
            <a:r>
              <a:rPr lang="en-GB" sz="2000" dirty="0" smtClean="0">
                <a:solidFill>
                  <a:srgbClr val="B2D5D5"/>
                </a:solidFill>
                <a:latin typeface="Georgia" pitchFamily="18" charset="0"/>
              </a:rPr>
              <a:t> and Dave Millard (@</a:t>
            </a:r>
            <a:r>
              <a:rPr lang="en-GB" sz="2000" dirty="0" err="1" smtClean="0">
                <a:solidFill>
                  <a:srgbClr val="B2D5D5"/>
                </a:solidFill>
                <a:latin typeface="Georgia" pitchFamily="18" charset="0"/>
              </a:rPr>
              <a:t>hoosfoos</a:t>
            </a:r>
            <a:r>
              <a:rPr lang="en-GB" sz="2000" dirty="0" smtClean="0">
                <a:solidFill>
                  <a:srgbClr val="B2D5D5"/>
                </a:solidFill>
                <a:latin typeface="Georgia" pitchFamily="18" charset="0"/>
              </a:rPr>
              <a:t>)</a:t>
            </a:r>
            <a:br>
              <a:rPr lang="en-GB" sz="2000" dirty="0" smtClean="0">
                <a:solidFill>
                  <a:srgbClr val="B2D5D5"/>
                </a:solidFill>
                <a:latin typeface="Georgia" pitchFamily="18" charset="0"/>
              </a:rPr>
            </a:br>
            <a:r>
              <a:rPr lang="en-GB" sz="2000" dirty="0" smtClean="0">
                <a:solidFill>
                  <a:srgbClr val="B2D5D5"/>
                </a:solidFill>
                <a:latin typeface="Georgia" pitchFamily="18" charset="0"/>
              </a:rPr>
              <a:t>2 December 2015 </a:t>
            </a:r>
            <a:endParaRPr lang="en-GB" sz="2000" dirty="0">
              <a:solidFill>
                <a:srgbClr val="B2D5D5"/>
              </a:solidFill>
              <a:latin typeface="Georgia" pitchFamily="18" charset="0"/>
            </a:endParaRPr>
          </a:p>
        </p:txBody>
      </p:sp>
      <p:sp>
        <p:nvSpPr>
          <p:cNvPr id="6" name="Rectangle 23"/>
          <p:cNvSpPr>
            <a:spLocks noGrp="1" noChangeArrowheads="1"/>
          </p:cNvSpPr>
          <p:nvPr>
            <p:ph type="ctrTitle"/>
          </p:nvPr>
        </p:nvSpPr>
        <p:spPr>
          <a:xfrm>
            <a:off x="381000" y="1556792"/>
            <a:ext cx="8201025" cy="2880146"/>
          </a:xfrm>
        </p:spPr>
        <p:txBody>
          <a:bodyPr/>
          <a:lstStyle/>
          <a:p>
            <a:pPr eaLnBrk="1" hangingPunct="1"/>
            <a:r>
              <a:rPr lang="en-GB" altLang="en-US" sz="5400" dirty="0" smtClean="0"/>
              <a:t>What is success anyway?</a:t>
            </a:r>
            <a:br>
              <a:rPr lang="en-GB" altLang="en-US" sz="5400" dirty="0" smtClean="0"/>
            </a:br>
            <a:r>
              <a:rPr lang="en-GB" altLang="en-US" sz="5400" dirty="0" smtClean="0"/>
              <a:t>− defining success in </a:t>
            </a:r>
            <a:r>
              <a:rPr lang="en-GB" altLang="en-US" sz="5400" dirty="0" err="1" smtClean="0"/>
              <a:t>FutureLearn</a:t>
            </a:r>
            <a:r>
              <a:rPr lang="en-GB" altLang="en-US" sz="5400" dirty="0" smtClean="0"/>
              <a:t> MOOCs</a:t>
            </a:r>
          </a:p>
        </p:txBody>
      </p:sp>
    </p:spTree>
    <p:extLst>
      <p:ext uri="{BB962C8B-B14F-4D97-AF65-F5344CB8AC3E}">
        <p14:creationId xmlns:p14="http://schemas.microsoft.com/office/powerpoint/2010/main" val="1026304112"/>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Completion!</a:t>
            </a:r>
            <a:endParaRPr lang="en-US" dirty="0"/>
          </a:p>
        </p:txBody>
      </p:sp>
      <p:sp>
        <p:nvSpPr>
          <p:cNvPr id="4" name="Slide Number Placeholder 3"/>
          <p:cNvSpPr>
            <a:spLocks noGrp="1"/>
          </p:cNvSpPr>
          <p:nvPr>
            <p:ph type="sldNum" sz="quarter" idx="12"/>
          </p:nvPr>
        </p:nvSpPr>
        <p:spPr/>
        <p:txBody>
          <a:bodyPr/>
          <a:lstStyle/>
          <a:p>
            <a:pPr>
              <a:defRPr/>
            </a:pPr>
            <a:fld id="{A568C38B-C1D1-4513-BE2E-063A7F375453}" type="slidenum">
              <a:rPr lang="en-GB" smtClean="0">
                <a:solidFill>
                  <a:srgbClr val="323D43"/>
                </a:solidFill>
              </a:rPr>
              <a:pPr>
                <a:defRPr/>
              </a:pPr>
              <a:t>10</a:t>
            </a:fld>
            <a:endParaRPr lang="en-GB">
              <a:solidFill>
                <a:srgbClr val="323D43"/>
              </a:solidFill>
            </a:endParaRPr>
          </a:p>
        </p:txBody>
      </p:sp>
      <p:pic>
        <p:nvPicPr>
          <p:cNvPr id="3" name="Picture 2"/>
          <p:cNvPicPr>
            <a:picLocks noChangeAspect="1"/>
          </p:cNvPicPr>
          <p:nvPr/>
        </p:nvPicPr>
        <p:blipFill>
          <a:blip r:embed="rId3"/>
          <a:stretch>
            <a:fillRect/>
          </a:stretch>
        </p:blipFill>
        <p:spPr>
          <a:xfrm>
            <a:off x="179512" y="1700808"/>
            <a:ext cx="8640960" cy="4608512"/>
          </a:xfrm>
          <a:prstGeom prst="rect">
            <a:avLst/>
          </a:prstGeom>
        </p:spPr>
      </p:pic>
    </p:spTree>
    <p:extLst>
      <p:ext uri="{BB962C8B-B14F-4D97-AF65-F5344CB8AC3E}">
        <p14:creationId xmlns:p14="http://schemas.microsoft.com/office/powerpoint/2010/main" val="2942017076"/>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Socialisation completion</a:t>
            </a:r>
            <a:endParaRPr lang="en-GB" dirty="0"/>
          </a:p>
        </p:txBody>
      </p:sp>
      <p:sp>
        <p:nvSpPr>
          <p:cNvPr id="4" name="Slide Number Placeholder 3"/>
          <p:cNvSpPr>
            <a:spLocks noGrp="1"/>
          </p:cNvSpPr>
          <p:nvPr>
            <p:ph type="sldNum" sz="quarter" idx="10"/>
          </p:nvPr>
        </p:nvSpPr>
        <p:spPr/>
        <p:txBody>
          <a:bodyPr/>
          <a:lstStyle/>
          <a:p>
            <a:pPr>
              <a:defRPr/>
            </a:pPr>
            <a:fld id="{F075E51C-6902-4CE5-8387-2E4275C2D4E9}" type="slidenum">
              <a:rPr lang="en-GB" smtClean="0">
                <a:solidFill>
                  <a:srgbClr val="323D43"/>
                </a:solidFill>
              </a:rPr>
              <a:pPr>
                <a:defRPr/>
              </a:pPr>
              <a:t>11</a:t>
            </a:fld>
            <a:endParaRPr lang="en-GB">
              <a:solidFill>
                <a:srgbClr val="323D43"/>
              </a:solidFill>
            </a:endParaRPr>
          </a:p>
        </p:txBody>
      </p:sp>
      <p:sp>
        <p:nvSpPr>
          <p:cNvPr id="5" name="Right Arrow 4"/>
          <p:cNvSpPr/>
          <p:nvPr/>
        </p:nvSpPr>
        <p:spPr bwMode="auto">
          <a:xfrm>
            <a:off x="6084168" y="2060426"/>
            <a:ext cx="1872208" cy="720080"/>
          </a:xfrm>
          <a:prstGeom prst="rightArrow">
            <a:avLst/>
          </a:prstGeom>
          <a:solidFill>
            <a:schemeClr val="tx2">
              <a:lumMod val="75000"/>
              <a:lumOff val="25000"/>
            </a:schemeClr>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16" charset="0"/>
              <a:ea typeface="ＭＳ Ｐゴシック" pitchFamily="16" charset="-128"/>
            </a:endParaRPr>
          </a:p>
        </p:txBody>
      </p:sp>
      <p:sp>
        <p:nvSpPr>
          <p:cNvPr id="6" name="TextBox 5"/>
          <p:cNvSpPr txBox="1"/>
          <p:nvPr/>
        </p:nvSpPr>
        <p:spPr>
          <a:xfrm>
            <a:off x="321440" y="6166123"/>
            <a:ext cx="7776542" cy="553998"/>
          </a:xfrm>
          <a:prstGeom prst="rect">
            <a:avLst/>
          </a:prstGeom>
          <a:noFill/>
        </p:spPr>
        <p:txBody>
          <a:bodyPr wrap="square" rtlCol="0">
            <a:spAutoFit/>
          </a:bodyPr>
          <a:lstStyle/>
          <a:p>
            <a:r>
              <a:rPr lang="en-GB" sz="1500" dirty="0">
                <a:solidFill>
                  <a:schemeClr val="bg1"/>
                </a:solidFill>
              </a:rPr>
              <a:t>Siemens, G</a:t>
            </a:r>
            <a:r>
              <a:rPr lang="en-GB" sz="1500" dirty="0" smtClean="0">
                <a:solidFill>
                  <a:schemeClr val="bg1"/>
                </a:solidFill>
              </a:rPr>
              <a:t>. (2005) </a:t>
            </a:r>
            <a:r>
              <a:rPr lang="en-GB" sz="1500" dirty="0" err="1" smtClean="0">
                <a:solidFill>
                  <a:schemeClr val="bg1"/>
                </a:solidFill>
              </a:rPr>
              <a:t>Connectivism</a:t>
            </a:r>
            <a:r>
              <a:rPr lang="en-GB" sz="1500" dirty="0">
                <a:solidFill>
                  <a:schemeClr val="bg1"/>
                </a:solidFill>
              </a:rPr>
              <a:t>: A learning theory for the digital </a:t>
            </a:r>
            <a:r>
              <a:rPr lang="en-GB" sz="1500" dirty="0" smtClean="0">
                <a:solidFill>
                  <a:schemeClr val="bg1"/>
                </a:solidFill>
              </a:rPr>
              <a:t>age. </a:t>
            </a:r>
            <a:r>
              <a:rPr lang="en-GB" sz="1500" i="1" dirty="0" smtClean="0">
                <a:solidFill>
                  <a:schemeClr val="bg1"/>
                </a:solidFill>
              </a:rPr>
              <a:t>International </a:t>
            </a:r>
            <a:r>
              <a:rPr lang="en-GB" sz="1500" i="1" dirty="0">
                <a:solidFill>
                  <a:schemeClr val="bg1"/>
                </a:solidFill>
              </a:rPr>
              <a:t>journal of instructional technology and distance </a:t>
            </a:r>
            <a:r>
              <a:rPr lang="en-GB" sz="1500" i="1" dirty="0" smtClean="0">
                <a:solidFill>
                  <a:schemeClr val="bg1"/>
                </a:solidFill>
              </a:rPr>
              <a:t>learning, </a:t>
            </a:r>
            <a:r>
              <a:rPr lang="en-GB" sz="1500" dirty="0" smtClean="0">
                <a:solidFill>
                  <a:schemeClr val="bg1"/>
                </a:solidFill>
              </a:rPr>
              <a:t>2(1), 3-10</a:t>
            </a:r>
            <a:endParaRPr lang="en-GB" sz="1500" dirty="0">
              <a:solidFill>
                <a:schemeClr val="bg1"/>
              </a:solidFill>
            </a:endParaRPr>
          </a:p>
        </p:txBody>
      </p:sp>
    </p:spTree>
    <p:extLst>
      <p:ext uri="{BB962C8B-B14F-4D97-AF65-F5344CB8AC3E}">
        <p14:creationId xmlns:p14="http://schemas.microsoft.com/office/powerpoint/2010/main" val="1524377012"/>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Socialisation completion</a:t>
            </a:r>
            <a:endParaRPr lang="en-GB" dirty="0"/>
          </a:p>
        </p:txBody>
      </p:sp>
      <p:sp>
        <p:nvSpPr>
          <p:cNvPr id="4" name="Slide Number Placeholder 3"/>
          <p:cNvSpPr>
            <a:spLocks noGrp="1"/>
          </p:cNvSpPr>
          <p:nvPr>
            <p:ph type="sldNum" sz="quarter" idx="10"/>
          </p:nvPr>
        </p:nvSpPr>
        <p:spPr/>
        <p:txBody>
          <a:bodyPr/>
          <a:lstStyle/>
          <a:p>
            <a:pPr>
              <a:defRPr/>
            </a:pPr>
            <a:fld id="{F075E51C-6902-4CE5-8387-2E4275C2D4E9}" type="slidenum">
              <a:rPr lang="en-GB" smtClean="0">
                <a:solidFill>
                  <a:srgbClr val="323D43"/>
                </a:solidFill>
              </a:rPr>
              <a:pPr>
                <a:defRPr/>
              </a:pPr>
              <a:t>12</a:t>
            </a:fld>
            <a:endParaRPr lang="en-GB">
              <a:solidFill>
                <a:srgbClr val="323D43"/>
              </a:solidFill>
            </a:endParaRPr>
          </a:p>
        </p:txBody>
      </p:sp>
      <p:sp>
        <p:nvSpPr>
          <p:cNvPr id="5" name="Right Arrow 4"/>
          <p:cNvSpPr/>
          <p:nvPr/>
        </p:nvSpPr>
        <p:spPr bwMode="auto">
          <a:xfrm>
            <a:off x="6084168" y="2060426"/>
            <a:ext cx="1872208" cy="720080"/>
          </a:xfrm>
          <a:prstGeom prst="rightArrow">
            <a:avLst/>
          </a:prstGeom>
          <a:solidFill>
            <a:schemeClr val="tx2">
              <a:lumMod val="75000"/>
              <a:lumOff val="25000"/>
            </a:schemeClr>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16" charset="0"/>
              <a:ea typeface="ＭＳ Ｐゴシック" pitchFamily="16" charset="-128"/>
            </a:endParaRPr>
          </a:p>
        </p:txBody>
      </p:sp>
      <p:cxnSp>
        <p:nvCxnSpPr>
          <p:cNvPr id="6" name="Straight Connector 5"/>
          <p:cNvCxnSpPr/>
          <p:nvPr/>
        </p:nvCxnSpPr>
        <p:spPr bwMode="auto">
          <a:xfrm flipH="1">
            <a:off x="6156176" y="1700213"/>
            <a:ext cx="1224136" cy="1368747"/>
          </a:xfrm>
          <a:prstGeom prst="line">
            <a:avLst/>
          </a:prstGeom>
          <a:solidFill>
            <a:schemeClr val="accent1"/>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323850" y="6206351"/>
            <a:ext cx="7272808" cy="553998"/>
          </a:xfrm>
          <a:prstGeom prst="rect">
            <a:avLst/>
          </a:prstGeom>
          <a:noFill/>
        </p:spPr>
        <p:txBody>
          <a:bodyPr wrap="square" rtlCol="0">
            <a:spAutoFit/>
          </a:bodyPr>
          <a:lstStyle/>
          <a:p>
            <a:r>
              <a:rPr lang="en-GB" sz="1500" dirty="0" err="1">
                <a:solidFill>
                  <a:schemeClr val="bg1"/>
                </a:solidFill>
              </a:rPr>
              <a:t>Gillani</a:t>
            </a:r>
            <a:r>
              <a:rPr lang="en-GB" sz="1500" dirty="0" smtClean="0">
                <a:solidFill>
                  <a:schemeClr val="bg1"/>
                </a:solidFill>
              </a:rPr>
              <a:t>, N </a:t>
            </a:r>
            <a:r>
              <a:rPr lang="en-GB" sz="1500" dirty="0">
                <a:solidFill>
                  <a:schemeClr val="bg1"/>
                </a:solidFill>
              </a:rPr>
              <a:t>and </a:t>
            </a:r>
            <a:r>
              <a:rPr lang="en-GB" sz="1500" dirty="0" err="1">
                <a:solidFill>
                  <a:schemeClr val="bg1"/>
                </a:solidFill>
              </a:rPr>
              <a:t>Eyton</a:t>
            </a:r>
            <a:r>
              <a:rPr lang="en-GB" sz="1500" dirty="0" smtClean="0">
                <a:solidFill>
                  <a:schemeClr val="bg1"/>
                </a:solidFill>
              </a:rPr>
              <a:t>, R (</a:t>
            </a:r>
            <a:r>
              <a:rPr lang="en-GB" sz="1500" dirty="0">
                <a:solidFill>
                  <a:schemeClr val="bg1"/>
                </a:solidFill>
              </a:rPr>
              <a:t>2014) Communication patters in massively open online courses </a:t>
            </a:r>
            <a:r>
              <a:rPr lang="en-GB" sz="1500" i="1" dirty="0">
                <a:solidFill>
                  <a:schemeClr val="bg1"/>
                </a:solidFill>
              </a:rPr>
              <a:t>Internet and Higher </a:t>
            </a:r>
            <a:r>
              <a:rPr lang="en-GB" sz="1500" i="1" dirty="0" smtClean="0">
                <a:solidFill>
                  <a:schemeClr val="bg1"/>
                </a:solidFill>
              </a:rPr>
              <a:t>Education </a:t>
            </a:r>
            <a:r>
              <a:rPr lang="en-GB" sz="1500" dirty="0" smtClean="0">
                <a:solidFill>
                  <a:schemeClr val="bg1"/>
                </a:solidFill>
              </a:rPr>
              <a:t>23, 18-26	</a:t>
            </a:r>
            <a:endParaRPr lang="en-GB" sz="1500" dirty="0">
              <a:solidFill>
                <a:schemeClr val="bg1"/>
              </a:solidFill>
            </a:endParaRPr>
          </a:p>
        </p:txBody>
      </p:sp>
    </p:spTree>
    <p:extLst>
      <p:ext uri="{BB962C8B-B14F-4D97-AF65-F5344CB8AC3E}">
        <p14:creationId xmlns:p14="http://schemas.microsoft.com/office/powerpoint/2010/main" val="2570570072"/>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length of the course as a variable</a:t>
            </a:r>
            <a:endParaRPr lang="en-US" dirty="0"/>
          </a:p>
        </p:txBody>
      </p:sp>
      <p:sp>
        <p:nvSpPr>
          <p:cNvPr id="4" name="Slide Number Placeholder 3"/>
          <p:cNvSpPr>
            <a:spLocks noGrp="1"/>
          </p:cNvSpPr>
          <p:nvPr>
            <p:ph type="sldNum" sz="quarter" idx="12"/>
          </p:nvPr>
        </p:nvSpPr>
        <p:spPr/>
        <p:txBody>
          <a:bodyPr/>
          <a:lstStyle/>
          <a:p>
            <a:pPr>
              <a:defRPr/>
            </a:pPr>
            <a:fld id="{A568C38B-C1D1-4513-BE2E-063A7F375453}" type="slidenum">
              <a:rPr lang="en-GB" smtClean="0">
                <a:solidFill>
                  <a:srgbClr val="323D43"/>
                </a:solidFill>
              </a:rPr>
              <a:pPr>
                <a:defRPr/>
              </a:pPr>
              <a:t>13</a:t>
            </a:fld>
            <a:endParaRPr lang="en-GB">
              <a:solidFill>
                <a:srgbClr val="323D43"/>
              </a:solidFill>
            </a:endParaRPr>
          </a:p>
        </p:txBody>
      </p:sp>
      <p:pic>
        <p:nvPicPr>
          <p:cNvPr id="11" name="Content Placeholder 10"/>
          <p:cNvPicPr>
            <a:picLocks noGrp="1" noChangeAspect="1"/>
          </p:cNvPicPr>
          <p:nvPr>
            <p:ph idx="1"/>
          </p:nvPr>
        </p:nvPicPr>
        <p:blipFill>
          <a:blip r:embed="rId3"/>
          <a:srcRect t="14011" b="14011"/>
          <a:stretch>
            <a:fillRect/>
          </a:stretch>
        </p:blipFill>
        <p:spPr/>
      </p:pic>
      <p:sp>
        <p:nvSpPr>
          <p:cNvPr id="3" name="TextBox 2"/>
          <p:cNvSpPr txBox="1"/>
          <p:nvPr/>
        </p:nvSpPr>
        <p:spPr>
          <a:xfrm>
            <a:off x="323850" y="6213912"/>
            <a:ext cx="8064574" cy="553998"/>
          </a:xfrm>
          <a:prstGeom prst="rect">
            <a:avLst/>
          </a:prstGeom>
          <a:noFill/>
        </p:spPr>
        <p:txBody>
          <a:bodyPr wrap="square" rtlCol="0">
            <a:spAutoFit/>
          </a:bodyPr>
          <a:lstStyle/>
          <a:p>
            <a:r>
              <a:rPr lang="en-GB" sz="1500" dirty="0"/>
              <a:t>Ferguson, </a:t>
            </a:r>
            <a:r>
              <a:rPr lang="en-GB" sz="1500" dirty="0" smtClean="0"/>
              <a:t>R. </a:t>
            </a:r>
            <a:r>
              <a:rPr lang="en-GB" sz="1500" i="1" dirty="0" smtClean="0"/>
              <a:t>et al. </a:t>
            </a:r>
            <a:r>
              <a:rPr lang="en-GB" sz="1500" dirty="0" smtClean="0"/>
              <a:t>(2015) Moving </a:t>
            </a:r>
            <a:r>
              <a:rPr lang="en-GB" sz="1500" dirty="0"/>
              <a:t>through MOOCS: pedagogy, learning design and patterns of </a:t>
            </a:r>
            <a:r>
              <a:rPr lang="en-GB" sz="1500" dirty="0" smtClean="0"/>
              <a:t>engagement </a:t>
            </a:r>
            <a:r>
              <a:rPr lang="en-GB" sz="1500" i="1" dirty="0" smtClean="0"/>
              <a:t>(</a:t>
            </a:r>
            <a:r>
              <a:rPr lang="en-GB" sz="1500" i="1" dirty="0"/>
              <a:t>EC-TEL 2015</a:t>
            </a:r>
            <a:r>
              <a:rPr lang="en-GB" sz="1500" i="1" dirty="0" smtClean="0"/>
              <a:t>)</a:t>
            </a:r>
            <a:endParaRPr lang="en-GB" sz="1500" dirty="0"/>
          </a:p>
        </p:txBody>
      </p:sp>
    </p:spTree>
    <p:extLst>
      <p:ext uri="{BB962C8B-B14F-4D97-AF65-F5344CB8AC3E}">
        <p14:creationId xmlns:p14="http://schemas.microsoft.com/office/powerpoint/2010/main" val="2820910814"/>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496300" cy="649288"/>
          </a:xfrm>
        </p:spPr>
        <p:txBody>
          <a:bodyPr/>
          <a:lstStyle/>
          <a:p>
            <a:pPr algn="ctr"/>
            <a:r>
              <a:rPr lang="en-US" sz="7500" dirty="0" smtClean="0"/>
              <a:t>We cannot do ‘fantasy analytics’</a:t>
            </a:r>
            <a:endParaRPr lang="en-US" sz="7500" dirty="0"/>
          </a:p>
        </p:txBody>
      </p:sp>
      <p:sp>
        <p:nvSpPr>
          <p:cNvPr id="4" name="Slide Number Placeholder 3"/>
          <p:cNvSpPr>
            <a:spLocks noGrp="1"/>
          </p:cNvSpPr>
          <p:nvPr>
            <p:ph type="sldNum" sz="quarter" idx="12"/>
          </p:nvPr>
        </p:nvSpPr>
        <p:spPr/>
        <p:txBody>
          <a:bodyPr/>
          <a:lstStyle/>
          <a:p>
            <a:pPr>
              <a:defRPr/>
            </a:pPr>
            <a:fld id="{A568C38B-C1D1-4513-BE2E-063A7F375453}" type="slidenum">
              <a:rPr lang="en-GB" smtClean="0">
                <a:solidFill>
                  <a:srgbClr val="323D43"/>
                </a:solidFill>
              </a:rPr>
              <a:pPr>
                <a:defRPr/>
              </a:pPr>
              <a:t>14</a:t>
            </a:fld>
            <a:endParaRPr lang="en-GB">
              <a:solidFill>
                <a:srgbClr val="323D43"/>
              </a:solidFill>
            </a:endParaRPr>
          </a:p>
        </p:txBody>
      </p:sp>
      <p:pic>
        <p:nvPicPr>
          <p:cNvPr id="3" name="Picture 2"/>
          <p:cNvPicPr>
            <a:picLocks noChangeAspect="1"/>
          </p:cNvPicPr>
          <p:nvPr/>
        </p:nvPicPr>
        <p:blipFill>
          <a:blip r:embed="rId3"/>
          <a:stretch>
            <a:fillRect/>
          </a:stretch>
        </p:blipFill>
        <p:spPr>
          <a:xfrm>
            <a:off x="1763688" y="3356992"/>
            <a:ext cx="5805016" cy="3326684"/>
          </a:xfrm>
          <a:prstGeom prst="rect">
            <a:avLst/>
          </a:prstGeom>
        </p:spPr>
      </p:pic>
    </p:spTree>
    <p:extLst>
      <p:ext uri="{BB962C8B-B14F-4D97-AF65-F5344CB8AC3E}">
        <p14:creationId xmlns:p14="http://schemas.microsoft.com/office/powerpoint/2010/main" val="174293253"/>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have?	</a:t>
            </a:r>
            <a:br>
              <a:rPr lang="en-US" dirty="0" smtClean="0"/>
            </a:br>
            <a:endParaRPr lang="en-US" dirty="0"/>
          </a:p>
        </p:txBody>
      </p:sp>
      <p:sp>
        <p:nvSpPr>
          <p:cNvPr id="3" name="Content Placeholder 2"/>
          <p:cNvSpPr>
            <a:spLocks noGrp="1"/>
          </p:cNvSpPr>
          <p:nvPr>
            <p:ph idx="1"/>
          </p:nvPr>
        </p:nvSpPr>
        <p:spPr/>
        <p:txBody>
          <a:bodyPr/>
          <a:lstStyle/>
          <a:p>
            <a:r>
              <a:rPr lang="en-US" dirty="0" smtClean="0"/>
              <a:t>Comments</a:t>
            </a:r>
          </a:p>
          <a:p>
            <a:r>
              <a:rPr lang="en-US" dirty="0" smtClean="0"/>
              <a:t>Enrolments</a:t>
            </a:r>
          </a:p>
          <a:p>
            <a:r>
              <a:rPr lang="en-US" dirty="0" smtClean="0"/>
              <a:t>Step-activity</a:t>
            </a:r>
          </a:p>
          <a:p>
            <a:r>
              <a:rPr lang="en-US" dirty="0"/>
              <a:t>Question-response</a:t>
            </a:r>
          </a:p>
          <a:p>
            <a:r>
              <a:rPr lang="en-US" dirty="0" smtClean="0"/>
              <a:t>Peer-review assignments</a:t>
            </a:r>
          </a:p>
          <a:p>
            <a:r>
              <a:rPr lang="en-US" dirty="0" smtClean="0"/>
              <a:t>Peer-review reviews</a:t>
            </a:r>
          </a:p>
          <a:p>
            <a:r>
              <a:rPr lang="en-US" dirty="0" smtClean="0"/>
              <a:t>Pre- and post- questionnaires</a:t>
            </a:r>
            <a:endParaRPr lang="en-US" dirty="0"/>
          </a:p>
        </p:txBody>
      </p:sp>
      <p:sp>
        <p:nvSpPr>
          <p:cNvPr id="4" name="Slide Number Placeholder 3"/>
          <p:cNvSpPr>
            <a:spLocks noGrp="1"/>
          </p:cNvSpPr>
          <p:nvPr>
            <p:ph type="sldNum" sz="quarter" idx="12"/>
          </p:nvPr>
        </p:nvSpPr>
        <p:spPr/>
        <p:txBody>
          <a:bodyPr/>
          <a:lstStyle/>
          <a:p>
            <a:pPr>
              <a:defRPr/>
            </a:pPr>
            <a:fld id="{A568C38B-C1D1-4513-BE2E-063A7F375453}" type="slidenum">
              <a:rPr lang="en-GB" smtClean="0">
                <a:solidFill>
                  <a:srgbClr val="323D43"/>
                </a:solidFill>
              </a:rPr>
              <a:pPr>
                <a:defRPr/>
              </a:pPr>
              <a:t>15</a:t>
            </a:fld>
            <a:endParaRPr lang="en-GB">
              <a:solidFill>
                <a:srgbClr val="323D43"/>
              </a:solidFill>
            </a:endParaRPr>
          </a:p>
        </p:txBody>
      </p:sp>
      <p:pic>
        <p:nvPicPr>
          <p:cNvPr id="5" name="Picture 4"/>
          <p:cNvPicPr>
            <a:picLocks noChangeAspect="1"/>
          </p:cNvPicPr>
          <p:nvPr/>
        </p:nvPicPr>
        <p:blipFill>
          <a:blip r:embed="rId3"/>
          <a:stretch>
            <a:fillRect/>
          </a:stretch>
        </p:blipFill>
        <p:spPr>
          <a:xfrm>
            <a:off x="3491880" y="1700808"/>
            <a:ext cx="1700808" cy="1700808"/>
          </a:xfrm>
          <a:prstGeom prst="rect">
            <a:avLst/>
          </a:prstGeom>
        </p:spPr>
      </p:pic>
      <p:pic>
        <p:nvPicPr>
          <p:cNvPr id="7" name="Picture 6"/>
          <p:cNvPicPr>
            <a:picLocks noChangeAspect="1"/>
          </p:cNvPicPr>
          <p:nvPr/>
        </p:nvPicPr>
        <p:blipFill>
          <a:blip r:embed="rId3"/>
          <a:stretch>
            <a:fillRect/>
          </a:stretch>
        </p:blipFill>
        <p:spPr>
          <a:xfrm>
            <a:off x="4427984" y="1412776"/>
            <a:ext cx="1700808" cy="1700808"/>
          </a:xfrm>
          <a:prstGeom prst="rect">
            <a:avLst/>
          </a:prstGeom>
        </p:spPr>
      </p:pic>
      <p:pic>
        <p:nvPicPr>
          <p:cNvPr id="8" name="Picture 7"/>
          <p:cNvPicPr>
            <a:picLocks noChangeAspect="1"/>
          </p:cNvPicPr>
          <p:nvPr/>
        </p:nvPicPr>
        <p:blipFill>
          <a:blip r:embed="rId3"/>
          <a:stretch>
            <a:fillRect/>
          </a:stretch>
        </p:blipFill>
        <p:spPr>
          <a:xfrm>
            <a:off x="5292080" y="692696"/>
            <a:ext cx="1700808" cy="1700808"/>
          </a:xfrm>
          <a:prstGeom prst="rect">
            <a:avLst/>
          </a:prstGeom>
        </p:spPr>
      </p:pic>
      <p:pic>
        <p:nvPicPr>
          <p:cNvPr id="9" name="Picture 8"/>
          <p:cNvPicPr>
            <a:picLocks noChangeAspect="1"/>
          </p:cNvPicPr>
          <p:nvPr/>
        </p:nvPicPr>
        <p:blipFill>
          <a:blip r:embed="rId3"/>
          <a:stretch>
            <a:fillRect/>
          </a:stretch>
        </p:blipFill>
        <p:spPr>
          <a:xfrm>
            <a:off x="5292080" y="1772816"/>
            <a:ext cx="1700808" cy="1700808"/>
          </a:xfrm>
          <a:prstGeom prst="rect">
            <a:avLst/>
          </a:prstGeom>
        </p:spPr>
      </p:pic>
      <p:pic>
        <p:nvPicPr>
          <p:cNvPr id="10" name="Picture 9"/>
          <p:cNvPicPr>
            <a:picLocks noChangeAspect="1"/>
          </p:cNvPicPr>
          <p:nvPr/>
        </p:nvPicPr>
        <p:blipFill>
          <a:blip r:embed="rId3"/>
          <a:stretch>
            <a:fillRect/>
          </a:stretch>
        </p:blipFill>
        <p:spPr>
          <a:xfrm>
            <a:off x="6012160" y="2492896"/>
            <a:ext cx="1700808" cy="1700808"/>
          </a:xfrm>
          <a:prstGeom prst="rect">
            <a:avLst/>
          </a:prstGeom>
        </p:spPr>
      </p:pic>
      <p:pic>
        <p:nvPicPr>
          <p:cNvPr id="11" name="Picture 10"/>
          <p:cNvPicPr>
            <a:picLocks noChangeAspect="1"/>
          </p:cNvPicPr>
          <p:nvPr/>
        </p:nvPicPr>
        <p:blipFill>
          <a:blip r:embed="rId3"/>
          <a:stretch>
            <a:fillRect/>
          </a:stretch>
        </p:blipFill>
        <p:spPr>
          <a:xfrm>
            <a:off x="6876256" y="3140968"/>
            <a:ext cx="1700808" cy="1700808"/>
          </a:xfrm>
          <a:prstGeom prst="rect">
            <a:avLst/>
          </a:prstGeom>
        </p:spPr>
      </p:pic>
      <p:pic>
        <p:nvPicPr>
          <p:cNvPr id="12" name="Picture 11"/>
          <p:cNvPicPr>
            <a:picLocks noChangeAspect="1"/>
          </p:cNvPicPr>
          <p:nvPr/>
        </p:nvPicPr>
        <p:blipFill>
          <a:blip r:embed="rId3"/>
          <a:stretch>
            <a:fillRect/>
          </a:stretch>
        </p:blipFill>
        <p:spPr>
          <a:xfrm>
            <a:off x="6156176" y="4149080"/>
            <a:ext cx="1700808" cy="1700808"/>
          </a:xfrm>
          <a:prstGeom prst="rect">
            <a:avLst/>
          </a:prstGeom>
        </p:spPr>
      </p:pic>
      <p:pic>
        <p:nvPicPr>
          <p:cNvPr id="13" name="Picture 12"/>
          <p:cNvPicPr>
            <a:picLocks noChangeAspect="1"/>
          </p:cNvPicPr>
          <p:nvPr/>
        </p:nvPicPr>
        <p:blipFill>
          <a:blip r:embed="rId3"/>
          <a:stretch>
            <a:fillRect/>
          </a:stretch>
        </p:blipFill>
        <p:spPr>
          <a:xfrm>
            <a:off x="6804248" y="4869160"/>
            <a:ext cx="1700808" cy="1700808"/>
          </a:xfrm>
          <a:prstGeom prst="rect">
            <a:avLst/>
          </a:prstGeom>
        </p:spPr>
      </p:pic>
    </p:spTree>
    <p:extLst>
      <p:ext uri="{BB962C8B-B14F-4D97-AF65-F5344CB8AC3E}">
        <p14:creationId xmlns:p14="http://schemas.microsoft.com/office/powerpoint/2010/main" val="28634959"/>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have?	</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chemeClr val="tx1">
                    <a:lumMod val="40000"/>
                    <a:lumOff val="60000"/>
                  </a:schemeClr>
                </a:solidFill>
              </a:rPr>
              <a:t>Comments</a:t>
            </a:r>
          </a:p>
          <a:p>
            <a:r>
              <a:rPr lang="en-US" dirty="0" smtClean="0">
                <a:solidFill>
                  <a:schemeClr val="tx1">
                    <a:lumMod val="40000"/>
                    <a:lumOff val="60000"/>
                  </a:schemeClr>
                </a:solidFill>
              </a:rPr>
              <a:t>Enrolments</a:t>
            </a:r>
          </a:p>
          <a:p>
            <a:r>
              <a:rPr lang="en-US" dirty="0" smtClean="0">
                <a:solidFill>
                  <a:schemeClr val="tx1">
                    <a:lumMod val="40000"/>
                    <a:lumOff val="60000"/>
                  </a:schemeClr>
                </a:solidFill>
              </a:rPr>
              <a:t>Question-response</a:t>
            </a:r>
          </a:p>
          <a:p>
            <a:r>
              <a:rPr lang="en-US" dirty="0" smtClean="0">
                <a:solidFill>
                  <a:schemeClr val="tx1">
                    <a:lumMod val="40000"/>
                    <a:lumOff val="60000"/>
                  </a:schemeClr>
                </a:solidFill>
              </a:rPr>
              <a:t>Step-activity</a:t>
            </a:r>
          </a:p>
          <a:p>
            <a:r>
              <a:rPr lang="en-US" dirty="0" smtClean="0">
                <a:solidFill>
                  <a:schemeClr val="tx1">
                    <a:lumMod val="40000"/>
                    <a:lumOff val="60000"/>
                  </a:schemeClr>
                </a:solidFill>
              </a:rPr>
              <a:t>Peer-review assignments</a:t>
            </a:r>
          </a:p>
          <a:p>
            <a:r>
              <a:rPr lang="en-US" dirty="0" smtClean="0">
                <a:solidFill>
                  <a:schemeClr val="tx1">
                    <a:lumMod val="40000"/>
                    <a:lumOff val="60000"/>
                  </a:schemeClr>
                </a:solidFill>
              </a:rPr>
              <a:t>Peer-review reviews</a:t>
            </a:r>
          </a:p>
          <a:p>
            <a:r>
              <a:rPr lang="en-US" dirty="0" smtClean="0">
                <a:solidFill>
                  <a:srgbClr val="800000"/>
                </a:solidFill>
              </a:rPr>
              <a:t>Pre- and post- questionnaires</a:t>
            </a:r>
            <a:endParaRPr lang="en-US" dirty="0">
              <a:solidFill>
                <a:srgbClr val="800000"/>
              </a:solidFill>
            </a:endParaRPr>
          </a:p>
        </p:txBody>
      </p:sp>
      <p:sp>
        <p:nvSpPr>
          <p:cNvPr id="4" name="Slide Number Placeholder 3"/>
          <p:cNvSpPr>
            <a:spLocks noGrp="1"/>
          </p:cNvSpPr>
          <p:nvPr>
            <p:ph type="sldNum" sz="quarter" idx="12"/>
          </p:nvPr>
        </p:nvSpPr>
        <p:spPr/>
        <p:txBody>
          <a:bodyPr/>
          <a:lstStyle/>
          <a:p>
            <a:pPr>
              <a:defRPr/>
            </a:pPr>
            <a:fld id="{A568C38B-C1D1-4513-BE2E-063A7F375453}" type="slidenum">
              <a:rPr lang="en-GB" smtClean="0">
                <a:solidFill>
                  <a:srgbClr val="323D43"/>
                </a:solidFill>
              </a:rPr>
              <a:pPr>
                <a:defRPr/>
              </a:pPr>
              <a:t>16</a:t>
            </a:fld>
            <a:endParaRPr lang="en-GB">
              <a:solidFill>
                <a:srgbClr val="323D43"/>
              </a:solidFill>
            </a:endParaRPr>
          </a:p>
        </p:txBody>
      </p:sp>
      <p:pic>
        <p:nvPicPr>
          <p:cNvPr id="5" name="Picture 4"/>
          <p:cNvPicPr>
            <a:picLocks noChangeAspect="1"/>
          </p:cNvPicPr>
          <p:nvPr/>
        </p:nvPicPr>
        <p:blipFill>
          <a:blip r:embed="rId3"/>
          <a:stretch>
            <a:fillRect/>
          </a:stretch>
        </p:blipFill>
        <p:spPr>
          <a:xfrm>
            <a:off x="3491880" y="1700808"/>
            <a:ext cx="1700808" cy="1700808"/>
          </a:xfrm>
          <a:prstGeom prst="rect">
            <a:avLst/>
          </a:prstGeom>
        </p:spPr>
      </p:pic>
      <p:pic>
        <p:nvPicPr>
          <p:cNvPr id="7" name="Picture 6"/>
          <p:cNvPicPr>
            <a:picLocks noChangeAspect="1"/>
          </p:cNvPicPr>
          <p:nvPr/>
        </p:nvPicPr>
        <p:blipFill>
          <a:blip r:embed="rId3"/>
          <a:stretch>
            <a:fillRect/>
          </a:stretch>
        </p:blipFill>
        <p:spPr>
          <a:xfrm>
            <a:off x="4427984" y="1412776"/>
            <a:ext cx="1700808" cy="1700808"/>
          </a:xfrm>
          <a:prstGeom prst="rect">
            <a:avLst/>
          </a:prstGeom>
        </p:spPr>
      </p:pic>
      <p:pic>
        <p:nvPicPr>
          <p:cNvPr id="8" name="Picture 7"/>
          <p:cNvPicPr>
            <a:picLocks noChangeAspect="1"/>
          </p:cNvPicPr>
          <p:nvPr/>
        </p:nvPicPr>
        <p:blipFill>
          <a:blip r:embed="rId3"/>
          <a:stretch>
            <a:fillRect/>
          </a:stretch>
        </p:blipFill>
        <p:spPr>
          <a:xfrm>
            <a:off x="4427984" y="404664"/>
            <a:ext cx="1700808" cy="1700808"/>
          </a:xfrm>
          <a:prstGeom prst="rect">
            <a:avLst/>
          </a:prstGeom>
        </p:spPr>
      </p:pic>
      <p:pic>
        <p:nvPicPr>
          <p:cNvPr id="9" name="Picture 8"/>
          <p:cNvPicPr>
            <a:picLocks noChangeAspect="1"/>
          </p:cNvPicPr>
          <p:nvPr/>
        </p:nvPicPr>
        <p:blipFill>
          <a:blip r:embed="rId3"/>
          <a:stretch>
            <a:fillRect/>
          </a:stretch>
        </p:blipFill>
        <p:spPr>
          <a:xfrm>
            <a:off x="7020272" y="1340768"/>
            <a:ext cx="1700808" cy="1700808"/>
          </a:xfrm>
          <a:prstGeom prst="rect">
            <a:avLst/>
          </a:prstGeom>
        </p:spPr>
      </p:pic>
      <p:pic>
        <p:nvPicPr>
          <p:cNvPr id="10" name="Picture 9"/>
          <p:cNvPicPr>
            <a:picLocks noChangeAspect="1"/>
          </p:cNvPicPr>
          <p:nvPr/>
        </p:nvPicPr>
        <p:blipFill>
          <a:blip r:embed="rId3"/>
          <a:stretch>
            <a:fillRect/>
          </a:stretch>
        </p:blipFill>
        <p:spPr>
          <a:xfrm>
            <a:off x="6012160" y="2636912"/>
            <a:ext cx="1700808" cy="1700808"/>
          </a:xfrm>
          <a:prstGeom prst="rect">
            <a:avLst/>
          </a:prstGeom>
        </p:spPr>
      </p:pic>
      <p:pic>
        <p:nvPicPr>
          <p:cNvPr id="11" name="Picture 10"/>
          <p:cNvPicPr>
            <a:picLocks noChangeAspect="1"/>
          </p:cNvPicPr>
          <p:nvPr/>
        </p:nvPicPr>
        <p:blipFill>
          <a:blip r:embed="rId3"/>
          <a:stretch>
            <a:fillRect/>
          </a:stretch>
        </p:blipFill>
        <p:spPr>
          <a:xfrm>
            <a:off x="6876256" y="3140968"/>
            <a:ext cx="1700808" cy="1700808"/>
          </a:xfrm>
          <a:prstGeom prst="rect">
            <a:avLst/>
          </a:prstGeom>
        </p:spPr>
      </p:pic>
      <p:pic>
        <p:nvPicPr>
          <p:cNvPr id="12" name="Picture 11"/>
          <p:cNvPicPr>
            <a:picLocks noChangeAspect="1"/>
          </p:cNvPicPr>
          <p:nvPr/>
        </p:nvPicPr>
        <p:blipFill>
          <a:blip r:embed="rId3"/>
          <a:stretch>
            <a:fillRect/>
          </a:stretch>
        </p:blipFill>
        <p:spPr>
          <a:xfrm>
            <a:off x="6156176" y="4149080"/>
            <a:ext cx="1700808" cy="1700808"/>
          </a:xfrm>
          <a:prstGeom prst="rect">
            <a:avLst/>
          </a:prstGeom>
        </p:spPr>
      </p:pic>
      <p:pic>
        <p:nvPicPr>
          <p:cNvPr id="13" name="Picture 12"/>
          <p:cNvPicPr>
            <a:picLocks noChangeAspect="1"/>
          </p:cNvPicPr>
          <p:nvPr/>
        </p:nvPicPr>
        <p:blipFill>
          <a:blip r:embed="rId3"/>
          <a:stretch>
            <a:fillRect/>
          </a:stretch>
        </p:blipFill>
        <p:spPr>
          <a:xfrm>
            <a:off x="6804248" y="4869160"/>
            <a:ext cx="1700808" cy="1700808"/>
          </a:xfrm>
          <a:prstGeom prst="rect">
            <a:avLst/>
          </a:prstGeom>
        </p:spPr>
      </p:pic>
      <p:pic>
        <p:nvPicPr>
          <p:cNvPr id="6" name="Picture 5"/>
          <p:cNvPicPr>
            <a:picLocks noChangeAspect="1"/>
          </p:cNvPicPr>
          <p:nvPr/>
        </p:nvPicPr>
        <p:blipFill>
          <a:blip r:embed="rId4"/>
          <a:stretch>
            <a:fillRect/>
          </a:stretch>
        </p:blipFill>
        <p:spPr>
          <a:xfrm rot="4774066" flipV="1">
            <a:off x="3897025" y="2791516"/>
            <a:ext cx="2547408" cy="2505807"/>
          </a:xfrm>
          <a:prstGeom prst="rect">
            <a:avLst/>
          </a:prstGeom>
        </p:spPr>
      </p:pic>
      <p:cxnSp>
        <p:nvCxnSpPr>
          <p:cNvPr id="14" name="Straight Connector 13"/>
          <p:cNvCxnSpPr/>
          <p:nvPr/>
        </p:nvCxnSpPr>
        <p:spPr bwMode="auto">
          <a:xfrm>
            <a:off x="6048564" y="1505774"/>
            <a:ext cx="35603" cy="1059130"/>
          </a:xfrm>
          <a:prstGeom prst="line">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H="1">
            <a:off x="6525190" y="1302829"/>
            <a:ext cx="511199" cy="895474"/>
          </a:xfrm>
          <a:prstGeom prst="line">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6388967" y="1916832"/>
            <a:ext cx="631304" cy="952872"/>
          </a:xfrm>
          <a:prstGeom prst="line">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Donut 23"/>
          <p:cNvSpPr/>
          <p:nvPr/>
        </p:nvSpPr>
        <p:spPr bwMode="auto">
          <a:xfrm>
            <a:off x="107504" y="5157192"/>
            <a:ext cx="5472608" cy="1080120"/>
          </a:xfrm>
          <a:prstGeom prst="donu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Lucida Sans" pitchFamily="16" charset="0"/>
              <a:ea typeface="ＭＳ Ｐゴシック" pitchFamily="16" charset="-128"/>
            </a:endParaRPr>
          </a:p>
        </p:txBody>
      </p:sp>
      <p:cxnSp>
        <p:nvCxnSpPr>
          <p:cNvPr id="20" name="Straight Connector 19"/>
          <p:cNvCxnSpPr/>
          <p:nvPr/>
        </p:nvCxnSpPr>
        <p:spPr bwMode="auto">
          <a:xfrm flipH="1">
            <a:off x="6405863" y="1087610"/>
            <a:ext cx="173386" cy="836328"/>
          </a:xfrm>
          <a:prstGeom prst="line">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Lightning Bolt 22"/>
          <p:cNvSpPr/>
          <p:nvPr/>
        </p:nvSpPr>
        <p:spPr bwMode="auto">
          <a:xfrm rot="19321997" flipH="1">
            <a:off x="5877709" y="1832903"/>
            <a:ext cx="822960" cy="822960"/>
          </a:xfrm>
          <a:prstGeom prst="lightningBol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97977602"/>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7500" dirty="0" smtClean="0"/>
              <a:t>1.1 = 1.10</a:t>
            </a:r>
          </a:p>
          <a:p>
            <a:pPr marL="0" indent="0" algn="ctr">
              <a:buNone/>
            </a:pPr>
            <a:r>
              <a:rPr lang="en-US" sz="5000" dirty="0" smtClean="0"/>
              <a:t>(everywhere but </a:t>
            </a:r>
            <a:r>
              <a:rPr lang="en-US" sz="5000" dirty="0"/>
              <a:t/>
            </a:r>
            <a:br>
              <a:rPr lang="en-US" sz="5000" dirty="0"/>
            </a:br>
            <a:r>
              <a:rPr lang="en-US" sz="5000" dirty="0" smtClean="0"/>
              <a:t>in FL MOOCs)</a:t>
            </a:r>
            <a:endParaRPr lang="en-US" sz="5000" dirty="0"/>
          </a:p>
        </p:txBody>
      </p:sp>
      <p:sp>
        <p:nvSpPr>
          <p:cNvPr id="4" name="Slide Number Placeholder 3"/>
          <p:cNvSpPr>
            <a:spLocks noGrp="1"/>
          </p:cNvSpPr>
          <p:nvPr>
            <p:ph type="sldNum" sz="quarter" idx="12"/>
          </p:nvPr>
        </p:nvSpPr>
        <p:spPr/>
        <p:txBody>
          <a:bodyPr/>
          <a:lstStyle/>
          <a:p>
            <a:pPr>
              <a:defRPr/>
            </a:pPr>
            <a:fld id="{A568C38B-C1D1-4513-BE2E-063A7F375453}" type="slidenum">
              <a:rPr lang="en-GB" smtClean="0">
                <a:solidFill>
                  <a:srgbClr val="323D43"/>
                </a:solidFill>
              </a:rPr>
              <a:pPr>
                <a:defRPr/>
              </a:pPr>
              <a:t>17</a:t>
            </a:fld>
            <a:endParaRPr lang="en-GB">
              <a:solidFill>
                <a:srgbClr val="323D43"/>
              </a:solidFill>
            </a:endParaRPr>
          </a:p>
        </p:txBody>
      </p:sp>
    </p:spTree>
    <p:extLst>
      <p:ext uri="{BB962C8B-B14F-4D97-AF65-F5344CB8AC3E}">
        <p14:creationId xmlns:p14="http://schemas.microsoft.com/office/powerpoint/2010/main" val="2195570894"/>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7500" dirty="0" smtClean="0"/>
              <a:t>Format inconsistencies</a:t>
            </a:r>
            <a:endParaRPr lang="en-US" sz="7500" dirty="0"/>
          </a:p>
        </p:txBody>
      </p:sp>
      <p:sp>
        <p:nvSpPr>
          <p:cNvPr id="4" name="Slide Number Placeholder 3"/>
          <p:cNvSpPr>
            <a:spLocks noGrp="1"/>
          </p:cNvSpPr>
          <p:nvPr>
            <p:ph type="sldNum" sz="quarter" idx="12"/>
          </p:nvPr>
        </p:nvSpPr>
        <p:spPr/>
        <p:txBody>
          <a:bodyPr/>
          <a:lstStyle/>
          <a:p>
            <a:pPr>
              <a:defRPr/>
            </a:pPr>
            <a:fld id="{A568C38B-C1D1-4513-BE2E-063A7F375453}" type="slidenum">
              <a:rPr lang="en-GB" smtClean="0">
                <a:solidFill>
                  <a:srgbClr val="323D43"/>
                </a:solidFill>
              </a:rPr>
              <a:pPr>
                <a:defRPr/>
              </a:pPr>
              <a:t>18</a:t>
            </a:fld>
            <a:endParaRPr lang="en-GB">
              <a:solidFill>
                <a:srgbClr val="323D43"/>
              </a:solidFill>
            </a:endParaRPr>
          </a:p>
        </p:txBody>
      </p:sp>
    </p:spTree>
    <p:extLst>
      <p:ext uri="{BB962C8B-B14F-4D97-AF65-F5344CB8AC3E}">
        <p14:creationId xmlns:p14="http://schemas.microsoft.com/office/powerpoint/2010/main" val="2243881703"/>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628800"/>
            <a:ext cx="4176464" cy="649288"/>
          </a:xfrm>
        </p:spPr>
        <p:txBody>
          <a:bodyPr/>
          <a:lstStyle/>
          <a:p>
            <a:r>
              <a:rPr lang="en-US" sz="7500" dirty="0" smtClean="0"/>
              <a:t>So what is success anyway?</a:t>
            </a:r>
            <a:endParaRPr lang="en-US" sz="7500" dirty="0"/>
          </a:p>
        </p:txBody>
      </p:sp>
      <p:sp>
        <p:nvSpPr>
          <p:cNvPr id="4" name="Slide Number Placeholder 3"/>
          <p:cNvSpPr>
            <a:spLocks noGrp="1"/>
          </p:cNvSpPr>
          <p:nvPr>
            <p:ph type="sldNum" sz="quarter" idx="12"/>
          </p:nvPr>
        </p:nvSpPr>
        <p:spPr/>
        <p:txBody>
          <a:bodyPr/>
          <a:lstStyle/>
          <a:p>
            <a:pPr>
              <a:defRPr/>
            </a:pPr>
            <a:fld id="{A568C38B-C1D1-4513-BE2E-063A7F375453}" type="slidenum">
              <a:rPr lang="en-GB" smtClean="0">
                <a:solidFill>
                  <a:srgbClr val="323D43"/>
                </a:solidFill>
              </a:rPr>
              <a:pPr>
                <a:defRPr/>
              </a:pPr>
              <a:t>19</a:t>
            </a:fld>
            <a:endParaRPr lang="en-GB">
              <a:solidFill>
                <a:srgbClr val="323D43"/>
              </a:solidFill>
            </a:endParaRPr>
          </a:p>
        </p:txBody>
      </p:sp>
      <p:pic>
        <p:nvPicPr>
          <p:cNvPr id="12" name="Content Placeholder 4"/>
          <p:cNvPicPr>
            <a:picLocks noGrp="1" noChangeAspect="1"/>
          </p:cNvPicPr>
          <p:nvPr>
            <p:ph idx="1"/>
          </p:nvPr>
        </p:nvPicPr>
        <p:blipFill>
          <a:blip r:embed="rId3"/>
          <a:srcRect t="22811" b="22811"/>
          <a:stretch>
            <a:fillRect/>
          </a:stretch>
        </p:blipFill>
        <p:spPr>
          <a:xfrm>
            <a:off x="3707904" y="1772816"/>
            <a:ext cx="5210040" cy="3690407"/>
          </a:xfrm>
        </p:spPr>
      </p:pic>
      <p:sp>
        <p:nvSpPr>
          <p:cNvPr id="3" name="TextBox 2"/>
          <p:cNvSpPr txBox="1"/>
          <p:nvPr/>
        </p:nvSpPr>
        <p:spPr>
          <a:xfrm>
            <a:off x="611560" y="5877272"/>
            <a:ext cx="7704856" cy="369332"/>
          </a:xfrm>
          <a:prstGeom prst="rect">
            <a:avLst/>
          </a:prstGeom>
          <a:noFill/>
        </p:spPr>
        <p:txBody>
          <a:bodyPr wrap="square" rtlCol="0">
            <a:spAutoFit/>
          </a:bodyPr>
          <a:lstStyle/>
          <a:p>
            <a:r>
              <a:rPr lang="en-GB" dirty="0" smtClean="0"/>
              <a:t>Hint: may not be completion!</a:t>
            </a:r>
            <a:endParaRPr lang="en-GB" dirty="0"/>
          </a:p>
        </p:txBody>
      </p:sp>
    </p:spTree>
    <p:extLst>
      <p:ext uri="{BB962C8B-B14F-4D97-AF65-F5344CB8AC3E}">
        <p14:creationId xmlns:p14="http://schemas.microsoft.com/office/powerpoint/2010/main" val="2327023262"/>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3"/>
          <a:srcRect l="19538" t="9867" r="6981" b="12745"/>
          <a:stretch/>
        </p:blipFill>
        <p:spPr>
          <a:xfrm>
            <a:off x="-108520" y="1"/>
            <a:ext cx="10405048" cy="6858000"/>
          </a:xfrm>
        </p:spPr>
      </p:pic>
      <p:sp>
        <p:nvSpPr>
          <p:cNvPr id="4" name="Slide Number Placeholder 3"/>
          <p:cNvSpPr>
            <a:spLocks noGrp="1"/>
          </p:cNvSpPr>
          <p:nvPr>
            <p:ph type="sldNum" sz="quarter" idx="12"/>
          </p:nvPr>
        </p:nvSpPr>
        <p:spPr/>
        <p:txBody>
          <a:bodyPr/>
          <a:lstStyle/>
          <a:p>
            <a:pPr>
              <a:defRPr/>
            </a:pPr>
            <a:fld id="{A568C38B-C1D1-4513-BE2E-063A7F375453}" type="slidenum">
              <a:rPr lang="en-GB" smtClean="0">
                <a:solidFill>
                  <a:srgbClr val="323D43"/>
                </a:solidFill>
              </a:rPr>
              <a:pPr>
                <a:defRPr/>
              </a:pPr>
              <a:t>2</a:t>
            </a:fld>
            <a:endParaRPr lang="en-GB">
              <a:solidFill>
                <a:srgbClr val="323D43"/>
              </a:solidFill>
            </a:endParaRPr>
          </a:p>
        </p:txBody>
      </p:sp>
    </p:spTree>
    <p:extLst>
      <p:ext uri="{BB962C8B-B14F-4D97-AF65-F5344CB8AC3E}">
        <p14:creationId xmlns:p14="http://schemas.microsoft.com/office/powerpoint/2010/main" val="357303030"/>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pPr>
              <a:defRPr/>
            </a:pPr>
            <a:fld id="{A568C38B-C1D1-4513-BE2E-063A7F375453}" type="slidenum">
              <a:rPr lang="en-GB" smtClean="0">
                <a:solidFill>
                  <a:srgbClr val="323D43"/>
                </a:solidFill>
              </a:rPr>
              <a:pPr>
                <a:defRPr/>
              </a:pPr>
              <a:t>20</a:t>
            </a:fld>
            <a:endParaRPr lang="en-GB">
              <a:solidFill>
                <a:srgbClr val="323D43"/>
              </a:solidFill>
            </a:endParaRPr>
          </a:p>
        </p:txBody>
      </p:sp>
      <p:sp>
        <p:nvSpPr>
          <p:cNvPr id="5" name="Text Box 25"/>
          <p:cNvSpPr txBox="1">
            <a:spLocks noChangeArrowheads="1"/>
          </p:cNvSpPr>
          <p:nvPr/>
        </p:nvSpPr>
        <p:spPr bwMode="auto">
          <a:xfrm>
            <a:off x="381000" y="5851525"/>
            <a:ext cx="6477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eaLnBrk="0" fontAlgn="base" hangingPunct="0">
              <a:lnSpc>
                <a:spcPts val="2400"/>
              </a:lnSpc>
              <a:spcBef>
                <a:spcPct val="0"/>
              </a:spcBef>
              <a:spcAft>
                <a:spcPct val="0"/>
              </a:spcAft>
            </a:pPr>
            <a:r>
              <a:rPr lang="en-GB" sz="2000" dirty="0">
                <a:solidFill>
                  <a:schemeClr val="tx2"/>
                </a:solidFill>
                <a:latin typeface="Georgia" pitchFamily="18" charset="0"/>
              </a:rPr>
              <a:t/>
            </a:r>
            <a:br>
              <a:rPr lang="en-GB" sz="2000" dirty="0">
                <a:solidFill>
                  <a:schemeClr val="tx2"/>
                </a:solidFill>
                <a:latin typeface="Georgia" pitchFamily="18" charset="0"/>
              </a:rPr>
            </a:br>
            <a:r>
              <a:rPr lang="en-GB" sz="2000" dirty="0" smtClean="0">
                <a:solidFill>
                  <a:schemeClr val="tx2"/>
                </a:solidFill>
                <a:latin typeface="Georgia" pitchFamily="18" charset="0"/>
              </a:rPr>
              <a:t>@</a:t>
            </a:r>
            <a:r>
              <a:rPr lang="en-GB" sz="2000" dirty="0" err="1" smtClean="0">
                <a:solidFill>
                  <a:schemeClr val="tx2"/>
                </a:solidFill>
                <a:latin typeface="Georgia" pitchFamily="18" charset="0"/>
              </a:rPr>
              <a:t>AdrianaGWilde</a:t>
            </a:r>
            <a:r>
              <a:rPr lang="en-GB" sz="2000" dirty="0" smtClean="0">
                <a:solidFill>
                  <a:schemeClr val="tx2"/>
                </a:solidFill>
                <a:latin typeface="Georgia" pitchFamily="18" charset="0"/>
              </a:rPr>
              <a:t> #</a:t>
            </a:r>
            <a:r>
              <a:rPr lang="en-GB" sz="2000" dirty="0" err="1" smtClean="0">
                <a:solidFill>
                  <a:schemeClr val="tx2"/>
                </a:solidFill>
                <a:latin typeface="Georgia" pitchFamily="18" charset="0"/>
              </a:rPr>
              <a:t>flnetwork</a:t>
            </a:r>
            <a:endParaRPr lang="en-GB" sz="2000" dirty="0" smtClean="0">
              <a:solidFill>
                <a:schemeClr val="tx2"/>
              </a:solidFill>
              <a:latin typeface="Georgia" pitchFamily="18" charset="0"/>
            </a:endParaRPr>
          </a:p>
          <a:p>
            <a:pPr eaLnBrk="0" fontAlgn="base" hangingPunct="0">
              <a:lnSpc>
                <a:spcPts val="2400"/>
              </a:lnSpc>
              <a:spcBef>
                <a:spcPct val="0"/>
              </a:spcBef>
              <a:spcAft>
                <a:spcPct val="0"/>
              </a:spcAft>
            </a:pPr>
            <a:r>
              <a:rPr lang="en-GB" sz="2000" dirty="0" smtClean="0">
                <a:solidFill>
                  <a:schemeClr val="tx2"/>
                </a:solidFill>
                <a:latin typeface="Georgia" pitchFamily="18" charset="0"/>
              </a:rPr>
              <a:t>agw106@ecs.soton.ac.uk</a:t>
            </a:r>
            <a:endParaRPr lang="en-GB" sz="2000" dirty="0">
              <a:solidFill>
                <a:schemeClr val="tx2"/>
              </a:solidFill>
              <a:latin typeface="Georgia" pitchFamily="18" charset="0"/>
            </a:endParaRPr>
          </a:p>
        </p:txBody>
      </p:sp>
      <p:pic>
        <p:nvPicPr>
          <p:cNvPr id="6" name="Picture 2" descr="https://fbcdn-sphotos-f-a.akamaihd.net/hphotos-ak-xtp1/v/t1.0-9/12112110_922022607852678_4811943355991477695_n.jpg?oh=4b54e8e84ba898951996f991129fa24c&amp;oe=56CC43EB&amp;__gda__=1453090525_c42cce9319c291d4ced90a8f6987f25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23" y="1646709"/>
            <a:ext cx="9252520" cy="41154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017525" y="5354008"/>
            <a:ext cx="1120820" cy="246221"/>
          </a:xfrm>
          <a:prstGeom prst="rect">
            <a:avLst/>
          </a:prstGeom>
        </p:spPr>
        <p:txBody>
          <a:bodyPr wrap="none">
            <a:spAutoFit/>
          </a:bodyPr>
          <a:lstStyle/>
          <a:p>
            <a:pPr algn="r"/>
            <a:r>
              <a:rPr lang="en-GB" sz="1000" dirty="0" smtClean="0">
                <a:solidFill>
                  <a:schemeClr val="bg1"/>
                </a:solidFill>
                <a:latin typeface="Calibri"/>
              </a:rPr>
              <a:t>Photo: O. </a:t>
            </a:r>
            <a:r>
              <a:rPr lang="en-GB" sz="1000" dirty="0" err="1" smtClean="0">
                <a:solidFill>
                  <a:schemeClr val="bg1"/>
                </a:solidFill>
                <a:latin typeface="Calibri"/>
              </a:rPr>
              <a:t>Ojuroye</a:t>
            </a:r>
            <a:endParaRPr lang="en-GB" sz="1000" dirty="0">
              <a:solidFill>
                <a:schemeClr val="bg1"/>
              </a:solidFill>
            </a:endParaRPr>
          </a:p>
        </p:txBody>
      </p:sp>
    </p:spTree>
    <p:extLst>
      <p:ext uri="{BB962C8B-B14F-4D97-AF65-F5344CB8AC3E}">
        <p14:creationId xmlns:p14="http://schemas.microsoft.com/office/powerpoint/2010/main" val="541198479"/>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xmlns:p14="http://schemas.microsoft.com/office/powerpoint/2010/main" advClick="0">
        <p:cu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research</a:t>
            </a:r>
            <a:br>
              <a:rPr lang="en-GB" dirty="0" smtClean="0"/>
            </a:br>
            <a:endParaRPr lang="en-GB" dirty="0"/>
          </a:p>
        </p:txBody>
      </p:sp>
      <p:sp>
        <p:nvSpPr>
          <p:cNvPr id="4" name="Slide Number Placeholder 3"/>
          <p:cNvSpPr>
            <a:spLocks noGrp="1"/>
          </p:cNvSpPr>
          <p:nvPr>
            <p:ph type="sldNum" sz="quarter" idx="12"/>
          </p:nvPr>
        </p:nvSpPr>
        <p:spPr/>
        <p:txBody>
          <a:bodyPr/>
          <a:lstStyle/>
          <a:p>
            <a:pPr>
              <a:defRPr/>
            </a:pPr>
            <a:fld id="{A568C38B-C1D1-4513-BE2E-063A7F375453}" type="slidenum">
              <a:rPr lang="en-GB" smtClean="0">
                <a:solidFill>
                  <a:srgbClr val="323D43"/>
                </a:solidFill>
              </a:rPr>
              <a:pPr>
                <a:defRPr/>
              </a:pPr>
              <a:t>3</a:t>
            </a:fld>
            <a:endParaRPr lang="en-GB">
              <a:solidFill>
                <a:srgbClr val="323D43"/>
              </a:solidFill>
            </a:endParaRPr>
          </a:p>
        </p:txBody>
      </p:sp>
      <p:pic>
        <p:nvPicPr>
          <p:cNvPr id="5" name="Picture 2" descr="Embedded image permalin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7980" y="1629873"/>
            <a:ext cx="8316416" cy="467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734738"/>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568C38B-C1D1-4513-BE2E-063A7F375453}" type="slidenum">
              <a:rPr lang="en-GB" smtClean="0">
                <a:solidFill>
                  <a:srgbClr val="323D43"/>
                </a:solidFill>
              </a:rPr>
              <a:pPr>
                <a:defRPr/>
              </a:pPr>
              <a:t>4</a:t>
            </a:fld>
            <a:endParaRPr lang="en-GB">
              <a:solidFill>
                <a:srgbClr val="323D43"/>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836712"/>
            <a:ext cx="777521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575544"/>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568C38B-C1D1-4513-BE2E-063A7F375453}" type="slidenum">
              <a:rPr lang="en-GB" smtClean="0">
                <a:solidFill>
                  <a:srgbClr val="323D43"/>
                </a:solidFill>
              </a:rPr>
              <a:pPr>
                <a:defRPr/>
              </a:pPr>
              <a:t>5</a:t>
            </a:fld>
            <a:endParaRPr lang="en-GB">
              <a:solidFill>
                <a:srgbClr val="323D43"/>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908720"/>
            <a:ext cx="8599885"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8160371"/>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16832"/>
            <a:ext cx="8496300" cy="649288"/>
          </a:xfrm>
        </p:spPr>
        <p:txBody>
          <a:bodyPr/>
          <a:lstStyle/>
          <a:p>
            <a:pPr algn="ctr"/>
            <a:r>
              <a:rPr lang="en-US" sz="7500" dirty="0" smtClean="0"/>
              <a:t>In MOOCs, </a:t>
            </a:r>
            <a:br>
              <a:rPr lang="en-US" sz="7500" dirty="0" smtClean="0"/>
            </a:br>
            <a:r>
              <a:rPr lang="en-US" sz="7500" dirty="0" smtClean="0"/>
              <a:t>success may not be as evident as in F2F</a:t>
            </a:r>
            <a:endParaRPr lang="en-US" sz="7500" dirty="0"/>
          </a:p>
        </p:txBody>
      </p:sp>
      <p:sp>
        <p:nvSpPr>
          <p:cNvPr id="4" name="Slide Number Placeholder 3"/>
          <p:cNvSpPr>
            <a:spLocks noGrp="1"/>
          </p:cNvSpPr>
          <p:nvPr>
            <p:ph type="sldNum" sz="quarter" idx="12"/>
          </p:nvPr>
        </p:nvSpPr>
        <p:spPr/>
        <p:txBody>
          <a:bodyPr/>
          <a:lstStyle/>
          <a:p>
            <a:pPr>
              <a:defRPr/>
            </a:pPr>
            <a:fld id="{A568C38B-C1D1-4513-BE2E-063A7F375453}" type="slidenum">
              <a:rPr lang="en-GB" smtClean="0">
                <a:solidFill>
                  <a:srgbClr val="323D43"/>
                </a:solidFill>
              </a:rPr>
              <a:pPr>
                <a:defRPr/>
              </a:pPr>
              <a:t>6</a:t>
            </a:fld>
            <a:endParaRPr lang="en-GB">
              <a:solidFill>
                <a:srgbClr val="323D43"/>
              </a:solidFill>
            </a:endParaRPr>
          </a:p>
        </p:txBody>
      </p:sp>
    </p:spTree>
    <p:extLst>
      <p:ext uri="{BB962C8B-B14F-4D97-AF65-F5344CB8AC3E}">
        <p14:creationId xmlns:p14="http://schemas.microsoft.com/office/powerpoint/2010/main" val="809270674"/>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8496300" cy="649288"/>
          </a:xfrm>
        </p:spPr>
        <p:txBody>
          <a:bodyPr/>
          <a:lstStyle/>
          <a:p>
            <a:pPr algn="ctr"/>
            <a:r>
              <a:rPr lang="en-US" sz="7500" dirty="0" smtClean="0"/>
              <a:t>Retention = </a:t>
            </a:r>
            <a:r>
              <a:rPr lang="en-US" sz="7500" dirty="0"/>
              <a:t>C</a:t>
            </a:r>
            <a:r>
              <a:rPr lang="en-US" sz="7500" dirty="0" smtClean="0"/>
              <a:t>ompletion</a:t>
            </a:r>
            <a:endParaRPr lang="en-US" sz="7500" dirty="0"/>
          </a:p>
        </p:txBody>
      </p:sp>
      <p:sp>
        <p:nvSpPr>
          <p:cNvPr id="4" name="Slide Number Placeholder 3"/>
          <p:cNvSpPr>
            <a:spLocks noGrp="1"/>
          </p:cNvSpPr>
          <p:nvPr>
            <p:ph type="sldNum" sz="quarter" idx="12"/>
          </p:nvPr>
        </p:nvSpPr>
        <p:spPr/>
        <p:txBody>
          <a:bodyPr/>
          <a:lstStyle/>
          <a:p>
            <a:pPr>
              <a:defRPr/>
            </a:pPr>
            <a:fld id="{A568C38B-C1D1-4513-BE2E-063A7F375453}" type="slidenum">
              <a:rPr lang="en-GB" smtClean="0">
                <a:solidFill>
                  <a:srgbClr val="323D43"/>
                </a:solidFill>
              </a:rPr>
              <a:pPr>
                <a:defRPr/>
              </a:pPr>
              <a:t>7</a:t>
            </a:fld>
            <a:endParaRPr lang="en-GB">
              <a:solidFill>
                <a:srgbClr val="323D43"/>
              </a:solidFill>
            </a:endParaRPr>
          </a:p>
        </p:txBody>
      </p:sp>
      <p:pic>
        <p:nvPicPr>
          <p:cNvPr id="3" name="Picture 2"/>
          <p:cNvPicPr>
            <a:picLocks noChangeAspect="1"/>
          </p:cNvPicPr>
          <p:nvPr/>
        </p:nvPicPr>
        <p:blipFill>
          <a:blip r:embed="rId3"/>
          <a:stretch>
            <a:fillRect/>
          </a:stretch>
        </p:blipFill>
        <p:spPr>
          <a:xfrm>
            <a:off x="2771800" y="3717032"/>
            <a:ext cx="3684519" cy="2628290"/>
          </a:xfrm>
          <a:prstGeom prst="rect">
            <a:avLst/>
          </a:prstGeom>
        </p:spPr>
      </p:pic>
    </p:spTree>
    <p:extLst>
      <p:ext uri="{BB962C8B-B14F-4D97-AF65-F5344CB8AC3E}">
        <p14:creationId xmlns:p14="http://schemas.microsoft.com/office/powerpoint/2010/main" val="2215690207"/>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799184"/>
            <a:ext cx="8496300" cy="2160587"/>
          </a:xfrm>
        </p:spPr>
        <p:txBody>
          <a:bodyPr/>
          <a:lstStyle/>
          <a:p>
            <a:r>
              <a:rPr lang="en-GB" dirty="0" smtClean="0"/>
              <a:t>Satisfaction or completion?</a:t>
            </a:r>
            <a:endParaRPr lang="en-GB" dirty="0"/>
          </a:p>
        </p:txBody>
      </p:sp>
      <p:sp>
        <p:nvSpPr>
          <p:cNvPr id="4" name="Slide Number Placeholder 3"/>
          <p:cNvSpPr>
            <a:spLocks noGrp="1"/>
          </p:cNvSpPr>
          <p:nvPr>
            <p:ph type="sldNum" sz="quarter" idx="10"/>
          </p:nvPr>
        </p:nvSpPr>
        <p:spPr/>
        <p:txBody>
          <a:bodyPr/>
          <a:lstStyle/>
          <a:p>
            <a:pPr>
              <a:defRPr/>
            </a:pPr>
            <a:fld id="{F075E51C-6902-4CE5-8387-2E4275C2D4E9}" type="slidenum">
              <a:rPr lang="en-GB" smtClean="0">
                <a:solidFill>
                  <a:srgbClr val="323D43"/>
                </a:solidFill>
              </a:rPr>
              <a:pPr>
                <a:defRPr/>
              </a:pPr>
              <a:t>8</a:t>
            </a:fld>
            <a:endParaRPr lang="en-GB">
              <a:solidFill>
                <a:srgbClr val="323D43"/>
              </a:solidFill>
            </a:endParaRPr>
          </a:p>
        </p:txBody>
      </p:sp>
      <p:graphicFrame>
        <p:nvGraphicFramePr>
          <p:cNvPr id="5" name="Diagram 4"/>
          <p:cNvGraphicFramePr/>
          <p:nvPr>
            <p:extLst>
              <p:ext uri="{D42A27DB-BD31-4B8C-83A1-F6EECF244321}">
                <p14:modId xmlns:p14="http://schemas.microsoft.com/office/powerpoint/2010/main" val="1322538364"/>
              </p:ext>
            </p:extLst>
          </p:nvPr>
        </p:nvGraphicFramePr>
        <p:xfrm>
          <a:off x="1079370" y="3018548"/>
          <a:ext cx="7128631" cy="3336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0" y="6304002"/>
            <a:ext cx="8532278" cy="553998"/>
          </a:xfrm>
          <a:prstGeom prst="rect">
            <a:avLst/>
          </a:prstGeom>
          <a:noFill/>
        </p:spPr>
        <p:txBody>
          <a:bodyPr wrap="square" rtlCol="0">
            <a:spAutoFit/>
          </a:bodyPr>
          <a:lstStyle/>
          <a:p>
            <a:r>
              <a:rPr lang="en-GB" sz="1500" dirty="0" err="1" smtClean="0">
                <a:solidFill>
                  <a:schemeClr val="bg1"/>
                </a:solidFill>
              </a:rPr>
              <a:t>Onah</a:t>
            </a:r>
            <a:r>
              <a:rPr lang="en-GB" sz="1500" dirty="0">
                <a:solidFill>
                  <a:schemeClr val="bg1"/>
                </a:solidFill>
              </a:rPr>
              <a:t> </a:t>
            </a:r>
            <a:r>
              <a:rPr lang="en-GB" sz="1500" dirty="0" smtClean="0">
                <a:solidFill>
                  <a:schemeClr val="bg1"/>
                </a:solidFill>
              </a:rPr>
              <a:t>&amp; Sinclair (2015)  Measuring </a:t>
            </a:r>
            <a:r>
              <a:rPr lang="en-GB" sz="1500" dirty="0">
                <a:solidFill>
                  <a:schemeClr val="bg1"/>
                </a:solidFill>
              </a:rPr>
              <a:t>Self-Regulated Learning in a Novel E-Learning Platform: </a:t>
            </a:r>
            <a:r>
              <a:rPr lang="en-GB" sz="1500" dirty="0" err="1" smtClean="0">
                <a:solidFill>
                  <a:schemeClr val="bg1"/>
                </a:solidFill>
              </a:rPr>
              <a:t>eLDa</a:t>
            </a:r>
            <a:r>
              <a:rPr lang="en-GB" sz="1500" dirty="0" smtClean="0">
                <a:solidFill>
                  <a:schemeClr val="bg1"/>
                </a:solidFill>
              </a:rPr>
              <a:t>. </a:t>
            </a:r>
            <a:r>
              <a:rPr lang="en-GB" sz="1500" i="1" dirty="0" smtClean="0">
                <a:solidFill>
                  <a:schemeClr val="bg1"/>
                </a:solidFill>
              </a:rPr>
              <a:t>15th </a:t>
            </a:r>
            <a:r>
              <a:rPr lang="en-GB" sz="1500" i="1" dirty="0" err="1">
                <a:solidFill>
                  <a:schemeClr val="bg1"/>
                </a:solidFill>
              </a:rPr>
              <a:t>Koli</a:t>
            </a:r>
            <a:r>
              <a:rPr lang="en-GB" sz="1500" i="1" dirty="0">
                <a:solidFill>
                  <a:schemeClr val="bg1"/>
                </a:solidFill>
              </a:rPr>
              <a:t> Calling Conference on Computing Education </a:t>
            </a:r>
            <a:r>
              <a:rPr lang="en-GB" sz="1500" i="1" dirty="0" smtClean="0">
                <a:solidFill>
                  <a:schemeClr val="bg1"/>
                </a:solidFill>
              </a:rPr>
              <a:t>Research</a:t>
            </a:r>
            <a:endParaRPr lang="en-GB" sz="1500" i="1" dirty="0">
              <a:solidFill>
                <a:schemeClr val="bg1"/>
              </a:solidFill>
            </a:endParaRPr>
          </a:p>
        </p:txBody>
      </p:sp>
    </p:spTree>
    <p:extLst>
      <p:ext uri="{BB962C8B-B14F-4D97-AF65-F5344CB8AC3E}">
        <p14:creationId xmlns:p14="http://schemas.microsoft.com/office/powerpoint/2010/main" val="3155003939"/>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7023" y="836711"/>
            <a:ext cx="9201023" cy="5929213"/>
          </a:xfrm>
          <a:prstGeom prst="rect">
            <a:avLst/>
          </a:prstGeom>
        </p:spPr>
      </p:pic>
      <p:sp>
        <p:nvSpPr>
          <p:cNvPr id="2" name="Title 1"/>
          <p:cNvSpPr>
            <a:spLocks noGrp="1"/>
          </p:cNvSpPr>
          <p:nvPr>
            <p:ph type="title"/>
          </p:nvPr>
        </p:nvSpPr>
        <p:spPr/>
        <p:txBody>
          <a:bodyPr/>
          <a:lstStyle/>
          <a:p>
            <a:r>
              <a:rPr lang="en-US" dirty="0" smtClean="0"/>
              <a:t>Satisfaction!</a:t>
            </a:r>
            <a:endParaRPr lang="en-US" dirty="0"/>
          </a:p>
        </p:txBody>
      </p:sp>
      <p:sp>
        <p:nvSpPr>
          <p:cNvPr id="4" name="Slide Number Placeholder 3"/>
          <p:cNvSpPr>
            <a:spLocks noGrp="1"/>
          </p:cNvSpPr>
          <p:nvPr>
            <p:ph type="sldNum" sz="quarter" idx="12"/>
          </p:nvPr>
        </p:nvSpPr>
        <p:spPr/>
        <p:txBody>
          <a:bodyPr/>
          <a:lstStyle/>
          <a:p>
            <a:pPr>
              <a:defRPr/>
            </a:pPr>
            <a:fld id="{A568C38B-C1D1-4513-BE2E-063A7F375453}" type="slidenum">
              <a:rPr lang="en-GB" smtClean="0">
                <a:solidFill>
                  <a:srgbClr val="323D43"/>
                </a:solidFill>
              </a:rPr>
              <a:pPr>
                <a:defRPr/>
              </a:pPr>
              <a:t>9</a:t>
            </a:fld>
            <a:endParaRPr lang="en-GB">
              <a:solidFill>
                <a:srgbClr val="323D43"/>
              </a:solidFill>
            </a:endParaRPr>
          </a:p>
        </p:txBody>
      </p:sp>
    </p:spTree>
    <p:extLst>
      <p:ext uri="{BB962C8B-B14F-4D97-AF65-F5344CB8AC3E}">
        <p14:creationId xmlns:p14="http://schemas.microsoft.com/office/powerpoint/2010/main" val="870949509"/>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TotalTime>
  <Words>1333</Words>
  <Application>Microsoft Macintosh PowerPoint</Application>
  <PresentationFormat>On-screen Show (4:3)</PresentationFormat>
  <Paragraphs>105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uos_ppt__template_v7</vt:lpstr>
      <vt:lpstr>What is success anyway? − defining success in FutureLearn MOOCs</vt:lpstr>
      <vt:lpstr>PowerPoint Presentation</vt:lpstr>
      <vt:lpstr>My research </vt:lpstr>
      <vt:lpstr>PowerPoint Presentation</vt:lpstr>
      <vt:lpstr>PowerPoint Presentation</vt:lpstr>
      <vt:lpstr>In MOOCs,  success may not be as evident as in F2F</vt:lpstr>
      <vt:lpstr>Retention = Completion</vt:lpstr>
      <vt:lpstr>Satisfaction or completion?</vt:lpstr>
      <vt:lpstr>Satisfaction!</vt:lpstr>
      <vt:lpstr>Completion!</vt:lpstr>
      <vt:lpstr>Socialisation completion</vt:lpstr>
      <vt:lpstr>Socialisation completion</vt:lpstr>
      <vt:lpstr>The length of the course as a variable</vt:lpstr>
      <vt:lpstr>We cannot do ‘fantasy analytics’</vt:lpstr>
      <vt:lpstr>What do we have?  </vt:lpstr>
      <vt:lpstr>What do we have?  </vt:lpstr>
      <vt:lpstr>PowerPoint Presentation</vt:lpstr>
      <vt:lpstr>PowerPoint Presentation</vt:lpstr>
      <vt:lpstr>So what is success anyway?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Adriana G Wilde</dc:creator>
  <cp:lastModifiedBy>User</cp:lastModifiedBy>
  <cp:revision>83</cp:revision>
  <dcterms:created xsi:type="dcterms:W3CDTF">2015-10-13T00:05:10Z</dcterms:created>
  <dcterms:modified xsi:type="dcterms:W3CDTF">2015-12-02T11:26:15Z</dcterms:modified>
</cp:coreProperties>
</file>