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9"/>
  </p:notesMasterIdLst>
  <p:sldIdLst>
    <p:sldId id="256" r:id="rId2"/>
    <p:sldId id="289" r:id="rId3"/>
    <p:sldId id="293" r:id="rId4"/>
    <p:sldId id="294" r:id="rId5"/>
    <p:sldId id="295" r:id="rId6"/>
    <p:sldId id="291" r:id="rId7"/>
    <p:sldId id="283" r:id="rId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CBAD4A-9AC9-46F4-A35A-8B3CBA984280}">
  <a:tblStyle styleId="{5BCBAD4A-9AC9-46F4-A35A-8B3CBA984280}"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6" autoAdjust="0"/>
    <p:restoredTop sz="72743" autoAdjust="0"/>
  </p:normalViewPr>
  <p:slideViewPr>
    <p:cSldViewPr snapToGrid="0" snapToObjects="1">
      <p:cViewPr>
        <p:scale>
          <a:sx n="59" d="100"/>
          <a:sy n="59" d="100"/>
        </p:scale>
        <p:origin x="2288" y="728"/>
      </p:cViewPr>
      <p:guideLst>
        <p:guide orient="horz" pos="1620"/>
        <p:guide pos="2880"/>
      </p:guideLst>
    </p:cSldViewPr>
  </p:slideViewPr>
  <p:outlineViewPr>
    <p:cViewPr>
      <p:scale>
        <a:sx n="33" d="100"/>
        <a:sy n="33" d="100"/>
      </p:scale>
      <p:origin x="0" y="54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9542486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smtClean="0"/>
              <a:t>Hi, I’m Adriana Wilde, from the University of Southampton, here to ask you “What would you tell your future self?”, to tell you of our experience in sending postcards from a workshop</a:t>
            </a:r>
            <a:r>
              <a:rPr lang="en" baseline="0" dirty="0" smtClean="0"/>
              <a:t> </a:t>
            </a:r>
            <a:r>
              <a:rPr lang="en-GB" baseline="0" dirty="0" smtClean="0"/>
              <a:t>we ran </a:t>
            </a:r>
            <a:r>
              <a:rPr lang="en" baseline="0" dirty="0" smtClean="0"/>
              <a:t>and </a:t>
            </a:r>
            <a:r>
              <a:rPr lang="en" baseline="0" dirty="0" smtClean="0"/>
              <a:t>to learn how to better measure impact when </a:t>
            </a:r>
            <a:r>
              <a:rPr lang="en" baseline="0" dirty="0" smtClean="0"/>
              <a:t>planning </a:t>
            </a:r>
            <a:r>
              <a:rPr lang="en" baseline="0" dirty="0" smtClean="0"/>
              <a:t>future </a:t>
            </a:r>
            <a:r>
              <a:rPr lang="en" baseline="0" dirty="0" smtClean="0"/>
              <a:t>workshop</a:t>
            </a:r>
            <a:r>
              <a:rPr lang="en-GB" baseline="0" dirty="0" smtClean="0"/>
              <a:t>s</a:t>
            </a:r>
            <a:endParaRPr lang="en" dirty="0"/>
          </a:p>
        </p:txBody>
      </p:sp>
    </p:spTree>
    <p:extLst>
      <p:ext uri="{BB962C8B-B14F-4D97-AF65-F5344CB8AC3E}">
        <p14:creationId xmlns:p14="http://schemas.microsoft.com/office/powerpoint/2010/main" val="25646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latin typeface="Georgia"/>
                <a:cs typeface="Georgia"/>
              </a:rPr>
              <a:t>The</a:t>
            </a:r>
            <a:r>
              <a:rPr lang="en-GB" sz="1100" kern="1200" baseline="0" dirty="0" smtClean="0">
                <a:solidFill>
                  <a:schemeClr val="tx1"/>
                </a:solidFill>
                <a:latin typeface="Georgia"/>
                <a:cs typeface="Georgia"/>
              </a:rPr>
              <a:t> context of our experience was a </a:t>
            </a:r>
            <a:r>
              <a:rPr lang="en-GB" sz="1100" kern="1200" dirty="0" smtClean="0">
                <a:solidFill>
                  <a:schemeClr val="tx1"/>
                </a:solidFill>
                <a:latin typeface="Georgia"/>
                <a:cs typeface="Georgia"/>
              </a:rPr>
              <a:t>HEA Fellow-led </a:t>
            </a:r>
            <a:r>
              <a:rPr lang="en-GB" sz="1100" kern="1200" dirty="0" smtClean="0">
                <a:solidFill>
                  <a:schemeClr val="tx1"/>
                </a:solidFill>
                <a:latin typeface="Georgia"/>
                <a:cs typeface="Georgia"/>
              </a:rPr>
              <a:t>workshop </a:t>
            </a:r>
            <a:r>
              <a:rPr lang="en-GB" sz="1100" kern="1200" dirty="0" smtClean="0">
                <a:solidFill>
                  <a:schemeClr val="tx1"/>
                </a:solidFill>
                <a:latin typeface="Georgia"/>
                <a:cs typeface="Georgia"/>
              </a:rPr>
              <a:t>in </a:t>
            </a:r>
            <a:r>
              <a:rPr lang="en-GB" sz="1100" kern="1200" dirty="0" smtClean="0">
                <a:solidFill>
                  <a:schemeClr val="tx1"/>
                </a:solidFill>
                <a:latin typeface="Georgia"/>
                <a:cs typeface="Georgia"/>
              </a:rPr>
              <a:t>“STEM Pedagogies: Best Practice Considerations”.  To organise</a:t>
            </a:r>
            <a:r>
              <a:rPr lang="en-GB" sz="1100" kern="1200" baseline="0" dirty="0" smtClean="0">
                <a:solidFill>
                  <a:schemeClr val="tx1"/>
                </a:solidFill>
                <a:latin typeface="Georgia"/>
                <a:cs typeface="Georgia"/>
              </a:rPr>
              <a:t> this small-scale event I received a £500 grant </a:t>
            </a:r>
            <a:r>
              <a:rPr lang="en-GB" sz="1100" kern="1200" baseline="0" dirty="0" smtClean="0">
                <a:solidFill>
                  <a:schemeClr val="tx1"/>
                </a:solidFill>
                <a:latin typeface="Georgia"/>
                <a:cs typeface="Georgia"/>
              </a:rPr>
              <a:t>plus support from </a:t>
            </a:r>
            <a:r>
              <a:rPr lang="en-GB" sz="1100" kern="1200" baseline="0" dirty="0" smtClean="0">
                <a:solidFill>
                  <a:schemeClr val="tx1"/>
                </a:solidFill>
                <a:latin typeface="Georgia"/>
                <a:cs typeface="Georgia"/>
              </a:rPr>
              <a:t>the HEA, and it took place on the </a:t>
            </a:r>
            <a:r>
              <a:rPr lang="en-GB" sz="1100" kern="1200" dirty="0" smtClean="0">
                <a:solidFill>
                  <a:schemeClr val="tx1"/>
                </a:solidFill>
                <a:latin typeface="Georgia"/>
                <a:cs typeface="Georgia"/>
              </a:rPr>
              <a:t>11</a:t>
            </a:r>
            <a:r>
              <a:rPr lang="en-GB" sz="1100" kern="1200" baseline="30000" dirty="0" smtClean="0">
                <a:solidFill>
                  <a:schemeClr val="tx1"/>
                </a:solidFill>
                <a:latin typeface="Georgia"/>
                <a:cs typeface="Georgia"/>
              </a:rPr>
              <a:t>th</a:t>
            </a:r>
            <a:r>
              <a:rPr lang="en-GB" sz="1100" kern="1200" dirty="0" smtClean="0">
                <a:solidFill>
                  <a:schemeClr val="tx1"/>
                </a:solidFill>
                <a:latin typeface="Georgia"/>
                <a:cs typeface="Georgia"/>
              </a:rPr>
              <a:t> </a:t>
            </a:r>
            <a:r>
              <a:rPr lang="en-GB" sz="1100" kern="1200" dirty="0" smtClean="0">
                <a:solidFill>
                  <a:schemeClr val="tx1"/>
                </a:solidFill>
                <a:latin typeface="Georgia"/>
                <a:cs typeface="Georgia"/>
              </a:rPr>
              <a:t>July.  </a:t>
            </a:r>
            <a:r>
              <a:rPr lang="en-GB" sz="1100" kern="1200" dirty="0" smtClean="0">
                <a:solidFill>
                  <a:schemeClr val="tx1"/>
                </a:solidFill>
                <a:latin typeface="Georgia"/>
                <a:cs typeface="Georgia"/>
              </a:rPr>
              <a:t>We had a target of </a:t>
            </a:r>
            <a:r>
              <a:rPr lang="en-GB" sz="1100" kern="1200" baseline="0" dirty="0" smtClean="0">
                <a:solidFill>
                  <a:schemeClr val="tx1"/>
                </a:solidFill>
                <a:latin typeface="Georgia"/>
                <a:cs typeface="Georgia"/>
              </a:rPr>
              <a:t>25 participants, and had three no-shows, which was fine as we had accepted 27. Of </a:t>
            </a:r>
            <a:r>
              <a:rPr lang="en-GB" sz="1100" kern="1200" baseline="0" dirty="0" smtClean="0">
                <a:solidFill>
                  <a:schemeClr val="tx1"/>
                </a:solidFill>
                <a:latin typeface="Georgia"/>
                <a:cs typeface="Georgia"/>
              </a:rPr>
              <a:t>those who came, </a:t>
            </a:r>
            <a:r>
              <a:rPr lang="en-GB" sz="1100" kern="1200" baseline="0" dirty="0" smtClean="0">
                <a:solidFill>
                  <a:schemeClr val="tx1"/>
                </a:solidFill>
                <a:latin typeface="Georgia"/>
                <a:cs typeface="Georgia"/>
              </a:rPr>
              <a:t>11 were from our university, 2 from my department specifically.  Other people came from Bath, Derby, London, Swansea, Cardiff, Coventry and </a:t>
            </a:r>
            <a:r>
              <a:rPr lang="en-GB" sz="1100" kern="1200" baseline="0" dirty="0" smtClean="0">
                <a:solidFill>
                  <a:schemeClr val="tx1"/>
                </a:solidFill>
                <a:latin typeface="Georgia"/>
                <a:cs typeface="Georgia"/>
              </a:rPr>
              <a:t>Portsmouth. </a:t>
            </a:r>
            <a:r>
              <a:rPr lang="en-GB" sz="1100" kern="1200" dirty="0" smtClean="0">
                <a:solidFill>
                  <a:schemeClr val="tx1"/>
                </a:solidFill>
                <a:latin typeface="Georgia"/>
                <a:cs typeface="Georgia"/>
              </a:rPr>
              <a:t>We organised the workshop with two four-talks sessions of 15 minutes each</a:t>
            </a:r>
            <a:r>
              <a:rPr lang="en-GB" sz="1100" kern="1200" baseline="0" dirty="0" smtClean="0">
                <a:solidFill>
                  <a:schemeClr val="tx1"/>
                </a:solidFill>
                <a:latin typeface="Georgia"/>
                <a:cs typeface="Georgia"/>
              </a:rPr>
              <a:t> </a:t>
            </a:r>
            <a:r>
              <a:rPr lang="en-GB" sz="1100" kern="1200" dirty="0" smtClean="0">
                <a:solidFill>
                  <a:schemeClr val="tx1"/>
                </a:solidFill>
                <a:latin typeface="Georgia"/>
                <a:cs typeface="Georgia"/>
              </a:rPr>
              <a:t>and one Group work session. </a:t>
            </a:r>
            <a:endParaRPr lang="en-GB" sz="1100" kern="1200" baseline="0" dirty="0" smtClean="0">
              <a:solidFill>
                <a:schemeClr val="tx1"/>
              </a:solidFill>
              <a:latin typeface="Georgia"/>
              <a:cs typeface="Georgia"/>
            </a:endParaRPr>
          </a:p>
          <a:p>
            <a:r>
              <a:rPr lang="en-GB" sz="1100" kern="1200" baseline="0" dirty="0" smtClean="0">
                <a:solidFill>
                  <a:schemeClr val="tx1"/>
                </a:solidFill>
                <a:latin typeface="Georgia"/>
                <a:cs typeface="Georgia"/>
              </a:rPr>
              <a:t>As organisers, we felt we had already made impact even at the registration stage, given the diversity of attendees (in terms of affiliation, discipline and seniority), however we tried to organise the afternoon session to make impact on people’s practice beyond the day. How to measure it?</a:t>
            </a:r>
            <a:endParaRPr lang="en-GB" sz="1100" kern="1200" dirty="0" smtClean="0">
              <a:solidFill>
                <a:schemeClr val="tx1"/>
              </a:solidFill>
              <a:latin typeface="Georgia"/>
              <a:cs typeface="Georgia"/>
            </a:endParaRPr>
          </a:p>
          <a:p>
            <a:endParaRPr lang="en-GB" sz="1100" kern="1200" dirty="0" smtClean="0">
              <a:solidFill>
                <a:schemeClr val="tx1"/>
              </a:solidFill>
              <a:latin typeface="Georgia"/>
              <a:cs typeface="Georgia"/>
            </a:endParaRPr>
          </a:p>
          <a:p>
            <a:pPr marL="0" indent="0">
              <a:buFont typeface="+mj-lt"/>
              <a:buNone/>
            </a:pPr>
            <a:endParaRPr lang="en-GB" sz="1100" kern="1200" dirty="0" smtClean="0">
              <a:solidFill>
                <a:schemeClr val="tx1"/>
              </a:solidFill>
              <a:latin typeface="Georgia"/>
              <a:cs typeface="Georgia"/>
            </a:endParaRPr>
          </a:p>
        </p:txBody>
      </p:sp>
    </p:spTree>
    <p:extLst>
      <p:ext uri="{BB962C8B-B14F-4D97-AF65-F5344CB8AC3E}">
        <p14:creationId xmlns:p14="http://schemas.microsoft.com/office/powerpoint/2010/main" val="256726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r>
              <a:rPr lang="en-GB" sz="1100" kern="1200" baseline="0" dirty="0" smtClean="0">
                <a:solidFill>
                  <a:schemeClr val="tx1"/>
                </a:solidFill>
                <a:latin typeface="Georgia"/>
                <a:cs typeface="Georgia"/>
              </a:rPr>
              <a:t>The instrument the University uses for evaluating training activities was used.</a:t>
            </a:r>
          </a:p>
          <a:p>
            <a:pPr marL="0" indent="0">
              <a:buFont typeface="+mj-lt"/>
              <a:buNone/>
            </a:pPr>
            <a:r>
              <a:rPr lang="en-GB" sz="1100" kern="1200" baseline="0" dirty="0" smtClean="0">
                <a:solidFill>
                  <a:schemeClr val="tx1"/>
                </a:solidFill>
                <a:latin typeface="Georgia"/>
                <a:cs typeface="Georgia"/>
              </a:rPr>
              <a:t>This has a number of open questions on one side of the page, and a number of 5-point Likert-scale questions on the back.</a:t>
            </a:r>
            <a:endParaRPr lang="en-GB" sz="1100" kern="1200" dirty="0" smtClean="0">
              <a:solidFill>
                <a:schemeClr val="tx1"/>
              </a:solidFill>
              <a:latin typeface="Georgia"/>
              <a:cs typeface="Georgia"/>
            </a:endParaRPr>
          </a:p>
        </p:txBody>
      </p:sp>
    </p:spTree>
    <p:extLst>
      <p:ext uri="{BB962C8B-B14F-4D97-AF65-F5344CB8AC3E}">
        <p14:creationId xmlns:p14="http://schemas.microsoft.com/office/powerpoint/2010/main" val="256726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457200" algn="l" defTabSz="457200" rtl="0" eaLnBrk="1" fontAlgn="auto" latinLnBrk="0" hangingPunct="1">
              <a:lnSpc>
                <a:spcPct val="100000"/>
              </a:lnSpc>
              <a:spcBef>
                <a:spcPts val="0"/>
              </a:spcBef>
              <a:spcAft>
                <a:spcPts val="0"/>
              </a:spcAft>
              <a:buClrTx/>
              <a:buSzTx/>
              <a:buFont typeface="+mj-lt"/>
              <a:buNone/>
              <a:tabLst/>
              <a:defRPr/>
            </a:pPr>
            <a:r>
              <a:rPr lang="en-GB" sz="1100" kern="1200" dirty="0" smtClean="0">
                <a:solidFill>
                  <a:schemeClr val="tx1"/>
                </a:solidFill>
                <a:latin typeface="Georgia"/>
                <a:cs typeface="Georgia"/>
              </a:rPr>
              <a:t>Starting</a:t>
            </a:r>
            <a:r>
              <a:rPr lang="en-GB" sz="1100" kern="1200" baseline="0" dirty="0" smtClean="0">
                <a:solidFill>
                  <a:schemeClr val="tx1"/>
                </a:solidFill>
                <a:latin typeface="Georgia"/>
                <a:cs typeface="Georgia"/>
              </a:rPr>
              <a:t> with the quantitative evaluation (just because it’s easier!). </a:t>
            </a:r>
            <a:r>
              <a:rPr lang="en-GB" sz="1100" kern="1200" dirty="0" smtClean="0">
                <a:solidFill>
                  <a:schemeClr val="tx1"/>
                </a:solidFill>
                <a:latin typeface="Georgia"/>
                <a:cs typeface="Georgia"/>
              </a:rPr>
              <a:t>Out of the 24 attendees, which included myself</a:t>
            </a:r>
            <a:r>
              <a:rPr lang="en-GB" sz="1100" kern="1200" baseline="0" dirty="0" smtClean="0">
                <a:solidFill>
                  <a:schemeClr val="tx1"/>
                </a:solidFill>
                <a:latin typeface="Georgia"/>
                <a:cs typeface="Georgia"/>
              </a:rPr>
              <a:t> and colleagues from Chemistry, Oceanography and Biological Sciences who I roped in as co-organisers, we had 14 completed evaluation questionnaires, which we felt it was a very good completion rate given that this was given out at the end of the event (and people had trains to catch, etc.)</a:t>
            </a:r>
            <a:endParaRPr lang="en-GB" sz="1100" kern="1200" dirty="0" smtClean="0">
              <a:solidFill>
                <a:schemeClr val="tx1"/>
              </a:solidFill>
              <a:latin typeface="Georgia"/>
              <a:cs typeface="Georgia"/>
            </a:endParaRPr>
          </a:p>
        </p:txBody>
      </p:sp>
    </p:spTree>
    <p:extLst>
      <p:ext uri="{BB962C8B-B14F-4D97-AF65-F5344CB8AC3E}">
        <p14:creationId xmlns:p14="http://schemas.microsoft.com/office/powerpoint/2010/main" val="256726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r>
              <a:rPr lang="en-US" sz="1100" b="1" i="0" u="none" strike="noStrike" kern="1200" dirty="0" smtClean="0">
                <a:solidFill>
                  <a:schemeClr val="tx1"/>
                </a:solidFill>
                <a:effectLst/>
                <a:latin typeface="+mn-lt"/>
                <a:ea typeface="+mn-ea"/>
                <a:cs typeface="+mn-cs"/>
              </a:rPr>
              <a:t>1. What was the most useful part of this event</a:t>
            </a:r>
            <a:r>
              <a:rPr lang="en-US" dirty="0" smtClean="0"/>
              <a:t> </a:t>
            </a:r>
            <a:r>
              <a:rPr lang="en-US" sz="1100" b="0" i="0" u="none" strike="noStrike" kern="1200" dirty="0" smtClean="0">
                <a:solidFill>
                  <a:schemeClr val="tx1"/>
                </a:solidFill>
                <a:effectLst/>
                <a:latin typeface="+mn-lt"/>
                <a:ea typeface="+mn-ea"/>
                <a:cs typeface="+mn-cs"/>
              </a:rPr>
              <a:t>Short sessions highlighting particular innovations in STEM teaching</a:t>
            </a:r>
            <a:r>
              <a:rPr lang="en-US" dirty="0" smtClean="0"/>
              <a:t> </a:t>
            </a:r>
            <a:r>
              <a:rPr lang="en-US" sz="1100" b="0" i="0" u="none" strike="noStrike" kern="1200" dirty="0" smtClean="0">
                <a:solidFill>
                  <a:schemeClr val="tx1"/>
                </a:solidFill>
                <a:effectLst/>
                <a:latin typeface="+mn-lt"/>
                <a:ea typeface="+mn-ea"/>
                <a:cs typeface="+mn-cs"/>
              </a:rPr>
              <a:t>The seeing and sharing of ideas with like-minded colleagues</a:t>
            </a:r>
            <a:r>
              <a:rPr lang="en-US" dirty="0" smtClean="0"/>
              <a:t> </a:t>
            </a:r>
            <a:r>
              <a:rPr lang="en-US" sz="1100" b="0" i="0" u="none" strike="noStrike" kern="1200" dirty="0" smtClean="0">
                <a:solidFill>
                  <a:schemeClr val="tx1"/>
                </a:solidFill>
                <a:effectLst/>
                <a:latin typeface="+mn-lt"/>
                <a:ea typeface="+mn-ea"/>
                <a:cs typeface="+mn-cs"/>
              </a:rPr>
              <a:t>Learning about new </a:t>
            </a:r>
            <a:r>
              <a:rPr lang="en-US" sz="1100" b="0" i="0" u="none" strike="noStrike" kern="1200" dirty="0" smtClean="0">
                <a:solidFill>
                  <a:schemeClr val="tx1"/>
                </a:solidFill>
                <a:effectLst/>
                <a:latin typeface="+mn-lt"/>
                <a:ea typeface="+mn-ea"/>
                <a:cs typeface="+mn-cs"/>
              </a:rPr>
              <a:t>software </a:t>
            </a:r>
            <a:r>
              <a:rPr lang="en-US" sz="1100" b="0" i="0" u="none" strike="noStrike" kern="1200" dirty="0" smtClean="0">
                <a:solidFill>
                  <a:schemeClr val="tx1"/>
                </a:solidFill>
                <a:effectLst/>
                <a:latin typeface="+mn-lt"/>
                <a:ea typeface="+mn-ea"/>
                <a:cs typeface="+mn-cs"/>
              </a:rPr>
              <a:t>and approaches to teaching</a:t>
            </a:r>
            <a:r>
              <a:rPr lang="en-US" dirty="0" smtClean="0"/>
              <a:t> </a:t>
            </a:r>
            <a:r>
              <a:rPr lang="en-US" sz="1100" b="0" i="0" u="none" strike="noStrike" kern="1200" dirty="0" smtClean="0">
                <a:solidFill>
                  <a:schemeClr val="tx1"/>
                </a:solidFill>
                <a:effectLst/>
                <a:latin typeface="+mn-lt"/>
                <a:ea typeface="+mn-ea"/>
                <a:cs typeface="+mn-cs"/>
              </a:rPr>
              <a:t>Discussing ideas with colleagues</a:t>
            </a:r>
            <a:r>
              <a:rPr lang="en-US" dirty="0" smtClean="0"/>
              <a:t> </a:t>
            </a:r>
            <a:r>
              <a:rPr lang="en-US" sz="1100" b="0" i="0" u="none" strike="noStrike" kern="1200" dirty="0" smtClean="0">
                <a:solidFill>
                  <a:schemeClr val="tx1"/>
                </a:solidFill>
                <a:effectLst/>
                <a:latin typeface="+mn-lt"/>
                <a:ea typeface="+mn-ea"/>
                <a:cs typeface="+mn-cs"/>
              </a:rPr>
              <a:t>Having time to think of new ideas</a:t>
            </a:r>
            <a:r>
              <a:rPr lang="en-US" dirty="0" smtClean="0"/>
              <a:t> </a:t>
            </a:r>
            <a:r>
              <a:rPr lang="en-US" sz="1100" b="0" i="0" u="none" strike="noStrike" kern="1200" dirty="0" smtClean="0">
                <a:solidFill>
                  <a:schemeClr val="tx1"/>
                </a:solidFill>
                <a:effectLst/>
                <a:latin typeface="+mn-lt"/>
                <a:ea typeface="+mn-ea"/>
                <a:cs typeface="+mn-cs"/>
              </a:rPr>
              <a:t>Collaborations and networking with STEM colleagues from other establishments</a:t>
            </a:r>
            <a:r>
              <a:rPr lang="en-US" dirty="0" smtClean="0"/>
              <a:t> </a:t>
            </a:r>
            <a:r>
              <a:rPr lang="en-US" sz="1100" b="0" i="0" u="none" strike="noStrike" kern="1200" dirty="0" smtClean="0">
                <a:solidFill>
                  <a:schemeClr val="tx1"/>
                </a:solidFill>
                <a:effectLst/>
                <a:latin typeface="+mn-lt"/>
                <a:ea typeface="+mn-ea"/>
                <a:cs typeface="+mn-cs"/>
              </a:rPr>
              <a:t>Postcards are a great idea</a:t>
            </a:r>
            <a:r>
              <a:rPr lang="en-US" dirty="0" smtClean="0"/>
              <a:t> </a:t>
            </a:r>
            <a:r>
              <a:rPr lang="en-US" sz="1100" b="1" i="0" u="none" strike="noStrike" kern="1200" dirty="0" smtClean="0">
                <a:solidFill>
                  <a:schemeClr val="tx1"/>
                </a:solidFill>
                <a:effectLst/>
                <a:latin typeface="+mn-lt"/>
                <a:ea typeface="+mn-ea"/>
                <a:cs typeface="+mn-cs"/>
              </a:rPr>
              <a:t>2. What was the least useful part of the event? (8 responses were left blank)</a:t>
            </a:r>
            <a:r>
              <a:rPr lang="en-US" dirty="0" smtClean="0"/>
              <a:t> </a:t>
            </a:r>
            <a:r>
              <a:rPr lang="en-US" sz="1100" b="0" i="0" u="none" strike="noStrike" kern="1200" dirty="0" smtClean="0">
                <a:solidFill>
                  <a:schemeClr val="tx1"/>
                </a:solidFill>
                <a:effectLst/>
                <a:latin typeface="+mn-lt"/>
                <a:ea typeface="+mn-ea"/>
                <a:cs typeface="+mn-cs"/>
              </a:rPr>
              <a:t>Some talk sessions were useful, but generic (e.g. plagiarism talk) - would have preferred more of a STEM focus throughout</a:t>
            </a:r>
            <a:r>
              <a:rPr lang="en-US" dirty="0" smtClean="0"/>
              <a:t> </a:t>
            </a:r>
            <a:r>
              <a:rPr lang="en-US" sz="1100" b="0" i="0" u="none" strike="noStrike" kern="1200" dirty="0" smtClean="0">
                <a:solidFill>
                  <a:schemeClr val="tx1"/>
                </a:solidFill>
                <a:effectLst/>
                <a:latin typeface="+mn-lt"/>
                <a:ea typeface="+mn-ea"/>
                <a:cs typeface="+mn-cs"/>
              </a:rPr>
              <a:t>Would have liked more time to discuss ideas</a:t>
            </a:r>
            <a:r>
              <a:rPr lang="en-US" dirty="0" smtClean="0"/>
              <a:t> </a:t>
            </a:r>
            <a:r>
              <a:rPr lang="en-US" sz="1100" b="0" i="0" u="none" strike="noStrike" kern="1200" dirty="0" smtClean="0">
                <a:solidFill>
                  <a:schemeClr val="tx1"/>
                </a:solidFill>
                <a:effectLst/>
                <a:latin typeface="+mn-lt"/>
                <a:ea typeface="+mn-ea"/>
                <a:cs typeface="+mn-cs"/>
              </a:rPr>
              <a:t>Discussion session (a broader discussion might have been more useful rather than a very </a:t>
            </a:r>
            <a:r>
              <a:rPr lang="en-US" sz="1100" b="0" i="0" u="none" strike="noStrike" kern="1200" dirty="0" smtClean="0">
                <a:solidFill>
                  <a:schemeClr val="tx1"/>
                </a:solidFill>
                <a:effectLst/>
                <a:latin typeface="+mn-lt"/>
                <a:ea typeface="+mn-ea"/>
                <a:cs typeface="+mn-cs"/>
              </a:rPr>
              <a:t>focused </a:t>
            </a:r>
            <a:r>
              <a:rPr lang="en-US" sz="1100" b="0" i="0" u="none" strike="noStrike" kern="1200" dirty="0" smtClean="0">
                <a:solidFill>
                  <a:schemeClr val="tx1"/>
                </a:solidFill>
                <a:effectLst/>
                <a:latin typeface="+mn-lt"/>
                <a:ea typeface="+mn-ea"/>
                <a:cs typeface="+mn-cs"/>
              </a:rPr>
              <a:t>discussion on what each individual was going to do - seemed less useful/ relevant)</a:t>
            </a:r>
            <a:r>
              <a:rPr lang="en-US" dirty="0" smtClean="0"/>
              <a:t> </a:t>
            </a:r>
            <a:r>
              <a:rPr lang="en-US" sz="1100" b="0" i="0" u="none" strike="noStrike" kern="1200" dirty="0" smtClean="0">
                <a:solidFill>
                  <a:schemeClr val="tx1"/>
                </a:solidFill>
                <a:effectLst/>
                <a:latin typeface="+mn-lt"/>
                <a:ea typeface="+mn-ea"/>
                <a:cs typeface="+mn-cs"/>
              </a:rPr>
              <a:t>"Hard to say it was all useful and beneficial"</a:t>
            </a:r>
            <a:r>
              <a:rPr lang="en-US" dirty="0" smtClean="0"/>
              <a:t> </a:t>
            </a:r>
            <a:r>
              <a:rPr lang="en-US" sz="1100" b="0" i="0" u="none" strike="noStrike" kern="1200" dirty="0" smtClean="0">
                <a:solidFill>
                  <a:schemeClr val="tx1"/>
                </a:solidFill>
                <a:effectLst/>
                <a:latin typeface="+mn-lt"/>
                <a:ea typeface="+mn-ea"/>
                <a:cs typeface="+mn-cs"/>
              </a:rPr>
              <a:t>"It was all useful"</a:t>
            </a:r>
            <a:r>
              <a:rPr lang="en-US" dirty="0" smtClean="0"/>
              <a:t> </a:t>
            </a:r>
            <a:r>
              <a:rPr lang="en-US" sz="1100" b="1" i="0" u="none" strike="noStrike" kern="1200" dirty="0" smtClean="0">
                <a:solidFill>
                  <a:schemeClr val="tx1"/>
                </a:solidFill>
                <a:effectLst/>
                <a:latin typeface="+mn-lt"/>
                <a:ea typeface="+mn-ea"/>
                <a:cs typeface="+mn-cs"/>
              </a:rPr>
              <a:t>3. How might you use what you have learned in the future or change some aspects of your practice as a result of attending this event?</a:t>
            </a:r>
            <a:r>
              <a:rPr lang="en-US" dirty="0" smtClean="0"/>
              <a:t> </a:t>
            </a:r>
            <a:r>
              <a:rPr lang="en-US" sz="1100" b="0" i="0" u="none" strike="noStrike" kern="1200" dirty="0" smtClean="0">
                <a:solidFill>
                  <a:schemeClr val="tx1"/>
                </a:solidFill>
                <a:effectLst/>
                <a:latin typeface="+mn-lt"/>
                <a:ea typeface="+mn-ea"/>
                <a:cs typeface="+mn-cs"/>
              </a:rPr>
              <a:t>Make changes to enhance student engagement</a:t>
            </a:r>
            <a:r>
              <a:rPr lang="en-US" dirty="0" smtClean="0"/>
              <a:t> </a:t>
            </a:r>
            <a:r>
              <a:rPr lang="en-US" sz="1100" b="0" i="0" u="none" strike="noStrike" kern="1200" dirty="0" smtClean="0">
                <a:solidFill>
                  <a:schemeClr val="tx1"/>
                </a:solidFill>
                <a:effectLst/>
                <a:latin typeface="+mn-lt"/>
                <a:ea typeface="+mn-ea"/>
                <a:cs typeface="+mn-cs"/>
              </a:rPr>
              <a:t>Introduce blended learning &amp;/ or flipped classroom approach to encourage deep learning</a:t>
            </a:r>
            <a:r>
              <a:rPr lang="en-US" dirty="0" smtClean="0"/>
              <a:t> </a:t>
            </a:r>
            <a:r>
              <a:rPr lang="en-US" sz="1100" b="0" i="0" u="none" strike="noStrike" kern="1200" dirty="0" smtClean="0">
                <a:solidFill>
                  <a:schemeClr val="tx1"/>
                </a:solidFill>
                <a:effectLst/>
                <a:latin typeface="+mn-lt"/>
                <a:ea typeface="+mn-ea"/>
                <a:cs typeface="+mn-cs"/>
              </a:rPr>
              <a:t>Be braver with technology, (e.g. </a:t>
            </a:r>
            <a:r>
              <a:rPr lang="en-US" sz="1100" b="0" i="0" u="none" strike="noStrike" kern="1200" dirty="0" err="1" smtClean="0">
                <a:solidFill>
                  <a:schemeClr val="tx1"/>
                </a:solidFill>
                <a:effectLst/>
                <a:latin typeface="+mn-lt"/>
                <a:ea typeface="+mn-ea"/>
                <a:cs typeface="+mn-cs"/>
              </a:rPr>
              <a:t>Turnitin</a:t>
            </a:r>
            <a:r>
              <a:rPr lang="en-US" sz="1100" b="0" i="0" u="none" strike="noStrike" kern="1200" dirty="0" smtClean="0">
                <a:solidFill>
                  <a:schemeClr val="tx1"/>
                </a:solidFill>
                <a:effectLst/>
                <a:latin typeface="+mn-lt"/>
                <a:ea typeface="+mn-ea"/>
                <a:cs typeface="+mn-cs"/>
              </a:rPr>
              <a:t>, </a:t>
            </a:r>
            <a:r>
              <a:rPr lang="en-US" sz="1100" b="0" i="0" u="none" strike="noStrike" kern="1200" dirty="0" err="1" smtClean="0">
                <a:solidFill>
                  <a:schemeClr val="tx1"/>
                </a:solidFill>
                <a:effectLst/>
                <a:latin typeface="+mn-lt"/>
                <a:ea typeface="+mn-ea"/>
                <a:cs typeface="+mn-cs"/>
              </a:rPr>
              <a:t>Socrative</a:t>
            </a:r>
            <a:r>
              <a:rPr lang="en-US" sz="1100" b="0" i="0" u="none" strike="noStrike" kern="1200" dirty="0" smtClean="0">
                <a:solidFill>
                  <a:schemeClr val="tx1"/>
                </a:solidFill>
                <a:effectLst/>
                <a:latin typeface="+mn-lt"/>
                <a:ea typeface="+mn-ea"/>
                <a:cs typeface="+mn-cs"/>
              </a:rPr>
              <a:t> and </a:t>
            </a:r>
            <a:r>
              <a:rPr lang="en-US" sz="1100" b="0" i="0" u="none" strike="noStrike" kern="1200" dirty="0" err="1" smtClean="0">
                <a:solidFill>
                  <a:schemeClr val="tx1"/>
                </a:solidFill>
                <a:effectLst/>
                <a:latin typeface="+mn-lt"/>
                <a:ea typeface="+mn-ea"/>
                <a:cs typeface="+mn-cs"/>
              </a:rPr>
              <a:t>EDpuzzles</a:t>
            </a:r>
            <a:r>
              <a:rPr lang="en-US" sz="1100" b="0" i="0" u="none" strike="noStrike" kern="1200" dirty="0" smtClean="0">
                <a:solidFill>
                  <a:schemeClr val="tx1"/>
                </a:solidFill>
                <a:effectLst/>
                <a:latin typeface="+mn-lt"/>
                <a:ea typeface="+mn-ea"/>
                <a:cs typeface="+mn-cs"/>
              </a:rPr>
              <a:t>)</a:t>
            </a:r>
            <a:r>
              <a:rPr lang="en-US" dirty="0" smtClean="0"/>
              <a:t> </a:t>
            </a:r>
            <a:r>
              <a:rPr lang="en-US" sz="1100" b="0" i="0" u="none" strike="noStrike" kern="1200" dirty="0" smtClean="0">
                <a:solidFill>
                  <a:schemeClr val="tx1"/>
                </a:solidFill>
                <a:effectLst/>
                <a:latin typeface="+mn-lt"/>
                <a:ea typeface="+mn-ea"/>
                <a:cs typeface="+mn-cs"/>
              </a:rPr>
              <a:t>Develop &amp; improve assessment design (e.g. embed online assessment formatively into a module)</a:t>
            </a:r>
            <a:r>
              <a:rPr lang="en-US" dirty="0" smtClean="0"/>
              <a:t> </a:t>
            </a:r>
            <a:r>
              <a:rPr lang="en-US" sz="1100" b="0" i="0" u="none" strike="noStrike" kern="1200" dirty="0" smtClean="0">
                <a:solidFill>
                  <a:schemeClr val="tx1"/>
                </a:solidFill>
                <a:effectLst/>
                <a:latin typeface="+mn-lt"/>
                <a:ea typeface="+mn-ea"/>
                <a:cs typeface="+mn-cs"/>
              </a:rPr>
              <a:t>Share ideas with colleagues</a:t>
            </a:r>
            <a:r>
              <a:rPr lang="en-US" dirty="0" smtClean="0"/>
              <a:t> </a:t>
            </a:r>
            <a:r>
              <a:rPr lang="en-US" sz="1100" b="0" i="0" u="none" strike="noStrike" kern="1200" dirty="0" smtClean="0">
                <a:solidFill>
                  <a:schemeClr val="tx1"/>
                </a:solidFill>
                <a:effectLst/>
                <a:latin typeface="+mn-lt"/>
                <a:ea typeface="+mn-ea"/>
                <a:cs typeface="+mn-cs"/>
              </a:rPr>
              <a:t>Think more about impact on learning disabilities</a:t>
            </a:r>
            <a:r>
              <a:rPr lang="en-US" dirty="0" smtClean="0"/>
              <a:t> </a:t>
            </a:r>
            <a:r>
              <a:rPr lang="en-US" sz="1100" b="1" i="0" u="none" strike="noStrike" kern="1200" dirty="0" smtClean="0">
                <a:solidFill>
                  <a:schemeClr val="tx1"/>
                </a:solidFill>
                <a:effectLst/>
                <a:latin typeface="+mn-lt"/>
                <a:ea typeface="+mn-ea"/>
                <a:cs typeface="+mn-cs"/>
              </a:rPr>
              <a:t>4. What will you do next? (i.e. what is your action plan arising from </a:t>
            </a:r>
            <a:r>
              <a:rPr lang="en-US" sz="1100" b="1" i="0" u="none" strike="noStrike" kern="1200" dirty="0" smtClean="0">
                <a:solidFill>
                  <a:schemeClr val="tx1"/>
                </a:solidFill>
                <a:effectLst/>
                <a:latin typeface="+mn-lt"/>
                <a:ea typeface="+mn-ea"/>
                <a:cs typeface="+mn-cs"/>
              </a:rPr>
              <a:t>this </a:t>
            </a:r>
            <a:r>
              <a:rPr lang="en-US" sz="1100" b="1" i="0" u="none" strike="noStrike" kern="1200" dirty="0" smtClean="0">
                <a:solidFill>
                  <a:schemeClr val="tx1"/>
                </a:solidFill>
                <a:effectLst/>
                <a:latin typeface="+mn-lt"/>
                <a:ea typeface="+mn-ea"/>
                <a:cs typeface="+mn-cs"/>
              </a:rPr>
              <a:t>workshop?)</a:t>
            </a:r>
            <a:r>
              <a:rPr lang="en-US" dirty="0" smtClean="0"/>
              <a:t> </a:t>
            </a:r>
            <a:r>
              <a:rPr lang="en-US" sz="1100" b="0" i="0" u="none" strike="noStrike" kern="1200" dirty="0" smtClean="0">
                <a:solidFill>
                  <a:schemeClr val="tx1"/>
                </a:solidFill>
                <a:effectLst/>
                <a:latin typeface="+mn-lt"/>
                <a:ea typeface="+mn-ea"/>
                <a:cs typeface="+mn-cs"/>
              </a:rPr>
              <a:t>Use technology, (e.g. video, </a:t>
            </a:r>
            <a:r>
              <a:rPr lang="en-US" sz="1100" b="0" i="0" u="none" strike="noStrike" kern="1200" dirty="0" err="1" smtClean="0">
                <a:solidFill>
                  <a:schemeClr val="tx1"/>
                </a:solidFill>
                <a:effectLst/>
                <a:latin typeface="+mn-lt"/>
                <a:ea typeface="+mn-ea"/>
                <a:cs typeface="+mn-cs"/>
              </a:rPr>
              <a:t>Turnitin</a:t>
            </a:r>
            <a:r>
              <a:rPr lang="en-US" sz="1100" b="0" i="0" u="none" strike="noStrike" kern="1200" dirty="0" smtClean="0">
                <a:solidFill>
                  <a:schemeClr val="tx1"/>
                </a:solidFill>
                <a:effectLst/>
                <a:latin typeface="+mn-lt"/>
                <a:ea typeface="+mn-ea"/>
                <a:cs typeface="+mn-cs"/>
              </a:rPr>
              <a:t>, blended learning, flipped learning)</a:t>
            </a:r>
            <a:r>
              <a:rPr lang="en-US" dirty="0" smtClean="0"/>
              <a:t> </a:t>
            </a:r>
            <a:r>
              <a:rPr lang="en-US" sz="1100" b="0" i="0" u="none" strike="noStrike" kern="1200" dirty="0" smtClean="0">
                <a:solidFill>
                  <a:schemeClr val="tx1"/>
                </a:solidFill>
                <a:effectLst/>
                <a:latin typeface="+mn-lt"/>
                <a:ea typeface="+mn-ea"/>
                <a:cs typeface="+mn-cs"/>
              </a:rPr>
              <a:t>Re-design modules, (e.g. embed more analytical questions into teaching as opposed to just factual recall)</a:t>
            </a:r>
            <a:r>
              <a:rPr lang="en-US" dirty="0" smtClean="0"/>
              <a:t> </a:t>
            </a:r>
            <a:r>
              <a:rPr lang="en-US" sz="1100" b="0" i="0" u="none" strike="noStrike" kern="1200" dirty="0" smtClean="0">
                <a:solidFill>
                  <a:schemeClr val="tx1"/>
                </a:solidFill>
                <a:effectLst/>
                <a:latin typeface="+mn-lt"/>
                <a:ea typeface="+mn-ea"/>
                <a:cs typeface="+mn-cs"/>
              </a:rPr>
              <a:t>Re-design assessment, (e.g. online assessments, flexibility in module choice and types of assessment)</a:t>
            </a:r>
            <a:r>
              <a:rPr lang="en-US" dirty="0" smtClean="0"/>
              <a:t> </a:t>
            </a:r>
            <a:r>
              <a:rPr lang="en-US" sz="1100" b="0" i="0" u="none" strike="noStrike" kern="1200" dirty="0" smtClean="0">
                <a:solidFill>
                  <a:schemeClr val="tx1"/>
                </a:solidFill>
                <a:effectLst/>
                <a:latin typeface="+mn-lt"/>
                <a:ea typeface="+mn-ea"/>
                <a:cs typeface="+mn-cs"/>
              </a:rPr>
              <a:t>Think about </a:t>
            </a:r>
            <a:r>
              <a:rPr lang="en-US" sz="1100" b="0" i="0" u="none" strike="noStrike" kern="1200" dirty="0" err="1" smtClean="0">
                <a:solidFill>
                  <a:schemeClr val="tx1"/>
                </a:solidFill>
                <a:effectLst/>
                <a:latin typeface="+mn-lt"/>
                <a:ea typeface="+mn-ea"/>
                <a:cs typeface="+mn-cs"/>
              </a:rPr>
              <a:t>internationalisation</a:t>
            </a:r>
            <a:r>
              <a:rPr lang="en-US" sz="1100" b="0" i="0" u="none" strike="noStrike" kern="1200" dirty="0" smtClean="0">
                <a:solidFill>
                  <a:schemeClr val="tx1"/>
                </a:solidFill>
                <a:effectLst/>
                <a:latin typeface="+mn-lt"/>
                <a:ea typeface="+mn-ea"/>
                <a:cs typeface="+mn-cs"/>
              </a:rPr>
              <a:t> of the curriculum &amp; enhancing the engagement of international students</a:t>
            </a:r>
            <a:r>
              <a:rPr lang="en-US" dirty="0" smtClean="0"/>
              <a:t> </a:t>
            </a:r>
            <a:endParaRPr lang="en-GB" sz="1100" kern="1200" dirty="0" smtClean="0">
              <a:solidFill>
                <a:schemeClr val="tx1"/>
              </a:solidFill>
              <a:latin typeface="Georgia"/>
              <a:cs typeface="Georgia"/>
            </a:endParaRPr>
          </a:p>
        </p:txBody>
      </p:sp>
    </p:spTree>
    <p:extLst>
      <p:ext uri="{BB962C8B-B14F-4D97-AF65-F5344CB8AC3E}">
        <p14:creationId xmlns:p14="http://schemas.microsoft.com/office/powerpoint/2010/main" val="72146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457200" algn="l" defTabSz="457200" rtl="0" eaLnBrk="1" fontAlgn="auto" latinLnBrk="0" hangingPunct="1">
              <a:lnSpc>
                <a:spcPct val="100000"/>
              </a:lnSpc>
              <a:spcBef>
                <a:spcPts val="0"/>
              </a:spcBef>
              <a:spcAft>
                <a:spcPts val="0"/>
              </a:spcAft>
              <a:buClrTx/>
              <a:buSzTx/>
              <a:buFont typeface="+mj-lt"/>
              <a:buNone/>
              <a:tabLst/>
              <a:defRPr/>
            </a:pPr>
            <a:r>
              <a:rPr lang="en-GB" sz="1100" kern="1200" dirty="0" smtClean="0">
                <a:solidFill>
                  <a:schemeClr val="tx1"/>
                </a:solidFill>
                <a:latin typeface="Georgia"/>
                <a:cs typeface="Georgia"/>
              </a:rPr>
              <a:t>To extend the impact of the event beyond the 12</a:t>
            </a:r>
            <a:r>
              <a:rPr lang="en-GB" sz="1100" kern="1200" baseline="30000" dirty="0" smtClean="0">
                <a:solidFill>
                  <a:schemeClr val="tx1"/>
                </a:solidFill>
                <a:latin typeface="Georgia"/>
                <a:cs typeface="Georgia"/>
              </a:rPr>
              <a:t>th</a:t>
            </a:r>
            <a:r>
              <a:rPr lang="en-GB" sz="1100" kern="1200" dirty="0" smtClean="0">
                <a:solidFill>
                  <a:schemeClr val="tx1"/>
                </a:solidFill>
                <a:latin typeface="Georgia"/>
                <a:cs typeface="Georgia"/>
              </a:rPr>
              <a:t> July, we requested participants</a:t>
            </a:r>
            <a:r>
              <a:rPr lang="en-GB" sz="1100" kern="1200" baseline="0" dirty="0" smtClean="0">
                <a:solidFill>
                  <a:schemeClr val="tx1"/>
                </a:solidFill>
                <a:latin typeface="Georgia"/>
                <a:cs typeface="Georgia"/>
              </a:rPr>
              <a:t> to remind their future selves of their “good intentions” or promises to implement specific changes. For that, we circulated these postcards, and requested them to self-address them (to their work address), with a couple of reminders from the event which they would need before the start of the next semester.  I haven’t planned doing any follow-up but perhaps I will, depending on what I learn today!</a:t>
            </a:r>
            <a:endParaRPr lang="en-GB" sz="1100" kern="1200" dirty="0" smtClean="0">
              <a:solidFill>
                <a:schemeClr val="tx1"/>
              </a:solidFill>
              <a:latin typeface="Georgia"/>
              <a:cs typeface="Georgia"/>
            </a:endParaRPr>
          </a:p>
        </p:txBody>
      </p:sp>
    </p:spTree>
    <p:extLst>
      <p:ext uri="{BB962C8B-B14F-4D97-AF65-F5344CB8AC3E}">
        <p14:creationId xmlns:p14="http://schemas.microsoft.com/office/powerpoint/2010/main" val="256726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it! Thank you very</a:t>
            </a:r>
            <a:r>
              <a:rPr lang="en-US" baseline="0" dirty="0" smtClean="0"/>
              <a:t> much for your attention. Here are a couple of take-</a:t>
            </a:r>
            <a:r>
              <a:rPr lang="en-US" baseline="0" dirty="0" err="1" smtClean="0"/>
              <a:t>aways</a:t>
            </a:r>
            <a:r>
              <a:rPr lang="en-US" baseline="0" dirty="0" smtClean="0"/>
              <a:t> from me.</a:t>
            </a:r>
            <a:endParaRPr lang="en-US" dirty="0"/>
          </a:p>
        </p:txBody>
      </p:sp>
    </p:spTree>
    <p:extLst>
      <p:ext uri="{BB962C8B-B14F-4D97-AF65-F5344CB8AC3E}">
        <p14:creationId xmlns:p14="http://schemas.microsoft.com/office/powerpoint/2010/main" val="32357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29"/>
        <p:cNvGrpSpPr/>
        <p:nvPr/>
      </p:nvGrpSpPr>
      <p:grpSpPr>
        <a:xfrm>
          <a:off x="0" y="0"/>
          <a:ext cx="0" cy="0"/>
          <a:chOff x="0" y="0"/>
          <a:chExt cx="0" cy="0"/>
        </a:xfrm>
      </p:grpSpPr>
      <p:sp>
        <p:nvSpPr>
          <p:cNvPr id="5" name="Rectangle 4"/>
          <p:cNvSpPr/>
          <p:nvPr/>
        </p:nvSpPr>
        <p:spPr>
          <a:xfrm>
            <a:off x="6512011" y="0"/>
            <a:ext cx="2667709"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0157" y="1295400"/>
            <a:ext cx="8362950" cy="277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fontAlgn="base" hangingPunct="1">
              <a:spcBef>
                <a:spcPct val="0"/>
              </a:spcBef>
              <a:spcAft>
                <a:spcPct val="0"/>
              </a:spcAft>
              <a:defRPr sz="4000" b="1">
                <a:solidFill>
                  <a:schemeClr val="bg1"/>
                </a:solidFill>
                <a:latin typeface="+mj-lt"/>
                <a:ea typeface="+mj-ea"/>
                <a:cs typeface="+mj-cs"/>
              </a:defRPr>
            </a:lvl1pPr>
            <a:lvl2pPr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fontAlgn="base">
              <a:spcBef>
                <a:spcPct val="0"/>
              </a:spcBef>
              <a:spcAft>
                <a:spcPct val="0"/>
              </a:spcAft>
              <a:defRPr sz="3500">
                <a:solidFill>
                  <a:schemeClr val="tx2"/>
                </a:solidFill>
                <a:latin typeface="Georgia" pitchFamily="16" charset="0"/>
                <a:ea typeface="ＭＳ Ｐゴシック" pitchFamily="16" charset="-128"/>
              </a:defRPr>
            </a:lvl6pPr>
            <a:lvl7pPr marL="914400" fontAlgn="base">
              <a:spcBef>
                <a:spcPct val="0"/>
              </a:spcBef>
              <a:spcAft>
                <a:spcPct val="0"/>
              </a:spcAft>
              <a:defRPr sz="3500">
                <a:solidFill>
                  <a:schemeClr val="tx2"/>
                </a:solidFill>
                <a:latin typeface="Georgia" pitchFamily="16" charset="0"/>
                <a:ea typeface="ＭＳ Ｐゴシック" pitchFamily="16" charset="-128"/>
              </a:defRPr>
            </a:lvl7pPr>
            <a:lvl8pPr marL="1371600" fontAlgn="base">
              <a:spcBef>
                <a:spcPct val="0"/>
              </a:spcBef>
              <a:spcAft>
                <a:spcPct val="0"/>
              </a:spcAft>
              <a:defRPr sz="3500">
                <a:solidFill>
                  <a:schemeClr val="tx2"/>
                </a:solidFill>
                <a:latin typeface="Georgia" pitchFamily="16" charset="0"/>
                <a:ea typeface="ＭＳ Ｐゴシック" pitchFamily="16" charset="-128"/>
              </a:defRPr>
            </a:lvl8pPr>
            <a:lvl9pPr marL="1828800" fontAlgn="base">
              <a:spcBef>
                <a:spcPct val="0"/>
              </a:spcBef>
              <a:spcAft>
                <a:spcPct val="0"/>
              </a:spcAft>
              <a:defRPr sz="3500">
                <a:solidFill>
                  <a:schemeClr val="tx2"/>
                </a:solidFill>
                <a:latin typeface="Georgia" pitchFamily="16" charset="0"/>
                <a:ea typeface="ＭＳ Ｐゴシック" pitchFamily="16" charset="-128"/>
              </a:defRPr>
            </a:lvl9pPr>
          </a:lstStyle>
          <a:p>
            <a:r>
              <a:rPr lang="en-US" dirty="0" smtClean="0">
                <a:latin typeface="Georgia" panose="02040502050405020303" pitchFamily="18" charset="0"/>
              </a:rPr>
              <a:t>What would you tell </a:t>
            </a:r>
            <a:br>
              <a:rPr lang="en-US" dirty="0" smtClean="0">
                <a:latin typeface="Georgia" panose="02040502050405020303" pitchFamily="18" charset="0"/>
              </a:rPr>
            </a:br>
            <a:r>
              <a:rPr lang="en-US" dirty="0" smtClean="0">
                <a:latin typeface="Georgia" panose="02040502050405020303" pitchFamily="18" charset="0"/>
              </a:rPr>
              <a:t>your future self? </a:t>
            </a:r>
          </a:p>
          <a:p>
            <a:r>
              <a:rPr lang="en-US" sz="3200" dirty="0" smtClean="0">
                <a:solidFill>
                  <a:schemeClr val="accent3">
                    <a:lumMod val="40000"/>
                    <a:lumOff val="60000"/>
                  </a:schemeClr>
                </a:solidFill>
                <a:latin typeface="Georgia" panose="02040502050405020303" pitchFamily="18" charset="0"/>
              </a:rPr>
              <a:t>Postcards from</a:t>
            </a:r>
            <a:r>
              <a:rPr lang="en-US" sz="3200" dirty="0">
                <a:solidFill>
                  <a:schemeClr val="accent3">
                    <a:lumMod val="40000"/>
                    <a:lumOff val="60000"/>
                  </a:schemeClr>
                </a:solidFill>
                <a:latin typeface="Georgia" panose="02040502050405020303" pitchFamily="18" charset="0"/>
              </a:rPr>
              <a:t> </a:t>
            </a:r>
            <a:r>
              <a:rPr lang="en-US" sz="3200" dirty="0" smtClean="0">
                <a:solidFill>
                  <a:schemeClr val="accent3">
                    <a:lumMod val="40000"/>
                    <a:lumOff val="60000"/>
                  </a:schemeClr>
                </a:solidFill>
                <a:latin typeface="Georgia" panose="02040502050405020303" pitchFamily="18" charset="0"/>
              </a:rPr>
              <a:t>a workshop</a:t>
            </a:r>
            <a:endParaRPr lang="en-US" sz="3200" dirty="0">
              <a:solidFill>
                <a:schemeClr val="accent3">
                  <a:lumMod val="40000"/>
                  <a:lumOff val="60000"/>
                </a:schemeClr>
              </a:solidFill>
              <a:latin typeface="Georgia" panose="02040502050405020303" pitchFamily="18" charset="0"/>
            </a:endParaRPr>
          </a:p>
          <a:p>
            <a:endParaRPr lang="en-US" sz="3200" dirty="0" smtClean="0">
              <a:solidFill>
                <a:schemeClr val="accent3">
                  <a:lumMod val="40000"/>
                  <a:lumOff val="60000"/>
                </a:schemeClr>
              </a:solidFill>
              <a:latin typeface="Georgia" panose="02040502050405020303" pitchFamily="18" charset="0"/>
            </a:endParaRPr>
          </a:p>
          <a:p>
            <a:endParaRPr lang="en-US" sz="3200" dirty="0">
              <a:solidFill>
                <a:schemeClr val="accent3">
                  <a:lumMod val="40000"/>
                  <a:lumOff val="60000"/>
                </a:schemeClr>
              </a:solidFill>
              <a:latin typeface="Georgia" panose="02040502050405020303" pitchFamily="18" charset="0"/>
            </a:endParaRPr>
          </a:p>
          <a:p>
            <a:r>
              <a:rPr lang="en-GB" sz="2000" b="0" dirty="0" smtClean="0">
                <a:latin typeface="Georgia" panose="02040502050405020303" pitchFamily="18" charset="0"/>
              </a:rPr>
              <a:t/>
            </a:r>
            <a:br>
              <a:rPr lang="en-GB" sz="2000" b="0" dirty="0" smtClean="0">
                <a:latin typeface="Georgia" panose="02040502050405020303" pitchFamily="18" charset="0"/>
              </a:rPr>
            </a:br>
            <a:r>
              <a:rPr lang="en-GB" sz="2000" b="0" dirty="0" smtClean="0">
                <a:latin typeface="Georgia" panose="02040502050405020303" pitchFamily="18" charset="0"/>
              </a:rPr>
              <a:t>Measuring the Impact of Workshops (MIW)</a:t>
            </a:r>
          </a:p>
          <a:p>
            <a:r>
              <a:rPr lang="en-GB" sz="2000" b="0" dirty="0" smtClean="0">
                <a:latin typeface="Georgia" panose="02040502050405020303" pitchFamily="18" charset="0"/>
              </a:rPr>
              <a:t>Oxford, 20 September 2016</a:t>
            </a:r>
            <a:endParaRPr lang="en-GB" sz="2000" b="0" dirty="0">
              <a:latin typeface="Georgia" panose="02040502050405020303" pitchFamily="18" charset="0"/>
            </a:endParaRPr>
          </a:p>
          <a:p>
            <a:endParaRPr lang="en-GB" sz="3200" dirty="0">
              <a:solidFill>
                <a:schemeClr val="accent3">
                  <a:lumMod val="40000"/>
                  <a:lumOff val="60000"/>
                </a:schemeClr>
              </a:solidFill>
              <a:latin typeface="Georgia" panose="02040502050405020303" pitchFamily="18" charset="0"/>
            </a:endParaRPr>
          </a:p>
        </p:txBody>
      </p:sp>
      <p:sp>
        <p:nvSpPr>
          <p:cNvPr id="9" name="TextBox 8"/>
          <p:cNvSpPr txBox="1"/>
          <p:nvPr/>
        </p:nvSpPr>
        <p:spPr>
          <a:xfrm>
            <a:off x="338676" y="3614316"/>
            <a:ext cx="5090574" cy="492443"/>
          </a:xfrm>
          <a:prstGeom prst="rect">
            <a:avLst/>
          </a:prstGeom>
          <a:noFill/>
        </p:spPr>
        <p:txBody>
          <a:bodyPr wrap="square" rtlCol="0">
            <a:spAutoFit/>
          </a:bodyPr>
          <a:lstStyle/>
          <a:p>
            <a:r>
              <a:rPr lang="en-GB" sz="2600" dirty="0" smtClean="0">
                <a:solidFill>
                  <a:schemeClr val="bg1"/>
                </a:solidFill>
                <a:latin typeface="Georgia" panose="02040502050405020303" pitchFamily="18" charset="0"/>
              </a:rPr>
              <a:t>@</a:t>
            </a:r>
            <a:r>
              <a:rPr lang="en-GB" sz="2600" dirty="0" err="1" smtClean="0">
                <a:solidFill>
                  <a:schemeClr val="bg1"/>
                </a:solidFill>
                <a:latin typeface="Georgia" panose="02040502050405020303" pitchFamily="18" charset="0"/>
              </a:rPr>
              <a:t>AdrianaGWilde</a:t>
            </a:r>
            <a:endParaRPr lang="en-GB" sz="2600" dirty="0">
              <a:solidFill>
                <a:schemeClr val="bg1"/>
              </a:solidFill>
              <a:latin typeface="Georgia" panose="02040502050405020303" pitchFamily="18" charset="0"/>
            </a:endParaRPr>
          </a:p>
        </p:txBody>
      </p:sp>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484" r="17504" b="1484"/>
          <a:stretch/>
        </p:blipFill>
        <p:spPr bwMode="auto">
          <a:xfrm>
            <a:off x="6963322" y="272204"/>
            <a:ext cx="1976437" cy="35631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8"/>
            <a:ext cx="8543926" cy="683022"/>
          </a:xfrm>
        </p:spPr>
        <p:txBody>
          <a:bodyPr/>
          <a:lstStyle/>
          <a:p>
            <a:r>
              <a:rPr lang="es-ES" dirty="0" err="1" smtClean="0">
                <a:latin typeface="Georgia"/>
                <a:cs typeface="Georgia"/>
              </a:rPr>
              <a:t>Context</a:t>
            </a:r>
            <a:r>
              <a:rPr lang="es-ES" dirty="0" smtClean="0">
                <a:latin typeface="Georgia"/>
                <a:cs typeface="Georgia"/>
              </a:rPr>
              <a:t>	</a:t>
            </a:r>
            <a:endParaRPr lang="en-GB" dirty="0">
              <a:latin typeface="Georgia"/>
              <a:cs typeface="Georgia"/>
            </a:endParaRPr>
          </a:p>
        </p:txBody>
      </p:sp>
      <p:pic>
        <p:nvPicPr>
          <p:cNvPr id="5" name="Shape 73"/>
          <p:cNvPicPr preferRelativeResize="0"/>
          <p:nvPr/>
        </p:nvPicPr>
        <p:blipFill>
          <a:blip r:embed="rId3">
            <a:alphaModFix/>
          </a:blip>
          <a:stretch>
            <a:fillRect/>
          </a:stretch>
        </p:blipFill>
        <p:spPr>
          <a:xfrm>
            <a:off x="8141375" y="4140875"/>
            <a:ext cx="1002625" cy="1002625"/>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480" y="-1"/>
            <a:ext cx="3349775" cy="5158015"/>
          </a:xfrm>
          <a:prstGeom prst="rect">
            <a:avLst/>
          </a:prstGeom>
        </p:spPr>
      </p:pic>
      <p:sp>
        <p:nvSpPr>
          <p:cNvPr id="6" name="Text Placeholder 5"/>
          <p:cNvSpPr>
            <a:spLocks noGrp="1"/>
          </p:cNvSpPr>
          <p:nvPr>
            <p:ph type="body" idx="1"/>
          </p:nvPr>
        </p:nvSpPr>
        <p:spPr>
          <a:xfrm>
            <a:off x="457199" y="889000"/>
            <a:ext cx="5956127" cy="3632200"/>
          </a:xfrm>
        </p:spPr>
        <p:txBody>
          <a:bodyPr/>
          <a:lstStyle/>
          <a:p>
            <a:r>
              <a:rPr lang="en-GB" sz="2000" kern="1200" dirty="0" smtClean="0">
                <a:solidFill>
                  <a:schemeClr val="tx1"/>
                </a:solidFill>
                <a:latin typeface="Georgia"/>
                <a:cs typeface="Georgia"/>
              </a:rPr>
              <a:t>HEA Fellow-led workshop series</a:t>
            </a:r>
          </a:p>
          <a:p>
            <a:r>
              <a:rPr lang="en-GB" sz="2000" i="1" kern="1200" dirty="0" smtClean="0">
                <a:solidFill>
                  <a:schemeClr val="tx1"/>
                </a:solidFill>
                <a:latin typeface="Georgia"/>
                <a:cs typeface="Georgia"/>
              </a:rPr>
              <a:t>STEM Pedagogies: Best Practice Considerations</a:t>
            </a:r>
          </a:p>
          <a:p>
            <a:r>
              <a:rPr lang="en-GB" sz="2000" kern="1200" dirty="0" smtClean="0">
                <a:solidFill>
                  <a:schemeClr val="tx1"/>
                </a:solidFill>
                <a:latin typeface="Georgia"/>
                <a:cs typeface="Georgia"/>
              </a:rPr>
              <a:t>11</a:t>
            </a:r>
            <a:r>
              <a:rPr lang="en-GB" sz="2000" kern="1200" baseline="30000" dirty="0" smtClean="0">
                <a:solidFill>
                  <a:schemeClr val="tx1"/>
                </a:solidFill>
                <a:latin typeface="Georgia"/>
                <a:cs typeface="Georgia"/>
              </a:rPr>
              <a:t>th</a:t>
            </a:r>
            <a:r>
              <a:rPr lang="en-GB" sz="2000" kern="1200" dirty="0" smtClean="0">
                <a:solidFill>
                  <a:schemeClr val="tx1"/>
                </a:solidFill>
                <a:latin typeface="Georgia"/>
                <a:cs typeface="Georgia"/>
              </a:rPr>
              <a:t> July 2016 (24 participants / 11 </a:t>
            </a:r>
            <a:r>
              <a:rPr lang="en-GB" sz="2000" kern="1200" dirty="0" err="1" smtClean="0">
                <a:solidFill>
                  <a:schemeClr val="tx1"/>
                </a:solidFill>
                <a:latin typeface="Georgia"/>
                <a:cs typeface="Georgia"/>
              </a:rPr>
              <a:t>UoS</a:t>
            </a:r>
            <a:r>
              <a:rPr lang="en-GB" sz="2000" kern="1200" dirty="0" smtClean="0">
                <a:solidFill>
                  <a:schemeClr val="tx1"/>
                </a:solidFill>
                <a:latin typeface="Georgia"/>
                <a:cs typeface="Georgia"/>
              </a:rPr>
              <a:t> / 2 ECS)</a:t>
            </a:r>
          </a:p>
          <a:p>
            <a:endParaRPr lang="en-GB" sz="2000" kern="1200" dirty="0">
              <a:solidFill>
                <a:schemeClr val="tx1"/>
              </a:solidFill>
              <a:latin typeface="Georgia"/>
              <a:cs typeface="Georgia"/>
            </a:endParaRPr>
          </a:p>
          <a:p>
            <a:r>
              <a:rPr lang="en-GB" sz="2000" kern="1200" dirty="0" smtClean="0">
                <a:solidFill>
                  <a:schemeClr val="tx1"/>
                </a:solidFill>
                <a:latin typeface="Georgia"/>
                <a:cs typeface="Georgia"/>
              </a:rPr>
              <a:t>Two four-talks sessions:</a:t>
            </a:r>
          </a:p>
          <a:p>
            <a:pPr marL="342900" indent="-342900">
              <a:buFont typeface="Arial" panose="020B0604020202020204" pitchFamily="34" charset="0"/>
              <a:buChar char="•"/>
            </a:pPr>
            <a:r>
              <a:rPr lang="en-GB" sz="2000" kern="1200" dirty="0" smtClean="0">
                <a:solidFill>
                  <a:schemeClr val="tx1"/>
                </a:solidFill>
                <a:latin typeface="Georgia"/>
                <a:cs typeface="Georgia"/>
              </a:rPr>
              <a:t>Innovations in Assessment and Feedback</a:t>
            </a:r>
          </a:p>
          <a:p>
            <a:pPr marL="342900" indent="-342900">
              <a:buFont typeface="Arial" panose="020B0604020202020204" pitchFamily="34" charset="0"/>
              <a:buChar char="•"/>
            </a:pPr>
            <a:r>
              <a:rPr lang="en-GB" sz="2000" kern="1200" dirty="0" smtClean="0">
                <a:solidFill>
                  <a:schemeClr val="tx1"/>
                </a:solidFill>
                <a:latin typeface="Georgia"/>
                <a:cs typeface="Georgia"/>
              </a:rPr>
              <a:t>Learner-Centred Interactions</a:t>
            </a:r>
          </a:p>
          <a:p>
            <a:r>
              <a:rPr lang="en-GB" sz="2000" kern="1200" dirty="0" smtClean="0">
                <a:solidFill>
                  <a:schemeClr val="tx1"/>
                </a:solidFill>
                <a:latin typeface="Georgia"/>
                <a:cs typeface="Georgia"/>
              </a:rPr>
              <a:t>One Group work session</a:t>
            </a:r>
          </a:p>
          <a:p>
            <a:pPr marL="342900" indent="-342900">
              <a:buFont typeface="Arial" panose="020B0604020202020204" pitchFamily="34" charset="0"/>
              <a:buChar char="•"/>
            </a:pPr>
            <a:endParaRPr lang="en-GB" sz="2000" kern="1200" dirty="0">
              <a:solidFill>
                <a:schemeClr val="tx1"/>
              </a:solidFill>
              <a:latin typeface="Georgia"/>
              <a:cs typeface="Georgia"/>
            </a:endParaRPr>
          </a:p>
          <a:p>
            <a:r>
              <a:rPr lang="en-GB" sz="2000" b="1" kern="1200" dirty="0" smtClean="0">
                <a:solidFill>
                  <a:schemeClr val="tx1"/>
                </a:solidFill>
                <a:latin typeface="Georgia"/>
                <a:cs typeface="Georgia"/>
              </a:rPr>
              <a:t>How to make impact? </a:t>
            </a:r>
          </a:p>
          <a:p>
            <a:r>
              <a:rPr lang="en-GB" sz="2000" kern="1200" dirty="0" smtClean="0">
                <a:solidFill>
                  <a:schemeClr val="tx1"/>
                </a:solidFill>
                <a:latin typeface="Georgia"/>
                <a:cs typeface="Georgia"/>
              </a:rPr>
              <a:t>(and how to measure it?)</a:t>
            </a:r>
          </a:p>
        </p:txBody>
      </p:sp>
      <p:pic>
        <p:nvPicPr>
          <p:cNvPr id="13"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1484" r="17504" b="1484"/>
          <a:stretch/>
        </p:blipFill>
        <p:spPr bwMode="auto">
          <a:xfrm>
            <a:off x="6963322" y="272204"/>
            <a:ext cx="1976437" cy="35631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2138132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8"/>
            <a:ext cx="8543926" cy="683022"/>
          </a:xfrm>
        </p:spPr>
        <p:txBody>
          <a:bodyPr/>
          <a:lstStyle/>
          <a:p>
            <a:r>
              <a:rPr lang="es-ES" dirty="0" err="1" smtClean="0">
                <a:latin typeface="Georgia"/>
                <a:cs typeface="Georgia"/>
              </a:rPr>
              <a:t>Context</a:t>
            </a:r>
            <a:r>
              <a:rPr lang="es-ES" dirty="0" smtClean="0">
                <a:latin typeface="Georgia"/>
                <a:cs typeface="Georgia"/>
              </a:rPr>
              <a:t>	</a:t>
            </a:r>
            <a:endParaRPr lang="en-GB" dirty="0">
              <a:latin typeface="Georgia"/>
              <a:cs typeface="Georgia"/>
            </a:endParaRPr>
          </a:p>
        </p:txBody>
      </p:sp>
      <p:pic>
        <p:nvPicPr>
          <p:cNvPr id="5" name="Shape 73"/>
          <p:cNvPicPr preferRelativeResize="0"/>
          <p:nvPr/>
        </p:nvPicPr>
        <p:blipFill>
          <a:blip r:embed="rId3">
            <a:alphaModFix/>
          </a:blip>
          <a:stretch>
            <a:fillRect/>
          </a:stretch>
        </p:blipFill>
        <p:spPr>
          <a:xfrm>
            <a:off x="8141375" y="4140875"/>
            <a:ext cx="1002625" cy="1002625"/>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480" y="-1"/>
            <a:ext cx="3349775" cy="5158015"/>
          </a:xfrm>
          <a:prstGeom prst="rect">
            <a:avLst/>
          </a:prstGeom>
        </p:spPr>
      </p:pic>
      <p:sp>
        <p:nvSpPr>
          <p:cNvPr id="6" name="Text Placeholder 5"/>
          <p:cNvSpPr>
            <a:spLocks noGrp="1"/>
          </p:cNvSpPr>
          <p:nvPr>
            <p:ph type="body" idx="1"/>
          </p:nvPr>
        </p:nvSpPr>
        <p:spPr>
          <a:xfrm>
            <a:off x="457199" y="889000"/>
            <a:ext cx="4544385" cy="3632200"/>
          </a:xfrm>
        </p:spPr>
        <p:txBody>
          <a:bodyPr/>
          <a:lstStyle/>
          <a:p>
            <a:endParaRPr lang="en-GB" sz="2000" kern="1200" dirty="0" smtClean="0">
              <a:solidFill>
                <a:schemeClr val="tx1"/>
              </a:solidFill>
              <a:latin typeface="Georgia"/>
              <a:cs typeface="Georgia"/>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3853" y="0"/>
            <a:ext cx="2649253" cy="515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82" y="-2"/>
            <a:ext cx="2636963" cy="5141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9281" y="-1"/>
            <a:ext cx="2619422" cy="514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t="-1484" r="17504" b="1484"/>
          <a:stretch/>
        </p:blipFill>
        <p:spPr bwMode="auto">
          <a:xfrm>
            <a:off x="6963322" y="272204"/>
            <a:ext cx="1976437" cy="35631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1" name="Title 1"/>
          <p:cNvSpPr txBox="1">
            <a:spLocks/>
          </p:cNvSpPr>
          <p:nvPr/>
        </p:nvSpPr>
        <p:spPr>
          <a:xfrm>
            <a:off x="395833" y="358378"/>
            <a:ext cx="8543926" cy="683022"/>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GB" dirty="0" smtClean="0">
                <a:latin typeface="Georgia"/>
                <a:cs typeface="Georgia"/>
              </a:rPr>
              <a:t>Evaluation Questionnaires</a:t>
            </a:r>
            <a:endParaRPr lang="en-GB" dirty="0">
              <a:latin typeface="Georgia"/>
              <a:cs typeface="Georgia"/>
            </a:endParaRPr>
          </a:p>
        </p:txBody>
      </p:sp>
      <p:sp>
        <p:nvSpPr>
          <p:cNvPr id="13" name="Title 1"/>
          <p:cNvSpPr txBox="1">
            <a:spLocks/>
          </p:cNvSpPr>
          <p:nvPr/>
        </p:nvSpPr>
        <p:spPr>
          <a:xfrm>
            <a:off x="1434606" y="2427297"/>
            <a:ext cx="4848772" cy="635000"/>
          </a:xfrm>
          <a:prstGeom prst="rect">
            <a:avLst/>
          </a:prstGeom>
          <a:solidFill>
            <a:schemeClr val="bg1"/>
          </a:solidFill>
          <a:ln>
            <a:solidFill>
              <a:schemeClr val="bg1"/>
            </a:solid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algn="ctr"/>
            <a:r>
              <a:rPr lang="en-GB" dirty="0" smtClean="0">
                <a:latin typeface="Georgia"/>
                <a:cs typeface="Georgia"/>
              </a:rPr>
              <a:t>Qualitative &amp; Quantitative</a:t>
            </a:r>
            <a:endParaRPr lang="en-GB" dirty="0">
              <a:latin typeface="Georgia"/>
              <a:cs typeface="Georgia"/>
            </a:endParaRPr>
          </a:p>
        </p:txBody>
      </p:sp>
    </p:spTree>
    <p:extLst>
      <p:ext uri="{BB962C8B-B14F-4D97-AF65-F5344CB8AC3E}">
        <p14:creationId xmlns:p14="http://schemas.microsoft.com/office/powerpoint/2010/main" val="637997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8"/>
            <a:ext cx="8543926" cy="683022"/>
          </a:xfrm>
        </p:spPr>
        <p:txBody>
          <a:bodyPr/>
          <a:lstStyle/>
          <a:p>
            <a:r>
              <a:rPr lang="es-ES" dirty="0" err="1" smtClean="0">
                <a:latin typeface="Georgia"/>
                <a:cs typeface="Georgia"/>
              </a:rPr>
              <a:t>Context</a:t>
            </a:r>
            <a:r>
              <a:rPr lang="es-ES" dirty="0" smtClean="0">
                <a:latin typeface="Georgia"/>
                <a:cs typeface="Georgia"/>
              </a:rPr>
              <a:t>	</a:t>
            </a:r>
            <a:endParaRPr lang="en-GB" dirty="0">
              <a:latin typeface="Georgia"/>
              <a:cs typeface="Georgia"/>
            </a:endParaRPr>
          </a:p>
        </p:txBody>
      </p:sp>
      <p:pic>
        <p:nvPicPr>
          <p:cNvPr id="5" name="Shape 73"/>
          <p:cNvPicPr preferRelativeResize="0"/>
          <p:nvPr/>
        </p:nvPicPr>
        <p:blipFill>
          <a:blip r:embed="rId3">
            <a:alphaModFix/>
          </a:blip>
          <a:stretch>
            <a:fillRect/>
          </a:stretch>
        </p:blipFill>
        <p:spPr>
          <a:xfrm>
            <a:off x="8141375" y="4140875"/>
            <a:ext cx="1002625" cy="1002625"/>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480" y="-1"/>
            <a:ext cx="3349775" cy="5158015"/>
          </a:xfrm>
          <a:prstGeom prst="rect">
            <a:avLst/>
          </a:prstGeom>
        </p:spPr>
      </p:pic>
      <p:sp>
        <p:nvSpPr>
          <p:cNvPr id="6" name="Text Placeholder 5"/>
          <p:cNvSpPr>
            <a:spLocks noGrp="1"/>
          </p:cNvSpPr>
          <p:nvPr>
            <p:ph type="body" idx="1"/>
          </p:nvPr>
        </p:nvSpPr>
        <p:spPr>
          <a:xfrm>
            <a:off x="457199" y="889000"/>
            <a:ext cx="4544385" cy="3632200"/>
          </a:xfrm>
        </p:spPr>
        <p:txBody>
          <a:bodyPr/>
          <a:lstStyle/>
          <a:p>
            <a:endParaRPr lang="en-GB" sz="2000" kern="1200" dirty="0" smtClean="0">
              <a:solidFill>
                <a:schemeClr val="tx1"/>
              </a:solidFill>
              <a:latin typeface="Georgia"/>
              <a:cs typeface="Georgia"/>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3853" y="0"/>
            <a:ext cx="2649253" cy="515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82" y="-2"/>
            <a:ext cx="2636963" cy="5141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9281" y="-1"/>
            <a:ext cx="2619422" cy="514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t="-1484" r="17504" b="1484"/>
          <a:stretch/>
        </p:blipFill>
        <p:spPr bwMode="auto">
          <a:xfrm>
            <a:off x="6963322" y="272204"/>
            <a:ext cx="1976437" cy="35631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1"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10577"/>
          <a:stretch/>
        </p:blipFill>
        <p:spPr bwMode="auto">
          <a:xfrm>
            <a:off x="457199" y="1311541"/>
            <a:ext cx="7049372" cy="302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609599" y="358378"/>
            <a:ext cx="8543926" cy="683022"/>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GB" dirty="0">
                <a:latin typeface="Georgia"/>
                <a:cs typeface="Georgia"/>
              </a:rPr>
              <a:t>Quantitative evaluation</a:t>
            </a:r>
          </a:p>
        </p:txBody>
      </p:sp>
    </p:spTree>
    <p:extLst>
      <p:ext uri="{BB962C8B-B14F-4D97-AF65-F5344CB8AC3E}">
        <p14:creationId xmlns:p14="http://schemas.microsoft.com/office/powerpoint/2010/main" val="203232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8"/>
            <a:ext cx="8543926" cy="683022"/>
          </a:xfrm>
        </p:spPr>
        <p:txBody>
          <a:bodyPr/>
          <a:lstStyle/>
          <a:p>
            <a:r>
              <a:rPr lang="es-ES" dirty="0" err="1" smtClean="0">
                <a:latin typeface="Georgia"/>
                <a:cs typeface="Georgia"/>
              </a:rPr>
              <a:t>Context</a:t>
            </a:r>
            <a:r>
              <a:rPr lang="es-ES" dirty="0" smtClean="0">
                <a:latin typeface="Georgia"/>
                <a:cs typeface="Georgia"/>
              </a:rPr>
              <a:t>	</a:t>
            </a:r>
            <a:endParaRPr lang="en-GB" dirty="0">
              <a:latin typeface="Georgia"/>
              <a:cs typeface="Georgia"/>
            </a:endParaRPr>
          </a:p>
        </p:txBody>
      </p:sp>
      <p:pic>
        <p:nvPicPr>
          <p:cNvPr id="5" name="Shape 73"/>
          <p:cNvPicPr preferRelativeResize="0"/>
          <p:nvPr/>
        </p:nvPicPr>
        <p:blipFill>
          <a:blip r:embed="rId3">
            <a:alphaModFix/>
          </a:blip>
          <a:stretch>
            <a:fillRect/>
          </a:stretch>
        </p:blipFill>
        <p:spPr>
          <a:xfrm>
            <a:off x="8141375" y="4140875"/>
            <a:ext cx="1002625" cy="1002625"/>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480" y="-1"/>
            <a:ext cx="3349775" cy="5158015"/>
          </a:xfrm>
          <a:prstGeom prst="rect">
            <a:avLst/>
          </a:prstGeom>
        </p:spPr>
      </p:pic>
      <p:sp>
        <p:nvSpPr>
          <p:cNvPr id="6" name="Text Placeholder 5"/>
          <p:cNvSpPr>
            <a:spLocks noGrp="1"/>
          </p:cNvSpPr>
          <p:nvPr>
            <p:ph type="body" idx="1"/>
          </p:nvPr>
        </p:nvSpPr>
        <p:spPr>
          <a:xfrm>
            <a:off x="457199" y="889000"/>
            <a:ext cx="4544385" cy="3632200"/>
          </a:xfrm>
        </p:spPr>
        <p:txBody>
          <a:bodyPr/>
          <a:lstStyle/>
          <a:p>
            <a:endParaRPr lang="en-GB" sz="2000" kern="1200" dirty="0" smtClean="0">
              <a:solidFill>
                <a:schemeClr val="tx1"/>
              </a:solidFill>
              <a:latin typeface="Georgia"/>
              <a:cs typeface="Georgia"/>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3853" y="0"/>
            <a:ext cx="2649253" cy="515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82" y="-2"/>
            <a:ext cx="2636963" cy="5141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9281" y="-1"/>
            <a:ext cx="2619422" cy="514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t="-1484" r="17504" b="1484"/>
          <a:stretch/>
        </p:blipFill>
        <p:spPr bwMode="auto">
          <a:xfrm>
            <a:off x="6963322" y="272204"/>
            <a:ext cx="1976437" cy="35631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1" name="Title 1"/>
          <p:cNvSpPr txBox="1">
            <a:spLocks/>
          </p:cNvSpPr>
          <p:nvPr/>
        </p:nvSpPr>
        <p:spPr>
          <a:xfrm>
            <a:off x="395833" y="358378"/>
            <a:ext cx="8543926" cy="683022"/>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GB" dirty="0" smtClean="0">
                <a:latin typeface="Georgia"/>
                <a:cs typeface="Georgia"/>
              </a:rPr>
              <a:t>Qualitative evaluation</a:t>
            </a:r>
            <a:endParaRPr lang="en-GB" dirty="0">
              <a:latin typeface="Georgia"/>
              <a:cs typeface="Georgia"/>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97" y="1239340"/>
            <a:ext cx="7844778" cy="3910634"/>
          </a:xfrm>
          <a:prstGeom prst="rect">
            <a:avLst/>
          </a:prstGeom>
        </p:spPr>
      </p:pic>
    </p:spTree>
    <p:extLst>
      <p:ext uri="{BB962C8B-B14F-4D97-AF65-F5344CB8AC3E}">
        <p14:creationId xmlns:p14="http://schemas.microsoft.com/office/powerpoint/2010/main" val="677496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480" y="0"/>
            <a:ext cx="3439431" cy="5143500"/>
          </a:xfrm>
          <a:prstGeom prst="rect">
            <a:avLst/>
          </a:prstGeom>
        </p:spPr>
      </p:pic>
      <p:sp>
        <p:nvSpPr>
          <p:cNvPr id="2" name="Title 1"/>
          <p:cNvSpPr>
            <a:spLocks noGrp="1"/>
          </p:cNvSpPr>
          <p:nvPr>
            <p:ph type="title"/>
          </p:nvPr>
        </p:nvSpPr>
        <p:spPr>
          <a:xfrm>
            <a:off x="457199" y="205978"/>
            <a:ext cx="8543926" cy="683022"/>
          </a:xfrm>
        </p:spPr>
        <p:txBody>
          <a:bodyPr/>
          <a:lstStyle/>
          <a:p>
            <a:r>
              <a:rPr lang="en-GB" dirty="0" smtClean="0">
                <a:latin typeface="Georgia"/>
                <a:cs typeface="Georgia"/>
              </a:rPr>
              <a:t>Impact beyond the event</a:t>
            </a:r>
            <a:endParaRPr lang="en-GB" dirty="0">
              <a:latin typeface="Georgia"/>
              <a:cs typeface="Georgia"/>
            </a:endParaRPr>
          </a:p>
        </p:txBody>
      </p:sp>
      <p:pic>
        <p:nvPicPr>
          <p:cNvPr id="9"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484" r="17504" b="1484"/>
          <a:stretch/>
        </p:blipFill>
        <p:spPr bwMode="auto">
          <a:xfrm>
            <a:off x="6963322" y="272204"/>
            <a:ext cx="1976437" cy="35631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2" name="Text Placeholder 5"/>
          <p:cNvSpPr>
            <a:spLocks noGrp="1"/>
          </p:cNvSpPr>
          <p:nvPr>
            <p:ph type="body" idx="1"/>
          </p:nvPr>
        </p:nvSpPr>
        <p:spPr>
          <a:xfrm>
            <a:off x="457199" y="889000"/>
            <a:ext cx="5956127" cy="3632200"/>
          </a:xfrm>
        </p:spPr>
        <p:txBody>
          <a:bodyPr/>
          <a:lstStyle/>
          <a:p>
            <a:r>
              <a:rPr lang="en-GB" sz="2000" kern="1200" dirty="0" smtClean="0">
                <a:solidFill>
                  <a:schemeClr val="tx1"/>
                </a:solidFill>
                <a:latin typeface="Georgia"/>
                <a:cs typeface="Georgia"/>
              </a:rPr>
              <a:t>Participants wrote to themselves a postcard as a reminder </a:t>
            </a:r>
            <a:r>
              <a:rPr lang="en-GB" sz="2000" kern="1200" dirty="0" smtClean="0">
                <a:solidFill>
                  <a:schemeClr val="tx1"/>
                </a:solidFill>
                <a:latin typeface="Georgia"/>
                <a:cs typeface="Georgia"/>
              </a:rPr>
              <a:t>for </a:t>
            </a:r>
            <a:r>
              <a:rPr lang="en-GB" sz="2000" kern="1200" dirty="0" smtClean="0">
                <a:solidFill>
                  <a:schemeClr val="tx1"/>
                </a:solidFill>
                <a:latin typeface="Georgia"/>
                <a:cs typeface="Georgia"/>
              </a:rPr>
              <a:t>future action.</a:t>
            </a:r>
          </a:p>
          <a:p>
            <a:endParaRPr lang="en-GB" sz="2000" kern="1200" dirty="0">
              <a:solidFill>
                <a:schemeClr val="tx1"/>
              </a:solidFill>
              <a:latin typeface="Georgia"/>
              <a:cs typeface="Georgia"/>
            </a:endParaRPr>
          </a:p>
          <a:p>
            <a:r>
              <a:rPr lang="en-US" sz="2000" b="1" kern="1200" dirty="0">
                <a:solidFill>
                  <a:schemeClr val="tx1"/>
                </a:solidFill>
              </a:rPr>
              <a:t>How might you use what you have learned in the future or change some aspects of your practice as a result of attending this event?</a:t>
            </a:r>
            <a:r>
              <a:rPr lang="en-US" sz="2000" dirty="0"/>
              <a:t> </a:t>
            </a:r>
            <a:endParaRPr lang="en-US" sz="2000" kern="1200" dirty="0" smtClean="0">
              <a:solidFill>
                <a:schemeClr val="tx1"/>
              </a:solidFill>
            </a:endParaRPr>
          </a:p>
          <a:p>
            <a:endParaRPr lang="en-US" sz="2000" b="1" kern="1200" dirty="0">
              <a:solidFill>
                <a:schemeClr val="tx1"/>
              </a:solidFill>
            </a:endParaRPr>
          </a:p>
          <a:p>
            <a:r>
              <a:rPr lang="en-US" sz="2000" b="1" kern="1200" dirty="0" smtClean="0">
                <a:solidFill>
                  <a:schemeClr val="tx1"/>
                </a:solidFill>
              </a:rPr>
              <a:t>What </a:t>
            </a:r>
            <a:r>
              <a:rPr lang="en-US" sz="2000" b="1" kern="1200" dirty="0">
                <a:solidFill>
                  <a:schemeClr val="tx1"/>
                </a:solidFill>
              </a:rPr>
              <a:t>will you do next? (i.e. what is your action plan arising from </a:t>
            </a:r>
            <a:r>
              <a:rPr lang="en-US" sz="2000" b="1" kern="1200" dirty="0" smtClean="0">
                <a:solidFill>
                  <a:schemeClr val="tx1"/>
                </a:solidFill>
              </a:rPr>
              <a:t>this </a:t>
            </a:r>
            <a:r>
              <a:rPr lang="en-US" sz="2000" b="1" kern="1200" dirty="0">
                <a:solidFill>
                  <a:schemeClr val="tx1"/>
                </a:solidFill>
              </a:rPr>
              <a:t>workshop?)</a:t>
            </a:r>
            <a:r>
              <a:rPr lang="en-US" sz="2000" dirty="0"/>
              <a:t> </a:t>
            </a:r>
            <a:endParaRPr lang="en-GB" sz="2000" kern="1200" dirty="0" smtClean="0">
              <a:solidFill>
                <a:schemeClr val="tx1"/>
              </a:solidFill>
              <a:latin typeface="Georgia"/>
              <a:cs typeface="Georgia"/>
            </a:endParaRPr>
          </a:p>
          <a:p>
            <a:endParaRPr lang="en-GB" sz="2000" kern="1200" dirty="0" smtClean="0">
              <a:solidFill>
                <a:schemeClr val="tx1"/>
              </a:solidFill>
              <a:latin typeface="Georgia"/>
              <a:cs typeface="Georgia"/>
            </a:endParaRPr>
          </a:p>
          <a:p>
            <a:r>
              <a:rPr lang="en-GB" sz="2000" kern="1200" dirty="0" smtClean="0">
                <a:solidFill>
                  <a:schemeClr val="tx1"/>
                </a:solidFill>
                <a:latin typeface="Georgia"/>
                <a:cs typeface="Georgia"/>
              </a:rPr>
              <a:t>We posted them two months after the event.</a:t>
            </a:r>
          </a:p>
        </p:txBody>
      </p:sp>
    </p:spTree>
    <p:extLst>
      <p:ext uri="{BB962C8B-B14F-4D97-AF65-F5344CB8AC3E}">
        <p14:creationId xmlns:p14="http://schemas.microsoft.com/office/powerpoint/2010/main" val="2391886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146" name="Picture 2" descr="The course title 'Understanding language: learning and teaching' with colourful written notes in different languages. University of Southampton, January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11" y="1538946"/>
            <a:ext cx="3694707" cy="2463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9512" y="4489553"/>
            <a:ext cx="3806306" cy="369332"/>
          </a:xfrm>
          <a:prstGeom prst="rect">
            <a:avLst/>
          </a:prstGeom>
          <a:noFill/>
        </p:spPr>
        <p:txBody>
          <a:bodyPr wrap="square" rtlCol="0">
            <a:spAutoFit/>
          </a:bodyPr>
          <a:lstStyle/>
          <a:p>
            <a:r>
              <a:rPr lang="en-GB" sz="1800" dirty="0" smtClean="0">
                <a:solidFill>
                  <a:schemeClr val="bg1"/>
                </a:solidFill>
                <a:latin typeface="Georgia" panose="02040502050405020303" pitchFamily="18" charset="0"/>
              </a:rPr>
              <a:t>@</a:t>
            </a:r>
            <a:r>
              <a:rPr lang="en-GB" sz="1800" dirty="0" err="1" smtClean="0">
                <a:solidFill>
                  <a:schemeClr val="bg1"/>
                </a:solidFill>
                <a:latin typeface="Georgia" panose="02040502050405020303" pitchFamily="18" charset="0"/>
              </a:rPr>
              <a:t>AdrianaGWilde</a:t>
            </a:r>
            <a:endParaRPr lang="en-GB" sz="1800" dirty="0" smtClean="0">
              <a:solidFill>
                <a:schemeClr val="bg1"/>
              </a:solidFill>
              <a:latin typeface="Georgia" panose="02040502050405020303" pitchFamily="18" charset="0"/>
            </a:endParaRPr>
          </a:p>
        </p:txBody>
      </p:sp>
      <p:pic>
        <p:nvPicPr>
          <p:cNvPr id="1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484" r="17504" b="1484"/>
          <a:stretch/>
        </p:blipFill>
        <p:spPr bwMode="auto">
          <a:xfrm>
            <a:off x="6963322" y="272204"/>
            <a:ext cx="1976437" cy="35631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5" name="Text Placeholder 5"/>
          <p:cNvSpPr>
            <a:spLocks noGrp="1"/>
          </p:cNvSpPr>
          <p:nvPr>
            <p:ph type="body" idx="1"/>
          </p:nvPr>
        </p:nvSpPr>
        <p:spPr>
          <a:xfrm>
            <a:off x="4222750" y="1447800"/>
            <a:ext cx="4591050" cy="2768600"/>
          </a:xfrm>
        </p:spPr>
        <p:txBody>
          <a:bodyPr/>
          <a:lstStyle/>
          <a:p>
            <a:r>
              <a:rPr lang="en-GB" sz="2000" b="1" u="sng" kern="1200" dirty="0" smtClean="0">
                <a:solidFill>
                  <a:schemeClr val="bg1"/>
                </a:solidFill>
                <a:latin typeface="Georgia"/>
                <a:cs typeface="Georgia"/>
              </a:rPr>
              <a:t>Take away</a:t>
            </a:r>
          </a:p>
          <a:p>
            <a:endParaRPr lang="en-GB" sz="2000" kern="1200" dirty="0" smtClean="0">
              <a:solidFill>
                <a:schemeClr val="bg1"/>
              </a:solidFill>
              <a:latin typeface="Georgia"/>
              <a:cs typeface="Georgia"/>
            </a:endParaRPr>
          </a:p>
          <a:p>
            <a:r>
              <a:rPr lang="en-GB" sz="2000" kern="1200" dirty="0" smtClean="0">
                <a:solidFill>
                  <a:schemeClr val="bg1"/>
                </a:solidFill>
                <a:latin typeface="Georgia"/>
                <a:cs typeface="Georgia"/>
              </a:rPr>
              <a:t>Evaluation questionnaires </a:t>
            </a:r>
            <a:r>
              <a:rPr lang="en-GB" sz="2000" kern="1200" dirty="0" smtClean="0">
                <a:solidFill>
                  <a:schemeClr val="bg1"/>
                </a:solidFill>
                <a:latin typeface="Georgia"/>
                <a:cs typeface="Georgia"/>
              </a:rPr>
              <a:t>can </a:t>
            </a:r>
            <a:br>
              <a:rPr lang="en-GB" sz="2000" kern="1200" dirty="0" smtClean="0">
                <a:solidFill>
                  <a:schemeClr val="bg1"/>
                </a:solidFill>
                <a:latin typeface="Georgia"/>
                <a:cs typeface="Georgia"/>
              </a:rPr>
            </a:br>
            <a:r>
              <a:rPr lang="en-GB" sz="2000" kern="1200" dirty="0" smtClean="0">
                <a:solidFill>
                  <a:schemeClr val="bg1"/>
                </a:solidFill>
                <a:latin typeface="Georgia"/>
                <a:cs typeface="Georgia"/>
              </a:rPr>
              <a:t>be </a:t>
            </a:r>
            <a:r>
              <a:rPr lang="en-GB" sz="2000" kern="1200" dirty="0" smtClean="0">
                <a:solidFill>
                  <a:schemeClr val="bg1"/>
                </a:solidFill>
                <a:latin typeface="Georgia"/>
                <a:cs typeface="Georgia"/>
              </a:rPr>
              <a:t>used to </a:t>
            </a:r>
            <a:r>
              <a:rPr lang="en-GB" sz="2000" b="1" kern="1200" dirty="0" smtClean="0">
                <a:solidFill>
                  <a:schemeClr val="bg1"/>
                </a:solidFill>
                <a:latin typeface="Georgia"/>
                <a:cs typeface="Georgia"/>
              </a:rPr>
              <a:t>measure impact </a:t>
            </a:r>
          </a:p>
          <a:p>
            <a:endParaRPr lang="en-GB" sz="2000" kern="1200" dirty="0" smtClean="0">
              <a:solidFill>
                <a:schemeClr val="bg1"/>
              </a:solidFill>
              <a:latin typeface="Georgia"/>
              <a:cs typeface="Georgia"/>
            </a:endParaRPr>
          </a:p>
          <a:p>
            <a:r>
              <a:rPr lang="en-GB" sz="2000" kern="1200" dirty="0" smtClean="0">
                <a:solidFill>
                  <a:schemeClr val="bg1"/>
                </a:solidFill>
                <a:latin typeface="Georgia"/>
                <a:cs typeface="Georgia"/>
              </a:rPr>
              <a:t>Participants can write </a:t>
            </a:r>
            <a:r>
              <a:rPr lang="en-GB" sz="2000" kern="1200" dirty="0" smtClean="0">
                <a:solidFill>
                  <a:schemeClr val="bg1"/>
                </a:solidFill>
                <a:latin typeface="Georgia"/>
                <a:cs typeface="Georgia"/>
              </a:rPr>
              <a:t>future plans</a:t>
            </a:r>
            <a:r>
              <a:rPr lang="en-GB" sz="2000" kern="1200" dirty="0" smtClean="0">
                <a:solidFill>
                  <a:schemeClr val="bg1"/>
                </a:solidFill>
                <a:latin typeface="Georgia"/>
                <a:cs typeface="Georgia"/>
              </a:rPr>
              <a:t> </a:t>
            </a:r>
            <a:br>
              <a:rPr lang="en-GB" sz="2000" kern="1200" dirty="0" smtClean="0">
                <a:solidFill>
                  <a:schemeClr val="bg1"/>
                </a:solidFill>
                <a:latin typeface="Georgia"/>
                <a:cs typeface="Georgia"/>
              </a:rPr>
            </a:br>
            <a:r>
              <a:rPr lang="en-GB" sz="2000" kern="1200" dirty="0" smtClean="0">
                <a:solidFill>
                  <a:schemeClr val="bg1"/>
                </a:solidFill>
                <a:latin typeface="Georgia"/>
                <a:cs typeface="Georgia"/>
              </a:rPr>
              <a:t>in </a:t>
            </a:r>
            <a:r>
              <a:rPr lang="en-GB" sz="2000" kern="1200" dirty="0" smtClean="0">
                <a:solidFill>
                  <a:schemeClr val="bg1"/>
                </a:solidFill>
                <a:latin typeface="Georgia"/>
                <a:cs typeface="Georgia"/>
              </a:rPr>
              <a:t>a </a:t>
            </a:r>
            <a:r>
              <a:rPr lang="en-GB" sz="2000" b="1" kern="1200" dirty="0" smtClean="0">
                <a:solidFill>
                  <a:schemeClr val="bg1"/>
                </a:solidFill>
                <a:latin typeface="Georgia"/>
                <a:cs typeface="Georgia"/>
              </a:rPr>
              <a:t>postcard</a:t>
            </a:r>
            <a:r>
              <a:rPr lang="en-GB" sz="2000" kern="1200" dirty="0" smtClean="0">
                <a:solidFill>
                  <a:schemeClr val="bg1"/>
                </a:solidFill>
                <a:latin typeface="Georgia"/>
                <a:cs typeface="Georgia"/>
              </a:rPr>
              <a:t> to extend the workshop impact beyond its time.</a:t>
            </a:r>
            <a:endParaRPr lang="en-GB" sz="2000" kern="1200" dirty="0">
              <a:solidFill>
                <a:schemeClr val="bg1"/>
              </a:solidFill>
              <a:latin typeface="Georgia"/>
              <a:cs typeface="Georgia"/>
            </a:endParaRPr>
          </a:p>
          <a:p>
            <a:endParaRPr lang="en-GB" sz="2000" kern="1200" dirty="0" smtClean="0">
              <a:solidFill>
                <a:schemeClr val="bg1"/>
              </a:solidFill>
              <a:latin typeface="Georgia"/>
              <a:cs typeface="Georgia"/>
            </a:endParaRPr>
          </a:p>
        </p:txBody>
      </p:sp>
    </p:spTree>
    <p:extLst>
      <p:ext uri="{BB962C8B-B14F-4D97-AF65-F5344CB8AC3E}">
        <p14:creationId xmlns:p14="http://schemas.microsoft.com/office/powerpoint/2010/main" val="195352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TotalTime>
  <Words>933</Words>
  <Application>Microsoft Macintosh PowerPoint</Application>
  <PresentationFormat>On-screen Show (16:9)</PresentationFormat>
  <Paragraphs>49</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Georgia</vt:lpstr>
      <vt:lpstr>Arial</vt:lpstr>
      <vt:lpstr>simple-light</vt:lpstr>
      <vt:lpstr>PowerPoint Presentation</vt:lpstr>
      <vt:lpstr>Context </vt:lpstr>
      <vt:lpstr>Context </vt:lpstr>
      <vt:lpstr>Context </vt:lpstr>
      <vt:lpstr>Context </vt:lpstr>
      <vt:lpstr>Impact beyond the event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ml4c08</dc:creator>
  <cp:lastModifiedBy>Electronics &amp; Computer Science</cp:lastModifiedBy>
  <cp:revision>69</cp:revision>
  <cp:lastPrinted>2016-09-19T23:58:19Z</cp:lastPrinted>
  <dcterms:created xsi:type="dcterms:W3CDTF">2015-03-05T16:56:34Z</dcterms:created>
  <dcterms:modified xsi:type="dcterms:W3CDTF">2016-09-20T07:57:43Z</dcterms:modified>
</cp:coreProperties>
</file>