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5143500" type="screen16x9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0" d="100"/>
          <a:sy n="90" d="100"/>
        </p:scale>
        <p:origin x="816" y="7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320C1-76EE-4052-8E07-093AC06F748A}" type="datetimeFigureOut">
              <a:rPr lang="fr-FR" smtClean="0"/>
              <a:t>22/07/2020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467FE-6787-47B0-9531-05D92AFBC965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094927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320C1-76EE-4052-8E07-093AC06F748A}" type="datetimeFigureOut">
              <a:rPr lang="fr-FR" smtClean="0"/>
              <a:t>22/07/2020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467FE-6787-47B0-9531-05D92AFBC965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046177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320C1-76EE-4052-8E07-093AC06F748A}" type="datetimeFigureOut">
              <a:rPr lang="fr-FR" smtClean="0"/>
              <a:t>22/07/2020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467FE-6787-47B0-9531-05D92AFBC965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774274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320C1-76EE-4052-8E07-093AC06F748A}" type="datetimeFigureOut">
              <a:rPr lang="fr-FR" smtClean="0"/>
              <a:t>22/07/2020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467FE-6787-47B0-9531-05D92AFBC965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595324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320C1-76EE-4052-8E07-093AC06F748A}" type="datetimeFigureOut">
              <a:rPr lang="fr-FR" smtClean="0"/>
              <a:t>22/07/2020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467FE-6787-47B0-9531-05D92AFBC965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349653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320C1-76EE-4052-8E07-093AC06F748A}" type="datetimeFigureOut">
              <a:rPr lang="fr-FR" smtClean="0"/>
              <a:t>22/07/2020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467FE-6787-47B0-9531-05D92AFBC965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752845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320C1-76EE-4052-8E07-093AC06F748A}" type="datetimeFigureOut">
              <a:rPr lang="fr-FR" smtClean="0"/>
              <a:t>22/07/2020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467FE-6787-47B0-9531-05D92AFBC965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278163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320C1-76EE-4052-8E07-093AC06F748A}" type="datetimeFigureOut">
              <a:rPr lang="fr-FR" smtClean="0"/>
              <a:t>22/07/2020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467FE-6787-47B0-9531-05D92AFBC965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299020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320C1-76EE-4052-8E07-093AC06F748A}" type="datetimeFigureOut">
              <a:rPr lang="fr-FR" smtClean="0"/>
              <a:t>22/07/2020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467FE-6787-47B0-9531-05D92AFBC965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413648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320C1-76EE-4052-8E07-093AC06F748A}" type="datetimeFigureOut">
              <a:rPr lang="fr-FR" smtClean="0"/>
              <a:t>22/07/2020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467FE-6787-47B0-9531-05D92AFBC965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847863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320C1-76EE-4052-8E07-093AC06F748A}" type="datetimeFigureOut">
              <a:rPr lang="fr-FR" smtClean="0"/>
              <a:t>22/07/2020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467FE-6787-47B0-9531-05D92AFBC965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048800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C320C1-76EE-4052-8E07-093AC06F748A}" type="datetimeFigureOut">
              <a:rPr lang="fr-FR" smtClean="0"/>
              <a:t>22/07/2020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C467FE-6787-47B0-9531-05D92AFBC965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850442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36638" y="195486"/>
            <a:ext cx="2808313" cy="476190"/>
          </a:xfrm>
          <a:prstGeom prst="rect">
            <a:avLst/>
          </a:prstGeom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/>
              <a:t>Perceptions and knowledge</a:t>
            </a:r>
          </a:p>
        </p:txBody>
      </p:sp>
      <p:sp>
        <p:nvSpPr>
          <p:cNvPr id="5" name="Rectangle 4"/>
          <p:cNvSpPr/>
          <p:nvPr/>
        </p:nvSpPr>
        <p:spPr>
          <a:xfrm>
            <a:off x="3813501" y="3607728"/>
            <a:ext cx="1728192" cy="476190"/>
          </a:xfrm>
          <a:prstGeom prst="rect">
            <a:avLst/>
          </a:prstGeom>
          <a:ln w="9525"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/>
              <a:t>Solutions </a:t>
            </a:r>
          </a:p>
          <a:p>
            <a:pPr algn="ctr"/>
            <a:r>
              <a:rPr lang="en-US" sz="1400" dirty="0"/>
              <a:t>to fill the gap</a:t>
            </a:r>
          </a:p>
        </p:txBody>
      </p:sp>
      <p:sp>
        <p:nvSpPr>
          <p:cNvPr id="6" name="Rectangle 5"/>
          <p:cNvSpPr/>
          <p:nvPr/>
        </p:nvSpPr>
        <p:spPr>
          <a:xfrm>
            <a:off x="6357319" y="195486"/>
            <a:ext cx="2679177" cy="476190"/>
          </a:xfrm>
          <a:prstGeom prst="rect">
            <a:avLst/>
          </a:prstGeom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/>
              <a:t>Constraints and barriers</a:t>
            </a:r>
          </a:p>
        </p:txBody>
      </p:sp>
      <p:cxnSp>
        <p:nvCxnSpPr>
          <p:cNvPr id="7" name="Connecteur droit 6"/>
          <p:cNvCxnSpPr/>
          <p:nvPr/>
        </p:nvCxnSpPr>
        <p:spPr>
          <a:xfrm>
            <a:off x="3044951" y="671676"/>
            <a:ext cx="765534" cy="293605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Connecteur droit 7"/>
          <p:cNvCxnSpPr/>
          <p:nvPr/>
        </p:nvCxnSpPr>
        <p:spPr>
          <a:xfrm flipH="1">
            <a:off x="5538677" y="671676"/>
            <a:ext cx="818642" cy="293605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Hexagone 8"/>
          <p:cNvSpPr/>
          <p:nvPr/>
        </p:nvSpPr>
        <p:spPr>
          <a:xfrm>
            <a:off x="1648141" y="2458709"/>
            <a:ext cx="1152129" cy="422678"/>
          </a:xfrm>
          <a:prstGeom prst="hexagon">
            <a:avLst>
              <a:gd name="adj" fmla="val 47528"/>
              <a:gd name="vf" fmla="val 115470"/>
            </a:avLst>
          </a:prstGeom>
          <a:noFill/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300" dirty="0">
                <a:solidFill>
                  <a:schemeClr val="dk1"/>
                </a:solidFill>
              </a:rPr>
              <a:t>Physical</a:t>
            </a:r>
            <a:r>
              <a:rPr lang="fr-FR" sz="1300" dirty="0"/>
              <a:t> </a:t>
            </a:r>
            <a:r>
              <a:rPr lang="fr-FR" sz="1300" dirty="0" err="1">
                <a:solidFill>
                  <a:schemeClr val="dk1"/>
                </a:solidFill>
              </a:rPr>
              <a:t>activity</a:t>
            </a:r>
            <a:endParaRPr lang="fr-FR" sz="1300" dirty="0">
              <a:solidFill>
                <a:schemeClr val="dk1"/>
              </a:solidFill>
            </a:endParaRPr>
          </a:p>
        </p:txBody>
      </p:sp>
      <p:sp>
        <p:nvSpPr>
          <p:cNvPr id="10" name="Hexagone 9"/>
          <p:cNvSpPr/>
          <p:nvPr/>
        </p:nvSpPr>
        <p:spPr>
          <a:xfrm>
            <a:off x="6768437" y="2153523"/>
            <a:ext cx="1475971" cy="648072"/>
          </a:xfrm>
          <a:prstGeom prst="hexagon">
            <a:avLst/>
          </a:prstGeom>
          <a:noFill/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/>
              <a:t>Barriers </a:t>
            </a:r>
          </a:p>
          <a:p>
            <a:pPr algn="ctr"/>
            <a:r>
              <a:rPr lang="en-US" sz="1400" dirty="0"/>
              <a:t>due to the environment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968360" y="2918350"/>
            <a:ext cx="1418474" cy="445488"/>
          </a:xfrm>
          <a:prstGeom prst="rect">
            <a:avLst/>
          </a:prstGeom>
          <a:ln w="9525">
            <a:prstDash val="lg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/>
              <a:t>Youth-friendly </a:t>
            </a:r>
          </a:p>
          <a:p>
            <a:pPr algn="ctr"/>
            <a:r>
              <a:rPr lang="en-US" sz="1400" dirty="0"/>
              <a:t>places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693022" y="938119"/>
            <a:ext cx="1969151" cy="476191"/>
          </a:xfrm>
          <a:prstGeom prst="rect">
            <a:avLst/>
          </a:prstGeom>
          <a:ln w="9525">
            <a:prstDash val="lgDashDot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/>
              <a:t>Awareness, </a:t>
            </a:r>
          </a:p>
          <a:p>
            <a:pPr algn="ctr"/>
            <a:r>
              <a:rPr lang="en-US" sz="1400" dirty="0"/>
              <a:t>prevention messages</a:t>
            </a:r>
          </a:p>
        </p:txBody>
      </p:sp>
      <p:sp>
        <p:nvSpPr>
          <p:cNvPr id="13" name="Rectangle 12"/>
          <p:cNvSpPr/>
          <p:nvPr/>
        </p:nvSpPr>
        <p:spPr>
          <a:xfrm>
            <a:off x="3837922" y="1938721"/>
            <a:ext cx="1679350" cy="332174"/>
          </a:xfrm>
          <a:prstGeom prst="rect">
            <a:avLst/>
          </a:prstGeom>
          <a:ln w="9525"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/>
              <a:t>Political response</a:t>
            </a:r>
          </a:p>
        </p:txBody>
      </p:sp>
      <p:grpSp>
        <p:nvGrpSpPr>
          <p:cNvPr id="22" name="Groupe 21"/>
          <p:cNvGrpSpPr/>
          <p:nvPr/>
        </p:nvGrpSpPr>
        <p:grpSpPr>
          <a:xfrm>
            <a:off x="107504" y="874411"/>
            <a:ext cx="1641302" cy="720080"/>
            <a:chOff x="1539280" y="775137"/>
            <a:chExt cx="1641302" cy="720080"/>
          </a:xfrm>
        </p:grpSpPr>
        <p:sp>
          <p:nvSpPr>
            <p:cNvPr id="23" name="Rectangle 22"/>
            <p:cNvSpPr/>
            <p:nvPr/>
          </p:nvSpPr>
          <p:spPr>
            <a:xfrm>
              <a:off x="1699440" y="816292"/>
              <a:ext cx="905078" cy="635400"/>
            </a:xfrm>
            <a:prstGeom prst="rect">
              <a:avLst/>
            </a:prstGeom>
            <a:ln w="9525"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lang="fr-FR" sz="1400" i="1" dirty="0">
                  <a:solidFill>
                    <a:schemeClr val="dk1"/>
                  </a:solidFill>
                </a:rPr>
                <a:t>Diverse</a:t>
              </a:r>
            </a:p>
            <a:p>
              <a:pPr algn="ctr"/>
              <a:endParaRPr lang="fr-FR" sz="300" i="1" dirty="0">
                <a:solidFill>
                  <a:schemeClr val="dk1"/>
                </a:solidFill>
              </a:endParaRPr>
            </a:p>
            <a:p>
              <a:pPr algn="ctr"/>
              <a:r>
                <a:rPr lang="fr-FR" sz="1400" i="1" dirty="0"/>
                <a:t>  </a:t>
              </a:r>
              <a:r>
                <a:rPr lang="fr-FR" sz="1400" i="1" dirty="0" err="1"/>
                <a:t>Vitamins</a:t>
              </a:r>
              <a:endParaRPr lang="fr-FR" sz="1400" i="1" dirty="0">
                <a:solidFill>
                  <a:schemeClr val="dk1"/>
                </a:solidFill>
              </a:endParaRPr>
            </a:p>
          </p:txBody>
        </p:sp>
        <p:sp>
          <p:nvSpPr>
            <p:cNvPr id="24" name="Rectangle 23"/>
            <p:cNvSpPr/>
            <p:nvPr/>
          </p:nvSpPr>
          <p:spPr>
            <a:xfrm>
              <a:off x="2316486" y="859817"/>
              <a:ext cx="864096" cy="438909"/>
            </a:xfrm>
            <a:prstGeom prst="rect">
              <a:avLst/>
            </a:prstGeom>
            <a:noFill/>
            <a:ln w="9525"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r-FR" sz="1400" i="1" dirty="0" err="1">
                  <a:solidFill>
                    <a:schemeClr val="dk1"/>
                  </a:solidFill>
                </a:rPr>
                <a:t>Hygienic</a:t>
              </a:r>
              <a:endParaRPr lang="fr-FR" sz="1400" i="1" dirty="0">
                <a:solidFill>
                  <a:schemeClr val="dk1"/>
                </a:solidFill>
              </a:endParaRPr>
            </a:p>
          </p:txBody>
        </p:sp>
        <p:sp>
          <p:nvSpPr>
            <p:cNvPr id="25" name="Ellipse 24"/>
            <p:cNvSpPr/>
            <p:nvPr/>
          </p:nvSpPr>
          <p:spPr>
            <a:xfrm>
              <a:off x="1539280" y="775137"/>
              <a:ext cx="1610145" cy="72008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26" name="Groupe 25"/>
          <p:cNvGrpSpPr/>
          <p:nvPr/>
        </p:nvGrpSpPr>
        <p:grpSpPr>
          <a:xfrm>
            <a:off x="185030" y="2449020"/>
            <a:ext cx="1610145" cy="1049267"/>
            <a:chOff x="1539279" y="1882523"/>
            <a:chExt cx="1610145" cy="1049267"/>
          </a:xfrm>
        </p:grpSpPr>
        <p:sp>
          <p:nvSpPr>
            <p:cNvPr id="27" name="Rectangle 26"/>
            <p:cNvSpPr/>
            <p:nvPr/>
          </p:nvSpPr>
          <p:spPr>
            <a:xfrm>
              <a:off x="1619674" y="1882523"/>
              <a:ext cx="1368150" cy="612068"/>
            </a:xfrm>
            <a:prstGeom prst="rect">
              <a:avLst/>
            </a:prstGeom>
            <a:noFill/>
            <a:ln w="9525"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r-FR" sz="1400" i="1" dirty="0"/>
                <a:t>Physical and mental </a:t>
              </a:r>
              <a:r>
                <a:rPr lang="fr-FR" sz="1400" i="1" dirty="0" err="1"/>
                <a:t>benefits</a:t>
              </a:r>
              <a:endParaRPr lang="fr-FR" sz="1400" i="1" dirty="0">
                <a:solidFill>
                  <a:schemeClr val="dk1"/>
                </a:solidFill>
              </a:endParaRPr>
            </a:p>
          </p:txBody>
        </p:sp>
        <p:sp>
          <p:nvSpPr>
            <p:cNvPr id="28" name="Rectangle 27"/>
            <p:cNvSpPr/>
            <p:nvPr/>
          </p:nvSpPr>
          <p:spPr>
            <a:xfrm>
              <a:off x="1665711" y="2372990"/>
              <a:ext cx="1466129" cy="558800"/>
            </a:xfrm>
            <a:prstGeom prst="rect">
              <a:avLst/>
            </a:prstGeom>
            <a:noFill/>
            <a:ln w="9525"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r-FR" sz="1400" i="1" dirty="0" err="1"/>
                <a:t>Willingness</a:t>
              </a:r>
              <a:r>
                <a:rPr lang="fr-FR" sz="1400" i="1" dirty="0"/>
                <a:t> to do sport</a:t>
              </a:r>
              <a:endParaRPr lang="fr-FR" sz="1400" i="1" dirty="0">
                <a:solidFill>
                  <a:schemeClr val="dk1"/>
                </a:solidFill>
              </a:endParaRPr>
            </a:p>
          </p:txBody>
        </p:sp>
        <p:sp>
          <p:nvSpPr>
            <p:cNvPr id="29" name="Ellipse 28"/>
            <p:cNvSpPr/>
            <p:nvPr/>
          </p:nvSpPr>
          <p:spPr>
            <a:xfrm>
              <a:off x="1539279" y="1897847"/>
              <a:ext cx="1610145" cy="978117"/>
            </a:xfrm>
            <a:prstGeom prst="ellipse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30" name="Hexagone 29"/>
          <p:cNvSpPr/>
          <p:nvPr/>
        </p:nvSpPr>
        <p:spPr>
          <a:xfrm>
            <a:off x="1640793" y="1253985"/>
            <a:ext cx="1188132" cy="288033"/>
          </a:xfrm>
          <a:prstGeom prst="hexagon">
            <a:avLst>
              <a:gd name="adj" fmla="val 46991"/>
              <a:gd name="vf" fmla="val 115470"/>
            </a:avLst>
          </a:prstGeom>
          <a:noFill/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400" dirty="0">
                <a:solidFill>
                  <a:schemeClr val="dk1"/>
                </a:solidFill>
              </a:rPr>
              <a:t>Nutrition</a:t>
            </a:r>
          </a:p>
        </p:txBody>
      </p:sp>
      <p:sp>
        <p:nvSpPr>
          <p:cNvPr id="31" name="Hexagone 30"/>
          <p:cNvSpPr/>
          <p:nvPr/>
        </p:nvSpPr>
        <p:spPr>
          <a:xfrm rot="5400000">
            <a:off x="1008312" y="1886466"/>
            <a:ext cx="1264962" cy="288032"/>
          </a:xfrm>
          <a:prstGeom prst="hexagon">
            <a:avLst>
              <a:gd name="adj" fmla="val 52153"/>
              <a:gd name="vf" fmla="val 115470"/>
            </a:avLst>
          </a:prstGeom>
          <a:solidFill>
            <a:schemeClr val="bg1"/>
          </a:solidFill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vert270" rtlCol="0" anchor="ctr"/>
          <a:lstStyle/>
          <a:p>
            <a:pPr algn="ctr"/>
            <a:r>
              <a:rPr lang="fr-FR" sz="1200" b="1" dirty="0">
                <a:solidFill>
                  <a:schemeClr val="dk1"/>
                </a:solidFill>
              </a:rPr>
              <a:t>HEALTH</a:t>
            </a:r>
            <a:endParaRPr lang="fr-FR" sz="1400" b="1" dirty="0">
              <a:solidFill>
                <a:schemeClr val="dk1"/>
              </a:solidFill>
            </a:endParaRPr>
          </a:p>
        </p:txBody>
      </p:sp>
      <p:sp>
        <p:nvSpPr>
          <p:cNvPr id="32" name="Hexagone 31"/>
          <p:cNvSpPr/>
          <p:nvPr/>
        </p:nvSpPr>
        <p:spPr>
          <a:xfrm>
            <a:off x="6768437" y="1507958"/>
            <a:ext cx="1525312" cy="487728"/>
          </a:xfrm>
          <a:prstGeom prst="hexagon">
            <a:avLst/>
          </a:prstGeom>
          <a:noFill/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/>
              <a:t>Economic difficulties</a:t>
            </a:r>
          </a:p>
        </p:txBody>
      </p:sp>
      <p:cxnSp>
        <p:nvCxnSpPr>
          <p:cNvPr id="35" name="Connecteur en angle 34"/>
          <p:cNvCxnSpPr>
            <a:stCxn id="12" idx="1"/>
            <a:endCxn id="30" idx="0"/>
          </p:cNvCxnSpPr>
          <p:nvPr/>
        </p:nvCxnSpPr>
        <p:spPr>
          <a:xfrm rot="10800000" flipV="1">
            <a:off x="2828926" y="1176214"/>
            <a:ext cx="864097" cy="221787"/>
          </a:xfrm>
          <a:prstGeom prst="bentConnector3">
            <a:avLst>
              <a:gd name="adj1" fmla="val 52540"/>
            </a:avLst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6" name="Connecteur en angle 35"/>
          <p:cNvCxnSpPr>
            <a:stCxn id="12" idx="1"/>
            <a:endCxn id="9" idx="0"/>
          </p:cNvCxnSpPr>
          <p:nvPr/>
        </p:nvCxnSpPr>
        <p:spPr>
          <a:xfrm rot="10800000" flipV="1">
            <a:off x="2800270" y="1176214"/>
            <a:ext cx="892752" cy="1493833"/>
          </a:xfrm>
          <a:prstGeom prst="bentConnector3">
            <a:avLst>
              <a:gd name="adj1" fmla="val 50000"/>
            </a:avLst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8" name="Connecteur en angle 37"/>
          <p:cNvCxnSpPr>
            <a:stCxn id="13" idx="1"/>
            <a:endCxn id="9" idx="0"/>
          </p:cNvCxnSpPr>
          <p:nvPr/>
        </p:nvCxnSpPr>
        <p:spPr>
          <a:xfrm rot="10800000" flipV="1">
            <a:off x="2800270" y="2104808"/>
            <a:ext cx="1037652" cy="565240"/>
          </a:xfrm>
          <a:prstGeom prst="bentConnector3">
            <a:avLst>
              <a:gd name="adj1" fmla="val 57049"/>
            </a:avLst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9" name="Connecteur en angle 38"/>
          <p:cNvCxnSpPr>
            <a:stCxn id="11" idx="1"/>
            <a:endCxn id="9" idx="1"/>
          </p:cNvCxnSpPr>
          <p:nvPr/>
        </p:nvCxnSpPr>
        <p:spPr>
          <a:xfrm rot="10800000">
            <a:off x="2599380" y="2881388"/>
            <a:ext cx="1368980" cy="259707"/>
          </a:xfrm>
          <a:prstGeom prst="bentConnector2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0" name="Connecteur en angle 39"/>
          <p:cNvCxnSpPr>
            <a:stCxn id="13" idx="3"/>
            <a:endCxn id="32" idx="3"/>
          </p:cNvCxnSpPr>
          <p:nvPr/>
        </p:nvCxnSpPr>
        <p:spPr>
          <a:xfrm flipV="1">
            <a:off x="5517272" y="1751822"/>
            <a:ext cx="1251165" cy="352986"/>
          </a:xfrm>
          <a:prstGeom prst="bentConnector3">
            <a:avLst>
              <a:gd name="adj1" fmla="val 66956"/>
            </a:avLst>
          </a:prstGeom>
          <a:ln>
            <a:prstDash val="sysDash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1" name="Connecteur en angle 40"/>
          <p:cNvCxnSpPr>
            <a:stCxn id="13" idx="3"/>
            <a:endCxn id="10" idx="3"/>
          </p:cNvCxnSpPr>
          <p:nvPr/>
        </p:nvCxnSpPr>
        <p:spPr>
          <a:xfrm>
            <a:off x="5517272" y="2104808"/>
            <a:ext cx="1251165" cy="372751"/>
          </a:xfrm>
          <a:prstGeom prst="bentConnector3">
            <a:avLst>
              <a:gd name="adj1" fmla="val 66955"/>
            </a:avLst>
          </a:prstGeom>
          <a:ln>
            <a:prstDash val="sysDash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3" name="Connecteur en angle 42"/>
          <p:cNvCxnSpPr>
            <a:stCxn id="11" idx="3"/>
            <a:endCxn id="10" idx="2"/>
          </p:cNvCxnSpPr>
          <p:nvPr/>
        </p:nvCxnSpPr>
        <p:spPr>
          <a:xfrm flipV="1">
            <a:off x="5386834" y="2801595"/>
            <a:ext cx="1543621" cy="339499"/>
          </a:xfrm>
          <a:prstGeom prst="bentConnector2">
            <a:avLst/>
          </a:prstGeom>
          <a:ln>
            <a:prstDash val="lgDash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60" name="Groupe 59"/>
          <p:cNvGrpSpPr/>
          <p:nvPr/>
        </p:nvGrpSpPr>
        <p:grpSpPr>
          <a:xfrm>
            <a:off x="7896197" y="1915372"/>
            <a:ext cx="1247803" cy="1280669"/>
            <a:chOff x="7896197" y="1987380"/>
            <a:chExt cx="1247803" cy="1280669"/>
          </a:xfrm>
        </p:grpSpPr>
        <p:sp>
          <p:nvSpPr>
            <p:cNvPr id="19" name="Rectangle 18"/>
            <p:cNvSpPr/>
            <p:nvPr/>
          </p:nvSpPr>
          <p:spPr>
            <a:xfrm>
              <a:off x="7896197" y="1987380"/>
              <a:ext cx="1247803" cy="304644"/>
            </a:xfrm>
            <a:prstGeom prst="ellipse">
              <a:avLst/>
            </a:prstGeom>
            <a:noFill/>
            <a:ln w="9525"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400" i="1" dirty="0">
                  <a:solidFill>
                    <a:schemeClr val="dk1"/>
                  </a:solidFill>
                </a:rPr>
                <a:t>Unsafe</a:t>
              </a:r>
            </a:p>
          </p:txBody>
        </p:sp>
        <p:sp>
          <p:nvSpPr>
            <p:cNvPr id="20" name="Rectangle 19"/>
            <p:cNvSpPr/>
            <p:nvPr/>
          </p:nvSpPr>
          <p:spPr>
            <a:xfrm>
              <a:off x="8100392" y="2317441"/>
              <a:ext cx="1008112" cy="526903"/>
            </a:xfrm>
            <a:prstGeom prst="ellipse">
              <a:avLst/>
            </a:prstGeom>
            <a:noFill/>
            <a:ln w="9525"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400" i="1" dirty="0">
                  <a:solidFill>
                    <a:schemeClr val="dk1"/>
                  </a:solidFill>
                </a:rPr>
                <a:t>Lack of space</a:t>
              </a:r>
            </a:p>
          </p:txBody>
        </p:sp>
        <p:sp>
          <p:nvSpPr>
            <p:cNvPr id="53" name="Ellipse 52"/>
            <p:cNvSpPr/>
            <p:nvPr/>
          </p:nvSpPr>
          <p:spPr>
            <a:xfrm>
              <a:off x="7927063" y="2844344"/>
              <a:ext cx="1186070" cy="423705"/>
            </a:xfrm>
            <a:prstGeom prst="ellipse">
              <a:avLst/>
            </a:prstGeom>
            <a:noFill/>
            <a:ln w="9525"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400" i="1" dirty="0">
                  <a:solidFill>
                    <a:schemeClr val="dk1"/>
                  </a:solidFill>
                </a:rPr>
                <a:t>Dirtiness</a:t>
              </a:r>
            </a:p>
          </p:txBody>
        </p:sp>
      </p:grpSp>
      <p:grpSp>
        <p:nvGrpSpPr>
          <p:cNvPr id="59" name="Groupe 58"/>
          <p:cNvGrpSpPr/>
          <p:nvPr/>
        </p:nvGrpSpPr>
        <p:grpSpPr>
          <a:xfrm>
            <a:off x="6740389" y="860801"/>
            <a:ext cx="2575989" cy="630829"/>
            <a:chOff x="6748538" y="804453"/>
            <a:chExt cx="2575989" cy="630829"/>
          </a:xfrm>
        </p:grpSpPr>
        <p:grpSp>
          <p:nvGrpSpPr>
            <p:cNvPr id="56" name="Groupe 55"/>
            <p:cNvGrpSpPr/>
            <p:nvPr/>
          </p:nvGrpSpPr>
          <p:grpSpPr>
            <a:xfrm>
              <a:off x="6748538" y="812651"/>
              <a:ext cx="2575989" cy="606971"/>
              <a:chOff x="6748538" y="804453"/>
              <a:chExt cx="2575989" cy="606971"/>
            </a:xfrm>
          </p:grpSpPr>
          <p:sp>
            <p:nvSpPr>
              <p:cNvPr id="15" name="Ellipse 14"/>
              <p:cNvSpPr/>
              <p:nvPr/>
            </p:nvSpPr>
            <p:spPr>
              <a:xfrm>
                <a:off x="6748538" y="804453"/>
                <a:ext cx="1648263" cy="593547"/>
              </a:xfrm>
              <a:prstGeom prst="ellipse">
                <a:avLst/>
              </a:prstGeom>
              <a:noFill/>
              <a:ln w="9525">
                <a:noFill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i="1" dirty="0">
                    <a:solidFill>
                      <a:schemeClr val="dk1"/>
                    </a:solidFill>
                  </a:rPr>
                  <a:t>High sugar consumption</a:t>
                </a:r>
              </a:p>
            </p:txBody>
          </p:sp>
          <p:sp>
            <p:nvSpPr>
              <p:cNvPr id="16" name="Ellipse 15"/>
              <p:cNvSpPr/>
              <p:nvPr/>
            </p:nvSpPr>
            <p:spPr>
              <a:xfrm>
                <a:off x="7740352" y="915566"/>
                <a:ext cx="1584175" cy="495858"/>
              </a:xfrm>
              <a:prstGeom prst="ellipse">
                <a:avLst/>
              </a:prstGeom>
              <a:noFill/>
              <a:ln w="9525">
                <a:noFill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i="1" dirty="0">
                    <a:solidFill>
                      <a:schemeClr val="dk1"/>
                    </a:solidFill>
                  </a:rPr>
                  <a:t>Monotonous diet</a:t>
                </a:r>
              </a:p>
            </p:txBody>
          </p:sp>
        </p:grpSp>
        <p:sp>
          <p:nvSpPr>
            <p:cNvPr id="57" name="Ellipse 56"/>
            <p:cNvSpPr/>
            <p:nvPr/>
          </p:nvSpPr>
          <p:spPr>
            <a:xfrm>
              <a:off x="6948264" y="804453"/>
              <a:ext cx="2195736" cy="630829"/>
            </a:xfrm>
            <a:prstGeom prst="ellipse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endParaRPr lang="fr-FR" sz="1400" i="1">
                <a:solidFill>
                  <a:schemeClr val="dk1"/>
                </a:solidFill>
              </a:endParaRPr>
            </a:p>
          </p:txBody>
        </p:sp>
      </p:grpSp>
      <p:sp>
        <p:nvSpPr>
          <p:cNvPr id="66" name="Ellipse 65"/>
          <p:cNvSpPr/>
          <p:nvPr/>
        </p:nvSpPr>
        <p:spPr>
          <a:xfrm>
            <a:off x="8028384" y="1779662"/>
            <a:ext cx="1008112" cy="1433947"/>
          </a:xfrm>
          <a:prstGeom prst="ellipse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78" name="Connecteur droit avec flèche 77"/>
          <p:cNvCxnSpPr>
            <a:stCxn id="12" idx="3"/>
            <a:endCxn id="57" idx="2"/>
          </p:cNvCxnSpPr>
          <p:nvPr/>
        </p:nvCxnSpPr>
        <p:spPr>
          <a:xfrm>
            <a:off x="5662173" y="1176215"/>
            <a:ext cx="1277942" cy="1"/>
          </a:xfrm>
          <a:prstGeom prst="straightConnector1">
            <a:avLst/>
          </a:prstGeom>
          <a:ln w="6350">
            <a:solidFill>
              <a:schemeClr val="tx1"/>
            </a:solidFill>
            <a:prstDash val="lgDash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32902041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52</Words>
  <Application>Microsoft Office PowerPoint</Application>
  <PresentationFormat>On-screen Show (16:9)</PresentationFormat>
  <Paragraphs>26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Thème Office</vt:lpstr>
      <vt:lpstr>PowerPoint Presentation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JESSON Julie</dc:creator>
  <cp:lastModifiedBy>de Montfalcon S.P.</cp:lastModifiedBy>
  <cp:revision>2</cp:revision>
  <dcterms:created xsi:type="dcterms:W3CDTF">2019-10-15T19:32:24Z</dcterms:created>
  <dcterms:modified xsi:type="dcterms:W3CDTF">2020-07-22T14:52:32Z</dcterms:modified>
</cp:coreProperties>
</file>