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6" r:id="rId3"/>
    <p:sldId id="291" r:id="rId4"/>
    <p:sldId id="299" r:id="rId5"/>
    <p:sldId id="298" r:id="rId6"/>
    <p:sldId id="292" r:id="rId7"/>
    <p:sldId id="295" r:id="rId8"/>
    <p:sldId id="297" r:id="rId9"/>
    <p:sldId id="293" r:id="rId10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C654"/>
    <a:srgbClr val="66F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CB6542E-47AE-40AF-9ABF-FF5FFBDAA2BA}" type="datetimeFigureOut">
              <a:rPr lang="en-GB" smtClean="0"/>
              <a:t>02/08/2020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AE9A24E2-FE13-4384-A653-94A5DE2F0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562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00FC-EC19-46BF-A62A-6D0BA8FB4B46}" type="datetimeFigureOut">
              <a:rPr lang="en-GB" smtClean="0"/>
              <a:t>02/08/2020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B0A2F-FA5E-4AE9-93C5-B7DD66375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23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00FC-EC19-46BF-A62A-6D0BA8FB4B46}" type="datetimeFigureOut">
              <a:rPr lang="en-GB" smtClean="0"/>
              <a:t>02/08/2020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B0A2F-FA5E-4AE9-93C5-B7DD66375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95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00FC-EC19-46BF-A62A-6D0BA8FB4B46}" type="datetimeFigureOut">
              <a:rPr lang="en-GB" smtClean="0"/>
              <a:t>02/08/2020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B0A2F-FA5E-4AE9-93C5-B7DD66375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55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BAACF9-756E-485B-95F6-01D618021C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4244D5-2B94-44D9-9684-719D3C1AC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036337-CB55-4081-9703-FD3DCAA086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18348-9CCC-485A-82BD-FB9F4AC9FC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353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9485F7-FF72-454E-AE66-8B0DE27B3A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0EDFE5-0AF8-44A7-8929-BE36B07CF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51DE37-AF72-48CE-9BE3-9F328D9CB7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0C10C-995E-4727-9C9F-7866B5D264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4483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BDA978-02A3-4009-9076-EE0F29A91F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67228B-3FBD-4D6D-AE04-CF835E665E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0762D2-BB61-4B71-BE56-594C98C23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1CA61-7F8C-45B6-ADB1-AD9F131ABB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6470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37D28E-5E49-40B6-B160-41A477EB65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9143C7-186F-4327-97EA-3F4A94368C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9285BC-8A77-480A-87EC-6BB38F3D95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F514C-15DF-4D6E-B7F9-4E1B843FF4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2684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105D382-B462-4D5F-B761-8C6EFBAEBB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1EE8F3-B04B-43CD-B6FF-38B069953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E4806AD-0C2F-453D-AB3F-F414E61AC3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B5185-2B7C-46B9-8DE5-7018518192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057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9B7EE86-EA37-45E5-87AE-DC31E7F012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AA8C30-66E7-409D-929E-C22DDFB0D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5CE373-A71C-4133-A320-AC2D776305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91BE9-BCB9-4309-A625-E25C90532A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2798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6E4BD1-8578-4AC0-AA94-9ED905D2DF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9B950F-B827-47DF-BCF9-C127B80627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647645-BE44-49F2-8F22-43C3989E1D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E6475-8E4E-4C16-B333-B5293764D0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8901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BE3ED6-AF04-4559-A869-95B3F8BFF0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A29547-3D04-4E4E-9D69-8D1F88DBC0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103045-1B19-4D75-9EB6-42C9AFDEFC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44F0C-0BFF-4D1F-AA8B-D6BAEAECB1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954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00FC-EC19-46BF-A62A-6D0BA8FB4B46}" type="datetimeFigureOut">
              <a:rPr lang="en-GB" smtClean="0"/>
              <a:t>02/08/2020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B0A2F-FA5E-4AE9-93C5-B7DD66375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33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BEA44-97F8-41DF-BE4F-65AF17898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1E823C-8B9B-4543-B529-F0C08C769E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7FB98F-D2CF-4776-854E-5DA1A9CAF6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6FFC8-0D6E-4FF4-A487-BEDC58DFDB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7998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CFD5C7-9B6E-4334-A6E8-F8941ACF9B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73391B-0DD6-4A45-B642-0D8D1E6027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249221-5077-4A6C-AA9E-1162AC666B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DCF30-F93D-48A3-B8D2-D661D5B6E0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1331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0A7693-A942-4071-85CD-B2FDA241DE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DC7006-E9BC-4A42-A427-1B705847B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86C26D-2922-41F0-8707-42AD1DF3A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28C97-40FC-4BDF-AB2F-15170818AE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604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00FC-EC19-46BF-A62A-6D0BA8FB4B46}" type="datetimeFigureOut">
              <a:rPr lang="en-GB" smtClean="0"/>
              <a:t>02/08/2020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B0A2F-FA5E-4AE9-93C5-B7DD66375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03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00FC-EC19-46BF-A62A-6D0BA8FB4B46}" type="datetimeFigureOut">
              <a:rPr lang="en-GB" smtClean="0"/>
              <a:t>02/08/2020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B0A2F-FA5E-4AE9-93C5-B7DD66375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24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00FC-EC19-46BF-A62A-6D0BA8FB4B46}" type="datetimeFigureOut">
              <a:rPr lang="en-GB" smtClean="0"/>
              <a:t>02/08/2020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B0A2F-FA5E-4AE9-93C5-B7DD66375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22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00FC-EC19-46BF-A62A-6D0BA8FB4B46}" type="datetimeFigureOut">
              <a:rPr lang="en-GB" smtClean="0"/>
              <a:t>02/08/2020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B0A2F-FA5E-4AE9-93C5-B7DD66375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34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00FC-EC19-46BF-A62A-6D0BA8FB4B46}" type="datetimeFigureOut">
              <a:rPr lang="en-GB" smtClean="0"/>
              <a:t>02/08/2020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B0A2F-FA5E-4AE9-93C5-B7DD66375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60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00FC-EC19-46BF-A62A-6D0BA8FB4B46}" type="datetimeFigureOut">
              <a:rPr lang="en-GB" smtClean="0"/>
              <a:t>02/08/2020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B0A2F-FA5E-4AE9-93C5-B7DD66375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3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00FC-EC19-46BF-A62A-6D0BA8FB4B46}" type="datetimeFigureOut">
              <a:rPr lang="en-GB" smtClean="0"/>
              <a:t>02/08/2020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B0A2F-FA5E-4AE9-93C5-B7DD66375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69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100FC-EC19-46BF-A62A-6D0BA8FB4B46}" type="datetimeFigureOut">
              <a:rPr lang="en-GB" smtClean="0"/>
              <a:t>02/08/2020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B0A2F-FA5E-4AE9-93C5-B7DD66375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92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CCE9EFF-9BFD-45F0-ABE7-3D17C1353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DBCECD-0FC4-49F6-9B30-2F6428AB5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B6CCAC9-4C3E-4EDE-A3F3-C3CD07AC29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783F2C-D99E-47D5-9039-07F49B1588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2A4F90D-05E3-4A8A-84B1-773E068C47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0EC83070-6FB5-4A5D-85E9-A230042307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68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E51F324-00F9-4A02-8159-C3BF38470E04}"/>
              </a:ext>
            </a:extLst>
          </p:cNvPr>
          <p:cNvGrpSpPr/>
          <p:nvPr/>
        </p:nvGrpSpPr>
        <p:grpSpPr>
          <a:xfrm>
            <a:off x="27149" y="932129"/>
            <a:ext cx="9187068" cy="4406907"/>
            <a:chOff x="27149" y="932129"/>
            <a:chExt cx="9187068" cy="440690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7A1BFBB-5BC1-46F6-99C3-2A20B83C6267}"/>
                </a:ext>
              </a:extLst>
            </p:cNvPr>
            <p:cNvCxnSpPr/>
            <p:nvPr/>
          </p:nvCxnSpPr>
          <p:spPr bwMode="auto">
            <a:xfrm>
              <a:off x="894090" y="1758095"/>
              <a:ext cx="49510" cy="30430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CD149F6-7439-4C40-9306-2D190B42A3E1}"/>
                </a:ext>
              </a:extLst>
            </p:cNvPr>
            <p:cNvCxnSpPr/>
            <p:nvPr/>
          </p:nvCxnSpPr>
          <p:spPr bwMode="auto">
            <a:xfrm>
              <a:off x="956705" y="4801156"/>
              <a:ext cx="3129315" cy="131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5">
              <a:extLst>
                <a:ext uri="{FF2B5EF4-FFF2-40B4-BE49-F238E27FC236}">
                  <a16:creationId xmlns:a16="http://schemas.microsoft.com/office/drawing/2014/main" id="{3FB2A2B3-C9F8-4F86-B3C2-04A739003C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4358" y="4938926"/>
              <a:ext cx="7779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>
                  <a:solidFill>
                    <a:srgbClr val="000000"/>
                  </a:solidFill>
                </a:rPr>
                <a:t>Time</a:t>
              </a:r>
            </a:p>
          </p:txBody>
        </p:sp>
        <p:sp>
          <p:nvSpPr>
            <p:cNvPr id="26" name="TextBox 6">
              <a:extLst>
                <a:ext uri="{FF2B5EF4-FFF2-40B4-BE49-F238E27FC236}">
                  <a16:creationId xmlns:a16="http://schemas.microsoft.com/office/drawing/2014/main" id="{70C4A0F8-8DAA-4EE3-BB3C-F850D72E4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1121082" y="2925562"/>
              <a:ext cx="300434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solidFill>
                    <a:srgbClr val="000000"/>
                  </a:solidFill>
                </a:rPr>
                <a:t>Intensity of the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solidFill>
                    <a:srgbClr val="000000"/>
                  </a:solidFill>
                </a:rPr>
                <a:t>inflammatory response</a:t>
              </a:r>
            </a:p>
          </p:txBody>
        </p:sp>
        <p:sp>
          <p:nvSpPr>
            <p:cNvPr id="27" name="Friform 9">
              <a:extLst>
                <a:ext uri="{FF2B5EF4-FFF2-40B4-BE49-F238E27FC236}">
                  <a16:creationId xmlns:a16="http://schemas.microsoft.com/office/drawing/2014/main" id="{B2F11F17-9B71-44A6-971B-44B30B0B67E8}"/>
                </a:ext>
              </a:extLst>
            </p:cNvPr>
            <p:cNvSpPr/>
            <p:nvPr/>
          </p:nvSpPr>
          <p:spPr bwMode="auto">
            <a:xfrm>
              <a:off x="956705" y="1895026"/>
              <a:ext cx="2691007" cy="2906130"/>
            </a:xfrm>
            <a:custGeom>
              <a:avLst/>
              <a:gdLst>
                <a:gd name="connsiteX0" fmla="*/ 0 w 2323431"/>
                <a:gd name="connsiteY0" fmla="*/ 2773343 h 2773343"/>
                <a:gd name="connsiteX1" fmla="*/ 173175 w 2323431"/>
                <a:gd name="connsiteY1" fmla="*/ 1027277 h 2773343"/>
                <a:gd name="connsiteX2" fmla="*/ 360781 w 2323431"/>
                <a:gd name="connsiteY2" fmla="*/ 305762 h 2773343"/>
                <a:gd name="connsiteX3" fmla="*/ 750425 w 2323431"/>
                <a:gd name="connsiteY3" fmla="*/ 17156 h 2773343"/>
                <a:gd name="connsiteX4" fmla="*/ 1385399 w 2323431"/>
                <a:gd name="connsiteY4" fmla="*/ 767532 h 2773343"/>
                <a:gd name="connsiteX5" fmla="*/ 2323431 w 2323431"/>
                <a:gd name="connsiteY5" fmla="*/ 2758913 h 277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3431" h="2773343">
                  <a:moveTo>
                    <a:pt x="0" y="2773343"/>
                  </a:moveTo>
                  <a:cubicBezTo>
                    <a:pt x="56522" y="2105941"/>
                    <a:pt x="113045" y="1438540"/>
                    <a:pt x="173175" y="1027277"/>
                  </a:cubicBezTo>
                  <a:cubicBezTo>
                    <a:pt x="233305" y="616014"/>
                    <a:pt x="264573" y="474115"/>
                    <a:pt x="360781" y="305762"/>
                  </a:cubicBezTo>
                  <a:cubicBezTo>
                    <a:pt x="456989" y="137409"/>
                    <a:pt x="579655" y="-59806"/>
                    <a:pt x="750425" y="17156"/>
                  </a:cubicBezTo>
                  <a:cubicBezTo>
                    <a:pt x="921195" y="94118"/>
                    <a:pt x="1123231" y="310573"/>
                    <a:pt x="1385399" y="767532"/>
                  </a:cubicBezTo>
                  <a:cubicBezTo>
                    <a:pt x="1647567" y="1224491"/>
                    <a:pt x="2323431" y="2758913"/>
                    <a:pt x="2323431" y="275891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400">
                <a:solidFill>
                  <a:srgbClr val="1E1E1E"/>
                </a:solidFill>
              </a:endParaRPr>
            </a:p>
          </p:txBody>
        </p:sp>
        <p:sp>
          <p:nvSpPr>
            <p:cNvPr id="28" name="TextBox 8">
              <a:extLst>
                <a:ext uri="{FF2B5EF4-FFF2-40B4-BE49-F238E27FC236}">
                  <a16:creationId xmlns:a16="http://schemas.microsoft.com/office/drawing/2014/main" id="{A9B0AF9C-9214-4F5E-BEED-4FAD9DB2D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4930" y="4398411"/>
              <a:ext cx="1051625" cy="33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 dirty="0">
                  <a:solidFill>
                    <a:srgbClr val="000000"/>
                  </a:solidFill>
                </a:rPr>
                <a:t>Initiation</a:t>
              </a:r>
            </a:p>
          </p:txBody>
        </p:sp>
        <p:sp>
          <p:nvSpPr>
            <p:cNvPr id="29" name="TextBox 9">
              <a:extLst>
                <a:ext uri="{FF2B5EF4-FFF2-40B4-BE49-F238E27FC236}">
                  <a16:creationId xmlns:a16="http://schemas.microsoft.com/office/drawing/2014/main" id="{F9677094-4A00-4005-B473-EF33EB6D34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0294" y="1932313"/>
              <a:ext cx="1263362" cy="33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 dirty="0">
                  <a:solidFill>
                    <a:srgbClr val="000000"/>
                  </a:solidFill>
                </a:rPr>
                <a:t>Resolution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1285D74-7794-44D9-BBC8-DF5A46E4A8D8}"/>
                </a:ext>
              </a:extLst>
            </p:cNvPr>
            <p:cNvCxnSpPr/>
            <p:nvPr/>
          </p:nvCxnSpPr>
          <p:spPr bwMode="auto">
            <a:xfrm>
              <a:off x="4799545" y="1769749"/>
              <a:ext cx="49510" cy="30445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E643966-4F52-4301-A1E4-96667947840C}"/>
                </a:ext>
              </a:extLst>
            </p:cNvPr>
            <p:cNvCxnSpPr/>
            <p:nvPr/>
          </p:nvCxnSpPr>
          <p:spPr bwMode="auto">
            <a:xfrm>
              <a:off x="4862160" y="4814267"/>
              <a:ext cx="3129315" cy="116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12">
              <a:extLst>
                <a:ext uri="{FF2B5EF4-FFF2-40B4-BE49-F238E27FC236}">
                  <a16:creationId xmlns:a16="http://schemas.microsoft.com/office/drawing/2014/main" id="{B725E93A-0D6C-4A2B-8BF0-95C05EF99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133" y="4938926"/>
              <a:ext cx="7779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>
                  <a:solidFill>
                    <a:srgbClr val="000000"/>
                  </a:solidFill>
                </a:rPr>
                <a:t>Time</a:t>
              </a:r>
            </a:p>
          </p:txBody>
        </p:sp>
        <p:sp>
          <p:nvSpPr>
            <p:cNvPr id="33" name="TextBox 13">
              <a:extLst>
                <a:ext uri="{FF2B5EF4-FFF2-40B4-BE49-F238E27FC236}">
                  <a16:creationId xmlns:a16="http://schemas.microsoft.com/office/drawing/2014/main" id="{59CA63A4-B43E-451C-AFF1-BA0D31917A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2784322" y="2938086"/>
              <a:ext cx="300434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solidFill>
                    <a:srgbClr val="000000"/>
                  </a:solidFill>
                </a:rPr>
                <a:t>Intensity of the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solidFill>
                    <a:srgbClr val="000000"/>
                  </a:solidFill>
                </a:rPr>
                <a:t>inflammatory response</a:t>
              </a:r>
            </a:p>
          </p:txBody>
        </p:sp>
        <p:sp>
          <p:nvSpPr>
            <p:cNvPr id="34" name="Friform 9">
              <a:extLst>
                <a:ext uri="{FF2B5EF4-FFF2-40B4-BE49-F238E27FC236}">
                  <a16:creationId xmlns:a16="http://schemas.microsoft.com/office/drawing/2014/main" id="{5812764D-6FBB-449D-976E-CCF1F531A317}"/>
                </a:ext>
              </a:extLst>
            </p:cNvPr>
            <p:cNvSpPr/>
            <p:nvPr/>
          </p:nvSpPr>
          <p:spPr bwMode="auto">
            <a:xfrm>
              <a:off x="4873809" y="1895026"/>
              <a:ext cx="2957487" cy="2906130"/>
            </a:xfrm>
            <a:custGeom>
              <a:avLst/>
              <a:gdLst>
                <a:gd name="connsiteX0" fmla="*/ 0 w 2323431"/>
                <a:gd name="connsiteY0" fmla="*/ 2773343 h 2773343"/>
                <a:gd name="connsiteX1" fmla="*/ 173175 w 2323431"/>
                <a:gd name="connsiteY1" fmla="*/ 1027277 h 2773343"/>
                <a:gd name="connsiteX2" fmla="*/ 360781 w 2323431"/>
                <a:gd name="connsiteY2" fmla="*/ 305762 h 2773343"/>
                <a:gd name="connsiteX3" fmla="*/ 750425 w 2323431"/>
                <a:gd name="connsiteY3" fmla="*/ 17156 h 2773343"/>
                <a:gd name="connsiteX4" fmla="*/ 1385399 w 2323431"/>
                <a:gd name="connsiteY4" fmla="*/ 767532 h 2773343"/>
                <a:gd name="connsiteX5" fmla="*/ 2323431 w 2323431"/>
                <a:gd name="connsiteY5" fmla="*/ 2758913 h 277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3431" h="2773343">
                  <a:moveTo>
                    <a:pt x="0" y="2773343"/>
                  </a:moveTo>
                  <a:cubicBezTo>
                    <a:pt x="56522" y="2105941"/>
                    <a:pt x="113045" y="1438540"/>
                    <a:pt x="173175" y="1027277"/>
                  </a:cubicBezTo>
                  <a:cubicBezTo>
                    <a:pt x="233305" y="616014"/>
                    <a:pt x="264573" y="474115"/>
                    <a:pt x="360781" y="305762"/>
                  </a:cubicBezTo>
                  <a:cubicBezTo>
                    <a:pt x="456989" y="137409"/>
                    <a:pt x="579655" y="-59806"/>
                    <a:pt x="750425" y="17156"/>
                  </a:cubicBezTo>
                  <a:cubicBezTo>
                    <a:pt x="921195" y="94118"/>
                    <a:pt x="1123231" y="310573"/>
                    <a:pt x="1385399" y="767532"/>
                  </a:cubicBezTo>
                  <a:cubicBezTo>
                    <a:pt x="1647567" y="1224491"/>
                    <a:pt x="2323431" y="2758913"/>
                    <a:pt x="2323431" y="275891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400">
                <a:solidFill>
                  <a:srgbClr val="1E1E1E"/>
                </a:solidFill>
              </a:endParaRPr>
            </a:p>
          </p:txBody>
        </p:sp>
        <p:sp>
          <p:nvSpPr>
            <p:cNvPr id="35" name="TextBox 15">
              <a:extLst>
                <a:ext uri="{FF2B5EF4-FFF2-40B4-BE49-F238E27FC236}">
                  <a16:creationId xmlns:a16="http://schemas.microsoft.com/office/drawing/2014/main" id="{9CF4EEF4-61CC-4712-B5E6-CB88BA6933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2635" y="4397460"/>
              <a:ext cx="11552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 dirty="0">
                  <a:solidFill>
                    <a:srgbClr val="000000"/>
                  </a:solidFill>
                </a:rPr>
                <a:t>Initiation</a:t>
              </a:r>
            </a:p>
          </p:txBody>
        </p:sp>
        <p:sp>
          <p:nvSpPr>
            <p:cNvPr id="36" name="TextBox 17">
              <a:extLst>
                <a:ext uri="{FF2B5EF4-FFF2-40B4-BE49-F238E27FC236}">
                  <a16:creationId xmlns:a16="http://schemas.microsoft.com/office/drawing/2014/main" id="{B924B5EB-1D75-4F56-ADD8-9D2F7F5494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92" y="947375"/>
              <a:ext cx="3388248" cy="338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 dirty="0">
                  <a:solidFill>
                    <a:srgbClr val="000000"/>
                  </a:solidFill>
                </a:rPr>
                <a:t>SELF-LIMITING INFLAMMATION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360B4E2-10E9-4369-9513-7741C21BEE2E}"/>
                </a:ext>
              </a:extLst>
            </p:cNvPr>
            <p:cNvSpPr/>
            <p:nvPr/>
          </p:nvSpPr>
          <p:spPr bwMode="auto">
            <a:xfrm>
              <a:off x="5830515" y="1895026"/>
              <a:ext cx="2000781" cy="24548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B63025A-9697-42FE-88BA-D28E1BEB34A2}"/>
                </a:ext>
              </a:extLst>
            </p:cNvPr>
            <p:cNvCxnSpPr/>
            <p:nvPr/>
          </p:nvCxnSpPr>
          <p:spPr bwMode="auto">
            <a:xfrm>
              <a:off x="5804304" y="1897939"/>
              <a:ext cx="1748863" cy="2228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25">
              <a:extLst>
                <a:ext uri="{FF2B5EF4-FFF2-40B4-BE49-F238E27FC236}">
                  <a16:creationId xmlns:a16="http://schemas.microsoft.com/office/drawing/2014/main" id="{F6743673-4392-4CEB-9D6F-7954855B72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0604" y="1335528"/>
              <a:ext cx="200078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 dirty="0">
                  <a:solidFill>
                    <a:srgbClr val="000000"/>
                  </a:solidFill>
                </a:rPr>
                <a:t>Failure/loss of resolution</a:t>
              </a:r>
            </a:p>
          </p:txBody>
        </p:sp>
        <p:sp>
          <p:nvSpPr>
            <p:cNvPr id="40" name="TextBox 27">
              <a:extLst>
                <a:ext uri="{FF2B5EF4-FFF2-40B4-BE49-F238E27FC236}">
                  <a16:creationId xmlns:a16="http://schemas.microsoft.com/office/drawing/2014/main" id="{C6F2F5B0-B6F3-4D7D-A0D1-A099FE78D6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4894" y="932129"/>
              <a:ext cx="2894240" cy="338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 dirty="0">
                  <a:solidFill>
                    <a:srgbClr val="000000"/>
                  </a:solidFill>
                </a:rPr>
                <a:t>CHRONIC INFLAMMATION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106E1A3-1D74-4377-AF43-DBE3205D3B5D}"/>
                </a:ext>
              </a:extLst>
            </p:cNvPr>
            <p:cNvSpPr txBox="1"/>
            <p:nvPr/>
          </p:nvSpPr>
          <p:spPr>
            <a:xfrm>
              <a:off x="1116913" y="3274527"/>
              <a:ext cx="1531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Propagation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DEE544B-8735-44AE-9085-2053EE7D53E9}"/>
                </a:ext>
              </a:extLst>
            </p:cNvPr>
            <p:cNvSpPr txBox="1"/>
            <p:nvPr/>
          </p:nvSpPr>
          <p:spPr>
            <a:xfrm>
              <a:off x="5004894" y="3283267"/>
              <a:ext cx="1531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Propagation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0476D47-58E9-4E29-907B-9793CE3886CA}"/>
                </a:ext>
              </a:extLst>
            </p:cNvPr>
            <p:cNvSpPr txBox="1"/>
            <p:nvPr/>
          </p:nvSpPr>
          <p:spPr>
            <a:xfrm>
              <a:off x="7552095" y="1715325"/>
              <a:ext cx="1662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Tissue damage</a:t>
              </a:r>
            </a:p>
            <a:p>
              <a:r>
                <a: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Pathology</a:t>
              </a:r>
            </a:p>
            <a:p>
              <a:r>
                <a: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Disease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CC879-3ADE-4C8A-8DF0-D2126CDA6C5F}"/>
                </a:ext>
              </a:extLst>
            </p:cNvPr>
            <p:cNvSpPr/>
            <p:nvPr/>
          </p:nvSpPr>
          <p:spPr>
            <a:xfrm>
              <a:off x="7419975" y="4238625"/>
              <a:ext cx="571500" cy="5430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780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0CBD0B3-5175-4E7A-84E5-0A4B706A4523}"/>
              </a:ext>
            </a:extLst>
          </p:cNvPr>
          <p:cNvGrpSpPr/>
          <p:nvPr/>
        </p:nvGrpSpPr>
        <p:grpSpPr>
          <a:xfrm>
            <a:off x="62306" y="849313"/>
            <a:ext cx="9019387" cy="4568825"/>
            <a:chOff x="62306" y="849313"/>
            <a:chExt cx="9019387" cy="456882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09D7E6B-3996-4118-B266-C862C4314B80}"/>
                </a:ext>
              </a:extLst>
            </p:cNvPr>
            <p:cNvSpPr/>
            <p:nvPr/>
          </p:nvSpPr>
          <p:spPr bwMode="auto">
            <a:xfrm>
              <a:off x="6262293" y="2617788"/>
              <a:ext cx="2743200" cy="784225"/>
            </a:xfrm>
            <a:prstGeom prst="rect">
              <a:avLst/>
            </a:prstGeom>
            <a:solidFill>
              <a:srgbClr val="99FF33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07057E2-37C0-4CDA-B3D1-3CEC2699346E}"/>
                </a:ext>
              </a:extLst>
            </p:cNvPr>
            <p:cNvSpPr/>
            <p:nvPr/>
          </p:nvSpPr>
          <p:spPr bwMode="auto">
            <a:xfrm>
              <a:off x="6338493" y="4203700"/>
              <a:ext cx="2743200" cy="982663"/>
            </a:xfrm>
            <a:prstGeom prst="rect">
              <a:avLst/>
            </a:prstGeom>
            <a:solidFill>
              <a:srgbClr val="99FF33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FF8D0A6-CFAE-48B7-8D6B-0EE294E4817D}"/>
                </a:ext>
              </a:extLst>
            </p:cNvPr>
            <p:cNvSpPr/>
            <p:nvPr/>
          </p:nvSpPr>
          <p:spPr bwMode="auto">
            <a:xfrm>
              <a:off x="2820593" y="4214813"/>
              <a:ext cx="2743200" cy="971550"/>
            </a:xfrm>
            <a:prstGeom prst="rect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083ABE-2BE7-4644-BECC-CFFB5D2FA1F8}"/>
                </a:ext>
              </a:extLst>
            </p:cNvPr>
            <p:cNvSpPr/>
            <p:nvPr/>
          </p:nvSpPr>
          <p:spPr bwMode="auto">
            <a:xfrm>
              <a:off x="2820593" y="2641600"/>
              <a:ext cx="2743200" cy="784225"/>
            </a:xfrm>
            <a:prstGeom prst="rect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5F0EDE0-77EF-4E76-8698-F4A1EE23836D}"/>
                </a:ext>
              </a:extLst>
            </p:cNvPr>
            <p:cNvSpPr/>
            <p:nvPr/>
          </p:nvSpPr>
          <p:spPr bwMode="auto">
            <a:xfrm>
              <a:off x="2820593" y="1077913"/>
              <a:ext cx="2743200" cy="784225"/>
            </a:xfrm>
            <a:prstGeom prst="rect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TextBox 2">
              <a:extLst>
                <a:ext uri="{FF2B5EF4-FFF2-40B4-BE49-F238E27FC236}">
                  <a16:creationId xmlns:a16="http://schemas.microsoft.com/office/drawing/2014/main" id="{FC414E57-4AA0-46D4-818F-FAC0C9B097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06" y="849313"/>
              <a:ext cx="1992853" cy="120032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Tissue injury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Microbes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sz="1800" b="1" kern="0" dirty="0">
                  <a:solidFill>
                    <a:srgbClr val="000000"/>
                  </a:solidFill>
                </a:rPr>
                <a:t>Metabolic stress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Oxidative stress</a:t>
              </a:r>
            </a:p>
          </p:txBody>
        </p: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4F2A7779-462F-4006-AF84-C04952A210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9101" y="1273446"/>
              <a:ext cx="2326184" cy="369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Acute inflammation</a:t>
              </a:r>
            </a:p>
          </p:txBody>
        </p:sp>
        <p:sp>
          <p:nvSpPr>
            <p:cNvPr id="10" name="TextBox 4">
              <a:extLst>
                <a:ext uri="{FF2B5EF4-FFF2-40B4-BE49-F238E27FC236}">
                  <a16:creationId xmlns:a16="http://schemas.microsoft.com/office/drawing/2014/main" id="{7EF93241-6608-46DE-9428-FD47026B7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3690" y="2838303"/>
              <a:ext cx="2557007" cy="369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Chronic inflammation</a:t>
              </a:r>
            </a:p>
          </p:txBody>
        </p:sp>
        <p:sp>
          <p:nvSpPr>
            <p:cNvPr id="11" name="TextBox 5">
              <a:extLst>
                <a:ext uri="{FF2B5EF4-FFF2-40B4-BE49-F238E27FC236}">
                  <a16:creationId xmlns:a16="http://schemas.microsoft.com/office/drawing/2014/main" id="{7576E012-C150-4044-A569-5D5A1E3A3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0050" y="4217799"/>
              <a:ext cx="2544287" cy="1200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Tissue damage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Persistent infection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Inflammatory disease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6">
              <a:extLst>
                <a:ext uri="{FF2B5EF4-FFF2-40B4-BE49-F238E27FC236}">
                  <a16:creationId xmlns:a16="http://schemas.microsoft.com/office/drawing/2014/main" id="{0E1AFB83-309A-45A1-8548-4C25D08A9E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1526" y="2824850"/>
              <a:ext cx="1377244" cy="369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Resolution</a:t>
              </a:r>
            </a:p>
          </p:txBody>
        </p:sp>
        <p:sp>
          <p:nvSpPr>
            <p:cNvPr id="13" name="TextBox 7">
              <a:extLst>
                <a:ext uri="{FF2B5EF4-FFF2-40B4-BE49-F238E27FC236}">
                  <a16:creationId xmlns:a16="http://schemas.microsoft.com/office/drawing/2014/main" id="{DEA1233D-50C4-4AF1-8189-2236F6E0B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9694" y="4204049"/>
              <a:ext cx="1680909" cy="923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Tissue repair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Healing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Homeostasis</a:t>
              </a:r>
            </a:p>
          </p:txBody>
        </p:sp>
        <p:sp>
          <p:nvSpPr>
            <p:cNvPr id="14" name="Right Arrow 9">
              <a:extLst>
                <a:ext uri="{FF2B5EF4-FFF2-40B4-BE49-F238E27FC236}">
                  <a16:creationId xmlns:a16="http://schemas.microsoft.com/office/drawing/2014/main" id="{75241864-10A5-4D94-B4CA-D6DBC9D7CF2B}"/>
                </a:ext>
              </a:extLst>
            </p:cNvPr>
            <p:cNvSpPr/>
            <p:nvPr/>
          </p:nvSpPr>
          <p:spPr bwMode="auto">
            <a:xfrm>
              <a:off x="2082406" y="1241425"/>
              <a:ext cx="711200" cy="433388"/>
            </a:xfrm>
            <a:prstGeom prst="rightArrow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ight Arrow 13">
              <a:extLst>
                <a:ext uri="{FF2B5EF4-FFF2-40B4-BE49-F238E27FC236}">
                  <a16:creationId xmlns:a16="http://schemas.microsoft.com/office/drawing/2014/main" id="{0B150C64-B622-4B33-8021-60A33B1F74C5}"/>
                </a:ext>
              </a:extLst>
            </p:cNvPr>
            <p:cNvSpPr/>
            <p:nvPr/>
          </p:nvSpPr>
          <p:spPr bwMode="auto">
            <a:xfrm rot="5400000">
              <a:off x="3836593" y="2042319"/>
              <a:ext cx="711200" cy="433388"/>
            </a:xfrm>
            <a:prstGeom prst="rightArrow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ight Arrow 14">
              <a:extLst>
                <a:ext uri="{FF2B5EF4-FFF2-40B4-BE49-F238E27FC236}">
                  <a16:creationId xmlns:a16="http://schemas.microsoft.com/office/drawing/2014/main" id="{E29E5E5D-FCEA-42DE-98ED-EB5A5F2D5A48}"/>
                </a:ext>
              </a:extLst>
            </p:cNvPr>
            <p:cNvSpPr/>
            <p:nvPr/>
          </p:nvSpPr>
          <p:spPr bwMode="auto">
            <a:xfrm rot="5400000">
              <a:off x="3835799" y="3590925"/>
              <a:ext cx="712788" cy="433388"/>
            </a:xfrm>
            <a:prstGeom prst="rightArrow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ight Arrow 18">
              <a:extLst>
                <a:ext uri="{FF2B5EF4-FFF2-40B4-BE49-F238E27FC236}">
                  <a16:creationId xmlns:a16="http://schemas.microsoft.com/office/drawing/2014/main" id="{0CAD0247-F901-49E3-B20B-72DD8C9C09DD}"/>
                </a:ext>
              </a:extLst>
            </p:cNvPr>
            <p:cNvSpPr/>
            <p:nvPr/>
          </p:nvSpPr>
          <p:spPr bwMode="auto">
            <a:xfrm rot="5400000">
              <a:off x="7306074" y="3574257"/>
              <a:ext cx="712787" cy="431800"/>
            </a:xfrm>
            <a:prstGeom prst="rightArrow">
              <a:avLst/>
            </a:prstGeom>
            <a:solidFill>
              <a:srgbClr val="99FF33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ight Arrow 19">
              <a:extLst>
                <a:ext uri="{FF2B5EF4-FFF2-40B4-BE49-F238E27FC236}">
                  <a16:creationId xmlns:a16="http://schemas.microsoft.com/office/drawing/2014/main" id="{11EE4CB7-A45B-4D9E-8C3D-3111E2A79992}"/>
                </a:ext>
              </a:extLst>
            </p:cNvPr>
            <p:cNvSpPr/>
            <p:nvPr/>
          </p:nvSpPr>
          <p:spPr bwMode="auto">
            <a:xfrm>
              <a:off x="5584431" y="2806700"/>
              <a:ext cx="645499" cy="431800"/>
            </a:xfrm>
            <a:prstGeom prst="rightArrow">
              <a:avLst/>
            </a:prstGeom>
            <a:solidFill>
              <a:srgbClr val="99FF33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Bent Arrow 20">
              <a:extLst>
                <a:ext uri="{FF2B5EF4-FFF2-40B4-BE49-F238E27FC236}">
                  <a16:creationId xmlns:a16="http://schemas.microsoft.com/office/drawing/2014/main" id="{417C36A2-81D8-419B-8EDC-57ADA915B878}"/>
                </a:ext>
              </a:extLst>
            </p:cNvPr>
            <p:cNvSpPr/>
            <p:nvPr/>
          </p:nvSpPr>
          <p:spPr bwMode="auto">
            <a:xfrm rot="5400000">
              <a:off x="6104336" y="819944"/>
              <a:ext cx="1303337" cy="2339975"/>
            </a:xfrm>
            <a:prstGeom prst="bentArrow">
              <a:avLst/>
            </a:prstGeom>
            <a:solidFill>
              <a:srgbClr val="99FF33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TextBox 22">
              <a:extLst>
                <a:ext uri="{FF2B5EF4-FFF2-40B4-BE49-F238E27FC236}">
                  <a16:creationId xmlns:a16="http://schemas.microsoft.com/office/drawing/2014/main" id="{C3CD1958-5251-47EF-9512-4E47452E3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8778" y="1724751"/>
              <a:ext cx="169778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sz="1600" b="1" kern="0" dirty="0">
                  <a:solidFill>
                    <a:srgbClr val="000000"/>
                  </a:solidFill>
                </a:rPr>
                <a:t>N</a:t>
              </a:r>
              <a:r>
                <a:rPr kumimoji="0" lang="en-GB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-3 PUFA derived SPMs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423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0472B24-93FF-4C8A-90F6-9CBDA1D192D3}"/>
              </a:ext>
            </a:extLst>
          </p:cNvPr>
          <p:cNvGrpSpPr/>
          <p:nvPr/>
        </p:nvGrpSpPr>
        <p:grpSpPr>
          <a:xfrm>
            <a:off x="525143" y="245542"/>
            <a:ext cx="8093713" cy="6366916"/>
            <a:chOff x="962117" y="379374"/>
            <a:chExt cx="8093713" cy="6366916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C8E6FF08-2239-45E2-BD8B-049BB1917FB6}"/>
                </a:ext>
              </a:extLst>
            </p:cNvPr>
            <p:cNvSpPr/>
            <p:nvPr/>
          </p:nvSpPr>
          <p:spPr bwMode="auto">
            <a:xfrm>
              <a:off x="1268377" y="3198037"/>
              <a:ext cx="1877563" cy="64070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51166F6-F864-41FA-9FA9-2B13D5F0917E}"/>
                </a:ext>
              </a:extLst>
            </p:cNvPr>
            <p:cNvSpPr txBox="1"/>
            <p:nvPr/>
          </p:nvSpPr>
          <p:spPr>
            <a:xfrm>
              <a:off x="1711758" y="3229728"/>
              <a:ext cx="9989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EPA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2E1F9D5-2AF1-447F-B40E-C1A5869A6687}"/>
                </a:ext>
              </a:extLst>
            </p:cNvPr>
            <p:cNvSpPr txBox="1"/>
            <p:nvPr/>
          </p:nvSpPr>
          <p:spPr>
            <a:xfrm>
              <a:off x="1718672" y="2536061"/>
              <a:ext cx="15046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COX-2/Aspirin     </a:t>
              </a:r>
              <a:endParaRPr lang="en-GB" sz="1600" i="1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or </a:t>
              </a:r>
              <a:r>
                <a:rPr kumimoji="0" lang="en-GB" sz="16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Cyt</a:t>
              </a:r>
              <a:r>
                <a: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P450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00C9DDB-FA4E-4C7B-969B-27F36687CFA4}"/>
                </a:ext>
              </a:extLst>
            </p:cNvPr>
            <p:cNvSpPr txBox="1"/>
            <p:nvPr/>
          </p:nvSpPr>
          <p:spPr>
            <a:xfrm>
              <a:off x="2004811" y="2208279"/>
              <a:ext cx="26425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18R-Hydroperoxy-EPA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3FAB1DE-EADC-4441-8DB8-6850E69B0847}"/>
                </a:ext>
              </a:extLst>
            </p:cNvPr>
            <p:cNvSpPr txBox="1"/>
            <p:nvPr/>
          </p:nvSpPr>
          <p:spPr>
            <a:xfrm>
              <a:off x="4915135" y="1169509"/>
              <a:ext cx="22749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5S</a:t>
              </a: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-Hydroperoxy-18R-Hydroxy-EPA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96E2E6A-49FD-4124-BD2B-41A57A203D46}"/>
                </a:ext>
              </a:extLst>
            </p:cNvPr>
            <p:cNvSpPr txBox="1"/>
            <p:nvPr/>
          </p:nvSpPr>
          <p:spPr>
            <a:xfrm>
              <a:off x="4300674" y="1084661"/>
              <a:ext cx="7777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5-LOX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FB918AF-FBC7-4A3E-A5AA-9C21FC729265}"/>
                </a:ext>
              </a:extLst>
            </p:cNvPr>
            <p:cNvSpPr txBox="1"/>
            <p:nvPr/>
          </p:nvSpPr>
          <p:spPr>
            <a:xfrm>
              <a:off x="2417351" y="913897"/>
              <a:ext cx="8915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15-LOX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6FE2B6E-777C-4B68-98C8-18103EAF2031}"/>
                </a:ext>
              </a:extLst>
            </p:cNvPr>
            <p:cNvSpPr txBox="1"/>
            <p:nvPr/>
          </p:nvSpPr>
          <p:spPr>
            <a:xfrm>
              <a:off x="2295653" y="1314820"/>
              <a:ext cx="21424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18R-Hydroxy-EPA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6E746C0-BFE4-49E5-AFA7-585C0F4C8618}"/>
                </a:ext>
              </a:extLst>
            </p:cNvPr>
            <p:cNvSpPr txBox="1"/>
            <p:nvPr/>
          </p:nvSpPr>
          <p:spPr>
            <a:xfrm>
              <a:off x="2117117" y="1777859"/>
              <a:ext cx="12089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Peroxidase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79477581-C155-4116-8B7D-6D8F3705F265}"/>
                </a:ext>
              </a:extLst>
            </p:cNvPr>
            <p:cNvCxnSpPr/>
            <p:nvPr/>
          </p:nvCxnSpPr>
          <p:spPr bwMode="auto">
            <a:xfrm flipV="1">
              <a:off x="3338316" y="1598332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01EF7A65-D409-415B-985D-A4ED9C235EAC}"/>
                </a:ext>
              </a:extLst>
            </p:cNvPr>
            <p:cNvCxnSpPr/>
            <p:nvPr/>
          </p:nvCxnSpPr>
          <p:spPr bwMode="auto">
            <a:xfrm flipV="1">
              <a:off x="3324344" y="736672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2102024-CD52-4DDE-B0C8-2D6DD3DC5441}"/>
                </a:ext>
              </a:extLst>
            </p:cNvPr>
            <p:cNvSpPr txBox="1"/>
            <p:nvPr/>
          </p:nvSpPr>
          <p:spPr>
            <a:xfrm>
              <a:off x="2703832" y="379374"/>
              <a:ext cx="1261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18R-RvE3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A1AB6749-0ED5-45E9-831E-D5AFA5E19145}"/>
                </a:ext>
              </a:extLst>
            </p:cNvPr>
            <p:cNvCxnSpPr/>
            <p:nvPr/>
          </p:nvCxnSpPr>
          <p:spPr bwMode="auto">
            <a:xfrm rot="5400000" flipV="1">
              <a:off x="4742885" y="1153216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7DC38F6-3E77-457B-AB63-D5B705A7DB46}"/>
                </a:ext>
              </a:extLst>
            </p:cNvPr>
            <p:cNvSpPr txBox="1"/>
            <p:nvPr/>
          </p:nvSpPr>
          <p:spPr>
            <a:xfrm>
              <a:off x="7793946" y="1184748"/>
              <a:ext cx="12618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18R-RvE1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18R-RvE2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20DF884F-EF29-47DD-A323-039C6EDDB134}"/>
                </a:ext>
              </a:extLst>
            </p:cNvPr>
            <p:cNvCxnSpPr/>
            <p:nvPr/>
          </p:nvCxnSpPr>
          <p:spPr bwMode="auto">
            <a:xfrm rot="5400000" flipV="1">
              <a:off x="7485116" y="1179516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F82EB5E-D938-4605-82DC-B1EB3D72BDA2}"/>
                </a:ext>
              </a:extLst>
            </p:cNvPr>
            <p:cNvSpPr txBox="1"/>
            <p:nvPr/>
          </p:nvSpPr>
          <p:spPr>
            <a:xfrm>
              <a:off x="1350303" y="5811564"/>
              <a:ext cx="19432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15-LOX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97A19B1-1B3C-466A-AAFF-5F1973D1AA84}"/>
                </a:ext>
              </a:extLst>
            </p:cNvPr>
            <p:cNvSpPr txBox="1"/>
            <p:nvPr/>
          </p:nvSpPr>
          <p:spPr>
            <a:xfrm>
              <a:off x="1992646" y="4402931"/>
              <a:ext cx="26297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18S-Hydroperoxy-EPA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485DA11-0DE6-423F-A95C-B7D1A154417A}"/>
                </a:ext>
              </a:extLst>
            </p:cNvPr>
            <p:cNvSpPr txBox="1"/>
            <p:nvPr/>
          </p:nvSpPr>
          <p:spPr>
            <a:xfrm>
              <a:off x="4908035" y="5259288"/>
              <a:ext cx="22749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5S</a:t>
              </a: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-Hydroperoxy-18S-Hydroxy-EPA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1A77B120-6B79-48D8-BF66-2F5926EF6B62}"/>
                </a:ext>
              </a:extLst>
            </p:cNvPr>
            <p:cNvCxnSpPr/>
            <p:nvPr/>
          </p:nvCxnSpPr>
          <p:spPr bwMode="auto">
            <a:xfrm>
              <a:off x="3317049" y="5705827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93761D7-F8C7-495F-83DE-438FC3B96D94}"/>
                </a:ext>
              </a:extLst>
            </p:cNvPr>
            <p:cNvSpPr txBox="1"/>
            <p:nvPr/>
          </p:nvSpPr>
          <p:spPr>
            <a:xfrm>
              <a:off x="4293574" y="5174440"/>
              <a:ext cx="7777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5-LOX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768C004-0950-41FB-9C5A-FB493833CAF3}"/>
                </a:ext>
              </a:extLst>
            </p:cNvPr>
            <p:cNvSpPr txBox="1"/>
            <p:nvPr/>
          </p:nvSpPr>
          <p:spPr>
            <a:xfrm>
              <a:off x="2234075" y="5365031"/>
              <a:ext cx="2129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18S-Hydroxy-EPA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291283F-B10C-4673-B90B-6EA6FFB68EE2}"/>
                </a:ext>
              </a:extLst>
            </p:cNvPr>
            <p:cNvSpPr txBox="1"/>
            <p:nvPr/>
          </p:nvSpPr>
          <p:spPr>
            <a:xfrm>
              <a:off x="2099391" y="4857543"/>
              <a:ext cx="12089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Peroxidase</a:t>
              </a:r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C7CE93BB-BD7C-40AF-8A5C-8948BBF86F45}"/>
                </a:ext>
              </a:extLst>
            </p:cNvPr>
            <p:cNvCxnSpPr/>
            <p:nvPr/>
          </p:nvCxnSpPr>
          <p:spPr bwMode="auto">
            <a:xfrm>
              <a:off x="3309957" y="4720548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E82B0FA-659A-4D74-95A2-963A809D93E4}"/>
                </a:ext>
              </a:extLst>
            </p:cNvPr>
            <p:cNvSpPr txBox="1"/>
            <p:nvPr/>
          </p:nvSpPr>
          <p:spPr>
            <a:xfrm>
              <a:off x="2679110" y="6376958"/>
              <a:ext cx="1249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18S-RvE3</a:t>
              </a:r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A34D0FCF-E5DB-4609-BA45-237571D40577}"/>
                </a:ext>
              </a:extLst>
            </p:cNvPr>
            <p:cNvCxnSpPr/>
            <p:nvPr/>
          </p:nvCxnSpPr>
          <p:spPr bwMode="auto">
            <a:xfrm rot="5400000" flipV="1">
              <a:off x="4735785" y="5242995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1CD6E29-D00F-4E5E-82C9-17EB3AD0C77C}"/>
                </a:ext>
              </a:extLst>
            </p:cNvPr>
            <p:cNvSpPr txBox="1"/>
            <p:nvPr/>
          </p:nvSpPr>
          <p:spPr>
            <a:xfrm>
              <a:off x="7786846" y="5274527"/>
              <a:ext cx="12618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18S-RvE1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18S-RvE2</a:t>
              </a: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4CD8FA55-2986-4C69-BC1C-479CCFEA8E53}"/>
                </a:ext>
              </a:extLst>
            </p:cNvPr>
            <p:cNvCxnSpPr/>
            <p:nvPr/>
          </p:nvCxnSpPr>
          <p:spPr bwMode="auto">
            <a:xfrm rot="5400000" flipV="1">
              <a:off x="7478016" y="5269295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D04091C-1D73-4684-AE81-172C829DCBEE}"/>
                </a:ext>
              </a:extLst>
            </p:cNvPr>
            <p:cNvSpPr txBox="1"/>
            <p:nvPr/>
          </p:nvSpPr>
          <p:spPr>
            <a:xfrm>
              <a:off x="962117" y="3873786"/>
              <a:ext cx="2183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   COX-2/Aspirin     	 or </a:t>
              </a:r>
              <a:r>
                <a:rPr kumimoji="0" lang="en-GB" sz="16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Cyt</a:t>
              </a:r>
              <a:r>
                <a: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P450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091D5E0D-A1EE-4F14-8EE3-17130E185A28}"/>
                </a:ext>
              </a:extLst>
            </p:cNvPr>
            <p:cNvCxnSpPr/>
            <p:nvPr/>
          </p:nvCxnSpPr>
          <p:spPr bwMode="auto">
            <a:xfrm>
              <a:off x="2791937" y="3854084"/>
              <a:ext cx="560312" cy="56207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336CCC2A-D2B4-445E-A77A-D5F895E640A3}"/>
                </a:ext>
              </a:extLst>
            </p:cNvPr>
            <p:cNvCxnSpPr/>
            <p:nvPr/>
          </p:nvCxnSpPr>
          <p:spPr bwMode="auto">
            <a:xfrm rot="16200000">
              <a:off x="2810987" y="2615834"/>
              <a:ext cx="560312" cy="56207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55130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ED8FBE6-D593-4327-856C-4BB664161DB1}"/>
              </a:ext>
            </a:extLst>
          </p:cNvPr>
          <p:cNvGrpSpPr/>
          <p:nvPr/>
        </p:nvGrpSpPr>
        <p:grpSpPr>
          <a:xfrm>
            <a:off x="538377" y="6801"/>
            <a:ext cx="7622322" cy="6851199"/>
            <a:chOff x="589177" y="76200"/>
            <a:chExt cx="7622322" cy="6851199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C8E6FF08-2239-45E2-BD8B-049BB1917FB6}"/>
                </a:ext>
              </a:extLst>
            </p:cNvPr>
            <p:cNvSpPr/>
            <p:nvPr/>
          </p:nvSpPr>
          <p:spPr bwMode="auto">
            <a:xfrm>
              <a:off x="1255675" y="3249041"/>
              <a:ext cx="1877563" cy="64070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51166F6-F864-41FA-9FA9-2B13D5F0917E}"/>
                </a:ext>
              </a:extLst>
            </p:cNvPr>
            <p:cNvSpPr txBox="1"/>
            <p:nvPr/>
          </p:nvSpPr>
          <p:spPr>
            <a:xfrm>
              <a:off x="1699056" y="3280732"/>
              <a:ext cx="10743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DHA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1EFDB2B-29E7-4BAD-9A28-117AC7D5503F}"/>
                </a:ext>
              </a:extLst>
            </p:cNvPr>
            <p:cNvSpPr txBox="1"/>
            <p:nvPr/>
          </p:nvSpPr>
          <p:spPr>
            <a:xfrm>
              <a:off x="4156965" y="3359487"/>
              <a:ext cx="2672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14S-Hydroperoxy-DHA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68C38F1-9826-48ED-9427-FCA8EF5D0D71}"/>
                </a:ext>
              </a:extLst>
            </p:cNvPr>
            <p:cNvSpPr txBox="1"/>
            <p:nvPr/>
          </p:nvSpPr>
          <p:spPr>
            <a:xfrm>
              <a:off x="7411280" y="3217797"/>
              <a:ext cx="800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MaR1</a:t>
              </a:r>
            </a:p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MaR2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6051FD8-EBE6-4983-8EE6-13FB9885E2B5}"/>
                </a:ext>
              </a:extLst>
            </p:cNvPr>
            <p:cNvSpPr txBox="1"/>
            <p:nvPr/>
          </p:nvSpPr>
          <p:spPr>
            <a:xfrm>
              <a:off x="2015869" y="4482133"/>
              <a:ext cx="2672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17S-Hydroperoxy-DHA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EE4442E-2756-4285-BF59-F9750FB19F98}"/>
                </a:ext>
              </a:extLst>
            </p:cNvPr>
            <p:cNvSpPr txBox="1"/>
            <p:nvPr/>
          </p:nvSpPr>
          <p:spPr>
            <a:xfrm>
              <a:off x="1064372" y="5286386"/>
              <a:ext cx="22749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7-Hydroperoxy-17S-Hydroxy-DHA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7F9854-9D48-4F0A-BAF3-F2AD03754F13}"/>
                </a:ext>
              </a:extLst>
            </p:cNvPr>
            <p:cNvSpPr txBox="1"/>
            <p:nvPr/>
          </p:nvSpPr>
          <p:spPr>
            <a:xfrm>
              <a:off x="781668" y="4482133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PD1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04DE39-75EF-4961-895F-2C0E7AA950DB}"/>
                </a:ext>
              </a:extLst>
            </p:cNvPr>
            <p:cNvSpPr txBox="1"/>
            <p:nvPr/>
          </p:nvSpPr>
          <p:spPr>
            <a:xfrm>
              <a:off x="3319476" y="6542906"/>
              <a:ext cx="2210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RvD3, RvD4, RvD6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2E1F9D5-2AF1-447F-B40E-C1A5869A6687}"/>
                </a:ext>
              </a:extLst>
            </p:cNvPr>
            <p:cNvSpPr txBox="1"/>
            <p:nvPr/>
          </p:nvSpPr>
          <p:spPr>
            <a:xfrm>
              <a:off x="1718904" y="2643635"/>
              <a:ext cx="19432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COX-2/Aspirin     or </a:t>
              </a:r>
              <a:r>
                <a:rPr lang="en-GB" sz="16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Cyt</a:t>
              </a:r>
              <a:r>
                <a:rPr lang="en-GB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 P450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D48C187-AE71-4719-AF8A-40189940DC83}"/>
                </a:ext>
              </a:extLst>
            </p:cNvPr>
            <p:cNvSpPr txBox="1"/>
            <p:nvPr/>
          </p:nvSpPr>
          <p:spPr>
            <a:xfrm>
              <a:off x="2151159" y="4078013"/>
              <a:ext cx="8915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15-LOX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B85B8F2-6F9E-4C29-97F5-E4CFE4C41DF8}"/>
                </a:ext>
              </a:extLst>
            </p:cNvPr>
            <p:cNvSpPr txBox="1"/>
            <p:nvPr/>
          </p:nvSpPr>
          <p:spPr>
            <a:xfrm>
              <a:off x="589177" y="2356258"/>
              <a:ext cx="988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AT-PD1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D2BB544-8312-4DEE-A09E-A2835CA23E5C}"/>
                </a:ext>
              </a:extLst>
            </p:cNvPr>
            <p:cNvSpPr txBox="1"/>
            <p:nvPr/>
          </p:nvSpPr>
          <p:spPr>
            <a:xfrm>
              <a:off x="3146388" y="3178369"/>
              <a:ext cx="8915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12-LOX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4278FC6-FF08-43DD-9647-578CBEBA60A6}"/>
                </a:ext>
              </a:extLst>
            </p:cNvPr>
            <p:cNvSpPr txBox="1"/>
            <p:nvPr/>
          </p:nvSpPr>
          <p:spPr>
            <a:xfrm>
              <a:off x="4216717" y="4811477"/>
              <a:ext cx="7777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5-LOX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99325E-2260-4A5B-948F-6B8AD0F1B348}"/>
                </a:ext>
              </a:extLst>
            </p:cNvPr>
            <p:cNvCxnSpPr/>
            <p:nvPr/>
          </p:nvCxnSpPr>
          <p:spPr bwMode="auto">
            <a:xfrm rot="18900000">
              <a:off x="4196335" y="4753180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5BE090A-E06C-4B94-82F9-24DFD6045BF5}"/>
                </a:ext>
              </a:extLst>
            </p:cNvPr>
            <p:cNvCxnSpPr/>
            <p:nvPr/>
          </p:nvCxnSpPr>
          <p:spPr bwMode="auto">
            <a:xfrm rot="2700000">
              <a:off x="2379822" y="4764703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80874CEC-EC99-41E1-B2CE-F203A183B9B4}"/>
                </a:ext>
              </a:extLst>
            </p:cNvPr>
            <p:cNvCxnSpPr/>
            <p:nvPr/>
          </p:nvCxnSpPr>
          <p:spPr bwMode="auto">
            <a:xfrm rot="5400000">
              <a:off x="1702007" y="4325470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26227C8-6997-4AF6-9A6E-6E14048A5AC1}"/>
                </a:ext>
              </a:extLst>
            </p:cNvPr>
            <p:cNvSpPr txBox="1"/>
            <p:nvPr/>
          </p:nvSpPr>
          <p:spPr>
            <a:xfrm>
              <a:off x="1597419" y="4803456"/>
              <a:ext cx="7777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5-LOX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9B1DF23-9FDF-47BD-8AB1-3BC78C1EE5E5}"/>
                </a:ext>
              </a:extLst>
            </p:cNvPr>
            <p:cNvSpPr txBox="1"/>
            <p:nvPr/>
          </p:nvSpPr>
          <p:spPr>
            <a:xfrm>
              <a:off x="3256288" y="5281164"/>
              <a:ext cx="22749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4-Hydroperoxy-17S-Hydroxy-DHA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90749C53-CC30-42E5-849A-E84EB3BC6909}"/>
                </a:ext>
              </a:extLst>
            </p:cNvPr>
            <p:cNvCxnSpPr/>
            <p:nvPr/>
          </p:nvCxnSpPr>
          <p:spPr bwMode="auto">
            <a:xfrm>
              <a:off x="2142541" y="5917556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ABD4A03-7CCB-4964-A6B0-9AA4E7F3AD39}"/>
                </a:ext>
              </a:extLst>
            </p:cNvPr>
            <p:cNvSpPr txBox="1"/>
            <p:nvPr/>
          </p:nvSpPr>
          <p:spPr>
            <a:xfrm>
              <a:off x="1045197" y="6558067"/>
              <a:ext cx="2210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RvD1, RvD2, RvD5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62C18F86-9430-444B-9452-512258E1ADA6}"/>
                </a:ext>
              </a:extLst>
            </p:cNvPr>
            <p:cNvCxnSpPr/>
            <p:nvPr/>
          </p:nvCxnSpPr>
          <p:spPr bwMode="auto">
            <a:xfrm>
              <a:off x="4433616" y="5917555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0F7F46DA-E790-465B-902E-26D17300B2BE}"/>
                </a:ext>
              </a:extLst>
            </p:cNvPr>
            <p:cNvCxnSpPr/>
            <p:nvPr/>
          </p:nvCxnSpPr>
          <p:spPr bwMode="auto">
            <a:xfrm>
              <a:off x="3146388" y="3562495"/>
              <a:ext cx="1070213" cy="2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F3226B2B-A22C-4897-923A-B23BC767D7AB}"/>
                </a:ext>
              </a:extLst>
            </p:cNvPr>
            <p:cNvCxnSpPr/>
            <p:nvPr/>
          </p:nvCxnSpPr>
          <p:spPr bwMode="auto">
            <a:xfrm rot="16200000" flipH="1">
              <a:off x="7085410" y="3205398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00C9DDB-FA4E-4C7B-969B-27F36687CFA4}"/>
                </a:ext>
              </a:extLst>
            </p:cNvPr>
            <p:cNvSpPr txBox="1"/>
            <p:nvPr/>
          </p:nvSpPr>
          <p:spPr>
            <a:xfrm>
              <a:off x="2087359" y="2360883"/>
              <a:ext cx="2685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17R-Hydroperoxy-DHA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3FAB1DE-EADC-4441-8DB8-6850E69B0847}"/>
                </a:ext>
              </a:extLst>
            </p:cNvPr>
            <p:cNvSpPr txBox="1"/>
            <p:nvPr/>
          </p:nvSpPr>
          <p:spPr>
            <a:xfrm>
              <a:off x="1188373" y="1246810"/>
              <a:ext cx="22749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7-Hydroperoxy-17R-Hydroxy-DHA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3CEB1A0-AD2F-44B6-A358-B5D3F21F5E2A}"/>
                </a:ext>
              </a:extLst>
            </p:cNvPr>
            <p:cNvSpPr txBox="1"/>
            <p:nvPr/>
          </p:nvSpPr>
          <p:spPr>
            <a:xfrm>
              <a:off x="3417322" y="76200"/>
              <a:ext cx="23220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AT-RvD3, AT-RvD4, </a:t>
              </a:r>
            </a:p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AT-RvD6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96E2E6A-49FD-4124-BD2B-41A57A203D46}"/>
                </a:ext>
              </a:extLst>
            </p:cNvPr>
            <p:cNvSpPr txBox="1"/>
            <p:nvPr/>
          </p:nvSpPr>
          <p:spPr>
            <a:xfrm>
              <a:off x="4318783" y="2062317"/>
              <a:ext cx="7777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5-LOX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B7082200-7AC1-46DE-8477-F6A7BF00AB73}"/>
                </a:ext>
              </a:extLst>
            </p:cNvPr>
            <p:cNvCxnSpPr/>
            <p:nvPr/>
          </p:nvCxnSpPr>
          <p:spPr bwMode="auto">
            <a:xfrm rot="2700000" flipV="1">
              <a:off x="4309388" y="1809721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4C8E6F5F-5B65-4E56-B050-781968C2BE57}"/>
                </a:ext>
              </a:extLst>
            </p:cNvPr>
            <p:cNvCxnSpPr/>
            <p:nvPr/>
          </p:nvCxnSpPr>
          <p:spPr bwMode="auto">
            <a:xfrm rot="18900000" flipV="1">
              <a:off x="2505494" y="1808746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56BE2E92-56CD-4300-8D17-4C47FE701F9A}"/>
                </a:ext>
              </a:extLst>
            </p:cNvPr>
            <p:cNvCxnSpPr/>
            <p:nvPr/>
          </p:nvCxnSpPr>
          <p:spPr bwMode="auto">
            <a:xfrm rot="5400000">
              <a:off x="1812673" y="2211201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FB918AF-FBC7-4A3E-A5AA-9C21FC729265}"/>
                </a:ext>
              </a:extLst>
            </p:cNvPr>
            <p:cNvSpPr txBox="1"/>
            <p:nvPr/>
          </p:nvSpPr>
          <p:spPr>
            <a:xfrm>
              <a:off x="1725904" y="2046173"/>
              <a:ext cx="7777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5-LOX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8C7D91A-129E-43F4-A0C1-010E27BF204F}"/>
                </a:ext>
              </a:extLst>
            </p:cNvPr>
            <p:cNvSpPr txBox="1"/>
            <p:nvPr/>
          </p:nvSpPr>
          <p:spPr>
            <a:xfrm>
              <a:off x="3392012" y="1241816"/>
              <a:ext cx="22749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4-Hydroperoxy-17S-Hydroxy-DHA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E77A3BBC-EB8D-48EC-B123-8CBF1E57AD69}"/>
                </a:ext>
              </a:extLst>
            </p:cNvPr>
            <p:cNvCxnSpPr/>
            <p:nvPr/>
          </p:nvCxnSpPr>
          <p:spPr bwMode="auto">
            <a:xfrm flipV="1">
              <a:off x="2309037" y="668060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CA65025-8C15-4698-88A0-CCA3A0B3FEEC}"/>
                </a:ext>
              </a:extLst>
            </p:cNvPr>
            <p:cNvSpPr txBox="1"/>
            <p:nvPr/>
          </p:nvSpPr>
          <p:spPr>
            <a:xfrm>
              <a:off x="1148061" y="81913"/>
              <a:ext cx="23220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AT-RvD1, AT-RvD2, </a:t>
              </a:r>
            </a:p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AT-RvD5</a:t>
              </a:r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56B1B8B-646D-4034-A3F5-669457AE8A95}"/>
                </a:ext>
              </a:extLst>
            </p:cNvPr>
            <p:cNvCxnSpPr/>
            <p:nvPr/>
          </p:nvCxnSpPr>
          <p:spPr bwMode="auto">
            <a:xfrm flipV="1">
              <a:off x="4565899" y="654490"/>
              <a:ext cx="0" cy="6711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4D0EEE-41E3-4F96-B347-0CB9CE5B2F81}"/>
                </a:ext>
              </a:extLst>
            </p:cNvPr>
            <p:cNvSpPr txBox="1"/>
            <p:nvPr/>
          </p:nvSpPr>
          <p:spPr>
            <a:xfrm>
              <a:off x="781668" y="3955943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PDX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F6194BE-092E-426F-A598-BA5C3FEE6AC6}"/>
                </a:ext>
              </a:extLst>
            </p:cNvPr>
            <p:cNvCxnSpPr>
              <a:endCxn id="42" idx="3"/>
            </p:cNvCxnSpPr>
            <p:nvPr/>
          </p:nvCxnSpPr>
          <p:spPr bwMode="auto">
            <a:xfrm flipH="1" flipV="1">
              <a:off x="1440823" y="4140609"/>
              <a:ext cx="603103" cy="41196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0F81C190-BFDC-4263-9AEB-EE978B3FEB52}"/>
                </a:ext>
              </a:extLst>
            </p:cNvPr>
            <p:cNvCxnSpPr/>
            <p:nvPr/>
          </p:nvCxnSpPr>
          <p:spPr bwMode="auto">
            <a:xfrm>
              <a:off x="2873841" y="3918620"/>
              <a:ext cx="523404" cy="62999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631C1DF5-99D5-40FB-9A0E-21236A2DAC2B}"/>
                </a:ext>
              </a:extLst>
            </p:cNvPr>
            <p:cNvCxnSpPr/>
            <p:nvPr/>
          </p:nvCxnSpPr>
          <p:spPr bwMode="auto">
            <a:xfrm rot="16200000">
              <a:off x="2911941" y="2651795"/>
              <a:ext cx="523404" cy="62999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52628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8B20711-E266-41C0-A14D-CCDE5929877D}"/>
              </a:ext>
            </a:extLst>
          </p:cNvPr>
          <p:cNvGrpSpPr/>
          <p:nvPr/>
        </p:nvGrpSpPr>
        <p:grpSpPr>
          <a:xfrm>
            <a:off x="674445" y="1445807"/>
            <a:ext cx="7795109" cy="4619049"/>
            <a:chOff x="674445" y="1445807"/>
            <a:chExt cx="7795109" cy="4619049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C34EBB9-F68F-441E-81EC-2DCC523B8E7E}"/>
                </a:ext>
              </a:extLst>
            </p:cNvPr>
            <p:cNvCxnSpPr/>
            <p:nvPr/>
          </p:nvCxnSpPr>
          <p:spPr bwMode="auto">
            <a:xfrm>
              <a:off x="2120886" y="1761948"/>
              <a:ext cx="28575" cy="339566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7458E28-29C7-451A-B217-5B729D08D092}"/>
                </a:ext>
              </a:extLst>
            </p:cNvPr>
            <p:cNvCxnSpPr/>
            <p:nvPr/>
          </p:nvCxnSpPr>
          <p:spPr bwMode="auto">
            <a:xfrm>
              <a:off x="2120886" y="5157610"/>
              <a:ext cx="62103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BB1A08F-104E-4989-AC7E-36BD6587B724}"/>
                </a:ext>
              </a:extLst>
            </p:cNvPr>
            <p:cNvCxnSpPr/>
            <p:nvPr/>
          </p:nvCxnSpPr>
          <p:spPr bwMode="auto">
            <a:xfrm>
              <a:off x="1949436" y="5143323"/>
              <a:ext cx="1905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938AB45-2702-423D-A9A5-5172F24AA5BC}"/>
                </a:ext>
              </a:extLst>
            </p:cNvPr>
            <p:cNvCxnSpPr/>
            <p:nvPr/>
          </p:nvCxnSpPr>
          <p:spPr bwMode="auto">
            <a:xfrm>
              <a:off x="1949436" y="4467048"/>
              <a:ext cx="1905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2FD055-05F0-4A3F-82A0-A353D44039C1}"/>
                </a:ext>
              </a:extLst>
            </p:cNvPr>
            <p:cNvCxnSpPr/>
            <p:nvPr/>
          </p:nvCxnSpPr>
          <p:spPr bwMode="auto">
            <a:xfrm>
              <a:off x="1949436" y="3790773"/>
              <a:ext cx="1905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7DE748-D1A6-47D5-8567-71F644918A8E}"/>
                </a:ext>
              </a:extLst>
            </p:cNvPr>
            <p:cNvCxnSpPr/>
            <p:nvPr/>
          </p:nvCxnSpPr>
          <p:spPr bwMode="auto">
            <a:xfrm>
              <a:off x="1939911" y="3124023"/>
              <a:ext cx="1905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C431DD60-2695-445F-B275-66F5312250F0}"/>
                </a:ext>
              </a:extLst>
            </p:cNvPr>
            <p:cNvCxnSpPr/>
            <p:nvPr/>
          </p:nvCxnSpPr>
          <p:spPr bwMode="auto">
            <a:xfrm>
              <a:off x="1939911" y="2457273"/>
              <a:ext cx="1905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2C841A0-0EC1-4427-9E9E-B79886CAA2E6}"/>
                </a:ext>
              </a:extLst>
            </p:cNvPr>
            <p:cNvCxnSpPr/>
            <p:nvPr/>
          </p:nvCxnSpPr>
          <p:spPr bwMode="auto">
            <a:xfrm>
              <a:off x="1939911" y="1761948"/>
              <a:ext cx="1905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95DF8AA-9F0C-4EF7-9345-9BF8BE1CBF94}"/>
                </a:ext>
              </a:extLst>
            </p:cNvPr>
            <p:cNvSpPr txBox="1"/>
            <p:nvPr/>
          </p:nvSpPr>
          <p:spPr>
            <a:xfrm>
              <a:off x="1134923" y="1571282"/>
              <a:ext cx="890051" cy="40370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ts val="2600"/>
                </a:lnSpc>
              </a:pPr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  <a:p>
              <a:pPr algn="r">
                <a:lnSpc>
                  <a:spcPts val="2600"/>
                </a:lnSpc>
              </a:pP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2600"/>
                </a:lnSpc>
              </a:pPr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  <a:p>
              <a:pPr algn="r">
                <a:lnSpc>
                  <a:spcPts val="2600"/>
                </a:lnSpc>
              </a:pP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2600"/>
                </a:lnSpc>
              </a:pPr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0.1</a:t>
              </a:r>
            </a:p>
            <a:p>
              <a:pPr algn="r">
                <a:lnSpc>
                  <a:spcPts val="2600"/>
                </a:lnSpc>
              </a:pP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2600"/>
                </a:lnSpc>
              </a:pPr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0.01</a:t>
              </a:r>
            </a:p>
            <a:p>
              <a:pPr algn="r">
                <a:lnSpc>
                  <a:spcPts val="2600"/>
                </a:lnSpc>
              </a:pP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2600"/>
                </a:lnSpc>
              </a:pPr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0.001</a:t>
              </a:r>
            </a:p>
            <a:p>
              <a:pPr algn="r">
                <a:lnSpc>
                  <a:spcPts val="2600"/>
                </a:lnSpc>
              </a:pP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2600"/>
                </a:lnSpc>
              </a:pPr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0.0001</a:t>
              </a:r>
            </a:p>
            <a:p>
              <a:pPr algn="r"/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F6EC602-643B-4808-AA8F-0769E654C418}"/>
                </a:ext>
              </a:extLst>
            </p:cNvPr>
            <p:cNvSpPr txBox="1"/>
            <p:nvPr/>
          </p:nvSpPr>
          <p:spPr>
            <a:xfrm rot="16200000">
              <a:off x="-1030830" y="3151082"/>
              <a:ext cx="41184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Reported average concentration</a:t>
              </a:r>
            </a:p>
            <a:p>
              <a:pPr algn="ctr"/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(ng/ml)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788C18E-FD68-439E-B34B-C4BA4DA7305F}"/>
                </a:ext>
              </a:extLst>
            </p:cNvPr>
            <p:cNvSpPr txBox="1"/>
            <p:nvPr/>
          </p:nvSpPr>
          <p:spPr>
            <a:xfrm rot="16200000">
              <a:off x="4995654" y="2590956"/>
              <a:ext cx="869148" cy="6078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ts val="43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RvE1</a:t>
              </a:r>
            </a:p>
            <a:p>
              <a:pPr algn="r">
                <a:lnSpc>
                  <a:spcPts val="43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RvE2</a:t>
              </a:r>
            </a:p>
            <a:p>
              <a:pPr algn="r">
                <a:lnSpc>
                  <a:spcPts val="43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RvE3</a:t>
              </a:r>
            </a:p>
            <a:p>
              <a:pPr algn="r">
                <a:lnSpc>
                  <a:spcPts val="43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RvD1</a:t>
              </a:r>
            </a:p>
            <a:p>
              <a:pPr algn="r">
                <a:lnSpc>
                  <a:spcPts val="43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RvD2</a:t>
              </a:r>
            </a:p>
            <a:p>
              <a:pPr algn="r">
                <a:lnSpc>
                  <a:spcPts val="43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RvD3</a:t>
              </a:r>
            </a:p>
            <a:p>
              <a:pPr algn="r">
                <a:lnSpc>
                  <a:spcPts val="43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RvD4</a:t>
              </a:r>
            </a:p>
            <a:p>
              <a:pPr algn="r">
                <a:lnSpc>
                  <a:spcPts val="43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RvD5</a:t>
              </a:r>
            </a:p>
            <a:p>
              <a:pPr algn="r">
                <a:lnSpc>
                  <a:spcPts val="43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RvD6</a:t>
              </a:r>
            </a:p>
            <a:p>
              <a:pPr algn="r">
                <a:lnSpc>
                  <a:spcPts val="43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PD1</a:t>
              </a:r>
            </a:p>
            <a:p>
              <a:pPr algn="r">
                <a:lnSpc>
                  <a:spcPts val="43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MaR1</a:t>
              </a: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E6BC67F-EC9D-4FD4-836E-6958C3BC397F}"/>
                </a:ext>
              </a:extLst>
            </p:cNvPr>
            <p:cNvSpPr/>
            <p:nvPr/>
          </p:nvSpPr>
          <p:spPr bwMode="auto">
            <a:xfrm>
              <a:off x="2711213" y="4934784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39A94FC0-3093-4F00-88B5-4BE50512ED43}"/>
                </a:ext>
              </a:extLst>
            </p:cNvPr>
            <p:cNvSpPr/>
            <p:nvPr/>
          </p:nvSpPr>
          <p:spPr bwMode="auto">
            <a:xfrm>
              <a:off x="2711213" y="4029662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2D58CE2-A6A8-4013-9FD9-B878A6A19452}"/>
                </a:ext>
              </a:extLst>
            </p:cNvPr>
            <p:cNvSpPr/>
            <p:nvPr/>
          </p:nvSpPr>
          <p:spPr bwMode="auto">
            <a:xfrm>
              <a:off x="2711213" y="3848112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03D7545-ACF2-4BCC-A2CC-B3F04D9CA093}"/>
                </a:ext>
              </a:extLst>
            </p:cNvPr>
            <p:cNvSpPr/>
            <p:nvPr/>
          </p:nvSpPr>
          <p:spPr bwMode="auto">
            <a:xfrm>
              <a:off x="2711213" y="3777871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64AA525-4F29-4FCC-8809-DE196D518EAB}"/>
                </a:ext>
              </a:extLst>
            </p:cNvPr>
            <p:cNvSpPr/>
            <p:nvPr/>
          </p:nvSpPr>
          <p:spPr bwMode="auto">
            <a:xfrm>
              <a:off x="2705251" y="3628118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93E01FDA-9334-4464-A60C-569D1DA13560}"/>
                </a:ext>
              </a:extLst>
            </p:cNvPr>
            <p:cNvSpPr/>
            <p:nvPr/>
          </p:nvSpPr>
          <p:spPr bwMode="auto">
            <a:xfrm>
              <a:off x="2711213" y="3351152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966C3A9F-4070-4661-AA93-28E47AFC7485}"/>
                </a:ext>
              </a:extLst>
            </p:cNvPr>
            <p:cNvSpPr/>
            <p:nvPr/>
          </p:nvSpPr>
          <p:spPr bwMode="auto">
            <a:xfrm>
              <a:off x="2711213" y="3424042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09675AF-C3A6-4D5F-9221-BCEDEC98E9A3}"/>
                </a:ext>
              </a:extLst>
            </p:cNvPr>
            <p:cNvSpPr/>
            <p:nvPr/>
          </p:nvSpPr>
          <p:spPr bwMode="auto">
            <a:xfrm>
              <a:off x="2711213" y="4554454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FBC17D1-1C59-4D91-B07F-3D815C68CC85}"/>
                </a:ext>
              </a:extLst>
            </p:cNvPr>
            <p:cNvSpPr/>
            <p:nvPr/>
          </p:nvSpPr>
          <p:spPr bwMode="auto">
            <a:xfrm>
              <a:off x="3242030" y="3178865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11B789F-70AE-4DA0-B75F-B78B2E12DE42}"/>
                </a:ext>
              </a:extLst>
            </p:cNvPr>
            <p:cNvSpPr/>
            <p:nvPr/>
          </p:nvSpPr>
          <p:spPr bwMode="auto">
            <a:xfrm>
              <a:off x="3242030" y="4445781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16100F7-5F94-45E7-A2E3-24A8A529448F}"/>
                </a:ext>
              </a:extLst>
            </p:cNvPr>
            <p:cNvSpPr/>
            <p:nvPr/>
          </p:nvSpPr>
          <p:spPr bwMode="auto">
            <a:xfrm>
              <a:off x="3242030" y="4275424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05432D2F-1B45-4041-9157-39802D4AB8C0}"/>
                </a:ext>
              </a:extLst>
            </p:cNvPr>
            <p:cNvSpPr/>
            <p:nvPr/>
          </p:nvSpPr>
          <p:spPr bwMode="auto">
            <a:xfrm>
              <a:off x="3242030" y="4820819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77AB917-FA5C-4B29-852C-901873994279}"/>
                </a:ext>
              </a:extLst>
            </p:cNvPr>
            <p:cNvSpPr/>
            <p:nvPr/>
          </p:nvSpPr>
          <p:spPr bwMode="auto">
            <a:xfrm>
              <a:off x="3776858" y="3474445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774A6724-20A5-4784-B88C-5203777276F9}"/>
                </a:ext>
              </a:extLst>
            </p:cNvPr>
            <p:cNvSpPr/>
            <p:nvPr/>
          </p:nvSpPr>
          <p:spPr bwMode="auto">
            <a:xfrm>
              <a:off x="3776858" y="3770449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B242905F-8E60-4D46-90A4-339D3385672D}"/>
                </a:ext>
              </a:extLst>
            </p:cNvPr>
            <p:cNvSpPr/>
            <p:nvPr/>
          </p:nvSpPr>
          <p:spPr bwMode="auto">
            <a:xfrm>
              <a:off x="4338950" y="2862616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33F64D6F-403B-4C5E-813D-85FF090413A5}"/>
                </a:ext>
              </a:extLst>
            </p:cNvPr>
            <p:cNvSpPr/>
            <p:nvPr/>
          </p:nvSpPr>
          <p:spPr bwMode="auto">
            <a:xfrm>
              <a:off x="4338950" y="3183458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3440C00-912E-4FE7-9ABE-DF7EAE0BA567}"/>
                </a:ext>
              </a:extLst>
            </p:cNvPr>
            <p:cNvSpPr/>
            <p:nvPr/>
          </p:nvSpPr>
          <p:spPr bwMode="auto">
            <a:xfrm>
              <a:off x="4338950" y="3349250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F0F383E4-3EB9-4E03-B66C-6ADE5C446649}"/>
                </a:ext>
              </a:extLst>
            </p:cNvPr>
            <p:cNvSpPr/>
            <p:nvPr/>
          </p:nvSpPr>
          <p:spPr bwMode="auto">
            <a:xfrm>
              <a:off x="4338950" y="4011813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A7D0E58-48B0-4034-BFFB-B9431A11D3D6}"/>
                </a:ext>
              </a:extLst>
            </p:cNvPr>
            <p:cNvSpPr/>
            <p:nvPr/>
          </p:nvSpPr>
          <p:spPr bwMode="auto">
            <a:xfrm>
              <a:off x="4338950" y="4140953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DDAA0DB-626E-4AED-8F60-F2BEAA27F44A}"/>
                </a:ext>
              </a:extLst>
            </p:cNvPr>
            <p:cNvSpPr/>
            <p:nvPr/>
          </p:nvSpPr>
          <p:spPr bwMode="auto">
            <a:xfrm>
              <a:off x="4338950" y="4190205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D37511C-7665-46D2-B81E-C60E637F8227}"/>
                </a:ext>
              </a:extLst>
            </p:cNvPr>
            <p:cNvSpPr/>
            <p:nvPr/>
          </p:nvSpPr>
          <p:spPr bwMode="auto">
            <a:xfrm>
              <a:off x="4338950" y="4674019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4197DA6-2CAB-4026-856F-A02F70B5763D}"/>
                </a:ext>
              </a:extLst>
            </p:cNvPr>
            <p:cNvSpPr/>
            <p:nvPr/>
          </p:nvSpPr>
          <p:spPr bwMode="auto">
            <a:xfrm>
              <a:off x="4333671" y="3864948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294202B-284C-47F5-889E-39F60541AC30}"/>
                </a:ext>
              </a:extLst>
            </p:cNvPr>
            <p:cNvSpPr/>
            <p:nvPr/>
          </p:nvSpPr>
          <p:spPr bwMode="auto">
            <a:xfrm>
              <a:off x="4345191" y="4835994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07362801-DFB1-45E0-96A7-E28D07611000}"/>
                </a:ext>
              </a:extLst>
            </p:cNvPr>
            <p:cNvSpPr/>
            <p:nvPr/>
          </p:nvSpPr>
          <p:spPr bwMode="auto">
            <a:xfrm>
              <a:off x="4338950" y="4899846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30F310A4-060B-4013-9C87-AA4C636B7F8B}"/>
                </a:ext>
              </a:extLst>
            </p:cNvPr>
            <p:cNvSpPr/>
            <p:nvPr/>
          </p:nvSpPr>
          <p:spPr bwMode="auto">
            <a:xfrm>
              <a:off x="4329067" y="2617805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503E581B-E1DF-4104-BCE9-B5C116FDF549}"/>
                </a:ext>
              </a:extLst>
            </p:cNvPr>
            <p:cNvSpPr/>
            <p:nvPr/>
          </p:nvSpPr>
          <p:spPr bwMode="auto">
            <a:xfrm>
              <a:off x="4884621" y="2150686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6A427C49-3586-4326-A841-3C01AE8D4676}"/>
                </a:ext>
              </a:extLst>
            </p:cNvPr>
            <p:cNvSpPr/>
            <p:nvPr/>
          </p:nvSpPr>
          <p:spPr bwMode="auto">
            <a:xfrm>
              <a:off x="4884621" y="2417888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CDA7F471-5974-4018-BB76-94CD1B951EAF}"/>
                </a:ext>
              </a:extLst>
            </p:cNvPr>
            <p:cNvSpPr/>
            <p:nvPr/>
          </p:nvSpPr>
          <p:spPr bwMode="auto">
            <a:xfrm>
              <a:off x="4335166" y="3124023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5954D1D0-1C65-4598-853C-50AE50885BF1}"/>
                </a:ext>
              </a:extLst>
            </p:cNvPr>
            <p:cNvSpPr/>
            <p:nvPr/>
          </p:nvSpPr>
          <p:spPr bwMode="auto">
            <a:xfrm>
              <a:off x="4884621" y="3189800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1E8F330F-5301-497E-A99F-BD2C63D714F0}"/>
                </a:ext>
              </a:extLst>
            </p:cNvPr>
            <p:cNvSpPr/>
            <p:nvPr/>
          </p:nvSpPr>
          <p:spPr bwMode="auto">
            <a:xfrm>
              <a:off x="4884621" y="3919512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83FB6ADD-5565-4007-9311-C38C6CF8BBC1}"/>
                </a:ext>
              </a:extLst>
            </p:cNvPr>
            <p:cNvSpPr/>
            <p:nvPr/>
          </p:nvSpPr>
          <p:spPr bwMode="auto">
            <a:xfrm>
              <a:off x="4884621" y="4099588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DF3F0719-D619-4DB2-AF76-579509C084D4}"/>
                </a:ext>
              </a:extLst>
            </p:cNvPr>
            <p:cNvSpPr/>
            <p:nvPr/>
          </p:nvSpPr>
          <p:spPr bwMode="auto">
            <a:xfrm>
              <a:off x="4884621" y="4465264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A5292857-3571-42A2-982A-11902206D88B}"/>
                </a:ext>
              </a:extLst>
            </p:cNvPr>
            <p:cNvSpPr/>
            <p:nvPr/>
          </p:nvSpPr>
          <p:spPr bwMode="auto">
            <a:xfrm>
              <a:off x="4884621" y="4570359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FA1978B4-4C18-4DE7-B32D-DDCBEE76D043}"/>
                </a:ext>
              </a:extLst>
            </p:cNvPr>
            <p:cNvSpPr/>
            <p:nvPr/>
          </p:nvSpPr>
          <p:spPr bwMode="auto">
            <a:xfrm>
              <a:off x="4884621" y="4777846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2213D446-483D-4644-ADA8-CB17D0A2BA0E}"/>
                </a:ext>
              </a:extLst>
            </p:cNvPr>
            <p:cNvSpPr/>
            <p:nvPr/>
          </p:nvSpPr>
          <p:spPr bwMode="auto">
            <a:xfrm>
              <a:off x="5424224" y="3547335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B420E947-50C7-4ACA-94FC-506F2D085941}"/>
                </a:ext>
              </a:extLst>
            </p:cNvPr>
            <p:cNvSpPr/>
            <p:nvPr/>
          </p:nvSpPr>
          <p:spPr bwMode="auto">
            <a:xfrm>
              <a:off x="5424224" y="4788060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3FF50C7F-5316-45D9-9775-2DE79DC65C50}"/>
                </a:ext>
              </a:extLst>
            </p:cNvPr>
            <p:cNvSpPr/>
            <p:nvPr/>
          </p:nvSpPr>
          <p:spPr bwMode="auto">
            <a:xfrm>
              <a:off x="5424224" y="4886354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D5437C06-316B-456E-8935-85A10710E415}"/>
                </a:ext>
              </a:extLst>
            </p:cNvPr>
            <p:cNvSpPr/>
            <p:nvPr/>
          </p:nvSpPr>
          <p:spPr bwMode="auto">
            <a:xfrm>
              <a:off x="5961696" y="3865639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7524D86B-84FD-47BD-87F5-D09ED660D953}"/>
                </a:ext>
              </a:extLst>
            </p:cNvPr>
            <p:cNvSpPr/>
            <p:nvPr/>
          </p:nvSpPr>
          <p:spPr bwMode="auto">
            <a:xfrm>
              <a:off x="5424224" y="5072317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C489B92F-BFDB-403C-98A1-153625FA5FEC}"/>
                </a:ext>
              </a:extLst>
            </p:cNvPr>
            <p:cNvSpPr/>
            <p:nvPr/>
          </p:nvSpPr>
          <p:spPr bwMode="auto">
            <a:xfrm>
              <a:off x="5961696" y="3932564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B9551CEE-2831-4B31-B9CD-665EDEAFF1DB}"/>
                </a:ext>
              </a:extLst>
            </p:cNvPr>
            <p:cNvSpPr/>
            <p:nvPr/>
          </p:nvSpPr>
          <p:spPr bwMode="auto">
            <a:xfrm>
              <a:off x="5961696" y="4108680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B9D453E6-3C59-4B05-A5AF-490B714DDDBC}"/>
                </a:ext>
              </a:extLst>
            </p:cNvPr>
            <p:cNvSpPr/>
            <p:nvPr/>
          </p:nvSpPr>
          <p:spPr bwMode="auto">
            <a:xfrm>
              <a:off x="5961696" y="4656340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E00A2D9F-0D47-4524-AA91-5410BD54D5EA}"/>
                </a:ext>
              </a:extLst>
            </p:cNvPr>
            <p:cNvSpPr/>
            <p:nvPr/>
          </p:nvSpPr>
          <p:spPr bwMode="auto">
            <a:xfrm>
              <a:off x="5961696" y="4834759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6EF23CFA-0A3E-4120-90FD-ECEA0B1889F9}"/>
                </a:ext>
              </a:extLst>
            </p:cNvPr>
            <p:cNvSpPr/>
            <p:nvPr/>
          </p:nvSpPr>
          <p:spPr bwMode="auto">
            <a:xfrm>
              <a:off x="6508608" y="3604265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F1B3A6B5-332C-4116-90F1-F189BEA7DD2A}"/>
                </a:ext>
              </a:extLst>
            </p:cNvPr>
            <p:cNvSpPr/>
            <p:nvPr/>
          </p:nvSpPr>
          <p:spPr bwMode="auto">
            <a:xfrm>
              <a:off x="6508608" y="4296611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41FBDC9D-4592-45FC-B6FE-9A5E0D7D05E3}"/>
                </a:ext>
              </a:extLst>
            </p:cNvPr>
            <p:cNvSpPr/>
            <p:nvPr/>
          </p:nvSpPr>
          <p:spPr bwMode="auto">
            <a:xfrm>
              <a:off x="6508608" y="4680413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84591D15-3B84-4F18-904D-CF1D09057289}"/>
                </a:ext>
              </a:extLst>
            </p:cNvPr>
            <p:cNvSpPr/>
            <p:nvPr/>
          </p:nvSpPr>
          <p:spPr bwMode="auto">
            <a:xfrm>
              <a:off x="6508608" y="4758995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37912031-E0C7-4184-BA0F-16B2A3AC4062}"/>
                </a:ext>
              </a:extLst>
            </p:cNvPr>
            <p:cNvSpPr/>
            <p:nvPr/>
          </p:nvSpPr>
          <p:spPr bwMode="auto">
            <a:xfrm>
              <a:off x="6508608" y="4874120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EEAEB9A-AF15-407F-A978-5C953B0E053E}"/>
                </a:ext>
              </a:extLst>
            </p:cNvPr>
            <p:cNvSpPr/>
            <p:nvPr/>
          </p:nvSpPr>
          <p:spPr bwMode="auto">
            <a:xfrm>
              <a:off x="6508608" y="5069788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3110F66D-2068-4A5C-A138-C4163D6F60F6}"/>
                </a:ext>
              </a:extLst>
            </p:cNvPr>
            <p:cNvSpPr/>
            <p:nvPr/>
          </p:nvSpPr>
          <p:spPr bwMode="auto">
            <a:xfrm>
              <a:off x="7055413" y="4661585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F260941B-AB9A-4A17-AE1D-430B4F29F400}"/>
                </a:ext>
              </a:extLst>
            </p:cNvPr>
            <p:cNvSpPr/>
            <p:nvPr/>
          </p:nvSpPr>
          <p:spPr bwMode="auto">
            <a:xfrm>
              <a:off x="7055413" y="4902280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CC33A556-80DC-440A-8DC5-E2A3E31AED7D}"/>
                </a:ext>
              </a:extLst>
            </p:cNvPr>
            <p:cNvSpPr/>
            <p:nvPr/>
          </p:nvSpPr>
          <p:spPr bwMode="auto">
            <a:xfrm>
              <a:off x="7055413" y="5043514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B9811687-6F3B-4FE0-AE31-EB7DFC789123}"/>
                </a:ext>
              </a:extLst>
            </p:cNvPr>
            <p:cNvSpPr/>
            <p:nvPr/>
          </p:nvSpPr>
          <p:spPr bwMode="auto">
            <a:xfrm>
              <a:off x="7055413" y="5072316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C2F5456-1F6F-47D4-8B00-C27C3F2D65DC}"/>
                </a:ext>
              </a:extLst>
            </p:cNvPr>
            <p:cNvSpPr/>
            <p:nvPr/>
          </p:nvSpPr>
          <p:spPr bwMode="auto">
            <a:xfrm>
              <a:off x="7610885" y="2767623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99E5A079-7245-4950-9060-D0C522CE228C}"/>
                </a:ext>
              </a:extLst>
            </p:cNvPr>
            <p:cNvSpPr/>
            <p:nvPr/>
          </p:nvSpPr>
          <p:spPr bwMode="auto">
            <a:xfrm>
              <a:off x="7610885" y="3098245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7C7BAA6-8273-41DA-BEB5-7E04D127FC81}"/>
                </a:ext>
              </a:extLst>
            </p:cNvPr>
            <p:cNvSpPr/>
            <p:nvPr/>
          </p:nvSpPr>
          <p:spPr bwMode="auto">
            <a:xfrm>
              <a:off x="7610885" y="4304539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90FB49C2-CD01-4C01-A2A6-991AA6A3C2BC}"/>
                </a:ext>
              </a:extLst>
            </p:cNvPr>
            <p:cNvSpPr/>
            <p:nvPr/>
          </p:nvSpPr>
          <p:spPr bwMode="auto">
            <a:xfrm>
              <a:off x="7610885" y="4440799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0A4A4A1B-29E3-4F50-997C-D1A19BA47401}"/>
                </a:ext>
              </a:extLst>
            </p:cNvPr>
            <p:cNvSpPr/>
            <p:nvPr/>
          </p:nvSpPr>
          <p:spPr bwMode="auto">
            <a:xfrm>
              <a:off x="7610885" y="5061984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D7F1F3F-CF48-4D60-AC02-B3C2AF533D94}"/>
                </a:ext>
              </a:extLst>
            </p:cNvPr>
            <p:cNvSpPr/>
            <p:nvPr/>
          </p:nvSpPr>
          <p:spPr bwMode="auto">
            <a:xfrm>
              <a:off x="7610885" y="4904760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F1152A91-C498-4C3F-8CA1-61AC151F2A60}"/>
                </a:ext>
              </a:extLst>
            </p:cNvPr>
            <p:cNvSpPr/>
            <p:nvPr/>
          </p:nvSpPr>
          <p:spPr bwMode="auto">
            <a:xfrm>
              <a:off x="7610885" y="4619800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E06945B-4E19-4F9B-BB6C-9FEA44F0DF51}"/>
                </a:ext>
              </a:extLst>
            </p:cNvPr>
            <p:cNvSpPr/>
            <p:nvPr/>
          </p:nvSpPr>
          <p:spPr bwMode="auto">
            <a:xfrm>
              <a:off x="8193300" y="2637877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08A0938B-E7EE-406F-B574-DF073933EDBA}"/>
                </a:ext>
              </a:extLst>
            </p:cNvPr>
            <p:cNvSpPr/>
            <p:nvPr/>
          </p:nvSpPr>
          <p:spPr bwMode="auto">
            <a:xfrm>
              <a:off x="8193300" y="3060165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C9FF0157-E1A5-468C-A4A5-B701AC136F58}"/>
                </a:ext>
              </a:extLst>
            </p:cNvPr>
            <p:cNvSpPr/>
            <p:nvPr/>
          </p:nvSpPr>
          <p:spPr bwMode="auto">
            <a:xfrm>
              <a:off x="8193300" y="4206769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8A018C3A-912A-4A0E-84BC-EF669071AEBA}"/>
                </a:ext>
              </a:extLst>
            </p:cNvPr>
            <p:cNvSpPr/>
            <p:nvPr/>
          </p:nvSpPr>
          <p:spPr bwMode="auto">
            <a:xfrm>
              <a:off x="8193300" y="4888751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C0D1BD6E-9084-4086-B2BB-B7342B255694}"/>
                </a:ext>
              </a:extLst>
            </p:cNvPr>
            <p:cNvSpPr/>
            <p:nvPr/>
          </p:nvSpPr>
          <p:spPr bwMode="auto">
            <a:xfrm>
              <a:off x="8193300" y="4919902"/>
              <a:ext cx="131030" cy="12329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939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A682AFCB-E2F3-4F16-B737-D238B58D01AC}"/>
              </a:ext>
            </a:extLst>
          </p:cNvPr>
          <p:cNvGrpSpPr/>
          <p:nvPr/>
        </p:nvGrpSpPr>
        <p:grpSpPr>
          <a:xfrm>
            <a:off x="129621" y="748576"/>
            <a:ext cx="8884757" cy="5514171"/>
            <a:chOff x="129621" y="748576"/>
            <a:chExt cx="8884757" cy="5514171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520888A-D91B-4304-80B3-4AE5FC9A3872}"/>
                </a:ext>
              </a:extLst>
            </p:cNvPr>
            <p:cNvCxnSpPr>
              <a:endCxn id="41" idx="1"/>
            </p:cNvCxnSpPr>
            <p:nvPr/>
          </p:nvCxnSpPr>
          <p:spPr bwMode="auto">
            <a:xfrm flipV="1">
              <a:off x="1237611" y="1362728"/>
              <a:ext cx="5934074" cy="39331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B262C74-B9E2-4D09-8459-94D87EAF4AAF}"/>
                </a:ext>
              </a:extLst>
            </p:cNvPr>
            <p:cNvCxnSpPr/>
            <p:nvPr/>
          </p:nvCxnSpPr>
          <p:spPr bwMode="auto">
            <a:xfrm flipV="1">
              <a:off x="1237611" y="2347913"/>
              <a:ext cx="6062662" cy="295751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9A92FE3-EDEA-4E0A-B7AF-B131C3141E5A}"/>
                </a:ext>
              </a:extLst>
            </p:cNvPr>
            <p:cNvCxnSpPr/>
            <p:nvPr/>
          </p:nvCxnSpPr>
          <p:spPr bwMode="auto">
            <a:xfrm>
              <a:off x="1237611" y="1219200"/>
              <a:ext cx="0" cy="40671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FE3CE64-BE94-4705-8F3E-17C87837D87A}"/>
                </a:ext>
              </a:extLst>
            </p:cNvPr>
            <p:cNvCxnSpPr/>
            <p:nvPr/>
          </p:nvCxnSpPr>
          <p:spPr bwMode="auto">
            <a:xfrm>
              <a:off x="1218561" y="5305425"/>
              <a:ext cx="641032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1A5664A-D8BC-4776-81F4-99BA6D4737CE}"/>
                </a:ext>
              </a:extLst>
            </p:cNvPr>
            <p:cNvCxnSpPr/>
            <p:nvPr/>
          </p:nvCxnSpPr>
          <p:spPr bwMode="auto">
            <a:xfrm>
              <a:off x="1228086" y="5305425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A656C2B-8B07-4448-901A-9941863D286C}"/>
                </a:ext>
              </a:extLst>
            </p:cNvPr>
            <p:cNvCxnSpPr/>
            <p:nvPr/>
          </p:nvCxnSpPr>
          <p:spPr bwMode="auto">
            <a:xfrm>
              <a:off x="4295136" y="5305425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77BDC81-55AE-4087-A9E8-0272687DCAC7}"/>
                </a:ext>
              </a:extLst>
            </p:cNvPr>
            <p:cNvCxnSpPr/>
            <p:nvPr/>
          </p:nvCxnSpPr>
          <p:spPr bwMode="auto">
            <a:xfrm>
              <a:off x="2761611" y="5305425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83CAED-8E9B-4F42-AF4A-EA940FDA5EBC}"/>
                </a:ext>
              </a:extLst>
            </p:cNvPr>
            <p:cNvCxnSpPr/>
            <p:nvPr/>
          </p:nvCxnSpPr>
          <p:spPr bwMode="auto">
            <a:xfrm>
              <a:off x="7343136" y="5305425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085EF65-32ED-4F4E-B916-88D90BD4B984}"/>
                </a:ext>
              </a:extLst>
            </p:cNvPr>
            <p:cNvCxnSpPr/>
            <p:nvPr/>
          </p:nvCxnSpPr>
          <p:spPr bwMode="auto">
            <a:xfrm rot="5400000">
              <a:off x="1142361" y="5219700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B0BDF7-0B99-4D0A-A8C4-982E1DFC9808}"/>
                </a:ext>
              </a:extLst>
            </p:cNvPr>
            <p:cNvCxnSpPr/>
            <p:nvPr/>
          </p:nvCxnSpPr>
          <p:spPr bwMode="auto">
            <a:xfrm rot="5400000">
              <a:off x="1142361" y="4400550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8BC87A1-E60C-4F99-AC69-0537F3EA356F}"/>
                </a:ext>
              </a:extLst>
            </p:cNvPr>
            <p:cNvCxnSpPr/>
            <p:nvPr/>
          </p:nvCxnSpPr>
          <p:spPr bwMode="auto">
            <a:xfrm rot="5400000">
              <a:off x="1142361" y="3571875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77AF29B-5EBE-430E-9C60-CCE108DC919F}"/>
                </a:ext>
              </a:extLst>
            </p:cNvPr>
            <p:cNvCxnSpPr/>
            <p:nvPr/>
          </p:nvCxnSpPr>
          <p:spPr bwMode="auto">
            <a:xfrm rot="5400000">
              <a:off x="1142361" y="2762250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1A4636B-8592-4CE0-B0F9-91337D8D8A78}"/>
                </a:ext>
              </a:extLst>
            </p:cNvPr>
            <p:cNvCxnSpPr/>
            <p:nvPr/>
          </p:nvCxnSpPr>
          <p:spPr bwMode="auto">
            <a:xfrm rot="5400000">
              <a:off x="1142361" y="1952625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457DF09-AB8A-46A5-8D38-C3093B1285A5}"/>
                </a:ext>
              </a:extLst>
            </p:cNvPr>
            <p:cNvCxnSpPr/>
            <p:nvPr/>
          </p:nvCxnSpPr>
          <p:spPr bwMode="auto">
            <a:xfrm rot="5400000">
              <a:off x="1142361" y="1143000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4A8971E-01FA-4C0A-B7CD-7B72D8AF30F5}"/>
                </a:ext>
              </a:extLst>
            </p:cNvPr>
            <p:cNvSpPr txBox="1"/>
            <p:nvPr/>
          </p:nvSpPr>
          <p:spPr>
            <a:xfrm>
              <a:off x="555336" y="987891"/>
              <a:ext cx="540596" cy="45622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ts val="32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2.5</a:t>
              </a:r>
            </a:p>
            <a:p>
              <a:pPr algn="r">
                <a:lnSpc>
                  <a:spcPts val="32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32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2.0</a:t>
              </a:r>
            </a:p>
            <a:p>
              <a:pPr algn="r">
                <a:lnSpc>
                  <a:spcPts val="32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32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1.5</a:t>
              </a:r>
            </a:p>
            <a:p>
              <a:pPr algn="r">
                <a:lnSpc>
                  <a:spcPts val="32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32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1.0</a:t>
              </a:r>
            </a:p>
            <a:p>
              <a:pPr algn="r">
                <a:lnSpc>
                  <a:spcPts val="32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32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</a:p>
            <a:p>
              <a:pPr algn="r">
                <a:lnSpc>
                  <a:spcPts val="32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32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BC059A4-76A7-4FF9-9CCF-8F8681FB05A8}"/>
                </a:ext>
              </a:extLst>
            </p:cNvPr>
            <p:cNvSpPr txBox="1"/>
            <p:nvPr/>
          </p:nvSpPr>
          <p:spPr>
            <a:xfrm rot="16200000">
              <a:off x="-2174535" y="3052732"/>
              <a:ext cx="50084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Increase in EPA as % of total fatty acids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67CEB80-A293-4B73-B1FA-DADD8CA93056}"/>
                </a:ext>
              </a:extLst>
            </p:cNvPr>
            <p:cNvSpPr txBox="1"/>
            <p:nvPr/>
          </p:nvSpPr>
          <p:spPr>
            <a:xfrm>
              <a:off x="2513961" y="5862637"/>
              <a:ext cx="40001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Increase in EPA intake (g/week)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544E2EE-D7F7-4AFD-BCFD-1F5711FED5F0}"/>
                </a:ext>
              </a:extLst>
            </p:cNvPr>
            <p:cNvSpPr txBox="1"/>
            <p:nvPr/>
          </p:nvSpPr>
          <p:spPr>
            <a:xfrm>
              <a:off x="1061398" y="5478604"/>
              <a:ext cx="6574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		       1.5			   3.0					       4.5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451DA46-36FC-4CB5-9C2B-2444ACB31F89}"/>
                </a:ext>
              </a:extLst>
            </p:cNvPr>
            <p:cNvSpPr/>
            <p:nvPr/>
          </p:nvSpPr>
          <p:spPr bwMode="auto">
            <a:xfrm>
              <a:off x="7152636" y="1423988"/>
              <a:ext cx="295275" cy="27146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705B7BE-5290-40A3-84B9-D643454649D6}"/>
                </a:ext>
              </a:extLst>
            </p:cNvPr>
            <p:cNvSpPr/>
            <p:nvPr/>
          </p:nvSpPr>
          <p:spPr bwMode="auto">
            <a:xfrm>
              <a:off x="7171686" y="2212182"/>
              <a:ext cx="295275" cy="27146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1DF7134-76BA-4C58-8E37-BF5A2039252A}"/>
                </a:ext>
              </a:extLst>
            </p:cNvPr>
            <p:cNvSpPr/>
            <p:nvPr/>
          </p:nvSpPr>
          <p:spPr bwMode="auto">
            <a:xfrm>
              <a:off x="2613973" y="4491037"/>
              <a:ext cx="295275" cy="27146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669D0A7-6CF7-4C4B-A4E5-4A0825EC1AF9}"/>
                </a:ext>
              </a:extLst>
            </p:cNvPr>
            <p:cNvSpPr/>
            <p:nvPr/>
          </p:nvSpPr>
          <p:spPr bwMode="auto">
            <a:xfrm>
              <a:off x="4123686" y="3364707"/>
              <a:ext cx="295275" cy="27146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A1B9942-0C01-4731-B82F-4B636EA30686}"/>
                </a:ext>
              </a:extLst>
            </p:cNvPr>
            <p:cNvSpPr/>
            <p:nvPr/>
          </p:nvSpPr>
          <p:spPr bwMode="auto">
            <a:xfrm>
              <a:off x="2613973" y="4630045"/>
              <a:ext cx="295275" cy="27146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E7E7AA6-16A1-4F71-B2E3-DF6AA43EB610}"/>
                </a:ext>
              </a:extLst>
            </p:cNvPr>
            <p:cNvSpPr/>
            <p:nvPr/>
          </p:nvSpPr>
          <p:spPr bwMode="auto">
            <a:xfrm>
              <a:off x="4147498" y="3804585"/>
              <a:ext cx="295275" cy="27146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332DED4-07C3-4ECD-83FD-9CAA1868CFAA}"/>
                </a:ext>
              </a:extLst>
            </p:cNvPr>
            <p:cNvSpPr/>
            <p:nvPr/>
          </p:nvSpPr>
          <p:spPr bwMode="auto">
            <a:xfrm>
              <a:off x="7185974" y="4219575"/>
              <a:ext cx="257175" cy="27146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3391A9B-C588-4FAD-B478-F878B574BCFE}"/>
                </a:ext>
              </a:extLst>
            </p:cNvPr>
            <p:cNvSpPr/>
            <p:nvPr/>
          </p:nvSpPr>
          <p:spPr bwMode="auto">
            <a:xfrm>
              <a:off x="2633022" y="4843880"/>
              <a:ext cx="257175" cy="27146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CE6EC97-87DB-456B-A568-0988B7C46D79}"/>
                </a:ext>
              </a:extLst>
            </p:cNvPr>
            <p:cNvSpPr/>
            <p:nvPr/>
          </p:nvSpPr>
          <p:spPr bwMode="auto">
            <a:xfrm>
              <a:off x="4157021" y="4680468"/>
              <a:ext cx="257175" cy="27146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AF03772-EBAD-48B8-AFE6-F643476DE2E5}"/>
                </a:ext>
              </a:extLst>
            </p:cNvPr>
            <p:cNvCxnSpPr>
              <a:endCxn id="22" idx="3"/>
            </p:cNvCxnSpPr>
            <p:nvPr/>
          </p:nvCxnSpPr>
          <p:spPr bwMode="auto">
            <a:xfrm flipV="1">
              <a:off x="1228086" y="1655695"/>
              <a:ext cx="5967792" cy="363068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0E577DD-EF5B-40F5-9840-93F785C4C243}"/>
                </a:ext>
              </a:extLst>
            </p:cNvPr>
            <p:cNvCxnSpPr/>
            <p:nvPr/>
          </p:nvCxnSpPr>
          <p:spPr bwMode="auto">
            <a:xfrm flipV="1">
              <a:off x="1237611" y="4355306"/>
              <a:ext cx="6076950" cy="9310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BAE6AA6-9F44-4B8B-BD1E-6A78F760C8FD}"/>
                </a:ext>
              </a:extLst>
            </p:cNvPr>
            <p:cNvSpPr/>
            <p:nvPr/>
          </p:nvSpPr>
          <p:spPr bwMode="auto">
            <a:xfrm>
              <a:off x="7171685" y="1226997"/>
              <a:ext cx="257175" cy="27146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61AFCDC-208D-42A0-A7FD-FBA08DEB965A}"/>
                </a:ext>
              </a:extLst>
            </p:cNvPr>
            <p:cNvSpPr/>
            <p:nvPr/>
          </p:nvSpPr>
          <p:spPr bwMode="auto">
            <a:xfrm>
              <a:off x="2609210" y="4456565"/>
              <a:ext cx="257175" cy="27146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2AC8584-81F2-4983-A65D-2CA7864C0464}"/>
                </a:ext>
              </a:extLst>
            </p:cNvPr>
            <p:cNvSpPr/>
            <p:nvPr/>
          </p:nvSpPr>
          <p:spPr bwMode="auto">
            <a:xfrm>
              <a:off x="4152260" y="3316621"/>
              <a:ext cx="257175" cy="27146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31D0E021-761F-4857-8A78-BEA1832C0D1B}"/>
                </a:ext>
              </a:extLst>
            </p:cNvPr>
            <p:cNvSpPr/>
            <p:nvPr/>
          </p:nvSpPr>
          <p:spPr bwMode="auto">
            <a:xfrm>
              <a:off x="7134241" y="1562100"/>
              <a:ext cx="314323" cy="314389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0AE4020A-4985-45EF-BE09-AEF00CF9F7F8}"/>
                </a:ext>
              </a:extLst>
            </p:cNvPr>
            <p:cNvSpPr/>
            <p:nvPr/>
          </p:nvSpPr>
          <p:spPr bwMode="auto">
            <a:xfrm>
              <a:off x="2604447" y="4288228"/>
              <a:ext cx="314323" cy="314389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CDF352B9-C5F4-4DAF-ABF9-778DC0031070}"/>
                </a:ext>
              </a:extLst>
            </p:cNvPr>
            <p:cNvSpPr/>
            <p:nvPr/>
          </p:nvSpPr>
          <p:spPr bwMode="auto">
            <a:xfrm>
              <a:off x="4123686" y="3562286"/>
              <a:ext cx="314323" cy="314389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3AA59C8-B429-4634-9866-837AB76A5799}"/>
                </a:ext>
              </a:extLst>
            </p:cNvPr>
            <p:cNvCxnSpPr>
              <a:cxnSpLocks/>
              <a:endCxn id="48" idx="3"/>
            </p:cNvCxnSpPr>
            <p:nvPr/>
          </p:nvCxnSpPr>
          <p:spPr bwMode="auto">
            <a:xfrm flipV="1">
              <a:off x="1256662" y="1876489"/>
              <a:ext cx="6034741" cy="33646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9840249-C841-4D57-A615-22957304A761}"/>
                </a:ext>
              </a:extLst>
            </p:cNvPr>
            <p:cNvCxnSpPr/>
            <p:nvPr/>
          </p:nvCxnSpPr>
          <p:spPr bwMode="auto">
            <a:xfrm>
              <a:off x="7628886" y="1233487"/>
              <a:ext cx="0" cy="40719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082345F-206F-46A5-9814-7568A14FB112}"/>
                </a:ext>
              </a:extLst>
            </p:cNvPr>
            <p:cNvCxnSpPr/>
            <p:nvPr/>
          </p:nvCxnSpPr>
          <p:spPr bwMode="auto">
            <a:xfrm>
              <a:off x="7635634" y="5307184"/>
              <a:ext cx="20280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DCCFDE-96F2-4BE2-B261-7EFEE072F8A4}"/>
                </a:ext>
              </a:extLst>
            </p:cNvPr>
            <p:cNvCxnSpPr/>
            <p:nvPr/>
          </p:nvCxnSpPr>
          <p:spPr bwMode="auto">
            <a:xfrm>
              <a:off x="7616584" y="1240009"/>
              <a:ext cx="20280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C897189-0BDF-4CEC-BE81-6449BACD1305}"/>
                </a:ext>
              </a:extLst>
            </p:cNvPr>
            <p:cNvCxnSpPr/>
            <p:nvPr/>
          </p:nvCxnSpPr>
          <p:spPr bwMode="auto">
            <a:xfrm>
              <a:off x="7635634" y="2583034"/>
              <a:ext cx="20280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7023D66-5340-428E-8719-A6CE57C5A95E}"/>
                </a:ext>
              </a:extLst>
            </p:cNvPr>
            <p:cNvCxnSpPr/>
            <p:nvPr/>
          </p:nvCxnSpPr>
          <p:spPr bwMode="auto">
            <a:xfrm>
              <a:off x="7626109" y="3926059"/>
              <a:ext cx="20280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DEFA8B6-1544-4CD2-ABE0-093408D17B4D}"/>
                </a:ext>
              </a:extLst>
            </p:cNvPr>
            <p:cNvSpPr txBox="1"/>
            <p:nvPr/>
          </p:nvSpPr>
          <p:spPr>
            <a:xfrm>
              <a:off x="7825326" y="987891"/>
              <a:ext cx="540533" cy="4526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0.6</a:t>
              </a:r>
            </a:p>
            <a:p>
              <a:pPr>
                <a:lnSpc>
                  <a:spcPts val="35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35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35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0.4</a:t>
              </a:r>
            </a:p>
            <a:p>
              <a:pPr>
                <a:lnSpc>
                  <a:spcPts val="35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35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35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0.2</a:t>
              </a:r>
            </a:p>
            <a:p>
              <a:pPr>
                <a:lnSpc>
                  <a:spcPts val="35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35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35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0EE6125-8A79-45BE-A705-DB88221B1D1D}"/>
                </a:ext>
              </a:extLst>
            </p:cNvPr>
            <p:cNvSpPr txBox="1"/>
            <p:nvPr/>
          </p:nvSpPr>
          <p:spPr>
            <a:xfrm rot="16200000">
              <a:off x="6270197" y="2915053"/>
              <a:ext cx="47804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18-Hydroxy-EPA </a:t>
              </a:r>
            </a:p>
            <a:p>
              <a:pPr algn="ctr"/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(nmol/l difference from control group)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7294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E6E0EF8A-2637-4F88-993A-5445B65D3B16}"/>
              </a:ext>
            </a:extLst>
          </p:cNvPr>
          <p:cNvGrpSpPr/>
          <p:nvPr/>
        </p:nvGrpSpPr>
        <p:grpSpPr>
          <a:xfrm>
            <a:off x="129622" y="724626"/>
            <a:ext cx="8884756" cy="5538121"/>
            <a:chOff x="129622" y="724626"/>
            <a:chExt cx="8884756" cy="5538121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520888A-D91B-4304-80B3-4AE5FC9A3872}"/>
                </a:ext>
              </a:extLst>
            </p:cNvPr>
            <p:cNvCxnSpPr/>
            <p:nvPr/>
          </p:nvCxnSpPr>
          <p:spPr bwMode="auto">
            <a:xfrm flipV="1">
              <a:off x="1251899" y="1304442"/>
              <a:ext cx="5934075" cy="39557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B262C74-B9E2-4D09-8459-94D87EAF4AAF}"/>
                </a:ext>
              </a:extLst>
            </p:cNvPr>
            <p:cNvCxnSpPr>
              <a:endCxn id="28" idx="1"/>
            </p:cNvCxnSpPr>
            <p:nvPr/>
          </p:nvCxnSpPr>
          <p:spPr bwMode="auto">
            <a:xfrm flipV="1">
              <a:off x="1237611" y="2771053"/>
              <a:ext cx="5948363" cy="25343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9A92FE3-EDEA-4E0A-B7AF-B131C3141E5A}"/>
                </a:ext>
              </a:extLst>
            </p:cNvPr>
            <p:cNvCxnSpPr/>
            <p:nvPr/>
          </p:nvCxnSpPr>
          <p:spPr bwMode="auto">
            <a:xfrm>
              <a:off x="1237611" y="1219200"/>
              <a:ext cx="0" cy="40671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FE3CE64-BE94-4705-8F3E-17C87837D87A}"/>
                </a:ext>
              </a:extLst>
            </p:cNvPr>
            <p:cNvCxnSpPr/>
            <p:nvPr/>
          </p:nvCxnSpPr>
          <p:spPr bwMode="auto">
            <a:xfrm>
              <a:off x="1218561" y="5305425"/>
              <a:ext cx="641032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1A5664A-D8BC-4776-81F4-99BA6D4737CE}"/>
                </a:ext>
              </a:extLst>
            </p:cNvPr>
            <p:cNvCxnSpPr/>
            <p:nvPr/>
          </p:nvCxnSpPr>
          <p:spPr bwMode="auto">
            <a:xfrm>
              <a:off x="1228086" y="5305425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A656C2B-8B07-4448-901A-9941863D286C}"/>
                </a:ext>
              </a:extLst>
            </p:cNvPr>
            <p:cNvCxnSpPr/>
            <p:nvPr/>
          </p:nvCxnSpPr>
          <p:spPr bwMode="auto">
            <a:xfrm>
              <a:off x="4295136" y="5305425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77BDC81-55AE-4087-A9E8-0272687DCAC7}"/>
                </a:ext>
              </a:extLst>
            </p:cNvPr>
            <p:cNvCxnSpPr/>
            <p:nvPr/>
          </p:nvCxnSpPr>
          <p:spPr bwMode="auto">
            <a:xfrm>
              <a:off x="2761611" y="5305425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83CAED-8E9B-4F42-AF4A-EA940FDA5EBC}"/>
                </a:ext>
              </a:extLst>
            </p:cNvPr>
            <p:cNvCxnSpPr/>
            <p:nvPr/>
          </p:nvCxnSpPr>
          <p:spPr bwMode="auto">
            <a:xfrm>
              <a:off x="7343136" y="5305425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085EF65-32ED-4F4E-B916-88D90BD4B984}"/>
                </a:ext>
              </a:extLst>
            </p:cNvPr>
            <p:cNvCxnSpPr/>
            <p:nvPr/>
          </p:nvCxnSpPr>
          <p:spPr bwMode="auto">
            <a:xfrm rot="5400000">
              <a:off x="1142361" y="5219700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B0BDF7-0B99-4D0A-A8C4-982E1DFC9808}"/>
                </a:ext>
              </a:extLst>
            </p:cNvPr>
            <p:cNvCxnSpPr/>
            <p:nvPr/>
          </p:nvCxnSpPr>
          <p:spPr bwMode="auto">
            <a:xfrm rot="5400000">
              <a:off x="1142361" y="4400550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8BC87A1-E60C-4F99-AC69-0537F3EA356F}"/>
                </a:ext>
              </a:extLst>
            </p:cNvPr>
            <p:cNvCxnSpPr/>
            <p:nvPr/>
          </p:nvCxnSpPr>
          <p:spPr bwMode="auto">
            <a:xfrm rot="5400000">
              <a:off x="1142361" y="3571875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77AF29B-5EBE-430E-9C60-CCE108DC919F}"/>
                </a:ext>
              </a:extLst>
            </p:cNvPr>
            <p:cNvCxnSpPr/>
            <p:nvPr/>
          </p:nvCxnSpPr>
          <p:spPr bwMode="auto">
            <a:xfrm rot="5400000">
              <a:off x="1142361" y="2762250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1A4636B-8592-4CE0-B0F9-91337D8D8A78}"/>
                </a:ext>
              </a:extLst>
            </p:cNvPr>
            <p:cNvCxnSpPr/>
            <p:nvPr/>
          </p:nvCxnSpPr>
          <p:spPr bwMode="auto">
            <a:xfrm rot="5400000">
              <a:off x="1142361" y="1952625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457DF09-AB8A-46A5-8D38-C3093B1285A5}"/>
                </a:ext>
              </a:extLst>
            </p:cNvPr>
            <p:cNvCxnSpPr/>
            <p:nvPr/>
          </p:nvCxnSpPr>
          <p:spPr bwMode="auto">
            <a:xfrm rot="5400000">
              <a:off x="1142361" y="1143000"/>
              <a:ext cx="0" cy="1809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4A8971E-01FA-4C0A-B7CD-7B72D8AF30F5}"/>
                </a:ext>
              </a:extLst>
            </p:cNvPr>
            <p:cNvSpPr txBox="1"/>
            <p:nvPr/>
          </p:nvSpPr>
          <p:spPr>
            <a:xfrm>
              <a:off x="555336" y="987891"/>
              <a:ext cx="540596" cy="45622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ts val="32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2.5</a:t>
              </a:r>
            </a:p>
            <a:p>
              <a:pPr algn="r">
                <a:lnSpc>
                  <a:spcPts val="32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32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2.0</a:t>
              </a:r>
            </a:p>
            <a:p>
              <a:pPr algn="r">
                <a:lnSpc>
                  <a:spcPts val="32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32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1.5</a:t>
              </a:r>
            </a:p>
            <a:p>
              <a:pPr algn="r">
                <a:lnSpc>
                  <a:spcPts val="32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32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1.0</a:t>
              </a:r>
            </a:p>
            <a:p>
              <a:pPr algn="r">
                <a:lnSpc>
                  <a:spcPts val="32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32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</a:p>
            <a:p>
              <a:pPr algn="r">
                <a:lnSpc>
                  <a:spcPts val="32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32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BC059A4-76A7-4FF9-9CCF-8F8681FB05A8}"/>
                </a:ext>
              </a:extLst>
            </p:cNvPr>
            <p:cNvSpPr txBox="1"/>
            <p:nvPr/>
          </p:nvSpPr>
          <p:spPr>
            <a:xfrm rot="16200000">
              <a:off x="-2198484" y="3052732"/>
              <a:ext cx="50563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Increase in DHA as % of total fatty acids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67CEB80-A293-4B73-B1FA-DADD8CA93056}"/>
                </a:ext>
              </a:extLst>
            </p:cNvPr>
            <p:cNvSpPr txBox="1"/>
            <p:nvPr/>
          </p:nvSpPr>
          <p:spPr>
            <a:xfrm>
              <a:off x="2513961" y="5862637"/>
              <a:ext cx="40480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Increase in DHA intake (g/week)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544E2EE-D7F7-4AFD-BCFD-1F5711FED5F0}"/>
                </a:ext>
              </a:extLst>
            </p:cNvPr>
            <p:cNvSpPr txBox="1"/>
            <p:nvPr/>
          </p:nvSpPr>
          <p:spPr>
            <a:xfrm>
              <a:off x="1061398" y="5478604"/>
              <a:ext cx="67169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		       1.77		   3.54					       7.08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451DA46-36FC-4CB5-9C2B-2444ACB31F89}"/>
                </a:ext>
              </a:extLst>
            </p:cNvPr>
            <p:cNvSpPr/>
            <p:nvPr/>
          </p:nvSpPr>
          <p:spPr bwMode="auto">
            <a:xfrm>
              <a:off x="7152636" y="1423988"/>
              <a:ext cx="295275" cy="27146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705B7BE-5290-40A3-84B9-D643454649D6}"/>
                </a:ext>
              </a:extLst>
            </p:cNvPr>
            <p:cNvSpPr/>
            <p:nvPr/>
          </p:nvSpPr>
          <p:spPr bwMode="auto">
            <a:xfrm>
              <a:off x="7171686" y="2563054"/>
              <a:ext cx="295275" cy="27146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1DF7134-76BA-4C58-8E37-BF5A2039252A}"/>
                </a:ext>
              </a:extLst>
            </p:cNvPr>
            <p:cNvSpPr/>
            <p:nvPr/>
          </p:nvSpPr>
          <p:spPr bwMode="auto">
            <a:xfrm>
              <a:off x="2613973" y="4173195"/>
              <a:ext cx="295275" cy="27146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669D0A7-6CF7-4C4B-A4E5-4A0825EC1AF9}"/>
                </a:ext>
              </a:extLst>
            </p:cNvPr>
            <p:cNvSpPr/>
            <p:nvPr/>
          </p:nvSpPr>
          <p:spPr bwMode="auto">
            <a:xfrm>
              <a:off x="4123686" y="2631227"/>
              <a:ext cx="295275" cy="27146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A1B9942-0C01-4731-B82F-4B636EA30686}"/>
                </a:ext>
              </a:extLst>
            </p:cNvPr>
            <p:cNvSpPr/>
            <p:nvPr/>
          </p:nvSpPr>
          <p:spPr bwMode="auto">
            <a:xfrm>
              <a:off x="2613973" y="4273081"/>
              <a:ext cx="295275" cy="27146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E7E7AA6-16A1-4F71-B2E3-DF6AA43EB610}"/>
                </a:ext>
              </a:extLst>
            </p:cNvPr>
            <p:cNvSpPr/>
            <p:nvPr/>
          </p:nvSpPr>
          <p:spPr bwMode="auto">
            <a:xfrm>
              <a:off x="4147498" y="3506871"/>
              <a:ext cx="295275" cy="27146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332DED4-07C3-4ECD-83FD-9CAA1868CFAA}"/>
                </a:ext>
              </a:extLst>
            </p:cNvPr>
            <p:cNvSpPr/>
            <p:nvPr/>
          </p:nvSpPr>
          <p:spPr bwMode="auto">
            <a:xfrm>
              <a:off x="7185974" y="2635322"/>
              <a:ext cx="257175" cy="27146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3391A9B-C588-4FAD-B478-F878B574BCFE}"/>
                </a:ext>
              </a:extLst>
            </p:cNvPr>
            <p:cNvSpPr/>
            <p:nvPr/>
          </p:nvSpPr>
          <p:spPr bwMode="auto">
            <a:xfrm>
              <a:off x="2633022" y="4261981"/>
              <a:ext cx="257175" cy="27146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CE6EC97-87DB-456B-A568-0988B7C46D79}"/>
                </a:ext>
              </a:extLst>
            </p:cNvPr>
            <p:cNvSpPr/>
            <p:nvPr/>
          </p:nvSpPr>
          <p:spPr bwMode="auto">
            <a:xfrm>
              <a:off x="4157021" y="3867078"/>
              <a:ext cx="257175" cy="27146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AF03772-EBAD-48B8-AFE6-F643476DE2E5}"/>
                </a:ext>
              </a:extLst>
            </p:cNvPr>
            <p:cNvCxnSpPr>
              <a:endCxn id="22" idx="3"/>
            </p:cNvCxnSpPr>
            <p:nvPr/>
          </p:nvCxnSpPr>
          <p:spPr bwMode="auto">
            <a:xfrm flipV="1">
              <a:off x="1260769" y="1655695"/>
              <a:ext cx="5935109" cy="360448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0E577DD-EF5B-40F5-9840-93F785C4C243}"/>
                </a:ext>
              </a:extLst>
            </p:cNvPr>
            <p:cNvCxnSpPr/>
            <p:nvPr/>
          </p:nvCxnSpPr>
          <p:spPr bwMode="auto">
            <a:xfrm flipV="1">
              <a:off x="1237611" y="2531139"/>
              <a:ext cx="6076950" cy="275523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BAE6AA6-9F44-4B8B-BD1E-6A78F760C8FD}"/>
                </a:ext>
              </a:extLst>
            </p:cNvPr>
            <p:cNvSpPr/>
            <p:nvPr/>
          </p:nvSpPr>
          <p:spPr bwMode="auto">
            <a:xfrm>
              <a:off x="7171685" y="1864945"/>
              <a:ext cx="257175" cy="27146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61AFCDC-208D-42A0-A7FD-FBA08DEB965A}"/>
                </a:ext>
              </a:extLst>
            </p:cNvPr>
            <p:cNvSpPr/>
            <p:nvPr/>
          </p:nvSpPr>
          <p:spPr bwMode="auto">
            <a:xfrm>
              <a:off x="2609210" y="4302395"/>
              <a:ext cx="257175" cy="27146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2AC8584-81F2-4983-A65D-2CA7864C0464}"/>
                </a:ext>
              </a:extLst>
            </p:cNvPr>
            <p:cNvSpPr/>
            <p:nvPr/>
          </p:nvSpPr>
          <p:spPr bwMode="auto">
            <a:xfrm>
              <a:off x="4152260" y="3135866"/>
              <a:ext cx="257175" cy="27146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31D0E021-761F-4857-8A78-BEA1832C0D1B}"/>
                </a:ext>
              </a:extLst>
            </p:cNvPr>
            <p:cNvSpPr/>
            <p:nvPr/>
          </p:nvSpPr>
          <p:spPr bwMode="auto">
            <a:xfrm>
              <a:off x="7134241" y="1196342"/>
              <a:ext cx="314323" cy="314389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0AE4020A-4985-45EF-BE09-AEF00CF9F7F8}"/>
                </a:ext>
              </a:extLst>
            </p:cNvPr>
            <p:cNvSpPr/>
            <p:nvPr/>
          </p:nvSpPr>
          <p:spPr bwMode="auto">
            <a:xfrm>
              <a:off x="2604447" y="4375689"/>
              <a:ext cx="314323" cy="314389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CDF352B9-C5F4-4DAF-ABF9-778DC0031070}"/>
                </a:ext>
              </a:extLst>
            </p:cNvPr>
            <p:cNvSpPr/>
            <p:nvPr/>
          </p:nvSpPr>
          <p:spPr bwMode="auto">
            <a:xfrm>
              <a:off x="4123686" y="3697453"/>
              <a:ext cx="314323" cy="314389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3AA59C8-B429-4634-9866-837AB76A5799}"/>
                </a:ext>
              </a:extLst>
            </p:cNvPr>
            <p:cNvCxnSpPr>
              <a:cxnSpLocks/>
              <a:endCxn id="22" idx="6"/>
            </p:cNvCxnSpPr>
            <p:nvPr/>
          </p:nvCxnSpPr>
          <p:spPr bwMode="auto">
            <a:xfrm flipV="1">
              <a:off x="1256007" y="1559719"/>
              <a:ext cx="6191904" cy="374746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9840249-C841-4D57-A615-22957304A761}"/>
                </a:ext>
              </a:extLst>
            </p:cNvPr>
            <p:cNvCxnSpPr/>
            <p:nvPr/>
          </p:nvCxnSpPr>
          <p:spPr bwMode="auto">
            <a:xfrm>
              <a:off x="7628886" y="1233487"/>
              <a:ext cx="0" cy="40719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082345F-206F-46A5-9814-7568A14FB112}"/>
                </a:ext>
              </a:extLst>
            </p:cNvPr>
            <p:cNvCxnSpPr/>
            <p:nvPr/>
          </p:nvCxnSpPr>
          <p:spPr bwMode="auto">
            <a:xfrm>
              <a:off x="7635634" y="5307184"/>
              <a:ext cx="20280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DCCFDE-96F2-4BE2-B261-7EFEE072F8A4}"/>
                </a:ext>
              </a:extLst>
            </p:cNvPr>
            <p:cNvCxnSpPr/>
            <p:nvPr/>
          </p:nvCxnSpPr>
          <p:spPr bwMode="auto">
            <a:xfrm>
              <a:off x="7616584" y="1240009"/>
              <a:ext cx="20280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C897189-0BDF-4CEC-BE81-6449BACD1305}"/>
                </a:ext>
              </a:extLst>
            </p:cNvPr>
            <p:cNvCxnSpPr/>
            <p:nvPr/>
          </p:nvCxnSpPr>
          <p:spPr bwMode="auto">
            <a:xfrm>
              <a:off x="7635634" y="2253421"/>
              <a:ext cx="20280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7023D66-5340-428E-8719-A6CE57C5A95E}"/>
                </a:ext>
              </a:extLst>
            </p:cNvPr>
            <p:cNvCxnSpPr/>
            <p:nvPr/>
          </p:nvCxnSpPr>
          <p:spPr bwMode="auto">
            <a:xfrm>
              <a:off x="7626109" y="3309372"/>
              <a:ext cx="20280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DEFA8B6-1544-4CD2-ABE0-093408D17B4D}"/>
                </a:ext>
              </a:extLst>
            </p:cNvPr>
            <p:cNvSpPr txBox="1"/>
            <p:nvPr/>
          </p:nvSpPr>
          <p:spPr>
            <a:xfrm>
              <a:off x="7804060" y="913460"/>
              <a:ext cx="540533" cy="46391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40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0.8</a:t>
              </a:r>
            </a:p>
            <a:p>
              <a:pPr>
                <a:lnSpc>
                  <a:spcPts val="40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40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0.6</a:t>
              </a:r>
            </a:p>
            <a:p>
              <a:pPr>
                <a:lnSpc>
                  <a:spcPts val="40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40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0.4</a:t>
              </a:r>
            </a:p>
            <a:p>
              <a:pPr>
                <a:lnSpc>
                  <a:spcPts val="40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40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0.2</a:t>
              </a:r>
            </a:p>
            <a:p>
              <a:pPr>
                <a:lnSpc>
                  <a:spcPts val="4000"/>
                </a:lnSpc>
              </a:pP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4000"/>
                </a:lnSpc>
              </a:pP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0EE6125-8A79-45BE-A705-DB88221B1D1D}"/>
                </a:ext>
              </a:extLst>
            </p:cNvPr>
            <p:cNvSpPr txBox="1"/>
            <p:nvPr/>
          </p:nvSpPr>
          <p:spPr>
            <a:xfrm rot="16200000">
              <a:off x="6227718" y="2915053"/>
              <a:ext cx="48654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17-Hydroxy-DHA </a:t>
              </a:r>
            </a:p>
            <a:p>
              <a:pPr algn="ctr"/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(nmol/l difference from control group)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1192725-6026-455A-81E3-0D7DD0A14E9C}"/>
                </a:ext>
              </a:extLst>
            </p:cNvPr>
            <p:cNvCxnSpPr/>
            <p:nvPr/>
          </p:nvCxnSpPr>
          <p:spPr bwMode="auto">
            <a:xfrm>
              <a:off x="7629647" y="4291116"/>
              <a:ext cx="20280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50283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2B0201B-41E8-4AA5-8E4B-A29FA8F29C22}"/>
              </a:ext>
            </a:extLst>
          </p:cNvPr>
          <p:cNvGrpSpPr/>
          <p:nvPr/>
        </p:nvGrpSpPr>
        <p:grpSpPr>
          <a:xfrm>
            <a:off x="1900448" y="576314"/>
            <a:ext cx="5343103" cy="2490999"/>
            <a:chOff x="1900448" y="576314"/>
            <a:chExt cx="5343103" cy="249099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597E031-B4DF-4BF7-ABBA-CAD90E27D307}"/>
                </a:ext>
              </a:extLst>
            </p:cNvPr>
            <p:cNvCxnSpPr/>
            <p:nvPr/>
          </p:nvCxnSpPr>
          <p:spPr bwMode="auto">
            <a:xfrm>
              <a:off x="3104257" y="978932"/>
              <a:ext cx="0" cy="17082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750D013-7E3F-4029-9286-B0AD081CCFD4}"/>
                </a:ext>
              </a:extLst>
            </p:cNvPr>
            <p:cNvCxnSpPr/>
            <p:nvPr/>
          </p:nvCxnSpPr>
          <p:spPr bwMode="auto">
            <a:xfrm>
              <a:off x="3104252" y="2694318"/>
              <a:ext cx="397657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BBC8B38-DDC3-4B92-947A-F223476EADAC}"/>
                </a:ext>
              </a:extLst>
            </p:cNvPr>
            <p:cNvCxnSpPr/>
            <p:nvPr/>
          </p:nvCxnSpPr>
          <p:spPr bwMode="auto">
            <a:xfrm>
              <a:off x="3005020" y="978932"/>
              <a:ext cx="9923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2D9774B-C02F-4FA7-8D6A-BF2614A8005F}"/>
                </a:ext>
              </a:extLst>
            </p:cNvPr>
            <p:cNvCxnSpPr/>
            <p:nvPr/>
          </p:nvCxnSpPr>
          <p:spPr bwMode="auto">
            <a:xfrm>
              <a:off x="3005020" y="1556046"/>
              <a:ext cx="9923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0376F5-420C-4313-9D9F-1A79B2E0A9F0}"/>
                </a:ext>
              </a:extLst>
            </p:cNvPr>
            <p:cNvCxnSpPr/>
            <p:nvPr/>
          </p:nvCxnSpPr>
          <p:spPr bwMode="auto">
            <a:xfrm>
              <a:off x="3005020" y="2120735"/>
              <a:ext cx="9923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D22C831-D1FF-4E1C-AFBC-BAAF0FC8FB4C}"/>
                </a:ext>
              </a:extLst>
            </p:cNvPr>
            <p:cNvCxnSpPr/>
            <p:nvPr/>
          </p:nvCxnSpPr>
          <p:spPr bwMode="auto">
            <a:xfrm>
              <a:off x="3005020" y="2690772"/>
              <a:ext cx="9923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7E8DBC9-B2EE-49C5-B84A-44C86FA8A7A7}"/>
                </a:ext>
              </a:extLst>
            </p:cNvPr>
            <p:cNvSpPr txBox="1"/>
            <p:nvPr/>
          </p:nvSpPr>
          <p:spPr>
            <a:xfrm>
              <a:off x="2486257" y="779854"/>
              <a:ext cx="569450" cy="2135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ts val="2300"/>
                </a:lnSpc>
              </a:pPr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180</a:t>
              </a:r>
            </a:p>
            <a:p>
              <a:pPr algn="r">
                <a:lnSpc>
                  <a:spcPts val="2300"/>
                </a:lnSpc>
              </a:pP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2300"/>
                </a:lnSpc>
              </a:pPr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</a:p>
            <a:p>
              <a:pPr algn="r">
                <a:lnSpc>
                  <a:spcPts val="2300"/>
                </a:lnSpc>
              </a:pP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2300"/>
                </a:lnSpc>
              </a:pPr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  <a:p>
              <a:pPr algn="r">
                <a:lnSpc>
                  <a:spcPts val="2300"/>
                </a:lnSpc>
              </a:pP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ts val="2300"/>
                </a:lnSpc>
              </a:pPr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A3758F4-D63A-46ED-AED6-57638BAB76E0}"/>
                </a:ext>
              </a:extLst>
            </p:cNvPr>
            <p:cNvSpPr txBox="1"/>
            <p:nvPr/>
          </p:nvSpPr>
          <p:spPr>
            <a:xfrm rot="16200000">
              <a:off x="1513612" y="1505736"/>
              <a:ext cx="14200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Average % </a:t>
              </a:r>
            </a:p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change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EE08871-D003-41B2-BC51-3FE88788AC09}"/>
                </a:ext>
              </a:extLst>
            </p:cNvPr>
            <p:cNvSpPr txBox="1"/>
            <p:nvPr/>
          </p:nvSpPr>
          <p:spPr>
            <a:xfrm>
              <a:off x="3186030" y="2697981"/>
              <a:ext cx="40575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RvE1    RvE2    RvE3   RvD1    RvD2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056B7FC-08DB-4E6B-BBDF-61AC07961DAA}"/>
                </a:ext>
              </a:extLst>
            </p:cNvPr>
            <p:cNvSpPr/>
            <p:nvPr/>
          </p:nvSpPr>
          <p:spPr bwMode="auto">
            <a:xfrm>
              <a:off x="3353135" y="1165171"/>
              <a:ext cx="318184" cy="15220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A95A6A-4948-4E4E-8582-512845362FB8}"/>
                </a:ext>
              </a:extLst>
            </p:cNvPr>
            <p:cNvSpPr/>
            <p:nvPr/>
          </p:nvSpPr>
          <p:spPr bwMode="auto">
            <a:xfrm>
              <a:off x="6635061" y="2250220"/>
              <a:ext cx="318184" cy="422835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A08E609-CDDA-4CA6-915B-88AF965EE815}"/>
                </a:ext>
              </a:extLst>
            </p:cNvPr>
            <p:cNvSpPr/>
            <p:nvPr/>
          </p:nvSpPr>
          <p:spPr bwMode="auto">
            <a:xfrm>
              <a:off x="5828756" y="2397141"/>
              <a:ext cx="318184" cy="30781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7C69A7-08DD-4445-BAA9-AD0105A717CD}"/>
                </a:ext>
              </a:extLst>
            </p:cNvPr>
            <p:cNvSpPr/>
            <p:nvPr/>
          </p:nvSpPr>
          <p:spPr bwMode="auto">
            <a:xfrm>
              <a:off x="4176035" y="1431239"/>
              <a:ext cx="318184" cy="1273709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3009619-7238-4473-A974-ED02B271D23A}"/>
                </a:ext>
              </a:extLst>
            </p:cNvPr>
            <p:cNvSpPr/>
            <p:nvPr/>
          </p:nvSpPr>
          <p:spPr bwMode="auto">
            <a:xfrm>
              <a:off x="4994099" y="1556047"/>
              <a:ext cx="318184" cy="114890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378AB90-FE29-42F6-9561-0568B3BDB818}"/>
                </a:ext>
              </a:extLst>
            </p:cNvPr>
            <p:cNvSpPr txBox="1"/>
            <p:nvPr/>
          </p:nvSpPr>
          <p:spPr>
            <a:xfrm>
              <a:off x="1900448" y="57631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9B640822-77DD-4A76-9035-C245AC69FF6A}"/>
              </a:ext>
            </a:extLst>
          </p:cNvPr>
          <p:cNvSpPr/>
          <p:nvPr/>
        </p:nvSpPr>
        <p:spPr bwMode="auto">
          <a:xfrm>
            <a:off x="6854008" y="4218380"/>
            <a:ext cx="198474" cy="18429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4F5AAAC-2C80-4A51-8D5A-16138F221333}"/>
              </a:ext>
            </a:extLst>
          </p:cNvPr>
          <p:cNvSpPr/>
          <p:nvPr/>
        </p:nvSpPr>
        <p:spPr bwMode="auto">
          <a:xfrm>
            <a:off x="5828756" y="4849242"/>
            <a:ext cx="198474" cy="18429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E5ACCB0-8CEE-45A0-BE36-5439B4E3655B}"/>
              </a:ext>
            </a:extLst>
          </p:cNvPr>
          <p:cNvSpPr/>
          <p:nvPr/>
        </p:nvSpPr>
        <p:spPr bwMode="auto">
          <a:xfrm>
            <a:off x="5843491" y="5222236"/>
            <a:ext cx="198474" cy="18429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F688879-F385-44F3-A0B0-C664D2657A99}"/>
              </a:ext>
            </a:extLst>
          </p:cNvPr>
          <p:cNvSpPr/>
          <p:nvPr/>
        </p:nvSpPr>
        <p:spPr bwMode="auto">
          <a:xfrm>
            <a:off x="5648358" y="5130087"/>
            <a:ext cx="198474" cy="18429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137E249-15F4-4F09-B5C8-153D5F268BD8}"/>
              </a:ext>
            </a:extLst>
          </p:cNvPr>
          <p:cNvSpPr/>
          <p:nvPr/>
        </p:nvSpPr>
        <p:spPr bwMode="auto">
          <a:xfrm>
            <a:off x="6842578" y="4055346"/>
            <a:ext cx="198474" cy="18429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6BCC046-89CC-4C2C-809D-D0785E52C554}"/>
              </a:ext>
            </a:extLst>
          </p:cNvPr>
          <p:cNvSpPr/>
          <p:nvPr/>
        </p:nvSpPr>
        <p:spPr bwMode="auto">
          <a:xfrm>
            <a:off x="5645017" y="5591239"/>
            <a:ext cx="198474" cy="18429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D2D598-E947-4F73-A4F6-2973784A0E11}"/>
              </a:ext>
            </a:extLst>
          </p:cNvPr>
          <p:cNvSpPr/>
          <p:nvPr/>
        </p:nvSpPr>
        <p:spPr bwMode="auto">
          <a:xfrm>
            <a:off x="5859232" y="5399012"/>
            <a:ext cx="198474" cy="18429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F0D4528-C83F-412A-A966-3BE517FF8CF3}"/>
              </a:ext>
            </a:extLst>
          </p:cNvPr>
          <p:cNvSpPr/>
          <p:nvPr/>
        </p:nvSpPr>
        <p:spPr bwMode="auto">
          <a:xfrm>
            <a:off x="5848537" y="5339182"/>
            <a:ext cx="198474" cy="18429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9AAC74D-75D0-4B7E-A398-44CCA6D30579}"/>
              </a:ext>
            </a:extLst>
          </p:cNvPr>
          <p:cNvCxnSpPr/>
          <p:nvPr/>
        </p:nvCxnSpPr>
        <p:spPr bwMode="auto">
          <a:xfrm>
            <a:off x="3104252" y="3998645"/>
            <a:ext cx="0" cy="18855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1581AD0-22F2-4BC4-AEB2-5E253AC3B409}"/>
              </a:ext>
            </a:extLst>
          </p:cNvPr>
          <p:cNvCxnSpPr/>
          <p:nvPr/>
        </p:nvCxnSpPr>
        <p:spPr bwMode="auto">
          <a:xfrm>
            <a:off x="3104252" y="5583310"/>
            <a:ext cx="404791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56AD933-B4EE-461C-9908-0161B9BA845F}"/>
              </a:ext>
            </a:extLst>
          </p:cNvPr>
          <p:cNvCxnSpPr/>
          <p:nvPr/>
        </p:nvCxnSpPr>
        <p:spPr bwMode="auto">
          <a:xfrm>
            <a:off x="3005015" y="3998645"/>
            <a:ext cx="992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344A3E3-334A-44B8-BD74-1E87288C33DE}"/>
              </a:ext>
            </a:extLst>
          </p:cNvPr>
          <p:cNvCxnSpPr/>
          <p:nvPr/>
        </p:nvCxnSpPr>
        <p:spPr bwMode="auto">
          <a:xfrm>
            <a:off x="3005015" y="4795324"/>
            <a:ext cx="992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875DA78-6B8B-4E92-8BC0-2C650C03CA2E}"/>
              </a:ext>
            </a:extLst>
          </p:cNvPr>
          <p:cNvCxnSpPr/>
          <p:nvPr/>
        </p:nvCxnSpPr>
        <p:spPr bwMode="auto">
          <a:xfrm>
            <a:off x="3005015" y="5583310"/>
            <a:ext cx="992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4810363-61D5-4756-AB5E-5BBACC3F2690}"/>
              </a:ext>
            </a:extLst>
          </p:cNvPr>
          <p:cNvSpPr txBox="1"/>
          <p:nvPr/>
        </p:nvSpPr>
        <p:spPr>
          <a:xfrm>
            <a:off x="2490112" y="3771894"/>
            <a:ext cx="569450" cy="1972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</a:p>
          <a:p>
            <a:pPr algn="r">
              <a:lnSpc>
                <a:spcPts val="3000"/>
              </a:lnSpc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3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</a:p>
          <a:p>
            <a:pPr algn="r">
              <a:lnSpc>
                <a:spcPts val="3000"/>
              </a:lnSpc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3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EC0071C-CBCA-41A1-ACEE-11329AAC27A6}"/>
              </a:ext>
            </a:extLst>
          </p:cNvPr>
          <p:cNvSpPr txBox="1"/>
          <p:nvPr/>
        </p:nvSpPr>
        <p:spPr>
          <a:xfrm rot="16200000">
            <a:off x="935216" y="4387577"/>
            <a:ext cx="24032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% change in RvE1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(closed circles) and 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RvE2 (open circles)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7962F27-24A6-4617-BEE2-FFD14D77F1B3}"/>
              </a:ext>
            </a:extLst>
          </p:cNvPr>
          <p:cNvSpPr txBox="1"/>
          <p:nvPr/>
        </p:nvSpPr>
        <p:spPr>
          <a:xfrm>
            <a:off x="3593480" y="6167972"/>
            <a:ext cx="331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Intake of EPA or DHA (g/day)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2A909B2-A74D-4FF6-860F-719C52F739DE}"/>
              </a:ext>
            </a:extLst>
          </p:cNvPr>
          <p:cNvSpPr txBox="1"/>
          <p:nvPr/>
        </p:nvSpPr>
        <p:spPr>
          <a:xfrm>
            <a:off x="3915249" y="560182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0.5		 1.0		  1.5		    2.0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9B62E06-7F7C-45C3-9666-D064584EBBCB}"/>
              </a:ext>
            </a:extLst>
          </p:cNvPr>
          <p:cNvCxnSpPr/>
          <p:nvPr/>
        </p:nvCxnSpPr>
        <p:spPr bwMode="auto">
          <a:xfrm rot="5400000">
            <a:off x="4102840" y="5649914"/>
            <a:ext cx="992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CD4636C-9546-45F1-89F2-3125074D8622}"/>
              </a:ext>
            </a:extLst>
          </p:cNvPr>
          <p:cNvCxnSpPr/>
          <p:nvPr/>
        </p:nvCxnSpPr>
        <p:spPr bwMode="auto">
          <a:xfrm rot="5400000">
            <a:off x="7098746" y="5636417"/>
            <a:ext cx="992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F10DFD4-96F7-4702-BC75-603AFD9B61FD}"/>
              </a:ext>
            </a:extLst>
          </p:cNvPr>
          <p:cNvCxnSpPr/>
          <p:nvPr/>
        </p:nvCxnSpPr>
        <p:spPr bwMode="auto">
          <a:xfrm rot="5400000">
            <a:off x="6087892" y="5649916"/>
            <a:ext cx="992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A67D7E4-E40C-4FEA-B0FE-21416FF6F8EC}"/>
              </a:ext>
            </a:extLst>
          </p:cNvPr>
          <p:cNvCxnSpPr/>
          <p:nvPr/>
        </p:nvCxnSpPr>
        <p:spPr bwMode="auto">
          <a:xfrm rot="5400000">
            <a:off x="5088616" y="5634491"/>
            <a:ext cx="992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91D02540-F4F7-4355-AFB6-DDFCB164BD58}"/>
              </a:ext>
            </a:extLst>
          </p:cNvPr>
          <p:cNvSpPr/>
          <p:nvPr/>
        </p:nvSpPr>
        <p:spPr bwMode="auto">
          <a:xfrm>
            <a:off x="5660758" y="4062279"/>
            <a:ext cx="198474" cy="18429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8360119-9E28-46B0-94C6-594C5736E48B}"/>
              </a:ext>
            </a:extLst>
          </p:cNvPr>
          <p:cNvSpPr/>
          <p:nvPr/>
        </p:nvSpPr>
        <p:spPr bwMode="auto">
          <a:xfrm>
            <a:off x="5053954" y="5927408"/>
            <a:ext cx="198474" cy="18429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7BB79FF-A977-4879-AB32-D87BD0549852}"/>
              </a:ext>
            </a:extLst>
          </p:cNvPr>
          <p:cNvSpPr/>
          <p:nvPr/>
        </p:nvSpPr>
        <p:spPr bwMode="auto">
          <a:xfrm>
            <a:off x="6041285" y="4796509"/>
            <a:ext cx="198474" cy="18429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D8EB766-FF57-40FA-8400-8E40137477FE}"/>
              </a:ext>
            </a:extLst>
          </p:cNvPr>
          <p:cNvSpPr/>
          <p:nvPr/>
        </p:nvSpPr>
        <p:spPr bwMode="auto">
          <a:xfrm>
            <a:off x="5047439" y="5498023"/>
            <a:ext cx="198474" cy="18429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1AE7967-D796-4807-89AC-EBD8606B8057}"/>
              </a:ext>
            </a:extLst>
          </p:cNvPr>
          <p:cNvSpPr/>
          <p:nvPr/>
        </p:nvSpPr>
        <p:spPr bwMode="auto">
          <a:xfrm>
            <a:off x="5051579" y="5185243"/>
            <a:ext cx="198474" cy="18429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61C02C3-EE47-4C91-A6CE-25EAA93D35AE}"/>
              </a:ext>
            </a:extLst>
          </p:cNvPr>
          <p:cNvSpPr/>
          <p:nvPr/>
        </p:nvSpPr>
        <p:spPr bwMode="auto">
          <a:xfrm>
            <a:off x="4795625" y="5097169"/>
            <a:ext cx="198474" cy="18429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9D437AC-1704-4960-98C2-089699708047}"/>
              </a:ext>
            </a:extLst>
          </p:cNvPr>
          <p:cNvCxnSpPr/>
          <p:nvPr/>
        </p:nvCxnSpPr>
        <p:spPr bwMode="auto">
          <a:xfrm>
            <a:off x="7151565" y="3988874"/>
            <a:ext cx="992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6F813B9-6A3F-4B59-AF0E-5A4C69CDCC02}"/>
              </a:ext>
            </a:extLst>
          </p:cNvPr>
          <p:cNvCxnSpPr/>
          <p:nvPr/>
        </p:nvCxnSpPr>
        <p:spPr bwMode="auto">
          <a:xfrm>
            <a:off x="7157915" y="5576374"/>
            <a:ext cx="992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FC84B55-AE1A-4491-B494-B88B1A90FF18}"/>
              </a:ext>
            </a:extLst>
          </p:cNvPr>
          <p:cNvCxnSpPr/>
          <p:nvPr/>
        </p:nvCxnSpPr>
        <p:spPr bwMode="auto">
          <a:xfrm>
            <a:off x="7157915" y="4776274"/>
            <a:ext cx="992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71CECEC-6F05-42F5-9843-1626AB70042F}"/>
              </a:ext>
            </a:extLst>
          </p:cNvPr>
          <p:cNvCxnSpPr/>
          <p:nvPr/>
        </p:nvCxnSpPr>
        <p:spPr bwMode="auto">
          <a:xfrm>
            <a:off x="7148364" y="3988874"/>
            <a:ext cx="0" cy="15875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ABD4A486-F76F-4490-B98F-BF52B62E8BE0}"/>
              </a:ext>
            </a:extLst>
          </p:cNvPr>
          <p:cNvSpPr txBox="1"/>
          <p:nvPr/>
        </p:nvSpPr>
        <p:spPr>
          <a:xfrm>
            <a:off x="7200972" y="3771894"/>
            <a:ext cx="441146" cy="1972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  <a:p>
            <a:pPr>
              <a:lnSpc>
                <a:spcPts val="3000"/>
              </a:lnSpc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  <a:p>
            <a:pPr>
              <a:lnSpc>
                <a:spcPts val="3000"/>
              </a:lnSpc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43381D1-8A3A-4C0A-8639-DAB2BA0CAC2A}"/>
              </a:ext>
            </a:extLst>
          </p:cNvPr>
          <p:cNvSpPr txBox="1"/>
          <p:nvPr/>
        </p:nvSpPr>
        <p:spPr>
          <a:xfrm rot="16200000">
            <a:off x="6763936" y="4452810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% change in RvD1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(grey squares)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C99CB0D-E07C-4860-8300-FB642F1DAEEF}"/>
              </a:ext>
            </a:extLst>
          </p:cNvPr>
          <p:cNvSpPr txBox="1"/>
          <p:nvPr/>
        </p:nvSpPr>
        <p:spPr>
          <a:xfrm>
            <a:off x="1972532" y="33655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090131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908</TotalTime>
  <Words>336</Words>
  <Application>Microsoft Office PowerPoint</Application>
  <PresentationFormat>On-screen Show (4:3)</PresentationFormat>
  <Paragraphs>183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Calder P.C.</dc:creator>
  <cp:lastModifiedBy>Calder P.C.</cp:lastModifiedBy>
  <cp:revision>84</cp:revision>
  <cp:lastPrinted>2020-07-31T15:37:41Z</cp:lastPrinted>
  <dcterms:created xsi:type="dcterms:W3CDTF">2020-05-25T08:15:36Z</dcterms:created>
  <dcterms:modified xsi:type="dcterms:W3CDTF">2020-08-02T19:02:05Z</dcterms:modified>
</cp:coreProperties>
</file>