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3" r:id="rId2"/>
    <p:sldId id="257" r:id="rId3"/>
    <p:sldId id="256" r:id="rId4"/>
    <p:sldId id="259" r:id="rId5"/>
    <p:sldId id="260" r:id="rId6"/>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p:restoredTop sz="94694"/>
  </p:normalViewPr>
  <p:slideViewPr>
    <p:cSldViewPr snapToGrid="0" snapToObjects="1">
      <p:cViewPr varScale="1">
        <p:scale>
          <a:sx n="84" d="100"/>
          <a:sy n="84" d="100"/>
        </p:scale>
        <p:origin x="3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0D08D38-8110-144D-97F9-5CF6C072A629}" type="datetimeFigureOut">
              <a:rPr lang="en-US" smtClean="0"/>
              <a:t>9/11/20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73102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D08D38-8110-144D-97F9-5CF6C072A629}" type="datetimeFigureOut">
              <a:rPr lang="en-US" smtClean="0"/>
              <a:t>9/11/20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6264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D08D38-8110-144D-97F9-5CF6C072A629}" type="datetimeFigureOut">
              <a:rPr lang="en-US" smtClean="0"/>
              <a:t>9/11/20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3058078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D08D38-8110-144D-97F9-5CF6C072A629}" type="datetimeFigureOut">
              <a:rPr lang="en-US" smtClean="0"/>
              <a:t>9/11/20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289386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0D08D38-8110-144D-97F9-5CF6C072A629}" type="datetimeFigureOut">
              <a:rPr lang="en-US" smtClean="0"/>
              <a:t>9/11/20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846076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0D08D38-8110-144D-97F9-5CF6C072A629}" type="datetimeFigureOut">
              <a:rPr lang="en-US" smtClean="0"/>
              <a:t>9/11/20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1571226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0D08D38-8110-144D-97F9-5CF6C072A629}" type="datetimeFigureOut">
              <a:rPr lang="en-US" smtClean="0"/>
              <a:t>9/11/20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1404049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0D08D38-8110-144D-97F9-5CF6C072A629}" type="datetimeFigureOut">
              <a:rPr lang="en-US" smtClean="0"/>
              <a:t>9/11/20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2665992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D08D38-8110-144D-97F9-5CF6C072A629}" type="datetimeFigureOut">
              <a:rPr lang="en-US" smtClean="0"/>
              <a:t>9/11/20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1950460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0D08D38-8110-144D-97F9-5CF6C072A629}" type="datetimeFigureOut">
              <a:rPr lang="en-US" smtClean="0"/>
              <a:t>9/11/20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2063388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0D08D38-8110-144D-97F9-5CF6C072A629}" type="datetimeFigureOut">
              <a:rPr lang="en-US" smtClean="0"/>
              <a:t>9/11/20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9E110-0166-3742-95C7-7884F1F26FAF}" type="slidenum">
              <a:rPr lang="en-US" smtClean="0"/>
              <a:t>‹#›</a:t>
            </a:fld>
            <a:endParaRPr lang="en-US"/>
          </a:p>
        </p:txBody>
      </p:sp>
    </p:spTree>
    <p:extLst>
      <p:ext uri="{BB962C8B-B14F-4D97-AF65-F5344CB8AC3E}">
        <p14:creationId xmlns:p14="http://schemas.microsoft.com/office/powerpoint/2010/main" val="4290162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C0D08D38-8110-144D-97F9-5CF6C072A629}" type="datetimeFigureOut">
              <a:rPr lang="en-US" smtClean="0"/>
              <a:t>9/11/20</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EB29E110-0166-3742-95C7-7884F1F26FAF}" type="slidenum">
              <a:rPr lang="en-US" smtClean="0"/>
              <a:t>‹#›</a:t>
            </a:fld>
            <a:endParaRPr lang="en-US"/>
          </a:p>
        </p:txBody>
      </p:sp>
    </p:spTree>
    <p:extLst>
      <p:ext uri="{BB962C8B-B14F-4D97-AF65-F5344CB8AC3E}">
        <p14:creationId xmlns:p14="http://schemas.microsoft.com/office/powerpoint/2010/main" val="2049143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501ED517-9B25-874F-B488-6084CD22B45B}"/>
              </a:ext>
            </a:extLst>
          </p:cNvPr>
          <p:cNvGrpSpPr/>
          <p:nvPr/>
        </p:nvGrpSpPr>
        <p:grpSpPr>
          <a:xfrm>
            <a:off x="82825" y="497608"/>
            <a:ext cx="6775175" cy="5901932"/>
            <a:chOff x="82825" y="497608"/>
            <a:chExt cx="6775175" cy="5901932"/>
          </a:xfrm>
        </p:grpSpPr>
        <p:sp>
          <p:nvSpPr>
            <p:cNvPr id="12" name="TextBox 11">
              <a:extLst>
                <a:ext uri="{FF2B5EF4-FFF2-40B4-BE49-F238E27FC236}">
                  <a16:creationId xmlns:a16="http://schemas.microsoft.com/office/drawing/2014/main" id="{A6DE7A14-BE92-3D4F-ADCE-03EA69EA40AC}"/>
                </a:ext>
              </a:extLst>
            </p:cNvPr>
            <p:cNvSpPr txBox="1"/>
            <p:nvPr/>
          </p:nvSpPr>
          <p:spPr>
            <a:xfrm>
              <a:off x="380037" y="497608"/>
              <a:ext cx="1934792" cy="461665"/>
            </a:xfrm>
            <a:prstGeom prst="rect">
              <a:avLst/>
            </a:prstGeom>
            <a:noFill/>
            <a:ln w="15875">
              <a:solidFill>
                <a:schemeClr val="tx1"/>
              </a:solidFill>
            </a:ln>
          </p:spPr>
          <p:txBody>
            <a:bodyPr wrap="square" rtlCol="0">
              <a:spAutoFit/>
            </a:bodyPr>
            <a:lstStyle/>
            <a:p>
              <a:pPr algn="ctr"/>
              <a:r>
                <a:rPr lang="en-US" sz="1200" b="1" dirty="0"/>
                <a:t>Phase One</a:t>
              </a:r>
              <a:endParaRPr lang="en-US" sz="1200" dirty="0"/>
            </a:p>
            <a:p>
              <a:pPr algn="ctr"/>
              <a:r>
                <a:rPr lang="en-US" sz="1200" dirty="0"/>
                <a:t>217 statements assessed</a:t>
              </a:r>
            </a:p>
          </p:txBody>
        </p:sp>
        <p:sp>
          <p:nvSpPr>
            <p:cNvPr id="13" name="TextBox 12">
              <a:extLst>
                <a:ext uri="{FF2B5EF4-FFF2-40B4-BE49-F238E27FC236}">
                  <a16:creationId xmlns:a16="http://schemas.microsoft.com/office/drawing/2014/main" id="{1F19B074-36E2-6E4C-8310-0DB9F346A33A}"/>
                </a:ext>
              </a:extLst>
            </p:cNvPr>
            <p:cNvSpPr txBox="1"/>
            <p:nvPr/>
          </p:nvSpPr>
          <p:spPr>
            <a:xfrm>
              <a:off x="380038" y="1791406"/>
              <a:ext cx="1934792" cy="461665"/>
            </a:xfrm>
            <a:prstGeom prst="rect">
              <a:avLst/>
            </a:prstGeom>
            <a:noFill/>
            <a:ln w="15875">
              <a:solidFill>
                <a:schemeClr val="tx1"/>
              </a:solidFill>
            </a:ln>
          </p:spPr>
          <p:txBody>
            <a:bodyPr wrap="square" rtlCol="0">
              <a:spAutoFit/>
            </a:bodyPr>
            <a:lstStyle/>
            <a:p>
              <a:pPr algn="ctr"/>
              <a:r>
                <a:rPr lang="en-US" sz="1200" b="1" dirty="0"/>
                <a:t>Phase Two</a:t>
              </a:r>
              <a:endParaRPr lang="en-US" sz="1200" dirty="0"/>
            </a:p>
            <a:p>
              <a:pPr algn="ctr"/>
              <a:r>
                <a:rPr lang="en-US" sz="1200" dirty="0"/>
                <a:t>252 statements assessed</a:t>
              </a:r>
            </a:p>
          </p:txBody>
        </p:sp>
        <p:sp>
          <p:nvSpPr>
            <p:cNvPr id="14" name="TextBox 13">
              <a:extLst>
                <a:ext uri="{FF2B5EF4-FFF2-40B4-BE49-F238E27FC236}">
                  <a16:creationId xmlns:a16="http://schemas.microsoft.com/office/drawing/2014/main" id="{637975F6-91E7-874E-98B7-A4EA052C0C71}"/>
                </a:ext>
              </a:extLst>
            </p:cNvPr>
            <p:cNvSpPr txBox="1"/>
            <p:nvPr/>
          </p:nvSpPr>
          <p:spPr>
            <a:xfrm>
              <a:off x="380038" y="3012864"/>
              <a:ext cx="1934792" cy="461665"/>
            </a:xfrm>
            <a:prstGeom prst="rect">
              <a:avLst/>
            </a:prstGeom>
            <a:noFill/>
            <a:ln w="15875">
              <a:solidFill>
                <a:schemeClr val="tx1"/>
              </a:solidFill>
            </a:ln>
          </p:spPr>
          <p:txBody>
            <a:bodyPr wrap="square" rtlCol="0">
              <a:spAutoFit/>
            </a:bodyPr>
            <a:lstStyle/>
            <a:p>
              <a:pPr algn="ctr"/>
              <a:r>
                <a:rPr lang="en-US" sz="1200" b="1" dirty="0"/>
                <a:t>Phase Three</a:t>
              </a:r>
            </a:p>
            <a:p>
              <a:pPr algn="ctr"/>
              <a:r>
                <a:rPr lang="en-US" sz="1200" dirty="0"/>
                <a:t>173 statements assessed</a:t>
              </a:r>
            </a:p>
          </p:txBody>
        </p:sp>
        <p:sp>
          <p:nvSpPr>
            <p:cNvPr id="15" name="TextBox 14">
              <a:extLst>
                <a:ext uri="{FF2B5EF4-FFF2-40B4-BE49-F238E27FC236}">
                  <a16:creationId xmlns:a16="http://schemas.microsoft.com/office/drawing/2014/main" id="{CDC00D6B-7252-9A46-B666-F2B1608FFE72}"/>
                </a:ext>
              </a:extLst>
            </p:cNvPr>
            <p:cNvSpPr txBox="1"/>
            <p:nvPr/>
          </p:nvSpPr>
          <p:spPr>
            <a:xfrm>
              <a:off x="2590329" y="2181867"/>
              <a:ext cx="2055744" cy="830997"/>
            </a:xfrm>
            <a:prstGeom prst="rect">
              <a:avLst/>
            </a:prstGeom>
            <a:noFill/>
            <a:ln w="15875">
              <a:solidFill>
                <a:schemeClr val="tx1"/>
              </a:solidFill>
            </a:ln>
          </p:spPr>
          <p:txBody>
            <a:bodyPr wrap="square" rtlCol="0">
              <a:spAutoFit/>
            </a:bodyPr>
            <a:lstStyle/>
            <a:p>
              <a:r>
                <a:rPr lang="en-US" sz="1200" dirty="0"/>
                <a:t>Removal of 82 statements</a:t>
              </a:r>
            </a:p>
            <a:p>
              <a:pPr marL="285750" indent="-285750">
                <a:buFont typeface="Arial" panose="020B0604020202020204" pitchFamily="34" charset="0"/>
                <a:buChar char="•"/>
              </a:pPr>
              <a:r>
                <a:rPr lang="en-US" sz="1200" dirty="0"/>
                <a:t>68 consensus agreement</a:t>
              </a:r>
            </a:p>
            <a:p>
              <a:pPr marL="285750" indent="-285750">
                <a:buFont typeface="Arial" panose="020B0604020202020204" pitchFamily="34" charset="0"/>
                <a:buChar char="•"/>
              </a:pPr>
              <a:r>
                <a:rPr lang="en-US" sz="1200" dirty="0"/>
                <a:t>14 consensus disagreement</a:t>
              </a:r>
            </a:p>
          </p:txBody>
        </p:sp>
        <p:sp>
          <p:nvSpPr>
            <p:cNvPr id="16" name="TextBox 15">
              <a:extLst>
                <a:ext uri="{FF2B5EF4-FFF2-40B4-BE49-F238E27FC236}">
                  <a16:creationId xmlns:a16="http://schemas.microsoft.com/office/drawing/2014/main" id="{358DB415-FBFF-654A-8BB2-455F9AA3A9D6}"/>
                </a:ext>
              </a:extLst>
            </p:cNvPr>
            <p:cNvSpPr txBox="1"/>
            <p:nvPr/>
          </p:nvSpPr>
          <p:spPr>
            <a:xfrm>
              <a:off x="82825" y="1183108"/>
              <a:ext cx="1099932" cy="461665"/>
            </a:xfrm>
            <a:prstGeom prst="rect">
              <a:avLst/>
            </a:prstGeom>
            <a:noFill/>
            <a:ln w="15875">
              <a:solidFill>
                <a:schemeClr val="tx1"/>
              </a:solidFill>
            </a:ln>
          </p:spPr>
          <p:txBody>
            <a:bodyPr wrap="square" rtlCol="0">
              <a:spAutoFit/>
            </a:bodyPr>
            <a:lstStyle/>
            <a:p>
              <a:r>
                <a:rPr lang="en-US" sz="1200" dirty="0"/>
                <a:t>Addition of 35 statements</a:t>
              </a:r>
            </a:p>
          </p:txBody>
        </p:sp>
        <p:sp>
          <p:nvSpPr>
            <p:cNvPr id="17" name="TextBox 16">
              <a:extLst>
                <a:ext uri="{FF2B5EF4-FFF2-40B4-BE49-F238E27FC236}">
                  <a16:creationId xmlns:a16="http://schemas.microsoft.com/office/drawing/2014/main" id="{20E0DD20-AB92-E44B-B332-258A94919C6C}"/>
                </a:ext>
              </a:extLst>
            </p:cNvPr>
            <p:cNvSpPr txBox="1"/>
            <p:nvPr/>
          </p:nvSpPr>
          <p:spPr>
            <a:xfrm>
              <a:off x="82825" y="2412586"/>
              <a:ext cx="1099932" cy="461665"/>
            </a:xfrm>
            <a:prstGeom prst="rect">
              <a:avLst/>
            </a:prstGeom>
            <a:noFill/>
            <a:ln w="15875">
              <a:solidFill>
                <a:schemeClr val="tx1"/>
              </a:solidFill>
            </a:ln>
          </p:spPr>
          <p:txBody>
            <a:bodyPr wrap="square" rtlCol="0">
              <a:spAutoFit/>
            </a:bodyPr>
            <a:lstStyle/>
            <a:p>
              <a:r>
                <a:rPr lang="en-US" sz="1200" dirty="0"/>
                <a:t>Addition of 3 statements</a:t>
              </a:r>
            </a:p>
          </p:txBody>
        </p:sp>
        <p:cxnSp>
          <p:nvCxnSpPr>
            <p:cNvPr id="25" name="Straight Connector 24">
              <a:extLst>
                <a:ext uri="{FF2B5EF4-FFF2-40B4-BE49-F238E27FC236}">
                  <a16:creationId xmlns:a16="http://schemas.microsoft.com/office/drawing/2014/main" id="{D4CA3390-89B3-5448-9F41-56BEE42A80EE}"/>
                </a:ext>
              </a:extLst>
            </p:cNvPr>
            <p:cNvCxnSpPr>
              <a:cxnSpLocks/>
              <a:endCxn id="13" idx="0"/>
            </p:cNvCxnSpPr>
            <p:nvPr/>
          </p:nvCxnSpPr>
          <p:spPr>
            <a:xfrm>
              <a:off x="1340919" y="959273"/>
              <a:ext cx="6515" cy="832133"/>
            </a:xfrm>
            <a:prstGeom prst="line">
              <a:avLst/>
            </a:prstGeom>
            <a:ln w="9525"/>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FB8CB1C1-A6E6-1949-9A72-B1E6809AFAA8}"/>
                </a:ext>
              </a:extLst>
            </p:cNvPr>
            <p:cNvCxnSpPr>
              <a:cxnSpLocks/>
            </p:cNvCxnSpPr>
            <p:nvPr/>
          </p:nvCxnSpPr>
          <p:spPr>
            <a:xfrm>
              <a:off x="1182757" y="1413940"/>
              <a:ext cx="164676" cy="0"/>
            </a:xfrm>
            <a:prstGeom prst="line">
              <a:avLst/>
            </a:prstGeom>
            <a:ln w="9525"/>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23FD0DF7-A4A7-B44D-A152-4FC164791F71}"/>
                </a:ext>
              </a:extLst>
            </p:cNvPr>
            <p:cNvCxnSpPr>
              <a:cxnSpLocks/>
              <a:stCxn id="13" idx="2"/>
              <a:endCxn id="14" idx="0"/>
            </p:cNvCxnSpPr>
            <p:nvPr/>
          </p:nvCxnSpPr>
          <p:spPr>
            <a:xfrm>
              <a:off x="1347434" y="2253071"/>
              <a:ext cx="0" cy="759793"/>
            </a:xfrm>
            <a:prstGeom prst="line">
              <a:avLst/>
            </a:prstGeom>
            <a:ln w="9525"/>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957F6D1D-C7AB-2843-9935-99935C50CA63}"/>
                </a:ext>
              </a:extLst>
            </p:cNvPr>
            <p:cNvCxnSpPr>
              <a:cxnSpLocks/>
            </p:cNvCxnSpPr>
            <p:nvPr/>
          </p:nvCxnSpPr>
          <p:spPr>
            <a:xfrm>
              <a:off x="1340919" y="2643418"/>
              <a:ext cx="1249410" cy="0"/>
            </a:xfrm>
            <a:prstGeom prst="line">
              <a:avLst/>
            </a:prstGeom>
            <a:ln w="9525"/>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6EAB443B-BF7A-3549-A934-06300DD04242}"/>
                </a:ext>
              </a:extLst>
            </p:cNvPr>
            <p:cNvCxnSpPr>
              <a:cxnSpLocks/>
            </p:cNvCxnSpPr>
            <p:nvPr/>
          </p:nvCxnSpPr>
          <p:spPr>
            <a:xfrm>
              <a:off x="1182757" y="2643418"/>
              <a:ext cx="164676" cy="0"/>
            </a:xfrm>
            <a:prstGeom prst="line">
              <a:avLst/>
            </a:prstGeom>
            <a:ln w="9525"/>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72164978-AFEA-9246-95DD-5659CA00E773}"/>
                </a:ext>
              </a:extLst>
            </p:cNvPr>
            <p:cNvSpPr txBox="1"/>
            <p:nvPr/>
          </p:nvSpPr>
          <p:spPr>
            <a:xfrm>
              <a:off x="380037" y="4389983"/>
              <a:ext cx="1934792" cy="646331"/>
            </a:xfrm>
            <a:prstGeom prst="rect">
              <a:avLst/>
            </a:prstGeom>
            <a:noFill/>
            <a:ln w="15875">
              <a:solidFill>
                <a:schemeClr val="tx1"/>
              </a:solidFill>
            </a:ln>
          </p:spPr>
          <p:txBody>
            <a:bodyPr wrap="square" rtlCol="0">
              <a:spAutoFit/>
            </a:bodyPr>
            <a:lstStyle/>
            <a:p>
              <a:pPr algn="ctr"/>
              <a:r>
                <a:rPr lang="en-US" sz="1200" b="1" dirty="0"/>
                <a:t>Consensus meeting</a:t>
              </a:r>
            </a:p>
            <a:p>
              <a:pPr algn="ctr"/>
              <a:r>
                <a:rPr lang="en-US" sz="1200" dirty="0"/>
                <a:t>33 near consensus* statements discussed</a:t>
              </a:r>
            </a:p>
          </p:txBody>
        </p:sp>
        <p:sp>
          <p:nvSpPr>
            <p:cNvPr id="33" name="TextBox 32">
              <a:extLst>
                <a:ext uri="{FF2B5EF4-FFF2-40B4-BE49-F238E27FC236}">
                  <a16:creationId xmlns:a16="http://schemas.microsoft.com/office/drawing/2014/main" id="{044E920B-D0D4-8E42-9ECE-9A4D85C57F9E}"/>
                </a:ext>
              </a:extLst>
            </p:cNvPr>
            <p:cNvSpPr txBox="1"/>
            <p:nvPr/>
          </p:nvSpPr>
          <p:spPr>
            <a:xfrm>
              <a:off x="2590329" y="3193685"/>
              <a:ext cx="2055744" cy="1754326"/>
            </a:xfrm>
            <a:prstGeom prst="rect">
              <a:avLst/>
            </a:prstGeom>
            <a:noFill/>
            <a:ln w="15875">
              <a:solidFill>
                <a:schemeClr val="tx1"/>
              </a:solidFill>
            </a:ln>
          </p:spPr>
          <p:txBody>
            <a:bodyPr wrap="square" rtlCol="0">
              <a:spAutoFit/>
            </a:bodyPr>
            <a:lstStyle/>
            <a:p>
              <a:pPr marL="285750" indent="-285750">
                <a:buFont typeface="Arial" panose="020B0604020202020204" pitchFamily="34" charset="0"/>
                <a:buChar char="•"/>
              </a:pPr>
              <a:r>
                <a:rPr lang="en-US" sz="1200" dirty="0"/>
                <a:t>22 consensus agreement</a:t>
              </a:r>
            </a:p>
            <a:p>
              <a:pPr marL="285750" indent="-285750">
                <a:buFont typeface="Arial" panose="020B0604020202020204" pitchFamily="34" charset="0"/>
                <a:buChar char="•"/>
              </a:pPr>
              <a:r>
                <a:rPr lang="en-US" sz="1200" dirty="0"/>
                <a:t>10 consensus disagreement</a:t>
              </a:r>
            </a:p>
            <a:p>
              <a:pPr marL="285750" indent="-285750">
                <a:buFont typeface="Arial" panose="020B0604020202020204" pitchFamily="34" charset="0"/>
                <a:buChar char="•"/>
              </a:pPr>
              <a:r>
                <a:rPr lang="en-US" sz="1200" dirty="0"/>
                <a:t>102 no consensus</a:t>
              </a:r>
            </a:p>
            <a:p>
              <a:pPr marL="285750" indent="-285750">
                <a:buFont typeface="Arial" panose="020B0604020202020204" pitchFamily="34" charset="0"/>
                <a:buChar char="•"/>
              </a:pPr>
              <a:r>
                <a:rPr lang="en-US" sz="1200" dirty="0"/>
                <a:t>6 near consensus* but excluded from discussion when they would not alter guidance based on other responses</a:t>
              </a:r>
            </a:p>
          </p:txBody>
        </p:sp>
        <p:cxnSp>
          <p:nvCxnSpPr>
            <p:cNvPr id="34" name="Straight Connector 33">
              <a:extLst>
                <a:ext uri="{FF2B5EF4-FFF2-40B4-BE49-F238E27FC236}">
                  <a16:creationId xmlns:a16="http://schemas.microsoft.com/office/drawing/2014/main" id="{F862FCB2-F4A5-A84C-87C7-D982692086C1}"/>
                </a:ext>
              </a:extLst>
            </p:cNvPr>
            <p:cNvCxnSpPr>
              <a:cxnSpLocks/>
              <a:endCxn id="32" idx="0"/>
            </p:cNvCxnSpPr>
            <p:nvPr/>
          </p:nvCxnSpPr>
          <p:spPr>
            <a:xfrm>
              <a:off x="1347433" y="3474415"/>
              <a:ext cx="0" cy="915568"/>
            </a:xfrm>
            <a:prstGeom prst="line">
              <a:avLst/>
            </a:prstGeom>
            <a:ln w="9525"/>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A552D710-94B5-AF40-A11D-08AF726194C4}"/>
                </a:ext>
              </a:extLst>
            </p:cNvPr>
            <p:cNvCxnSpPr>
              <a:cxnSpLocks/>
            </p:cNvCxnSpPr>
            <p:nvPr/>
          </p:nvCxnSpPr>
          <p:spPr>
            <a:xfrm>
              <a:off x="1347433" y="3929034"/>
              <a:ext cx="1242896" cy="3165"/>
            </a:xfrm>
            <a:prstGeom prst="line">
              <a:avLst/>
            </a:prstGeom>
            <a:ln w="9525"/>
          </p:spPr>
          <p:style>
            <a:lnRef idx="1">
              <a:schemeClr val="dk1"/>
            </a:lnRef>
            <a:fillRef idx="0">
              <a:schemeClr val="dk1"/>
            </a:fillRef>
            <a:effectRef idx="0">
              <a:schemeClr val="dk1"/>
            </a:effectRef>
            <a:fontRef idx="minor">
              <a:schemeClr val="tx1"/>
            </a:fontRef>
          </p:style>
        </p:cxnSp>
        <p:sp>
          <p:nvSpPr>
            <p:cNvPr id="40" name="TextBox 39">
              <a:extLst>
                <a:ext uri="{FF2B5EF4-FFF2-40B4-BE49-F238E27FC236}">
                  <a16:creationId xmlns:a16="http://schemas.microsoft.com/office/drawing/2014/main" id="{37870A40-F11B-CE4C-8D7B-CB062383F06F}"/>
                </a:ext>
              </a:extLst>
            </p:cNvPr>
            <p:cNvSpPr txBox="1"/>
            <p:nvPr/>
          </p:nvSpPr>
          <p:spPr>
            <a:xfrm>
              <a:off x="2590329" y="5128832"/>
              <a:ext cx="2055744" cy="830997"/>
            </a:xfrm>
            <a:prstGeom prst="rect">
              <a:avLst/>
            </a:prstGeom>
            <a:noFill/>
            <a:ln w="15875">
              <a:solidFill>
                <a:schemeClr val="tx1"/>
              </a:solidFill>
            </a:ln>
          </p:spPr>
          <p:txBody>
            <a:bodyPr wrap="square" rtlCol="0">
              <a:spAutoFit/>
            </a:bodyPr>
            <a:lstStyle/>
            <a:p>
              <a:pPr marL="285750" indent="-285750">
                <a:buFont typeface="Arial" panose="020B0604020202020204" pitchFamily="34" charset="0"/>
                <a:buChar char="•"/>
              </a:pPr>
              <a:r>
                <a:rPr lang="en-US" sz="1200" dirty="0"/>
                <a:t>21 consensus agreement</a:t>
              </a:r>
            </a:p>
            <a:p>
              <a:pPr marL="285750" indent="-285750">
                <a:buFont typeface="Arial" panose="020B0604020202020204" pitchFamily="34" charset="0"/>
                <a:buChar char="•"/>
              </a:pPr>
              <a:r>
                <a:rPr lang="en-US" sz="1200" dirty="0"/>
                <a:t>5 consensus disagreement</a:t>
              </a:r>
            </a:p>
            <a:p>
              <a:pPr marL="285750" indent="-285750">
                <a:buFont typeface="Arial" panose="020B0604020202020204" pitchFamily="34" charset="0"/>
                <a:buChar char="•"/>
              </a:pPr>
              <a:r>
                <a:rPr lang="en-US" sz="1200" dirty="0"/>
                <a:t>7 no consensus reached</a:t>
              </a:r>
            </a:p>
          </p:txBody>
        </p:sp>
        <p:cxnSp>
          <p:nvCxnSpPr>
            <p:cNvPr id="41" name="Straight Connector 40">
              <a:extLst>
                <a:ext uri="{FF2B5EF4-FFF2-40B4-BE49-F238E27FC236}">
                  <a16:creationId xmlns:a16="http://schemas.microsoft.com/office/drawing/2014/main" id="{94FF6286-5841-C045-B098-A29BAE291721}"/>
                </a:ext>
              </a:extLst>
            </p:cNvPr>
            <p:cNvCxnSpPr>
              <a:cxnSpLocks/>
            </p:cNvCxnSpPr>
            <p:nvPr/>
          </p:nvCxnSpPr>
          <p:spPr>
            <a:xfrm>
              <a:off x="1357248" y="5544330"/>
              <a:ext cx="1233081" cy="0"/>
            </a:xfrm>
            <a:prstGeom prst="line">
              <a:avLst/>
            </a:prstGeom>
            <a:ln w="9525"/>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BB41B4DD-83C8-DB4B-8B74-E9D6CE873F62}"/>
                </a:ext>
              </a:extLst>
            </p:cNvPr>
            <p:cNvCxnSpPr>
              <a:cxnSpLocks/>
            </p:cNvCxnSpPr>
            <p:nvPr/>
          </p:nvCxnSpPr>
          <p:spPr>
            <a:xfrm>
              <a:off x="1349548" y="5020731"/>
              <a:ext cx="0" cy="523599"/>
            </a:xfrm>
            <a:prstGeom prst="line">
              <a:avLst/>
            </a:prstGeom>
            <a:ln w="9525"/>
          </p:spPr>
          <p:style>
            <a:lnRef idx="1">
              <a:schemeClr val="dk1"/>
            </a:lnRef>
            <a:fillRef idx="0">
              <a:schemeClr val="dk1"/>
            </a:fillRef>
            <a:effectRef idx="0">
              <a:schemeClr val="dk1"/>
            </a:effectRef>
            <a:fontRef idx="minor">
              <a:schemeClr val="tx1"/>
            </a:fontRef>
          </p:style>
        </p:cxnSp>
        <p:sp>
          <p:nvSpPr>
            <p:cNvPr id="67" name="TextBox 66">
              <a:extLst>
                <a:ext uri="{FF2B5EF4-FFF2-40B4-BE49-F238E27FC236}">
                  <a16:creationId xmlns:a16="http://schemas.microsoft.com/office/drawing/2014/main" id="{BF1DCC11-52FE-B640-B494-F186560ACFB0}"/>
                </a:ext>
              </a:extLst>
            </p:cNvPr>
            <p:cNvSpPr txBox="1"/>
            <p:nvPr/>
          </p:nvSpPr>
          <p:spPr>
            <a:xfrm>
              <a:off x="5162037" y="3563016"/>
              <a:ext cx="1695963" cy="1015663"/>
            </a:xfrm>
            <a:prstGeom prst="rect">
              <a:avLst/>
            </a:prstGeom>
            <a:noFill/>
            <a:ln w="15875">
              <a:solidFill>
                <a:schemeClr val="tx1"/>
              </a:solidFill>
            </a:ln>
          </p:spPr>
          <p:txBody>
            <a:bodyPr wrap="square" rtlCol="0">
              <a:spAutoFit/>
            </a:bodyPr>
            <a:lstStyle/>
            <a:p>
              <a:pPr marL="285750" indent="-285750">
                <a:buFont typeface="Arial" panose="020B0604020202020204" pitchFamily="34" charset="0"/>
                <a:buChar char="•"/>
              </a:pPr>
              <a:r>
                <a:rPr lang="en-US" sz="1200" dirty="0"/>
                <a:t>111 consensus agreement</a:t>
              </a:r>
            </a:p>
            <a:p>
              <a:pPr marL="285750" indent="-285750">
                <a:buFont typeface="Arial" panose="020B0604020202020204" pitchFamily="34" charset="0"/>
                <a:buChar char="•"/>
              </a:pPr>
              <a:r>
                <a:rPr lang="en-US" sz="1200" dirty="0"/>
                <a:t>29 consensus disagreement</a:t>
              </a:r>
            </a:p>
            <a:p>
              <a:pPr marL="285750" indent="-285750">
                <a:buFont typeface="Arial" panose="020B0604020202020204" pitchFamily="34" charset="0"/>
                <a:buChar char="•"/>
              </a:pPr>
              <a:r>
                <a:rPr lang="en-US" sz="1200" dirty="0"/>
                <a:t>115 no consensus</a:t>
              </a:r>
            </a:p>
          </p:txBody>
        </p:sp>
        <p:cxnSp>
          <p:nvCxnSpPr>
            <p:cNvPr id="68" name="Straight Connector 67">
              <a:extLst>
                <a:ext uri="{FF2B5EF4-FFF2-40B4-BE49-F238E27FC236}">
                  <a16:creationId xmlns:a16="http://schemas.microsoft.com/office/drawing/2014/main" id="{17B0CCAB-0D5D-2E48-B2BF-A031322027D0}"/>
                </a:ext>
              </a:extLst>
            </p:cNvPr>
            <p:cNvCxnSpPr>
              <a:cxnSpLocks/>
            </p:cNvCxnSpPr>
            <p:nvPr/>
          </p:nvCxnSpPr>
          <p:spPr>
            <a:xfrm>
              <a:off x="4646073" y="2649737"/>
              <a:ext cx="342616" cy="0"/>
            </a:xfrm>
            <a:prstGeom prst="line">
              <a:avLst/>
            </a:prstGeom>
            <a:ln w="9525"/>
          </p:spPr>
          <p:style>
            <a:lnRef idx="1">
              <a:schemeClr val="dk1"/>
            </a:lnRef>
            <a:fillRef idx="0">
              <a:schemeClr val="dk1"/>
            </a:fillRef>
            <a:effectRef idx="0">
              <a:schemeClr val="dk1"/>
            </a:effectRef>
            <a:fontRef idx="minor">
              <a:schemeClr val="tx1"/>
            </a:fontRef>
          </p:style>
        </p:cxnSp>
        <p:cxnSp>
          <p:nvCxnSpPr>
            <p:cNvPr id="69" name="Straight Connector 68">
              <a:extLst>
                <a:ext uri="{FF2B5EF4-FFF2-40B4-BE49-F238E27FC236}">
                  <a16:creationId xmlns:a16="http://schemas.microsoft.com/office/drawing/2014/main" id="{77D5B3A3-7D6D-054D-9653-6B4DDA5B0ECC}"/>
                </a:ext>
              </a:extLst>
            </p:cNvPr>
            <p:cNvCxnSpPr>
              <a:cxnSpLocks/>
            </p:cNvCxnSpPr>
            <p:nvPr/>
          </p:nvCxnSpPr>
          <p:spPr>
            <a:xfrm>
              <a:off x="4646073" y="5568543"/>
              <a:ext cx="342616" cy="0"/>
            </a:xfrm>
            <a:prstGeom prst="line">
              <a:avLst/>
            </a:prstGeom>
            <a:ln w="9525"/>
          </p:spPr>
          <p:style>
            <a:lnRef idx="1">
              <a:schemeClr val="dk1"/>
            </a:lnRef>
            <a:fillRef idx="0">
              <a:schemeClr val="dk1"/>
            </a:fillRef>
            <a:effectRef idx="0">
              <a:schemeClr val="dk1"/>
            </a:effectRef>
            <a:fontRef idx="minor">
              <a:schemeClr val="tx1"/>
            </a:fontRef>
          </p:style>
        </p:cxnSp>
        <p:cxnSp>
          <p:nvCxnSpPr>
            <p:cNvPr id="72" name="Straight Connector 71">
              <a:extLst>
                <a:ext uri="{FF2B5EF4-FFF2-40B4-BE49-F238E27FC236}">
                  <a16:creationId xmlns:a16="http://schemas.microsoft.com/office/drawing/2014/main" id="{6FF37538-48CA-F044-B8F4-FFA44E7D980E}"/>
                </a:ext>
              </a:extLst>
            </p:cNvPr>
            <p:cNvCxnSpPr>
              <a:cxnSpLocks/>
              <a:stCxn id="33" idx="3"/>
              <a:endCxn id="67" idx="1"/>
            </p:cNvCxnSpPr>
            <p:nvPr/>
          </p:nvCxnSpPr>
          <p:spPr>
            <a:xfrm>
              <a:off x="4646073" y="4070848"/>
              <a:ext cx="515964" cy="0"/>
            </a:xfrm>
            <a:prstGeom prst="line">
              <a:avLst/>
            </a:prstGeom>
            <a:ln w="9525"/>
          </p:spPr>
          <p:style>
            <a:lnRef idx="1">
              <a:schemeClr val="dk1"/>
            </a:lnRef>
            <a:fillRef idx="0">
              <a:schemeClr val="dk1"/>
            </a:fillRef>
            <a:effectRef idx="0">
              <a:schemeClr val="dk1"/>
            </a:effectRef>
            <a:fontRef idx="minor">
              <a:schemeClr val="tx1"/>
            </a:fontRef>
          </p:style>
        </p:cxnSp>
        <p:cxnSp>
          <p:nvCxnSpPr>
            <p:cNvPr id="76" name="Straight Connector 75">
              <a:extLst>
                <a:ext uri="{FF2B5EF4-FFF2-40B4-BE49-F238E27FC236}">
                  <a16:creationId xmlns:a16="http://schemas.microsoft.com/office/drawing/2014/main" id="{598FA80E-6DB8-2446-A3D6-49FBDEB7A650}"/>
                </a:ext>
              </a:extLst>
            </p:cNvPr>
            <p:cNvCxnSpPr>
              <a:cxnSpLocks/>
            </p:cNvCxnSpPr>
            <p:nvPr/>
          </p:nvCxnSpPr>
          <p:spPr>
            <a:xfrm>
              <a:off x="4988689" y="2647448"/>
              <a:ext cx="0" cy="2921095"/>
            </a:xfrm>
            <a:prstGeom prst="line">
              <a:avLst/>
            </a:prstGeom>
            <a:ln w="9525"/>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E02FD757-D916-1546-AE13-3E3CC4B4D79A}"/>
                </a:ext>
              </a:extLst>
            </p:cNvPr>
            <p:cNvSpPr txBox="1"/>
            <p:nvPr/>
          </p:nvSpPr>
          <p:spPr>
            <a:xfrm>
              <a:off x="380037" y="6091763"/>
              <a:ext cx="3931782" cy="307777"/>
            </a:xfrm>
            <a:prstGeom prst="rect">
              <a:avLst/>
            </a:prstGeom>
            <a:noFill/>
          </p:spPr>
          <p:txBody>
            <a:bodyPr wrap="none" rtlCol="0">
              <a:spAutoFit/>
            </a:bodyPr>
            <a:lstStyle/>
            <a:p>
              <a:r>
                <a:rPr lang="en-US" sz="1400" dirty="0"/>
                <a:t>* Near consensus - ≥70% agreement in 2/3 panels</a:t>
              </a:r>
            </a:p>
          </p:txBody>
        </p:sp>
      </p:grpSp>
      <p:sp>
        <p:nvSpPr>
          <p:cNvPr id="4" name="TextBox 3">
            <a:extLst>
              <a:ext uri="{FF2B5EF4-FFF2-40B4-BE49-F238E27FC236}">
                <a16:creationId xmlns:a16="http://schemas.microsoft.com/office/drawing/2014/main" id="{8E39AC97-3143-7840-8DBE-1427B9531276}"/>
              </a:ext>
            </a:extLst>
          </p:cNvPr>
          <p:cNvSpPr txBox="1"/>
          <p:nvPr/>
        </p:nvSpPr>
        <p:spPr>
          <a:xfrm>
            <a:off x="129747" y="6445890"/>
            <a:ext cx="4985593" cy="307777"/>
          </a:xfrm>
          <a:prstGeom prst="rect">
            <a:avLst/>
          </a:prstGeom>
          <a:noFill/>
        </p:spPr>
        <p:txBody>
          <a:bodyPr wrap="square" rtlCol="0">
            <a:spAutoFit/>
          </a:bodyPr>
          <a:lstStyle/>
          <a:p>
            <a:r>
              <a:rPr lang="en-US" sz="1400" dirty="0"/>
              <a:t>Figure 1. Flow of statements through consensus process</a:t>
            </a:r>
          </a:p>
        </p:txBody>
      </p:sp>
    </p:spTree>
    <p:extLst>
      <p:ext uri="{BB962C8B-B14F-4D97-AF65-F5344CB8AC3E}">
        <p14:creationId xmlns:p14="http://schemas.microsoft.com/office/powerpoint/2010/main" val="310880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2">
            <a:extLst>
              <a:ext uri="{FF2B5EF4-FFF2-40B4-BE49-F238E27FC236}">
                <a16:creationId xmlns:a16="http://schemas.microsoft.com/office/drawing/2014/main" id="{EA3A3D42-3D90-2A44-ABC5-90DF4F8D9C87}"/>
              </a:ext>
            </a:extLst>
          </p:cNvPr>
          <p:cNvSpPr>
            <a:spLocks noGrp="1"/>
          </p:cNvSpPr>
          <p:nvPr>
            <p:ph type="subTitle" idx="1"/>
          </p:nvPr>
        </p:nvSpPr>
        <p:spPr>
          <a:xfrm>
            <a:off x="401400" y="145189"/>
            <a:ext cx="6055200" cy="1424819"/>
          </a:xfrm>
          <a:ln w="19050" cmpd="thickThin">
            <a:solidFill>
              <a:schemeClr val="tx1"/>
            </a:solidFill>
          </a:ln>
        </p:spPr>
        <p:txBody>
          <a:bodyPr>
            <a:normAutofit/>
          </a:bodyPr>
          <a:lstStyle/>
          <a:p>
            <a:pPr algn="l"/>
            <a:r>
              <a:rPr lang="en-GB" sz="1000" b="1" dirty="0"/>
              <a:t>Box 1a: Initial investigation of children with suspected PIMS-TS</a:t>
            </a:r>
            <a:endParaRPr lang="en-GB" sz="1000" dirty="0"/>
          </a:p>
          <a:p>
            <a:pPr lvl="0" algn="l"/>
            <a:r>
              <a:rPr lang="en-GB" sz="1000" dirty="0"/>
              <a:t>1. Children presenting to hospital with fever, abdominal pain, gastro-intestinal, respiratory or neurological symptoms who are not unstable and have no other clear cause for their symptoms should have the following initial blood tests performed to help to identify whether they have PIMS-TS: Full blood count*; C-Reactive Protein*; Urea, creatinine and electrolytes*; Liver function tests*</a:t>
            </a:r>
          </a:p>
          <a:p>
            <a:pPr lvl="0" algn="l"/>
            <a:r>
              <a:rPr lang="en-GB" sz="1000" dirty="0"/>
              <a:t>Footnote: The current definition for PIMS-TS includes persistent fever as a presenting complaint. As more cases are reported this may change but currently most experts feel that PIMS-TS should only be considered in febrile children. The ongoing study by the British Paediatric Surveillance Unit will provide further details around this.</a:t>
            </a:r>
          </a:p>
        </p:txBody>
      </p:sp>
      <p:sp>
        <p:nvSpPr>
          <p:cNvPr id="16" name="Subtitle 2">
            <a:extLst>
              <a:ext uri="{FF2B5EF4-FFF2-40B4-BE49-F238E27FC236}">
                <a16:creationId xmlns:a16="http://schemas.microsoft.com/office/drawing/2014/main" id="{01D4B805-E441-1E45-97AE-E361B926A2BB}"/>
              </a:ext>
            </a:extLst>
          </p:cNvPr>
          <p:cNvSpPr txBox="1">
            <a:spLocks/>
          </p:cNvSpPr>
          <p:nvPr/>
        </p:nvSpPr>
        <p:spPr>
          <a:xfrm>
            <a:off x="401399" y="2624580"/>
            <a:ext cx="6055200" cy="4585112"/>
          </a:xfrm>
          <a:prstGeom prst="rect">
            <a:avLst/>
          </a:prstGeom>
          <a:ln w="19050" cmpd="thickThin">
            <a:solidFill>
              <a:schemeClr val="tx1"/>
            </a:solidFill>
          </a:ln>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1b: Second – line investigations for children with suspected PIMS-TS</a:t>
            </a:r>
          </a:p>
          <a:p>
            <a:pPr algn="l"/>
            <a:r>
              <a:rPr lang="en-GB" sz="1000" b="1" dirty="0"/>
              <a:t>Haematological and biochemical investigation of children who meet the criteria for PIMS-TS</a:t>
            </a:r>
            <a:endParaRPr lang="en-GB" sz="1000" dirty="0"/>
          </a:p>
          <a:p>
            <a:pPr algn="l"/>
            <a:r>
              <a:rPr lang="en-GB" sz="1000" dirty="0"/>
              <a:t>1. In addition to the tests above, children presenting with features which meet the criteria for PIMS-TS should have measurement of the following blood tests within 12 hours of admission: Blood gas and lactate**; Fibrinogen*; Ferritin*; D-Dimer*; Troponin*; N-terminal pro-B-type natriuretic peptide (NT-</a:t>
            </a:r>
            <a:r>
              <a:rPr lang="en-GB" sz="1000" dirty="0" err="1"/>
              <a:t>proBNP</a:t>
            </a:r>
            <a:r>
              <a:rPr lang="en-GB" sz="1000" dirty="0"/>
              <a:t>)**; Lactate Dehydrogenase***</a:t>
            </a:r>
          </a:p>
          <a:p>
            <a:pPr algn="l"/>
            <a:r>
              <a:rPr lang="en-GB" sz="1000" dirty="0"/>
              <a:t>2. SARS-CoV-2 reverse transcriptase polymerase chain reaction (RT-PCR) test on an appropriate respiratory sample </a:t>
            </a:r>
            <a:r>
              <a:rPr lang="en-GB" sz="1000" b="1" i="1" dirty="0"/>
              <a:t>and </a:t>
            </a:r>
            <a:r>
              <a:rPr lang="en-GB" sz="1000" dirty="0"/>
              <a:t>SARS-CoV-2 serology*</a:t>
            </a:r>
          </a:p>
          <a:p>
            <a:pPr algn="l"/>
            <a:r>
              <a:rPr lang="en-GB" sz="1000" dirty="0"/>
              <a:t>3. Septic and viral screen* (lumbar puncture only if specifically indicated**)</a:t>
            </a:r>
          </a:p>
          <a:p>
            <a:pPr algn="l"/>
            <a:r>
              <a:rPr lang="en-GB" sz="1000" dirty="0"/>
              <a:t>4. 12 lead Electrocardiogram (ECG)*</a:t>
            </a:r>
          </a:p>
          <a:p>
            <a:pPr algn="l"/>
            <a:r>
              <a:rPr lang="en-GB" sz="1000" dirty="0"/>
              <a:t>5. Chest Radiograph*</a:t>
            </a:r>
          </a:p>
          <a:p>
            <a:pPr algn="l"/>
            <a:r>
              <a:rPr lang="en-GB" sz="1000" dirty="0"/>
              <a:t>6. Echocardiogram*</a:t>
            </a:r>
          </a:p>
          <a:p>
            <a:pPr algn="l"/>
            <a:r>
              <a:rPr lang="en-GB" sz="1000" dirty="0"/>
              <a:t>7. In children with abdominal pain who meet the criteria for PIMS-TS and require imaging, abdominal ultrasound scan should be the first-line investigation to rule out alternative diagnoses such as appendicitis.**</a:t>
            </a:r>
          </a:p>
          <a:p>
            <a:pPr algn="l"/>
            <a:r>
              <a:rPr lang="en-GB" sz="1000" dirty="0"/>
              <a:t>8. Echocardiogram is not routinely recommended for children presenting with symptoms which </a:t>
            </a:r>
            <a:r>
              <a:rPr lang="en-GB" sz="1000" i="1" dirty="0"/>
              <a:t>do not </a:t>
            </a:r>
            <a:r>
              <a:rPr lang="en-GB" sz="1000" dirty="0"/>
              <a:t>meet the criteria for PIMS-TS.**</a:t>
            </a:r>
          </a:p>
          <a:p>
            <a:pPr algn="l"/>
            <a:r>
              <a:rPr lang="en-GB" sz="1000" dirty="0"/>
              <a:t>9. Children who are physiologically unstable should have a daily echocardiogram.*</a:t>
            </a:r>
          </a:p>
          <a:p>
            <a:pPr algn="l"/>
            <a:r>
              <a:rPr lang="en-GB" sz="1000" dirty="0"/>
              <a:t>10. There is no consensus about the frequency of subsequent echocardiograms for physiologically stable children with PIMS-TS. We recommend that this is determined by a paediatric cardiologist based on the previous echocardiography findings, the clinical status of the patient and the change in blood markers of inflammation.</a:t>
            </a:r>
          </a:p>
          <a:p>
            <a:pPr algn="l"/>
            <a:r>
              <a:rPr lang="en-GB" sz="1000" dirty="0"/>
              <a:t>11. All children with coronary artery dilatation should be discussed with a paediatric cardiologist.*</a:t>
            </a:r>
          </a:p>
          <a:p>
            <a:pPr algn="l"/>
            <a:r>
              <a:rPr lang="en-GB" sz="1000" dirty="0"/>
              <a:t>12. Contrast enhanced computed tomography of the coronary vessels is not routinely recommended for children with PIMS-TS.*</a:t>
            </a:r>
          </a:p>
          <a:p>
            <a:pPr algn="l"/>
            <a:endParaRPr lang="en-GB" sz="1000" dirty="0"/>
          </a:p>
          <a:p>
            <a:pPr algn="l"/>
            <a:endParaRPr lang="en-GB" sz="1000" dirty="0"/>
          </a:p>
        </p:txBody>
      </p:sp>
      <p:cxnSp>
        <p:nvCxnSpPr>
          <p:cNvPr id="3" name="Straight Arrow Connector 2">
            <a:extLst>
              <a:ext uri="{FF2B5EF4-FFF2-40B4-BE49-F238E27FC236}">
                <a16:creationId xmlns:a16="http://schemas.microsoft.com/office/drawing/2014/main" id="{4A74BD17-9223-FA4F-AF2C-5B43671676FA}"/>
              </a:ext>
            </a:extLst>
          </p:cNvPr>
          <p:cNvCxnSpPr>
            <a:cxnSpLocks/>
            <a:stCxn id="6" idx="2"/>
          </p:cNvCxnSpPr>
          <p:nvPr/>
        </p:nvCxnSpPr>
        <p:spPr>
          <a:xfrm>
            <a:off x="3428999" y="2310058"/>
            <a:ext cx="0" cy="261553"/>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D39A5B0C-5596-5549-8DE8-649C0D07590E}"/>
              </a:ext>
            </a:extLst>
          </p:cNvPr>
          <p:cNvCxnSpPr>
            <a:cxnSpLocks/>
            <a:stCxn id="15" idx="2"/>
          </p:cNvCxnSpPr>
          <p:nvPr/>
        </p:nvCxnSpPr>
        <p:spPr>
          <a:xfrm>
            <a:off x="3429000" y="1570008"/>
            <a:ext cx="0" cy="27604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4E70B39-80C0-644B-8E3B-9F3CA5CA2B40}"/>
              </a:ext>
            </a:extLst>
          </p:cNvPr>
          <p:cNvSpPr txBox="1"/>
          <p:nvPr/>
        </p:nvSpPr>
        <p:spPr>
          <a:xfrm>
            <a:off x="845999" y="1879171"/>
            <a:ext cx="5166000" cy="430887"/>
          </a:xfrm>
          <a:prstGeom prst="rect">
            <a:avLst/>
          </a:prstGeom>
          <a:noFill/>
        </p:spPr>
        <p:txBody>
          <a:bodyPr wrap="square" rtlCol="0">
            <a:spAutoFit/>
          </a:bodyPr>
          <a:lstStyle/>
          <a:p>
            <a:pPr algn="ctr"/>
            <a:r>
              <a:rPr lang="en-US" sz="1100" dirty="0"/>
              <a:t>If the diagnostic criteria for PIMS-TS are met and it remains a differential diagnosis, the following investigations are recommended </a:t>
            </a:r>
          </a:p>
        </p:txBody>
      </p:sp>
      <p:sp>
        <p:nvSpPr>
          <p:cNvPr id="7" name="TextBox 6">
            <a:extLst>
              <a:ext uri="{FF2B5EF4-FFF2-40B4-BE49-F238E27FC236}">
                <a16:creationId xmlns:a16="http://schemas.microsoft.com/office/drawing/2014/main" id="{98015BB6-4642-5E42-983A-0861E0E76022}"/>
              </a:ext>
            </a:extLst>
          </p:cNvPr>
          <p:cNvSpPr txBox="1"/>
          <p:nvPr/>
        </p:nvSpPr>
        <p:spPr>
          <a:xfrm>
            <a:off x="4243846" y="7270298"/>
            <a:ext cx="2193229" cy="507831"/>
          </a:xfrm>
          <a:prstGeom prst="rect">
            <a:avLst/>
          </a:prstGeom>
          <a:noFill/>
        </p:spPr>
        <p:txBody>
          <a:bodyPr wrap="none" rtlCol="0">
            <a:spAutoFit/>
          </a:bodyPr>
          <a:lstStyle/>
          <a:p>
            <a:pPr algn="r"/>
            <a:r>
              <a:rPr lang="en-US" sz="900" dirty="0"/>
              <a:t>* determined in phase 2</a:t>
            </a:r>
          </a:p>
          <a:p>
            <a:pPr algn="r"/>
            <a:r>
              <a:rPr lang="en-US" sz="900" dirty="0"/>
              <a:t>** determined in phase 3</a:t>
            </a:r>
          </a:p>
          <a:p>
            <a:pPr algn="r"/>
            <a:r>
              <a:rPr lang="en-US" sz="900" dirty="0"/>
              <a:t>*** determined during consensus meeting</a:t>
            </a:r>
          </a:p>
        </p:txBody>
      </p:sp>
      <p:sp>
        <p:nvSpPr>
          <p:cNvPr id="2" name="TextBox 1">
            <a:extLst>
              <a:ext uri="{FF2B5EF4-FFF2-40B4-BE49-F238E27FC236}">
                <a16:creationId xmlns:a16="http://schemas.microsoft.com/office/drawing/2014/main" id="{1819D11E-C115-D84A-8BC9-FD0764262545}"/>
              </a:ext>
            </a:extLst>
          </p:cNvPr>
          <p:cNvSpPr txBox="1"/>
          <p:nvPr/>
        </p:nvSpPr>
        <p:spPr>
          <a:xfrm>
            <a:off x="401399" y="7926153"/>
            <a:ext cx="5788386" cy="307777"/>
          </a:xfrm>
          <a:prstGeom prst="rect">
            <a:avLst/>
          </a:prstGeom>
          <a:noFill/>
        </p:spPr>
        <p:txBody>
          <a:bodyPr wrap="square" rtlCol="0">
            <a:spAutoFit/>
          </a:bodyPr>
          <a:lstStyle/>
          <a:p>
            <a:r>
              <a:rPr lang="en-US" sz="1400" dirty="0"/>
              <a:t>Figure 2. Investigation of children with suspected PIMS-TS</a:t>
            </a:r>
          </a:p>
        </p:txBody>
      </p:sp>
    </p:spTree>
    <p:extLst>
      <p:ext uri="{BB962C8B-B14F-4D97-AF65-F5344CB8AC3E}">
        <p14:creationId xmlns:p14="http://schemas.microsoft.com/office/powerpoint/2010/main" val="79239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3A7341A-E518-BE48-A78A-0AD893611B7E}"/>
              </a:ext>
            </a:extLst>
          </p:cNvPr>
          <p:cNvSpPr>
            <a:spLocks noGrp="1"/>
          </p:cNvSpPr>
          <p:nvPr>
            <p:ph type="subTitle" idx="1"/>
          </p:nvPr>
        </p:nvSpPr>
        <p:spPr>
          <a:xfrm>
            <a:off x="400588" y="0"/>
            <a:ext cx="6056824" cy="1473550"/>
          </a:xfrm>
          <a:ln w="19050" cmpd="thickThin">
            <a:solidFill>
              <a:schemeClr val="tx1"/>
            </a:solidFill>
          </a:ln>
        </p:spPr>
        <p:txBody>
          <a:bodyPr>
            <a:normAutofit lnSpcReduction="10000"/>
          </a:bodyPr>
          <a:lstStyle/>
          <a:p>
            <a:pPr algn="l"/>
            <a:r>
              <a:rPr lang="en-GB" sz="1000" b="1" dirty="0"/>
              <a:t>Box 2a: Classification of PIMS-TS</a:t>
            </a:r>
            <a:endParaRPr lang="en-GB" sz="1000" dirty="0"/>
          </a:p>
          <a:p>
            <a:pPr marL="257175" indent="-257175" algn="l">
              <a:buAutoNum type="arabicPeriod"/>
            </a:pPr>
            <a:r>
              <a:rPr lang="en-GB" sz="1000" dirty="0"/>
              <a:t>Primary classification of PIMS-TS should be based on the presenting phenotype**:</a:t>
            </a:r>
          </a:p>
          <a:p>
            <a:pPr marL="514350" lvl="1" indent="-257175" algn="l">
              <a:buFont typeface="+mj-lt"/>
              <a:buAutoNum type="alphaLcPeriod"/>
            </a:pPr>
            <a:r>
              <a:rPr lang="en-GB" sz="1000" dirty="0"/>
              <a:t>Kawasaki-like Disease: Complete and incomplete, classified using the American Heart Association criteria.</a:t>
            </a:r>
          </a:p>
          <a:p>
            <a:pPr marL="514350" lvl="1" indent="-257175" algn="l">
              <a:buFont typeface="+mj-lt"/>
              <a:buAutoNum type="alphaLcPeriod"/>
            </a:pPr>
            <a:r>
              <a:rPr lang="en-GB" sz="1000" dirty="0"/>
              <a:t>Non-specific: children presenting with shock and/or fever and symptoms which may include abdominal pain, gastrointestinal, respiratory or neurological symptoms which do not meet the criteria for Kawasaki Disease.</a:t>
            </a:r>
          </a:p>
          <a:p>
            <a:pPr indent="-85725" algn="l"/>
            <a:r>
              <a:rPr lang="en-GB" sz="1000" dirty="0"/>
              <a:t>Subsequent classification of severity is recommended**.</a:t>
            </a:r>
          </a:p>
        </p:txBody>
      </p:sp>
      <p:sp>
        <p:nvSpPr>
          <p:cNvPr id="4" name="Subtitle 2">
            <a:extLst>
              <a:ext uri="{FF2B5EF4-FFF2-40B4-BE49-F238E27FC236}">
                <a16:creationId xmlns:a16="http://schemas.microsoft.com/office/drawing/2014/main" id="{DEBDC875-DDD8-284F-AAFF-B3F694E40BD4}"/>
              </a:ext>
            </a:extLst>
          </p:cNvPr>
          <p:cNvSpPr txBox="1">
            <a:spLocks/>
          </p:cNvSpPr>
          <p:nvPr/>
        </p:nvSpPr>
        <p:spPr>
          <a:xfrm>
            <a:off x="400588" y="1627568"/>
            <a:ext cx="6056824" cy="4101175"/>
          </a:xfrm>
          <a:prstGeom prst="rect">
            <a:avLst/>
          </a:prstGeom>
          <a:ln w="19050" cmpd="thickThin">
            <a:solidFill>
              <a:schemeClr val="tx1"/>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2b: Location of care and features of severity of PIMS-TS</a:t>
            </a:r>
          </a:p>
          <a:p>
            <a:pPr algn="l"/>
            <a:r>
              <a:rPr lang="en-GB" sz="1000" dirty="0"/>
              <a:t>1. Location of care should be determined by the severity of disease and MDT discussion will aid risk stratification for determining this.</a:t>
            </a:r>
          </a:p>
          <a:p>
            <a:pPr algn="l"/>
            <a:r>
              <a:rPr lang="en-GB" sz="1000" dirty="0"/>
              <a:t>2. Features of severe disease may be signified by the presence of any of the following factors, particularly when present in combination:</a:t>
            </a:r>
          </a:p>
          <a:p>
            <a:pPr marL="192881" indent="-192881" algn="l">
              <a:buFont typeface="Arial" panose="020B0604020202020204" pitchFamily="34" charset="0"/>
              <a:buChar char="•"/>
            </a:pPr>
            <a:r>
              <a:rPr lang="en-GB" sz="1000" dirty="0"/>
              <a:t>Physiological features of severe disease: prolonged capillary refill time*; persistent hypotension*; persistent tachycardia*; requirement for 40ml/kg fluid bolus**; oxygen saturations less than 92% in room air*</a:t>
            </a:r>
          </a:p>
          <a:p>
            <a:pPr marL="192881" indent="-192881" algn="l">
              <a:buFont typeface="Arial" panose="020B0604020202020204" pitchFamily="34" charset="0"/>
              <a:buChar char="•"/>
            </a:pPr>
            <a:r>
              <a:rPr lang="en-GB" sz="1000" dirty="0"/>
              <a:t>Haematological and biochemical features: significantly elevated C-Reactive Protein* (consensus reached for  &gt;300 mg/L but subsequent evidence suggests &gt;150 mg/L); significantly elevated or rising troponin*; elevated N-terminal pro-B-type natriuretic peptide (NT-</a:t>
            </a:r>
            <a:r>
              <a:rPr lang="en-GB" sz="1000" dirty="0" err="1"/>
              <a:t>proBNP</a:t>
            </a:r>
            <a:r>
              <a:rPr lang="en-GB" sz="1000" dirty="0"/>
              <a:t>)*; elevated or rising lactate*; significantly elevated or rising ferritin*; significantly elevated or rising D-Dimer***; elevated or rising Lactate Dehydrogenase***; high or low Fibrinogen***, elevated creatinine***</a:t>
            </a:r>
          </a:p>
          <a:p>
            <a:pPr marL="192881" indent="-192881" algn="l">
              <a:buFont typeface="Arial" panose="020B0604020202020204" pitchFamily="34" charset="0"/>
              <a:buChar char="•"/>
            </a:pPr>
            <a:r>
              <a:rPr lang="en-GB" sz="1000" dirty="0"/>
              <a:t>Cardiac features: abnormal ECG*; coronary artery aneurysms on echocardiogram*, left ventricular failure**</a:t>
            </a:r>
          </a:p>
          <a:p>
            <a:pPr algn="l"/>
            <a:r>
              <a:rPr lang="en-GB" sz="1000" dirty="0"/>
              <a:t>3. Children with features of complete or incomplete Kawasaki Disease-like phenotype can be cared for in a District General Hospital if (1) they do not have single or multiple organ dysfunction or cardiac involvement (2) they can have an echo by a clinician with a competency to assess for cardiac involvement including coronary artery abnormalities**.</a:t>
            </a:r>
          </a:p>
          <a:p>
            <a:pPr algn="l"/>
            <a:r>
              <a:rPr lang="en-GB" sz="1000" dirty="0"/>
              <a:t>4. Escalation to a level 3 unit which has clinicians with cardiology expertise should be considered early for any child with single or multiple organ dysfunction*.</a:t>
            </a:r>
          </a:p>
          <a:p>
            <a:pPr algn="l"/>
            <a:r>
              <a:rPr lang="en-GB" sz="1000" dirty="0"/>
              <a:t>5. Children with any evidence of cardiac involvement (elevated Troponin, elevated NT-</a:t>
            </a:r>
            <a:r>
              <a:rPr lang="en-GB" sz="1000" dirty="0" err="1"/>
              <a:t>proBNP</a:t>
            </a:r>
            <a:r>
              <a:rPr lang="en-GB" sz="1000" dirty="0"/>
              <a:t>, abnormal coronary arteries on echo or contrast enhance computed tomography) should be cared for in a level 2 or level 3 unit where there are clinicians with cardiology expertise*.</a:t>
            </a:r>
          </a:p>
        </p:txBody>
      </p:sp>
      <p:sp>
        <p:nvSpPr>
          <p:cNvPr id="5" name="Subtitle 2">
            <a:extLst>
              <a:ext uri="{FF2B5EF4-FFF2-40B4-BE49-F238E27FC236}">
                <a16:creationId xmlns:a16="http://schemas.microsoft.com/office/drawing/2014/main" id="{3CB01987-73C9-A94E-8689-741FF9DA0D1C}"/>
              </a:ext>
            </a:extLst>
          </p:cNvPr>
          <p:cNvSpPr txBox="1">
            <a:spLocks/>
          </p:cNvSpPr>
          <p:nvPr/>
        </p:nvSpPr>
        <p:spPr>
          <a:xfrm>
            <a:off x="400588" y="5882761"/>
            <a:ext cx="6056824" cy="1886263"/>
          </a:xfrm>
          <a:prstGeom prst="rect">
            <a:avLst/>
          </a:prstGeom>
          <a:ln w="19050" cmpd="thickThin">
            <a:solidFill>
              <a:schemeClr val="tx1"/>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2c: Multi-Disciplinary Team</a:t>
            </a:r>
            <a:endParaRPr lang="en-GB" sz="1000" dirty="0"/>
          </a:p>
          <a:p>
            <a:pPr algn="l"/>
            <a:r>
              <a:rPr lang="en-GB" sz="1000" dirty="0"/>
              <a:t>1. Early discussion, before formal MDT, should occur for severely unwell children.</a:t>
            </a:r>
          </a:p>
          <a:p>
            <a:pPr algn="l"/>
            <a:r>
              <a:rPr lang="en-GB" sz="1000" dirty="0"/>
              <a:t>2. Every child with PIMS-TS should be discussed by an MDT within 24 hours of admission or identification of PIMS-TS if already an inpatient*.</a:t>
            </a:r>
          </a:p>
          <a:p>
            <a:pPr algn="l"/>
            <a:r>
              <a:rPr lang="en-GB" sz="1000" dirty="0"/>
              <a:t>3. Core members of the multi-disciplinary team include: paediatric Infectious Diseases/Immunologists*, AND/OR Paediatric Rheumatologists*, AND Paediatric Cardiologists*, AND Paediatric Intensivists*</a:t>
            </a:r>
          </a:p>
          <a:p>
            <a:pPr algn="l"/>
            <a:r>
              <a:rPr lang="en-GB" sz="1000" dirty="0"/>
              <a:t>4. Additional members of the multi-disciplinary team include: general paediatricians caring for children in a District General Hospital and for children with multiple co-morbidities**, paediatric emergency transport team - for children who are severely unwell in a District General Hospital at the time of MDT**, paediatric haematologists - for children with </a:t>
            </a:r>
            <a:r>
              <a:rPr lang="en-GB" sz="1000" dirty="0" err="1"/>
              <a:t>haemaglobinopathies</a:t>
            </a:r>
            <a:r>
              <a:rPr lang="en-GB" sz="1000" dirty="0"/>
              <a:t>, clotting disorders, coagulopathy or thrombosis***.</a:t>
            </a:r>
          </a:p>
          <a:p>
            <a:pPr algn="l"/>
            <a:endParaRPr lang="en-GB" sz="1000" dirty="0"/>
          </a:p>
          <a:p>
            <a:pPr algn="l"/>
            <a:endParaRPr lang="en-GB" dirty="0"/>
          </a:p>
        </p:txBody>
      </p:sp>
      <p:sp>
        <p:nvSpPr>
          <p:cNvPr id="6" name="Subtitle 2">
            <a:extLst>
              <a:ext uri="{FF2B5EF4-FFF2-40B4-BE49-F238E27FC236}">
                <a16:creationId xmlns:a16="http://schemas.microsoft.com/office/drawing/2014/main" id="{60A4E96A-51E6-AD48-B77D-75B638C3E69E}"/>
              </a:ext>
            </a:extLst>
          </p:cNvPr>
          <p:cNvSpPr txBox="1">
            <a:spLocks/>
          </p:cNvSpPr>
          <p:nvPr/>
        </p:nvSpPr>
        <p:spPr>
          <a:xfrm>
            <a:off x="400589" y="7919368"/>
            <a:ext cx="6056823" cy="1556156"/>
          </a:xfrm>
          <a:prstGeom prst="rect">
            <a:avLst/>
          </a:prstGeom>
          <a:ln w="19050" cmpd="thickThin">
            <a:solidFill>
              <a:schemeClr val="tx1"/>
            </a:solidFill>
          </a:ln>
        </p:spPr>
        <p:txBody>
          <a:bodyPr vert="horz" lIns="91440" tIns="45720" rIns="91440" bIns="45720" rtlCol="0">
            <a:normAutofit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2d: Discharge criteria and follow-up</a:t>
            </a:r>
            <a:endParaRPr lang="en-GB" sz="1000" dirty="0"/>
          </a:p>
          <a:p>
            <a:pPr algn="l"/>
            <a:r>
              <a:rPr lang="en-GB" sz="1000" dirty="0"/>
              <a:t>1. To be discharged from hospital, children who are otherwise well should have stable cardiac function* and no pyrexia for 24 hours.***</a:t>
            </a:r>
          </a:p>
          <a:p>
            <a:pPr algn="l"/>
            <a:r>
              <a:rPr lang="en-GB" sz="1000" dirty="0"/>
              <a:t>2. Children with PIMS-TS should be followed up in the first 1-2 weeks after discharge** and have further follow-up 6 weeks after discharge*. Echocardiography should form part of this follow-up for all children with PIMS-TS.</a:t>
            </a:r>
          </a:p>
          <a:p>
            <a:pPr algn="l"/>
            <a:r>
              <a:rPr lang="en-GB" sz="1000" dirty="0"/>
              <a:t>3. Multi-disciplinary follow-up should be undertaken for children with coronary artery abnormalities** or who have required organ support due to PIMS-TS**.</a:t>
            </a:r>
          </a:p>
          <a:p>
            <a:pPr algn="l"/>
            <a:r>
              <a:rPr lang="en-GB" sz="1000" dirty="0"/>
              <a:t>4. Multi-disciplinary clinicians should include </a:t>
            </a:r>
            <a:r>
              <a:rPr lang="en-GB" sz="1000"/>
              <a:t>paediatric cardiology* and paediatric infectious diseases***.</a:t>
            </a:r>
            <a:endParaRPr lang="en-GB" sz="1000" dirty="0"/>
          </a:p>
        </p:txBody>
      </p:sp>
      <p:sp>
        <p:nvSpPr>
          <p:cNvPr id="7" name="TextBox 6">
            <a:extLst>
              <a:ext uri="{FF2B5EF4-FFF2-40B4-BE49-F238E27FC236}">
                <a16:creationId xmlns:a16="http://schemas.microsoft.com/office/drawing/2014/main" id="{1580DD60-5AD9-3A43-8620-3CBF4E6E8FC9}"/>
              </a:ext>
            </a:extLst>
          </p:cNvPr>
          <p:cNvSpPr txBox="1"/>
          <p:nvPr/>
        </p:nvSpPr>
        <p:spPr>
          <a:xfrm>
            <a:off x="3893131" y="9475524"/>
            <a:ext cx="2411238" cy="553998"/>
          </a:xfrm>
          <a:prstGeom prst="rect">
            <a:avLst/>
          </a:prstGeom>
          <a:noFill/>
        </p:spPr>
        <p:txBody>
          <a:bodyPr wrap="none" rtlCol="0">
            <a:spAutoFit/>
          </a:bodyPr>
          <a:lstStyle/>
          <a:p>
            <a:pPr algn="r"/>
            <a:r>
              <a:rPr lang="en-US" sz="1000" dirty="0"/>
              <a:t>* determined in phase 2</a:t>
            </a:r>
          </a:p>
          <a:p>
            <a:pPr algn="r"/>
            <a:r>
              <a:rPr lang="en-US" sz="1000" dirty="0"/>
              <a:t>** determined in phase 3</a:t>
            </a:r>
          </a:p>
          <a:p>
            <a:pPr algn="r"/>
            <a:r>
              <a:rPr lang="en-US" sz="1000" dirty="0"/>
              <a:t>*** determined during consensus meeting</a:t>
            </a:r>
          </a:p>
        </p:txBody>
      </p:sp>
      <p:sp>
        <p:nvSpPr>
          <p:cNvPr id="2" name="TextBox 1">
            <a:extLst>
              <a:ext uri="{FF2B5EF4-FFF2-40B4-BE49-F238E27FC236}">
                <a16:creationId xmlns:a16="http://schemas.microsoft.com/office/drawing/2014/main" id="{5755B88D-0874-114E-B408-B150B632B007}"/>
              </a:ext>
            </a:extLst>
          </p:cNvPr>
          <p:cNvSpPr txBox="1"/>
          <p:nvPr/>
        </p:nvSpPr>
        <p:spPr>
          <a:xfrm>
            <a:off x="400588" y="10029522"/>
            <a:ext cx="4515788" cy="307777"/>
          </a:xfrm>
          <a:prstGeom prst="rect">
            <a:avLst/>
          </a:prstGeom>
          <a:noFill/>
        </p:spPr>
        <p:txBody>
          <a:bodyPr wrap="none" rtlCol="0">
            <a:spAutoFit/>
          </a:bodyPr>
          <a:lstStyle/>
          <a:p>
            <a:r>
              <a:rPr lang="en-US" sz="1400" dirty="0"/>
              <a:t>Figure 3: Management processes for children with PIMS-TS </a:t>
            </a:r>
          </a:p>
        </p:txBody>
      </p:sp>
    </p:spTree>
    <p:extLst>
      <p:ext uri="{BB962C8B-B14F-4D97-AF65-F5344CB8AC3E}">
        <p14:creationId xmlns:p14="http://schemas.microsoft.com/office/powerpoint/2010/main" val="1094115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B77D075-BD74-2045-9052-8B5813D1DCC3}"/>
              </a:ext>
            </a:extLst>
          </p:cNvPr>
          <p:cNvSpPr txBox="1">
            <a:spLocks/>
          </p:cNvSpPr>
          <p:nvPr/>
        </p:nvSpPr>
        <p:spPr>
          <a:xfrm>
            <a:off x="401400" y="263480"/>
            <a:ext cx="6055200" cy="4383335"/>
          </a:xfrm>
          <a:prstGeom prst="rect">
            <a:avLst/>
          </a:prstGeom>
          <a:ln w="19050" cmpd="thickThin">
            <a:solidFill>
              <a:schemeClr val="tx1"/>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3a: Management of children with PIMS-TS and features of Kawasaki-like Disease (Complete and incomplete phenotype)</a:t>
            </a:r>
            <a:endParaRPr lang="en-GB" sz="1000" dirty="0"/>
          </a:p>
          <a:p>
            <a:pPr algn="l"/>
            <a:r>
              <a:rPr lang="en-GB" sz="1000" dirty="0"/>
              <a:t>1. First line therapy for all children is IVIg at a dose of 2g/kg, calculated using ideal body weight. This can be administered in a single or divided dose depending on the clinical picture and cardiac function.*</a:t>
            </a:r>
          </a:p>
          <a:p>
            <a:pPr marL="228600" indent="-228600" algn="l">
              <a:buFont typeface="+mj-lt"/>
              <a:buAutoNum type="alphaLcPeriod"/>
            </a:pPr>
            <a:r>
              <a:rPr lang="en-GB" sz="1000" dirty="0"/>
              <a:t>A second dose of IVIg may be considered for children who have not responded or partially responded to the first dose of IVIg.***</a:t>
            </a:r>
          </a:p>
          <a:p>
            <a:pPr algn="l"/>
            <a:r>
              <a:rPr lang="en-GB" sz="1000" dirty="0"/>
              <a:t>2. All children who meet the criteria for the RECOVERY trial should be invited to participate in the first stage randomisation.</a:t>
            </a:r>
          </a:p>
          <a:p>
            <a:pPr algn="l"/>
            <a:r>
              <a:rPr lang="en-GB" sz="1000" dirty="0"/>
              <a:t>3. High risk children include those under 12 months of age* and those with coronary artery changes*. These children should receive early IV methylprednisolone (i.e. alongside IVIg)***.</a:t>
            </a:r>
          </a:p>
          <a:p>
            <a:pPr algn="l"/>
            <a:r>
              <a:rPr lang="en-GB" sz="1000" dirty="0"/>
              <a:t>4. If a child is recruited to the first randomisation in the RECOVERY trial they will be randomised between therapy and ‘standard of care’. ***</a:t>
            </a:r>
          </a:p>
          <a:p>
            <a:pPr algn="l"/>
            <a:r>
              <a:rPr lang="en-GB" sz="1000" dirty="0"/>
              <a:t>5. Second line therapy is IV Methylprednisolone</a:t>
            </a:r>
            <a:r>
              <a:rPr lang="en-GB" sz="1000" baseline="30000" dirty="0"/>
              <a:t>$</a:t>
            </a:r>
            <a:r>
              <a:rPr lang="en-GB" sz="1000" dirty="0"/>
              <a:t>. It should be considered as the next treatment option for children who remain unwell 24 hours after IVIg infusion, particularly if they have ongoing pyrexia.*</a:t>
            </a:r>
          </a:p>
          <a:p>
            <a:pPr algn="l"/>
            <a:r>
              <a:rPr lang="en-GB" sz="1000" dirty="0"/>
              <a:t>6. Gastric Protection should be given to children on high dose steroids.*</a:t>
            </a:r>
          </a:p>
          <a:p>
            <a:pPr algn="l"/>
            <a:r>
              <a:rPr lang="en-GB" sz="1000" dirty="0"/>
              <a:t>7. Biological therapy should be considered as third line in children who fail to respond to IVIg and IV Methylprednisolone.*</a:t>
            </a:r>
          </a:p>
          <a:p>
            <a:pPr marL="228600" indent="-228600" algn="l">
              <a:buFont typeface="+mj-lt"/>
              <a:buAutoNum type="alphaLcPeriod"/>
            </a:pPr>
            <a:r>
              <a:rPr lang="en-GB" sz="1000" dirty="0"/>
              <a:t>The decision to commence a biological agent should be made by a multi-disciplinary team*</a:t>
            </a:r>
          </a:p>
          <a:p>
            <a:pPr marL="228600" indent="-228600" algn="l">
              <a:buFont typeface="+mj-lt"/>
              <a:buAutoNum type="alphaLcPeriod"/>
            </a:pPr>
            <a:r>
              <a:rPr lang="en-GB" sz="1000" dirty="0"/>
              <a:t>If a child is recruited to the RECOVERY trial they should be offered the opportunity to enter the 2</a:t>
            </a:r>
            <a:r>
              <a:rPr lang="en-GB" sz="1000" baseline="30000" dirty="0"/>
              <a:t>nd</a:t>
            </a:r>
            <a:r>
              <a:rPr lang="en-GB" sz="1000" dirty="0"/>
              <a:t> stage interventions phase and be randomised between Tocilizumab and standard of care. Stage 1 and 2 randomisations in the RECOVERY trial can happen at the same time.***</a:t>
            </a:r>
          </a:p>
          <a:p>
            <a:pPr marL="228600" indent="-228600" algn="l">
              <a:buFont typeface="+mj-lt"/>
              <a:buAutoNum type="alphaLcPeriod"/>
            </a:pPr>
            <a:r>
              <a:rPr lang="en-GB" sz="1000" dirty="0"/>
              <a:t>The preferred biological agent for children not recruited to the RECOVERY trial with Kawasaki-like Disease phenotype is Infliximab.**</a:t>
            </a:r>
          </a:p>
        </p:txBody>
      </p:sp>
      <p:sp>
        <p:nvSpPr>
          <p:cNvPr id="4" name="Subtitle 2">
            <a:extLst>
              <a:ext uri="{FF2B5EF4-FFF2-40B4-BE49-F238E27FC236}">
                <a16:creationId xmlns:a16="http://schemas.microsoft.com/office/drawing/2014/main" id="{0B267659-7C0C-7440-A2AC-7D592F637771}"/>
              </a:ext>
            </a:extLst>
          </p:cNvPr>
          <p:cNvSpPr txBox="1">
            <a:spLocks/>
          </p:cNvSpPr>
          <p:nvPr/>
        </p:nvSpPr>
        <p:spPr>
          <a:xfrm>
            <a:off x="401400" y="4729671"/>
            <a:ext cx="6055200" cy="4383336"/>
          </a:xfrm>
          <a:prstGeom prst="rect">
            <a:avLst/>
          </a:prstGeom>
          <a:ln w="19050" cmpd="thickThin">
            <a:solidFill>
              <a:schemeClr val="tx1"/>
            </a:solidFill>
          </a:ln>
        </p:spPr>
        <p:txBody>
          <a:bodyPr vert="horz" lIns="91440" tIns="45720" rIns="91440" bIns="45720" rtlCol="0">
            <a:normAutofit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3b: Management of children with PIMS-TS and non-specific presentation phenotype </a:t>
            </a:r>
            <a:endParaRPr lang="en-GB" sz="1000" dirty="0"/>
          </a:p>
          <a:p>
            <a:pPr algn="l"/>
            <a:r>
              <a:rPr lang="en-GB" sz="1000" dirty="0"/>
              <a:t>1. Indications for therapy include: Evidence of coronary artery abnormality*; Meeting the criteria for toxic shock syndrome*; Evidence of progressive disease**; Prolonged fever for &gt;5 days**</a:t>
            </a:r>
          </a:p>
          <a:p>
            <a:pPr algn="l"/>
            <a:r>
              <a:rPr lang="en-GB" sz="1000" dirty="0"/>
              <a:t>2. First line therapy is IVIg at a dose of 2g/kg, calculated using ideal body weight. This can be administered in a single or divided dose depending on the clinical picture and cardiac function.*</a:t>
            </a:r>
          </a:p>
          <a:p>
            <a:pPr algn="l"/>
            <a:r>
              <a:rPr lang="en-GB" sz="1000" dirty="0"/>
              <a:t>a.  A second dose of IVIg may be considered for children who have not responded or partially responded to the first dose of IVIg.***</a:t>
            </a:r>
          </a:p>
          <a:p>
            <a:pPr algn="l"/>
            <a:r>
              <a:rPr lang="en-GB" sz="1000" dirty="0"/>
              <a:t>3. All children who meet the criteria for the RECOVERY trial should be invited to participate in the first stage randomisation.**</a:t>
            </a:r>
          </a:p>
          <a:p>
            <a:pPr algn="l"/>
            <a:r>
              <a:rPr lang="en-GB" sz="1000" dirty="0"/>
              <a:t>4. If a child is recruited to the first randomisation in the RECOVERY trial they will be randomised between therapy and ‘standard of care’.</a:t>
            </a:r>
          </a:p>
          <a:p>
            <a:pPr algn="l"/>
            <a:r>
              <a:rPr lang="en-GB" sz="1000" dirty="0"/>
              <a:t>5. Second line therapy is IV Methylprednisolone. It should be considered as the next treatment option for children who remain unwell 24 hours after IVIg infusion, particularly if they have ongoing pyrexia.**</a:t>
            </a:r>
          </a:p>
          <a:p>
            <a:pPr algn="l"/>
            <a:r>
              <a:rPr lang="en-GB" sz="1000" dirty="0"/>
              <a:t>6. Gastric Protection should be given to children on high dose steroids.*</a:t>
            </a:r>
          </a:p>
          <a:p>
            <a:pPr algn="l"/>
            <a:r>
              <a:rPr lang="en-GB" sz="1000" dirty="0"/>
              <a:t>7. Third line therapy is a biological agent in children who fail to respond to IVIg and IV Methylprednisolone.*</a:t>
            </a:r>
          </a:p>
          <a:p>
            <a:pPr marL="228600" indent="-228600" algn="l">
              <a:buFont typeface="+mj-lt"/>
              <a:buAutoNum type="alphaLcPeriod"/>
            </a:pPr>
            <a:r>
              <a:rPr lang="en-GB" sz="1000" dirty="0"/>
              <a:t>The decision to commence a biological agent should be made by a multi-disciplinary team*</a:t>
            </a:r>
          </a:p>
          <a:p>
            <a:pPr marL="228600" indent="-228600" algn="l">
              <a:buFont typeface="+mj-lt"/>
              <a:buAutoNum type="alphaLcPeriod"/>
            </a:pPr>
            <a:r>
              <a:rPr lang="en-GB" sz="1000" dirty="0"/>
              <a:t>If a child is recruited to the RECOVERY trial they should be offered the opportunity to enter the 2</a:t>
            </a:r>
            <a:r>
              <a:rPr lang="en-GB" sz="1000" baseline="30000" dirty="0"/>
              <a:t>nd</a:t>
            </a:r>
            <a:r>
              <a:rPr lang="en-GB" sz="1000" dirty="0"/>
              <a:t> stage interventions phase and be randomised between Tocilizumab and standard of care. Stage 1 and 2 randomisations in the RECOVERY trial can happen at the same time.</a:t>
            </a:r>
          </a:p>
          <a:p>
            <a:pPr marL="228600" indent="-228600" algn="l">
              <a:buFont typeface="+mj-lt"/>
              <a:buAutoNum type="alphaLcPeriod"/>
            </a:pPr>
            <a:r>
              <a:rPr lang="en-GB" sz="1000" dirty="0"/>
              <a:t>Consensus was not reached on a preferred biological agent with equipoise demonstrated between Tocilizumab, Anakinra and Infliximab. The choice of biologic should be informed by the experience of the clinicians.***</a:t>
            </a:r>
          </a:p>
          <a:p>
            <a:pPr algn="l"/>
            <a:r>
              <a:rPr lang="en-GB" sz="1000" dirty="0"/>
              <a:t>8. A small number of children within this phenotype have met the criteria for </a:t>
            </a:r>
            <a:r>
              <a:rPr lang="en-GB" sz="1000" dirty="0" err="1"/>
              <a:t>haemophagocytic</a:t>
            </a:r>
            <a:r>
              <a:rPr lang="en-GB" sz="1000" dirty="0"/>
              <a:t> </a:t>
            </a:r>
            <a:r>
              <a:rPr lang="en-GB" sz="1000" dirty="0" err="1"/>
              <a:t>lymphohistiocytosis</a:t>
            </a:r>
            <a:r>
              <a:rPr lang="en-GB" sz="1000" dirty="0"/>
              <a:t> (HLH). In these children discussion with a specialist team and awareness of the HLH-2004 guidelines is recommended.***</a:t>
            </a:r>
          </a:p>
        </p:txBody>
      </p:sp>
    </p:spTree>
    <p:extLst>
      <p:ext uri="{BB962C8B-B14F-4D97-AF65-F5344CB8AC3E}">
        <p14:creationId xmlns:p14="http://schemas.microsoft.com/office/powerpoint/2010/main" val="2506571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D80964C1-FABF-D746-8667-CBEB2032E4E1}"/>
              </a:ext>
            </a:extLst>
          </p:cNvPr>
          <p:cNvSpPr txBox="1">
            <a:spLocks/>
          </p:cNvSpPr>
          <p:nvPr/>
        </p:nvSpPr>
        <p:spPr>
          <a:xfrm>
            <a:off x="401400" y="2322880"/>
            <a:ext cx="6055200" cy="2456938"/>
          </a:xfrm>
          <a:prstGeom prst="rect">
            <a:avLst/>
          </a:prstGeom>
          <a:ln w="19050" cmpd="thickThin">
            <a:solidFill>
              <a:schemeClr val="tx1"/>
            </a:solidFill>
          </a:ln>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3d: Anti-platelet and anti-coagulation therapy for children with PIMS-TS</a:t>
            </a:r>
          </a:p>
          <a:p>
            <a:pPr algn="l"/>
            <a:r>
              <a:rPr lang="en-GB" sz="1000" dirty="0"/>
              <a:t>1. All children over 12 years of age should wear compression stockings. **</a:t>
            </a:r>
          </a:p>
          <a:p>
            <a:pPr algn="l"/>
            <a:r>
              <a:rPr lang="en-GB" sz="1000" dirty="0"/>
              <a:t>2. The local Kawasaki guideline for aspirin dosing should be followed for children with Kawasaki-like Disease Phenotype.*</a:t>
            </a:r>
          </a:p>
          <a:p>
            <a:pPr algn="l"/>
            <a:r>
              <a:rPr lang="en-GB" sz="1000" dirty="0"/>
              <a:t>3. No consensus was reached over whether children with non-specific phenotype should receive high dose aspirin in specific situations.</a:t>
            </a:r>
          </a:p>
          <a:p>
            <a:pPr algn="l"/>
            <a:r>
              <a:rPr lang="en-GB" sz="1000" dirty="0"/>
              <a:t>4. Low dose aspirin should be continued for a minimum of 6 weeks in all patients with PIMS-TS.</a:t>
            </a:r>
          </a:p>
          <a:p>
            <a:pPr algn="l"/>
            <a:r>
              <a:rPr lang="en-GB" sz="1000" dirty="0"/>
              <a:t>5. Children with deranged clotting should have mixing studies performed to determine whether they are in a pro-thrombotic state.**</a:t>
            </a:r>
          </a:p>
          <a:p>
            <a:pPr algn="l"/>
            <a:r>
              <a:rPr lang="en-GB" sz="1000" dirty="0"/>
              <a:t>6. Children who have a thrombotic event should follow the local protocol for management of this.*</a:t>
            </a:r>
          </a:p>
          <a:p>
            <a:pPr algn="l"/>
            <a:r>
              <a:rPr lang="en-GB" sz="1000" dirty="0"/>
              <a:t>7. Children with abnormal coronary arteries should be discussed with a haematologist regarding long-term anti-platelet therapy and anti-coagulation. ***</a:t>
            </a:r>
          </a:p>
          <a:p>
            <a:pPr algn="l"/>
            <a:endParaRPr lang="en-GB" sz="1050" dirty="0"/>
          </a:p>
        </p:txBody>
      </p:sp>
      <p:sp>
        <p:nvSpPr>
          <p:cNvPr id="5" name="Subtitle 2">
            <a:extLst>
              <a:ext uri="{FF2B5EF4-FFF2-40B4-BE49-F238E27FC236}">
                <a16:creationId xmlns:a16="http://schemas.microsoft.com/office/drawing/2014/main" id="{784420FF-9D58-284B-B6F7-A1FC0503C188}"/>
              </a:ext>
            </a:extLst>
          </p:cNvPr>
          <p:cNvSpPr txBox="1">
            <a:spLocks/>
          </p:cNvSpPr>
          <p:nvPr/>
        </p:nvSpPr>
        <p:spPr>
          <a:xfrm>
            <a:off x="401400" y="395434"/>
            <a:ext cx="6055200" cy="1774025"/>
          </a:xfrm>
          <a:prstGeom prst="rect">
            <a:avLst/>
          </a:prstGeom>
          <a:ln w="19050" cmpd="thickThin">
            <a:solidFill>
              <a:schemeClr val="tx1"/>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000" b="1" dirty="0"/>
              <a:t>Box 3c: Anti-viral and antibiotic therapy</a:t>
            </a:r>
          </a:p>
          <a:p>
            <a:pPr algn="l"/>
            <a:r>
              <a:rPr lang="en-GB" sz="1000" dirty="0"/>
              <a:t>1. Children with PIMS-TS who are SARS-CoV-2 positive on rt-PCR or antigen testing, may be considered for anti-viral therapy. </a:t>
            </a:r>
            <a:r>
              <a:rPr lang="en-GB" sz="1000" dirty="0" err="1"/>
              <a:t>Remdesivir</a:t>
            </a:r>
            <a:r>
              <a:rPr lang="en-GB" sz="1000" dirty="0"/>
              <a:t> is the first-choice anti-viral therapy.***</a:t>
            </a:r>
          </a:p>
          <a:p>
            <a:pPr algn="l"/>
            <a:r>
              <a:rPr lang="en-GB" sz="1000" dirty="0"/>
              <a:t>2. Intravenous antibiotics should be commenced in all patients. These should be focussed or stopped based on the clinical picture and culture results.*</a:t>
            </a:r>
          </a:p>
          <a:p>
            <a:pPr algn="l"/>
            <a:r>
              <a:rPr lang="en-GB" sz="1000" dirty="0"/>
              <a:t>3. Children who meet the criteria for toxic shock syndrome should receive clindamycin in addition to broad spectrum antibiotics.*</a:t>
            </a:r>
          </a:p>
          <a:p>
            <a:pPr algn="l"/>
            <a:r>
              <a:rPr lang="en-GB" sz="1000" dirty="0"/>
              <a:t>4. The initial infection screen does not have to be negative for other pathogens prior to high dose steroids being commenced***. </a:t>
            </a:r>
          </a:p>
          <a:p>
            <a:pPr algn="l"/>
            <a:endParaRPr lang="en-GB" dirty="0"/>
          </a:p>
        </p:txBody>
      </p:sp>
      <p:sp>
        <p:nvSpPr>
          <p:cNvPr id="2" name="TextBox 1">
            <a:extLst>
              <a:ext uri="{FF2B5EF4-FFF2-40B4-BE49-F238E27FC236}">
                <a16:creationId xmlns:a16="http://schemas.microsoft.com/office/drawing/2014/main" id="{61DFDCED-4FB4-DB48-BD0E-9795C4B85CE8}"/>
              </a:ext>
            </a:extLst>
          </p:cNvPr>
          <p:cNvSpPr txBox="1"/>
          <p:nvPr/>
        </p:nvSpPr>
        <p:spPr>
          <a:xfrm>
            <a:off x="3873731" y="4850772"/>
            <a:ext cx="2411238" cy="553998"/>
          </a:xfrm>
          <a:prstGeom prst="rect">
            <a:avLst/>
          </a:prstGeom>
          <a:noFill/>
        </p:spPr>
        <p:txBody>
          <a:bodyPr wrap="none" rtlCol="0">
            <a:spAutoFit/>
          </a:bodyPr>
          <a:lstStyle/>
          <a:p>
            <a:r>
              <a:rPr lang="en-US" sz="1000" dirty="0"/>
              <a:t>* determined in phase 2</a:t>
            </a:r>
          </a:p>
          <a:p>
            <a:r>
              <a:rPr lang="en-US" sz="1000" dirty="0"/>
              <a:t>** determined in phase 3</a:t>
            </a:r>
          </a:p>
          <a:p>
            <a:r>
              <a:rPr lang="en-US" sz="1000" dirty="0"/>
              <a:t>*** determined during consensus meeting</a:t>
            </a:r>
          </a:p>
        </p:txBody>
      </p:sp>
      <p:sp>
        <p:nvSpPr>
          <p:cNvPr id="3" name="TextBox 2">
            <a:extLst>
              <a:ext uri="{FF2B5EF4-FFF2-40B4-BE49-F238E27FC236}">
                <a16:creationId xmlns:a16="http://schemas.microsoft.com/office/drawing/2014/main" id="{95BBC3B7-9ED5-6D40-BCFF-70750333360E}"/>
              </a:ext>
            </a:extLst>
          </p:cNvPr>
          <p:cNvSpPr txBox="1"/>
          <p:nvPr/>
        </p:nvSpPr>
        <p:spPr>
          <a:xfrm>
            <a:off x="401400" y="5404770"/>
            <a:ext cx="3738588" cy="307777"/>
          </a:xfrm>
          <a:prstGeom prst="rect">
            <a:avLst/>
          </a:prstGeom>
          <a:noFill/>
        </p:spPr>
        <p:txBody>
          <a:bodyPr wrap="none" rtlCol="0">
            <a:spAutoFit/>
          </a:bodyPr>
          <a:lstStyle/>
          <a:p>
            <a:r>
              <a:rPr lang="en-US" sz="1400" dirty="0"/>
              <a:t>Figure 4. Management of children with PIMS-TS  </a:t>
            </a:r>
          </a:p>
        </p:txBody>
      </p:sp>
    </p:spTree>
    <p:extLst>
      <p:ext uri="{BB962C8B-B14F-4D97-AF65-F5344CB8AC3E}">
        <p14:creationId xmlns:p14="http://schemas.microsoft.com/office/powerpoint/2010/main" val="2588089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837</TotalTime>
  <Words>2204</Words>
  <Application>Microsoft Macintosh PowerPoint</Application>
  <PresentationFormat>Custom</PresentationFormat>
  <Paragraphs>117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dc:creator>
  <cp:lastModifiedBy>Jones C.E.</cp:lastModifiedBy>
  <cp:revision>62</cp:revision>
  <dcterms:created xsi:type="dcterms:W3CDTF">2020-06-21T22:33:18Z</dcterms:created>
  <dcterms:modified xsi:type="dcterms:W3CDTF">2020-09-11T16:17:44Z</dcterms:modified>
</cp:coreProperties>
</file>