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E5539-CC8B-42E2-A8C6-69EED65886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6F891E-A69C-453E-83A4-ACEDAA0BA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C7EDC-D136-4E84-B583-731CCF8C2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B18B0-7CB1-45FB-825A-0C710037F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8966A-907E-44D1-8080-70F2996C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213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39E75-080D-4BB3-B35A-C0F2F6C0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FB989C-C951-4FBC-9544-42E83FD9C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0A2B3-E8EF-4875-B797-EC9CDC057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4BEA8-A9DB-44AA-8D4A-1A1B2C3F3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0CDD5-5FB2-4084-A3C6-2EBE2BE91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3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C317B1-6AE2-488F-807B-7C63DCE70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52E817-1E65-41EF-8E69-B214C5BD3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7E182-5B85-4CE9-8BAB-3FC682ECD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35982-9564-4E23-BF90-9D030D92F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CC8FC-9E2B-4D51-AE1B-AB5F81903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92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05BFE-4798-4CF7-81A4-51E7DAF34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AB564-C5E8-4BD3-B666-D7BF8DFBC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76372-B743-48F1-8431-D6C2684E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067E8-E4FB-4CEA-943F-4138E68A7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A74EB-5706-4FD7-B953-76FA0D4FC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060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FCF0B-1F22-42A3-8164-DFEC8C34F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45558F-E93C-4EA8-9E50-7A88FC0E5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D988D-94BF-4AAA-9A66-F8906E3B6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419D2-6742-48B9-9E75-742FC06FF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266CD-6B8E-492A-A81A-6AFFFC732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02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DF0A2-7096-4172-9040-8925CA564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AF8F5-251B-428C-AC3A-E65633C7C5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4CD932-E58E-4969-976D-AEF16C4E4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681F2-2227-4B7C-9977-B517D056A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6B876-D3BF-4F8C-9891-B6E791ACF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494785-8268-4BD2-8DA2-3B0F8BBC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556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C0F8D-29A9-4577-A3A1-B608C510C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03711-BBA4-4C9D-BA8D-2B523C377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9ECC1-41B5-4110-A9DE-8ADB4E657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027FC3-CA10-4A75-8883-32AD779088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3BE379-B69B-4FEF-9BC6-710079F3A7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33CAD9-4B46-4F35-ADE2-4825C9187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4007EC-EF60-4413-AE7D-74D7F6B56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447EC6-4CC1-4D27-8430-6B4B0BF2E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7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47D49-C240-43F7-BC7F-1E4372B07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3FEA5-433E-423A-BED2-D20EAC1D4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F44BFC-4485-44BB-8998-1EA69BE89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BEA1D1-8E54-4E72-A8C8-C9AAB80D4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23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D33A41-56E8-45FA-A5D8-2EED30209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1F8A34-3780-4F12-ADDD-DE50BC5D2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3727C-45D3-434D-9BF4-3788F026A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28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CFED4-EA64-4B13-AE91-57C28CF66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D06BE-4686-400D-9749-A4E7798FD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5641F9-D7D7-4E85-B586-5C157C2C01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32C9AA-32B2-4725-B75B-08C36A7F2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B4883-23EB-4FCE-AF9C-A606F8DD3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5D3620-0A8D-4A3C-86A4-DD2E184EC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34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B4BB3-B88C-4DD5-86DB-DD58AA5C2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7EA048-1721-4484-82E6-54C5BBD96F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8929A1-0C63-4B6F-853C-34D2D1F13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714F8-FFCE-42CC-894F-E82A4DA9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BB5517-B057-49E2-87D2-81A278EE4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A4B162-CA98-4F6E-9C5E-2DB840172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26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928FB9-4E44-4AA9-A2FB-FFA0CA50C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CC7AE-6915-4C37-ACAD-690136A38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89E0A-7F27-4A8B-A8B4-0C75961B69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4236B-D2EB-4B69-BBF4-1949507D2BA0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7EE3D-DF4D-412D-9627-D8B2074C9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2C240-E275-4FE9-B97E-E7AA00BC66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ED983-EC9C-41F7-98E4-70FFDAECD2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36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AB7FC1F4-61BA-4A60-85A6-6B9F9E2078EC}"/>
              </a:ext>
            </a:extLst>
          </p:cNvPr>
          <p:cNvSpPr/>
          <p:nvPr/>
        </p:nvSpPr>
        <p:spPr>
          <a:xfrm>
            <a:off x="2625525" y="3940575"/>
            <a:ext cx="5760000" cy="745478"/>
          </a:xfrm>
          <a:prstGeom prst="rect">
            <a:avLst/>
          </a:prstGeom>
          <a:solidFill>
            <a:srgbClr val="FFBD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99B9B87-CC6F-4A60-9E83-67927119474F}"/>
              </a:ext>
            </a:extLst>
          </p:cNvPr>
          <p:cNvSpPr/>
          <p:nvPr/>
        </p:nvSpPr>
        <p:spPr>
          <a:xfrm>
            <a:off x="2625525" y="2532673"/>
            <a:ext cx="5760000" cy="13431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7D2A03D-946A-4F29-BA0B-D9C6218EFA85}"/>
              </a:ext>
            </a:extLst>
          </p:cNvPr>
          <p:cNvCxnSpPr>
            <a:cxnSpLocks/>
          </p:cNvCxnSpPr>
          <p:nvPr/>
        </p:nvCxnSpPr>
        <p:spPr>
          <a:xfrm flipH="1">
            <a:off x="4751997" y="1409332"/>
            <a:ext cx="792000" cy="900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86C95E4-36DF-4C5E-B52F-2476630993E0}"/>
              </a:ext>
            </a:extLst>
          </p:cNvPr>
          <p:cNvCxnSpPr>
            <a:cxnSpLocks/>
          </p:cNvCxnSpPr>
          <p:nvPr/>
        </p:nvCxnSpPr>
        <p:spPr>
          <a:xfrm>
            <a:off x="5543997" y="1409332"/>
            <a:ext cx="792000" cy="900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43386BF-05C0-4A8D-B452-77361BACFEF2}"/>
              </a:ext>
            </a:extLst>
          </p:cNvPr>
          <p:cNvCxnSpPr>
            <a:cxnSpLocks/>
          </p:cNvCxnSpPr>
          <p:nvPr/>
        </p:nvCxnSpPr>
        <p:spPr>
          <a:xfrm>
            <a:off x="2625525" y="3906959"/>
            <a:ext cx="57600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02D6DDB-DB5B-4ACF-A1D2-98B1E1DB86BA}"/>
              </a:ext>
            </a:extLst>
          </p:cNvPr>
          <p:cNvCxnSpPr>
            <a:cxnSpLocks/>
          </p:cNvCxnSpPr>
          <p:nvPr/>
        </p:nvCxnSpPr>
        <p:spPr>
          <a:xfrm>
            <a:off x="2625525" y="3936822"/>
            <a:ext cx="5760000" cy="5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5F20893-7986-4F62-BD41-722D4D0C7F49}"/>
              </a:ext>
            </a:extLst>
          </p:cNvPr>
          <p:cNvCxnSpPr>
            <a:cxnSpLocks/>
          </p:cNvCxnSpPr>
          <p:nvPr/>
        </p:nvCxnSpPr>
        <p:spPr>
          <a:xfrm>
            <a:off x="2625525" y="3875808"/>
            <a:ext cx="57600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013E036A-18E0-48E6-97ED-9A1A1A456ADD}"/>
              </a:ext>
            </a:extLst>
          </p:cNvPr>
          <p:cNvSpPr txBox="1"/>
          <p:nvPr/>
        </p:nvSpPr>
        <p:spPr>
          <a:xfrm>
            <a:off x="4877674" y="2897447"/>
            <a:ext cx="1098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Air-liquid </a:t>
            </a:r>
            <a:br>
              <a:rPr lang="en-GB" dirty="0"/>
            </a:br>
            <a:r>
              <a:rPr lang="en-GB" dirty="0"/>
              <a:t>interface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D036567-38D5-4B50-85A9-DF4F6E1F32DE}"/>
              </a:ext>
            </a:extLst>
          </p:cNvPr>
          <p:cNvSpPr txBox="1"/>
          <p:nvPr/>
        </p:nvSpPr>
        <p:spPr>
          <a:xfrm>
            <a:off x="6549058" y="332964"/>
            <a:ext cx="15781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Total exposure</a:t>
            </a:r>
          </a:p>
          <a:p>
            <a:r>
              <a:rPr lang="en-GB" b="1" i="1" dirty="0"/>
              <a:t>Mass:</a:t>
            </a:r>
            <a:r>
              <a:rPr lang="en-GB" i="1" dirty="0"/>
              <a:t> 13 </a:t>
            </a:r>
            <a:r>
              <a:rPr lang="en-GB" i="1" dirty="0" err="1"/>
              <a:t>a.u</a:t>
            </a:r>
            <a:r>
              <a:rPr lang="en-GB" i="1" dirty="0"/>
              <a:t>.</a:t>
            </a:r>
            <a:br>
              <a:rPr lang="en-GB" i="1" dirty="0"/>
            </a:br>
            <a:r>
              <a:rPr lang="en-GB" b="1" i="1" dirty="0"/>
              <a:t>Number: </a:t>
            </a:r>
            <a:r>
              <a:rPr lang="en-GB" i="1" dirty="0"/>
              <a:t>13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DA91D-88B1-4562-B44A-D3D6B45992F2}"/>
              </a:ext>
            </a:extLst>
          </p:cNvPr>
          <p:cNvSpPr txBox="1"/>
          <p:nvPr/>
        </p:nvSpPr>
        <p:spPr>
          <a:xfrm>
            <a:off x="6587923" y="2072061"/>
            <a:ext cx="153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SP-D knockout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BCAD5FD-0DF0-4FA8-884F-BB55A0015719}"/>
              </a:ext>
            </a:extLst>
          </p:cNvPr>
          <p:cNvSpPr txBox="1"/>
          <p:nvPr/>
        </p:nvSpPr>
        <p:spPr>
          <a:xfrm>
            <a:off x="4663009" y="4019901"/>
            <a:ext cx="1577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The circulatory</a:t>
            </a:r>
            <a:br>
              <a:rPr lang="en-GB" dirty="0"/>
            </a:br>
            <a:r>
              <a:rPr lang="en-GB" dirty="0"/>
              <a:t>system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589AF7F-CEE0-4BAA-B044-6C1A063AD321}"/>
              </a:ext>
            </a:extLst>
          </p:cNvPr>
          <p:cNvSpPr txBox="1"/>
          <p:nvPr/>
        </p:nvSpPr>
        <p:spPr>
          <a:xfrm>
            <a:off x="5037214" y="3606199"/>
            <a:ext cx="829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Barrier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DF6B421-85D0-4F76-B1C8-808E0218FF80}"/>
              </a:ext>
            </a:extLst>
          </p:cNvPr>
          <p:cNvSpPr txBox="1"/>
          <p:nvPr/>
        </p:nvSpPr>
        <p:spPr>
          <a:xfrm>
            <a:off x="2702687" y="2103497"/>
            <a:ext cx="1923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WT/SP-A knockout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CE5FE8E-7BE1-4930-B2B9-C693169DDD80}"/>
              </a:ext>
            </a:extLst>
          </p:cNvPr>
          <p:cNvSpPr/>
          <p:nvPr/>
        </p:nvSpPr>
        <p:spPr>
          <a:xfrm>
            <a:off x="5199825" y="295563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C09386F4-94B6-4B4E-94D6-78C80D8F4C3A}"/>
              </a:ext>
            </a:extLst>
          </p:cNvPr>
          <p:cNvSpPr/>
          <p:nvPr/>
        </p:nvSpPr>
        <p:spPr>
          <a:xfrm>
            <a:off x="5188322" y="66646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D9DAD998-1C0C-4748-B688-31592C89E261}"/>
              </a:ext>
            </a:extLst>
          </p:cNvPr>
          <p:cNvSpPr/>
          <p:nvPr/>
        </p:nvSpPr>
        <p:spPr>
          <a:xfrm>
            <a:off x="5580127" y="51392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BC610693-D53B-4C1B-A7DF-49729434FF9B}"/>
              </a:ext>
            </a:extLst>
          </p:cNvPr>
          <p:cNvSpPr/>
          <p:nvPr/>
        </p:nvSpPr>
        <p:spPr>
          <a:xfrm>
            <a:off x="4751997" y="387964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0D5610D3-2E03-43A9-BA03-0FA060343778}"/>
              </a:ext>
            </a:extLst>
          </p:cNvPr>
          <p:cNvSpPr/>
          <p:nvPr/>
        </p:nvSpPr>
        <p:spPr>
          <a:xfrm>
            <a:off x="4796517" y="78124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8296BAEA-3E57-4755-BBF8-7DAD4CEBC590}"/>
              </a:ext>
            </a:extLst>
          </p:cNvPr>
          <p:cNvSpPr/>
          <p:nvPr/>
        </p:nvSpPr>
        <p:spPr>
          <a:xfrm>
            <a:off x="5077610" y="104016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D92287D9-61EF-48E5-B24A-DC8C38C347A0}"/>
              </a:ext>
            </a:extLst>
          </p:cNvPr>
          <p:cNvSpPr/>
          <p:nvPr/>
        </p:nvSpPr>
        <p:spPr>
          <a:xfrm>
            <a:off x="5508374" y="89322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D745AE5C-9D4A-4240-A344-C1E35579E41C}"/>
              </a:ext>
            </a:extLst>
          </p:cNvPr>
          <p:cNvSpPr/>
          <p:nvPr/>
        </p:nvSpPr>
        <p:spPr>
          <a:xfrm>
            <a:off x="5948162" y="24550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0522FD41-F2AF-4F00-BB12-8779F70AD2FE}"/>
              </a:ext>
            </a:extLst>
          </p:cNvPr>
          <p:cNvSpPr/>
          <p:nvPr/>
        </p:nvSpPr>
        <p:spPr>
          <a:xfrm>
            <a:off x="5960429" y="697640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2655A7F9-DCC8-4D44-8AB7-A114C959FB8E}"/>
              </a:ext>
            </a:extLst>
          </p:cNvPr>
          <p:cNvSpPr/>
          <p:nvPr/>
        </p:nvSpPr>
        <p:spPr>
          <a:xfrm>
            <a:off x="5971479" y="104016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93C7002-877F-4362-93EB-A9AB52EA0F8E}"/>
              </a:ext>
            </a:extLst>
          </p:cNvPr>
          <p:cNvSpPr/>
          <p:nvPr/>
        </p:nvSpPr>
        <p:spPr>
          <a:xfrm>
            <a:off x="4570888" y="109291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EB39282-EAED-449D-AC03-E1D555BB83D2}"/>
              </a:ext>
            </a:extLst>
          </p:cNvPr>
          <p:cNvSpPr/>
          <p:nvPr/>
        </p:nvSpPr>
        <p:spPr>
          <a:xfrm>
            <a:off x="4343432" y="68510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5C8374E3-BE33-4301-B7B8-0138128880DA}"/>
              </a:ext>
            </a:extLst>
          </p:cNvPr>
          <p:cNvSpPr/>
          <p:nvPr/>
        </p:nvSpPr>
        <p:spPr>
          <a:xfrm>
            <a:off x="4309352" y="235102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BF7C03-E634-401F-AF0A-EE746836A5B4}"/>
              </a:ext>
            </a:extLst>
          </p:cNvPr>
          <p:cNvSpPr txBox="1"/>
          <p:nvPr/>
        </p:nvSpPr>
        <p:spPr>
          <a:xfrm>
            <a:off x="11431856" y="0"/>
            <a:ext cx="7601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1/5</a:t>
            </a:r>
          </a:p>
        </p:txBody>
      </p:sp>
    </p:spTree>
    <p:extLst>
      <p:ext uri="{BB962C8B-B14F-4D97-AF65-F5344CB8AC3E}">
        <p14:creationId xmlns:p14="http://schemas.microsoft.com/office/powerpoint/2010/main" val="317341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AB7FC1F4-61BA-4A60-85A6-6B9F9E2078EC}"/>
              </a:ext>
            </a:extLst>
          </p:cNvPr>
          <p:cNvSpPr/>
          <p:nvPr/>
        </p:nvSpPr>
        <p:spPr>
          <a:xfrm>
            <a:off x="2625525" y="3940575"/>
            <a:ext cx="5760000" cy="745478"/>
          </a:xfrm>
          <a:prstGeom prst="rect">
            <a:avLst/>
          </a:prstGeom>
          <a:solidFill>
            <a:srgbClr val="FFBD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99B9B87-CC6F-4A60-9E83-67927119474F}"/>
              </a:ext>
            </a:extLst>
          </p:cNvPr>
          <p:cNvSpPr/>
          <p:nvPr/>
        </p:nvSpPr>
        <p:spPr>
          <a:xfrm>
            <a:off x="2625525" y="2532673"/>
            <a:ext cx="5760000" cy="13431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54398D3-3ACA-400F-AF8F-22C0951DE97B}"/>
              </a:ext>
            </a:extLst>
          </p:cNvPr>
          <p:cNvSpPr/>
          <p:nvPr/>
        </p:nvSpPr>
        <p:spPr>
          <a:xfrm>
            <a:off x="2992927" y="268381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E267DBB-54DA-4613-8927-0E1BC637F56F}"/>
              </a:ext>
            </a:extLst>
          </p:cNvPr>
          <p:cNvSpPr/>
          <p:nvPr/>
        </p:nvSpPr>
        <p:spPr>
          <a:xfrm>
            <a:off x="3620055" y="273356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54E6C95-EC22-4BE6-A65E-F1781C72BB2A}"/>
              </a:ext>
            </a:extLst>
          </p:cNvPr>
          <p:cNvSpPr/>
          <p:nvPr/>
        </p:nvSpPr>
        <p:spPr>
          <a:xfrm>
            <a:off x="3857902" y="282565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79A7E2C-D678-4E29-B903-5683E65A5AEB}"/>
              </a:ext>
            </a:extLst>
          </p:cNvPr>
          <p:cNvSpPr/>
          <p:nvPr/>
        </p:nvSpPr>
        <p:spPr>
          <a:xfrm>
            <a:off x="2773156" y="2656874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9108B1C-C788-40D1-9781-E65E6047D273}"/>
              </a:ext>
            </a:extLst>
          </p:cNvPr>
          <p:cNvSpPr/>
          <p:nvPr/>
        </p:nvSpPr>
        <p:spPr>
          <a:xfrm>
            <a:off x="2909231" y="286513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A5B07E1-5661-4566-B372-032ACC28DAC8}"/>
              </a:ext>
            </a:extLst>
          </p:cNvPr>
          <p:cNvSpPr/>
          <p:nvPr/>
        </p:nvSpPr>
        <p:spPr>
          <a:xfrm>
            <a:off x="3362367" y="328903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7FB0BDB-AB28-4DDA-82F0-BE95DA2DFB55}"/>
              </a:ext>
            </a:extLst>
          </p:cNvPr>
          <p:cNvSpPr/>
          <p:nvPr/>
        </p:nvSpPr>
        <p:spPr>
          <a:xfrm>
            <a:off x="3811221" y="259403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5E644A5-7C99-4036-96B4-BEDC3786CC98}"/>
              </a:ext>
            </a:extLst>
          </p:cNvPr>
          <p:cNvSpPr/>
          <p:nvPr/>
        </p:nvSpPr>
        <p:spPr>
          <a:xfrm>
            <a:off x="2815463" y="3527194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8FA03D9-BC88-41EA-B31E-367E84B27863}"/>
              </a:ext>
            </a:extLst>
          </p:cNvPr>
          <p:cNvSpPr/>
          <p:nvPr/>
        </p:nvSpPr>
        <p:spPr>
          <a:xfrm>
            <a:off x="3572574" y="3370473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84F3BF2-AC42-40D5-BF95-C03EBF929711}"/>
              </a:ext>
            </a:extLst>
          </p:cNvPr>
          <p:cNvSpPr/>
          <p:nvPr/>
        </p:nvSpPr>
        <p:spPr>
          <a:xfrm>
            <a:off x="6297132" y="311854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D9DE9E6-6830-4B93-88AC-6F428978505F}"/>
              </a:ext>
            </a:extLst>
          </p:cNvPr>
          <p:cNvSpPr/>
          <p:nvPr/>
        </p:nvSpPr>
        <p:spPr>
          <a:xfrm>
            <a:off x="6960520" y="337149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19234B0-A271-4AF5-BD17-F22C80C57114}"/>
              </a:ext>
            </a:extLst>
          </p:cNvPr>
          <p:cNvSpPr/>
          <p:nvPr/>
        </p:nvSpPr>
        <p:spPr>
          <a:xfrm>
            <a:off x="7144796" y="265725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4306458-8A15-4DF1-A9FD-34BAAF145129}"/>
              </a:ext>
            </a:extLst>
          </p:cNvPr>
          <p:cNvSpPr/>
          <p:nvPr/>
        </p:nvSpPr>
        <p:spPr>
          <a:xfrm>
            <a:off x="6269687" y="289637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DA83B35-A997-4F47-9EFC-F857727C8EC2}"/>
              </a:ext>
            </a:extLst>
          </p:cNvPr>
          <p:cNvSpPr/>
          <p:nvPr/>
        </p:nvSpPr>
        <p:spPr>
          <a:xfrm>
            <a:off x="6587923" y="2642470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3D6434D-767D-4947-94BD-177C37593DFF}"/>
              </a:ext>
            </a:extLst>
          </p:cNvPr>
          <p:cNvSpPr/>
          <p:nvPr/>
        </p:nvSpPr>
        <p:spPr>
          <a:xfrm>
            <a:off x="7761134" y="3370473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6BCBE1AF-EBC6-4332-AE94-EC71397F57F7}"/>
              </a:ext>
            </a:extLst>
          </p:cNvPr>
          <p:cNvSpPr/>
          <p:nvPr/>
        </p:nvSpPr>
        <p:spPr>
          <a:xfrm>
            <a:off x="7818484" y="316306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8372C02-3B5D-4BF1-B5FC-94BF4CAABEA2}"/>
              </a:ext>
            </a:extLst>
          </p:cNvPr>
          <p:cNvSpPr/>
          <p:nvPr/>
        </p:nvSpPr>
        <p:spPr>
          <a:xfrm>
            <a:off x="7360761" y="265493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E0CF27A-27CB-4820-9156-2AF5C26DD29D}"/>
              </a:ext>
            </a:extLst>
          </p:cNvPr>
          <p:cNvSpPr/>
          <p:nvPr/>
        </p:nvSpPr>
        <p:spPr>
          <a:xfrm>
            <a:off x="7155096" y="325900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10C183D-F405-4F2F-BBDE-B5AE36DF4FEE}"/>
              </a:ext>
            </a:extLst>
          </p:cNvPr>
          <p:cNvSpPr/>
          <p:nvPr/>
        </p:nvSpPr>
        <p:spPr>
          <a:xfrm>
            <a:off x="6645814" y="286030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43386BF-05C0-4A8D-B452-77361BACFEF2}"/>
              </a:ext>
            </a:extLst>
          </p:cNvPr>
          <p:cNvCxnSpPr>
            <a:cxnSpLocks/>
          </p:cNvCxnSpPr>
          <p:nvPr/>
        </p:nvCxnSpPr>
        <p:spPr>
          <a:xfrm>
            <a:off x="2625525" y="3906959"/>
            <a:ext cx="57600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02D6DDB-DB5B-4ACF-A1D2-98B1E1DB86BA}"/>
              </a:ext>
            </a:extLst>
          </p:cNvPr>
          <p:cNvCxnSpPr>
            <a:cxnSpLocks/>
          </p:cNvCxnSpPr>
          <p:nvPr/>
        </p:nvCxnSpPr>
        <p:spPr>
          <a:xfrm>
            <a:off x="2625525" y="3936822"/>
            <a:ext cx="5760000" cy="5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5F20893-7986-4F62-BD41-722D4D0C7F49}"/>
              </a:ext>
            </a:extLst>
          </p:cNvPr>
          <p:cNvCxnSpPr>
            <a:cxnSpLocks/>
          </p:cNvCxnSpPr>
          <p:nvPr/>
        </p:nvCxnSpPr>
        <p:spPr>
          <a:xfrm>
            <a:off x="2625525" y="3875808"/>
            <a:ext cx="57600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014114DB-95FD-4DB3-AC7B-88BD9528365F}"/>
              </a:ext>
            </a:extLst>
          </p:cNvPr>
          <p:cNvSpPr txBox="1"/>
          <p:nvPr/>
        </p:nvSpPr>
        <p:spPr>
          <a:xfrm>
            <a:off x="1301270" y="2768433"/>
            <a:ext cx="14478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Retention</a:t>
            </a:r>
          </a:p>
          <a:p>
            <a:r>
              <a:rPr lang="en-GB" b="1" i="1" dirty="0"/>
              <a:t>Mass:</a:t>
            </a:r>
            <a:r>
              <a:rPr lang="en-GB" i="1" dirty="0"/>
              <a:t> 13 </a:t>
            </a:r>
            <a:r>
              <a:rPr lang="en-GB" i="1" dirty="0" err="1"/>
              <a:t>a.u</a:t>
            </a:r>
            <a:r>
              <a:rPr lang="en-GB" i="1" dirty="0"/>
              <a:t>.</a:t>
            </a:r>
            <a:br>
              <a:rPr lang="en-GB" i="1" dirty="0"/>
            </a:br>
            <a:r>
              <a:rPr lang="en-GB" b="1" i="1" dirty="0"/>
              <a:t>Number: </a:t>
            </a:r>
            <a:r>
              <a:rPr lang="en-GB" i="1" dirty="0"/>
              <a:t>6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4A76AD3-F5B4-420E-BBDE-4C6D2EBE936B}"/>
              </a:ext>
            </a:extLst>
          </p:cNvPr>
          <p:cNvSpPr txBox="1"/>
          <p:nvPr/>
        </p:nvSpPr>
        <p:spPr>
          <a:xfrm>
            <a:off x="8395825" y="2763422"/>
            <a:ext cx="14478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Retention</a:t>
            </a:r>
            <a:endParaRPr lang="en-GB" b="1" i="1" dirty="0"/>
          </a:p>
          <a:p>
            <a:r>
              <a:rPr lang="en-GB" b="1" i="1" dirty="0"/>
              <a:t>Mass:</a:t>
            </a:r>
            <a:r>
              <a:rPr lang="en-GB" i="1" dirty="0"/>
              <a:t> 13 </a:t>
            </a:r>
            <a:r>
              <a:rPr lang="en-GB" i="1" dirty="0" err="1"/>
              <a:t>a.u</a:t>
            </a:r>
            <a:r>
              <a:rPr lang="en-GB" i="1" dirty="0"/>
              <a:t>.</a:t>
            </a:r>
            <a:br>
              <a:rPr lang="en-GB" i="1" dirty="0"/>
            </a:br>
            <a:r>
              <a:rPr lang="en-GB" b="1" i="1" dirty="0"/>
              <a:t>Number: </a:t>
            </a:r>
            <a:r>
              <a:rPr lang="en-GB" i="1" dirty="0"/>
              <a:t>6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13E036A-18E0-48E6-97ED-9A1A1A456ADD}"/>
              </a:ext>
            </a:extLst>
          </p:cNvPr>
          <p:cNvSpPr txBox="1"/>
          <p:nvPr/>
        </p:nvSpPr>
        <p:spPr>
          <a:xfrm>
            <a:off x="4877674" y="2897447"/>
            <a:ext cx="1098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Air-liquid </a:t>
            </a:r>
            <a:br>
              <a:rPr lang="en-GB" dirty="0"/>
            </a:br>
            <a:r>
              <a:rPr lang="en-GB" dirty="0"/>
              <a:t>interface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DA91D-88B1-4562-B44A-D3D6B45992F2}"/>
              </a:ext>
            </a:extLst>
          </p:cNvPr>
          <p:cNvSpPr txBox="1"/>
          <p:nvPr/>
        </p:nvSpPr>
        <p:spPr>
          <a:xfrm>
            <a:off x="6587923" y="2072061"/>
            <a:ext cx="153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SP-D knockout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BCAD5FD-0DF0-4FA8-884F-BB55A0015719}"/>
              </a:ext>
            </a:extLst>
          </p:cNvPr>
          <p:cNvSpPr txBox="1"/>
          <p:nvPr/>
        </p:nvSpPr>
        <p:spPr>
          <a:xfrm>
            <a:off x="4663009" y="4019901"/>
            <a:ext cx="1577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The circulatory</a:t>
            </a:r>
            <a:br>
              <a:rPr lang="en-GB" dirty="0"/>
            </a:br>
            <a:r>
              <a:rPr lang="en-GB" dirty="0"/>
              <a:t>system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589AF7F-CEE0-4BAA-B044-6C1A063AD321}"/>
              </a:ext>
            </a:extLst>
          </p:cNvPr>
          <p:cNvSpPr txBox="1"/>
          <p:nvPr/>
        </p:nvSpPr>
        <p:spPr>
          <a:xfrm>
            <a:off x="5037214" y="3606199"/>
            <a:ext cx="829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Barrier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DF6B421-85D0-4F76-B1C8-808E0218FF80}"/>
              </a:ext>
            </a:extLst>
          </p:cNvPr>
          <p:cNvSpPr txBox="1"/>
          <p:nvPr/>
        </p:nvSpPr>
        <p:spPr>
          <a:xfrm>
            <a:off x="2702687" y="2103497"/>
            <a:ext cx="1923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WT/SP-A knockout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8FDA56E-2AE0-4222-B8C0-01490157A649}"/>
              </a:ext>
            </a:extLst>
          </p:cNvPr>
          <p:cNvSpPr/>
          <p:nvPr/>
        </p:nvSpPr>
        <p:spPr>
          <a:xfrm>
            <a:off x="4161621" y="339347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B811A81-C32F-4CC8-8A2D-5C8B87C785EA}"/>
              </a:ext>
            </a:extLst>
          </p:cNvPr>
          <p:cNvSpPr/>
          <p:nvPr/>
        </p:nvSpPr>
        <p:spPr>
          <a:xfrm>
            <a:off x="4177809" y="317496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7910D464-0C51-433F-A870-D8EDDF5162A8}"/>
              </a:ext>
            </a:extLst>
          </p:cNvPr>
          <p:cNvSpPr/>
          <p:nvPr/>
        </p:nvSpPr>
        <p:spPr>
          <a:xfrm>
            <a:off x="3884407" y="358933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67CBAA5B-3136-414C-B18E-141DF8FF5E03}"/>
              </a:ext>
            </a:extLst>
          </p:cNvPr>
          <p:cNvSpPr/>
          <p:nvPr/>
        </p:nvSpPr>
        <p:spPr>
          <a:xfrm>
            <a:off x="6444800" y="357889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DE0A9950-401C-41B0-B0DE-06C73CA67490}"/>
              </a:ext>
            </a:extLst>
          </p:cNvPr>
          <p:cNvSpPr/>
          <p:nvPr/>
        </p:nvSpPr>
        <p:spPr>
          <a:xfrm>
            <a:off x="6578069" y="340794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85FFEF5F-081F-4740-A58C-AA8C5AFE3F54}"/>
              </a:ext>
            </a:extLst>
          </p:cNvPr>
          <p:cNvSpPr/>
          <p:nvPr/>
        </p:nvSpPr>
        <p:spPr>
          <a:xfrm>
            <a:off x="6978376" y="315647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3790B2A5-B971-4C0E-82BE-11ABFBFC2695}"/>
              </a:ext>
            </a:extLst>
          </p:cNvPr>
          <p:cNvSpPr/>
          <p:nvPr/>
        </p:nvSpPr>
        <p:spPr>
          <a:xfrm>
            <a:off x="3514421" y="316953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BBA2A8D-9A56-49F5-9485-49B1E8F61FB1}"/>
              </a:ext>
            </a:extLst>
          </p:cNvPr>
          <p:cNvSpPr txBox="1"/>
          <p:nvPr/>
        </p:nvSpPr>
        <p:spPr>
          <a:xfrm>
            <a:off x="11431856" y="0"/>
            <a:ext cx="7601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2/5</a:t>
            </a:r>
          </a:p>
        </p:txBody>
      </p:sp>
    </p:spTree>
    <p:extLst>
      <p:ext uri="{BB962C8B-B14F-4D97-AF65-F5344CB8AC3E}">
        <p14:creationId xmlns:p14="http://schemas.microsoft.com/office/powerpoint/2010/main" val="298760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AB7FC1F4-61BA-4A60-85A6-6B9F9E2078EC}"/>
              </a:ext>
            </a:extLst>
          </p:cNvPr>
          <p:cNvSpPr/>
          <p:nvPr/>
        </p:nvSpPr>
        <p:spPr>
          <a:xfrm>
            <a:off x="2625525" y="3940575"/>
            <a:ext cx="5760000" cy="745478"/>
          </a:xfrm>
          <a:prstGeom prst="rect">
            <a:avLst/>
          </a:prstGeom>
          <a:solidFill>
            <a:srgbClr val="FFBD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99B9B87-CC6F-4A60-9E83-67927119474F}"/>
              </a:ext>
            </a:extLst>
          </p:cNvPr>
          <p:cNvSpPr/>
          <p:nvPr/>
        </p:nvSpPr>
        <p:spPr>
          <a:xfrm>
            <a:off x="2625525" y="2532673"/>
            <a:ext cx="5760000" cy="13431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54398D3-3ACA-400F-AF8F-22C0951DE97B}"/>
              </a:ext>
            </a:extLst>
          </p:cNvPr>
          <p:cNvSpPr/>
          <p:nvPr/>
        </p:nvSpPr>
        <p:spPr>
          <a:xfrm>
            <a:off x="2992927" y="268381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E267DBB-54DA-4613-8927-0E1BC637F56F}"/>
              </a:ext>
            </a:extLst>
          </p:cNvPr>
          <p:cNvSpPr/>
          <p:nvPr/>
        </p:nvSpPr>
        <p:spPr>
          <a:xfrm>
            <a:off x="3620055" y="273356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54E6C95-EC22-4BE6-A65E-F1781C72BB2A}"/>
              </a:ext>
            </a:extLst>
          </p:cNvPr>
          <p:cNvSpPr/>
          <p:nvPr/>
        </p:nvSpPr>
        <p:spPr>
          <a:xfrm>
            <a:off x="3857902" y="282565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79A7E2C-D678-4E29-B903-5683E65A5AEB}"/>
              </a:ext>
            </a:extLst>
          </p:cNvPr>
          <p:cNvSpPr/>
          <p:nvPr/>
        </p:nvSpPr>
        <p:spPr>
          <a:xfrm>
            <a:off x="2773156" y="2656874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9108B1C-C788-40D1-9781-E65E6047D273}"/>
              </a:ext>
            </a:extLst>
          </p:cNvPr>
          <p:cNvSpPr/>
          <p:nvPr/>
        </p:nvSpPr>
        <p:spPr>
          <a:xfrm>
            <a:off x="2909231" y="286513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A5B07E1-5661-4566-B372-032ACC28DAC8}"/>
              </a:ext>
            </a:extLst>
          </p:cNvPr>
          <p:cNvSpPr/>
          <p:nvPr/>
        </p:nvSpPr>
        <p:spPr>
          <a:xfrm>
            <a:off x="3362367" y="328903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7FB0BDB-AB28-4DDA-82F0-BE95DA2DFB55}"/>
              </a:ext>
            </a:extLst>
          </p:cNvPr>
          <p:cNvSpPr/>
          <p:nvPr/>
        </p:nvSpPr>
        <p:spPr>
          <a:xfrm>
            <a:off x="3811221" y="259403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5E644A5-7C99-4036-96B4-BEDC3786CC98}"/>
              </a:ext>
            </a:extLst>
          </p:cNvPr>
          <p:cNvSpPr/>
          <p:nvPr/>
        </p:nvSpPr>
        <p:spPr>
          <a:xfrm>
            <a:off x="2815463" y="3527194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8FA03D9-BC88-41EA-B31E-367E84B27863}"/>
              </a:ext>
            </a:extLst>
          </p:cNvPr>
          <p:cNvSpPr/>
          <p:nvPr/>
        </p:nvSpPr>
        <p:spPr>
          <a:xfrm>
            <a:off x="3572574" y="3370473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84F3BF2-AC42-40D5-BF95-C03EBF929711}"/>
              </a:ext>
            </a:extLst>
          </p:cNvPr>
          <p:cNvSpPr/>
          <p:nvPr/>
        </p:nvSpPr>
        <p:spPr>
          <a:xfrm>
            <a:off x="6297132" y="311854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D9DE9E6-6830-4B93-88AC-6F428978505F}"/>
              </a:ext>
            </a:extLst>
          </p:cNvPr>
          <p:cNvSpPr/>
          <p:nvPr/>
        </p:nvSpPr>
        <p:spPr>
          <a:xfrm>
            <a:off x="6960520" y="337149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19234B0-A271-4AF5-BD17-F22C80C57114}"/>
              </a:ext>
            </a:extLst>
          </p:cNvPr>
          <p:cNvSpPr/>
          <p:nvPr/>
        </p:nvSpPr>
        <p:spPr>
          <a:xfrm>
            <a:off x="7144796" y="265725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4306458-8A15-4DF1-A9FD-34BAAF145129}"/>
              </a:ext>
            </a:extLst>
          </p:cNvPr>
          <p:cNvSpPr/>
          <p:nvPr/>
        </p:nvSpPr>
        <p:spPr>
          <a:xfrm>
            <a:off x="6269687" y="289637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DA83B35-A997-4F47-9EFC-F857727C8EC2}"/>
              </a:ext>
            </a:extLst>
          </p:cNvPr>
          <p:cNvSpPr/>
          <p:nvPr/>
        </p:nvSpPr>
        <p:spPr>
          <a:xfrm>
            <a:off x="6587923" y="2642470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3D6434D-767D-4947-94BD-177C37593DFF}"/>
              </a:ext>
            </a:extLst>
          </p:cNvPr>
          <p:cNvSpPr/>
          <p:nvPr/>
        </p:nvSpPr>
        <p:spPr>
          <a:xfrm>
            <a:off x="7761134" y="3370473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6BCBE1AF-EBC6-4332-AE94-EC71397F57F7}"/>
              </a:ext>
            </a:extLst>
          </p:cNvPr>
          <p:cNvSpPr/>
          <p:nvPr/>
        </p:nvSpPr>
        <p:spPr>
          <a:xfrm>
            <a:off x="7818484" y="316306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8372C02-3B5D-4BF1-B5FC-94BF4CAABEA2}"/>
              </a:ext>
            </a:extLst>
          </p:cNvPr>
          <p:cNvSpPr/>
          <p:nvPr/>
        </p:nvSpPr>
        <p:spPr>
          <a:xfrm>
            <a:off x="7360761" y="265493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E0CF27A-27CB-4820-9156-2AF5C26DD29D}"/>
              </a:ext>
            </a:extLst>
          </p:cNvPr>
          <p:cNvSpPr/>
          <p:nvPr/>
        </p:nvSpPr>
        <p:spPr>
          <a:xfrm>
            <a:off x="7155096" y="325900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10C183D-F405-4F2F-BBDE-B5AE36DF4FEE}"/>
              </a:ext>
            </a:extLst>
          </p:cNvPr>
          <p:cNvSpPr/>
          <p:nvPr/>
        </p:nvSpPr>
        <p:spPr>
          <a:xfrm>
            <a:off x="6645814" y="286030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43386BF-05C0-4A8D-B452-77361BACFEF2}"/>
              </a:ext>
            </a:extLst>
          </p:cNvPr>
          <p:cNvCxnSpPr>
            <a:cxnSpLocks/>
          </p:cNvCxnSpPr>
          <p:nvPr/>
        </p:nvCxnSpPr>
        <p:spPr>
          <a:xfrm>
            <a:off x="2625525" y="3906959"/>
            <a:ext cx="57600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02D6DDB-DB5B-4ACF-A1D2-98B1E1DB86BA}"/>
              </a:ext>
            </a:extLst>
          </p:cNvPr>
          <p:cNvCxnSpPr>
            <a:cxnSpLocks/>
          </p:cNvCxnSpPr>
          <p:nvPr/>
        </p:nvCxnSpPr>
        <p:spPr>
          <a:xfrm>
            <a:off x="2625525" y="3936822"/>
            <a:ext cx="5760000" cy="5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5F20893-7986-4F62-BD41-722D4D0C7F49}"/>
              </a:ext>
            </a:extLst>
          </p:cNvPr>
          <p:cNvCxnSpPr>
            <a:cxnSpLocks/>
          </p:cNvCxnSpPr>
          <p:nvPr/>
        </p:nvCxnSpPr>
        <p:spPr>
          <a:xfrm>
            <a:off x="2625525" y="3875808"/>
            <a:ext cx="57600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014114DB-95FD-4DB3-AC7B-88BD9528365F}"/>
              </a:ext>
            </a:extLst>
          </p:cNvPr>
          <p:cNvSpPr txBox="1"/>
          <p:nvPr/>
        </p:nvSpPr>
        <p:spPr>
          <a:xfrm>
            <a:off x="1301270" y="2768433"/>
            <a:ext cx="14478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Retention</a:t>
            </a:r>
          </a:p>
          <a:p>
            <a:r>
              <a:rPr lang="en-GB" b="1" i="1" dirty="0"/>
              <a:t>Mass:</a:t>
            </a:r>
            <a:r>
              <a:rPr lang="en-GB" i="1" dirty="0"/>
              <a:t> 13 </a:t>
            </a:r>
            <a:r>
              <a:rPr lang="en-GB" i="1" dirty="0" err="1"/>
              <a:t>a.u</a:t>
            </a:r>
            <a:r>
              <a:rPr lang="en-GB" i="1" dirty="0"/>
              <a:t>.</a:t>
            </a:r>
            <a:br>
              <a:rPr lang="en-GB" i="1" dirty="0"/>
            </a:br>
            <a:r>
              <a:rPr lang="en-GB" b="1" i="1" dirty="0"/>
              <a:t>Number: </a:t>
            </a:r>
            <a:r>
              <a:rPr lang="en-GB" i="1" dirty="0"/>
              <a:t>6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4A76AD3-F5B4-420E-BBDE-4C6D2EBE936B}"/>
              </a:ext>
            </a:extLst>
          </p:cNvPr>
          <p:cNvSpPr txBox="1"/>
          <p:nvPr/>
        </p:nvSpPr>
        <p:spPr>
          <a:xfrm>
            <a:off x="8395825" y="2763422"/>
            <a:ext cx="14478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Retention</a:t>
            </a:r>
            <a:endParaRPr lang="en-GB" b="1" i="1" dirty="0"/>
          </a:p>
          <a:p>
            <a:r>
              <a:rPr lang="en-GB" b="1" i="1" dirty="0"/>
              <a:t>Mass:</a:t>
            </a:r>
            <a:r>
              <a:rPr lang="en-GB" i="1" dirty="0"/>
              <a:t> 13 </a:t>
            </a:r>
            <a:r>
              <a:rPr lang="en-GB" i="1" dirty="0" err="1"/>
              <a:t>a.u</a:t>
            </a:r>
            <a:r>
              <a:rPr lang="en-GB" i="1" dirty="0"/>
              <a:t>.</a:t>
            </a:r>
            <a:br>
              <a:rPr lang="en-GB" i="1" dirty="0"/>
            </a:br>
            <a:r>
              <a:rPr lang="en-GB" b="1" i="1" dirty="0"/>
              <a:t>Number: </a:t>
            </a:r>
            <a:r>
              <a:rPr lang="en-GB" i="1" dirty="0"/>
              <a:t>6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13E036A-18E0-48E6-97ED-9A1A1A456ADD}"/>
              </a:ext>
            </a:extLst>
          </p:cNvPr>
          <p:cNvSpPr txBox="1"/>
          <p:nvPr/>
        </p:nvSpPr>
        <p:spPr>
          <a:xfrm>
            <a:off x="4877674" y="2897447"/>
            <a:ext cx="1098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Air-liquid </a:t>
            </a:r>
            <a:br>
              <a:rPr lang="en-GB" dirty="0"/>
            </a:br>
            <a:r>
              <a:rPr lang="en-GB" dirty="0"/>
              <a:t>interface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DA91D-88B1-4562-B44A-D3D6B45992F2}"/>
              </a:ext>
            </a:extLst>
          </p:cNvPr>
          <p:cNvSpPr txBox="1"/>
          <p:nvPr/>
        </p:nvSpPr>
        <p:spPr>
          <a:xfrm>
            <a:off x="6587923" y="2072061"/>
            <a:ext cx="153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SP-D knockout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BCAD5FD-0DF0-4FA8-884F-BB55A0015719}"/>
              </a:ext>
            </a:extLst>
          </p:cNvPr>
          <p:cNvSpPr txBox="1"/>
          <p:nvPr/>
        </p:nvSpPr>
        <p:spPr>
          <a:xfrm>
            <a:off x="4663009" y="4019901"/>
            <a:ext cx="1577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The circulatory</a:t>
            </a:r>
            <a:br>
              <a:rPr lang="en-GB" dirty="0"/>
            </a:br>
            <a:r>
              <a:rPr lang="en-GB" dirty="0"/>
              <a:t>system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589AF7F-CEE0-4BAA-B044-6C1A063AD321}"/>
              </a:ext>
            </a:extLst>
          </p:cNvPr>
          <p:cNvSpPr txBox="1"/>
          <p:nvPr/>
        </p:nvSpPr>
        <p:spPr>
          <a:xfrm>
            <a:off x="5037214" y="3606199"/>
            <a:ext cx="829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Barrier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DF6B421-85D0-4F76-B1C8-808E0218FF80}"/>
              </a:ext>
            </a:extLst>
          </p:cNvPr>
          <p:cNvSpPr txBox="1"/>
          <p:nvPr/>
        </p:nvSpPr>
        <p:spPr>
          <a:xfrm>
            <a:off x="2702687" y="2103497"/>
            <a:ext cx="1923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WT/SP-A knockout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8FDA56E-2AE0-4222-B8C0-01490157A649}"/>
              </a:ext>
            </a:extLst>
          </p:cNvPr>
          <p:cNvSpPr/>
          <p:nvPr/>
        </p:nvSpPr>
        <p:spPr>
          <a:xfrm>
            <a:off x="4161621" y="339347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B811A81-C32F-4CC8-8A2D-5C8B87C785EA}"/>
              </a:ext>
            </a:extLst>
          </p:cNvPr>
          <p:cNvSpPr/>
          <p:nvPr/>
        </p:nvSpPr>
        <p:spPr>
          <a:xfrm>
            <a:off x="4177809" y="317496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7910D464-0C51-433F-A870-D8EDDF5162A8}"/>
              </a:ext>
            </a:extLst>
          </p:cNvPr>
          <p:cNvSpPr/>
          <p:nvPr/>
        </p:nvSpPr>
        <p:spPr>
          <a:xfrm>
            <a:off x="3884407" y="358933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67CBAA5B-3136-414C-B18E-141DF8FF5E03}"/>
              </a:ext>
            </a:extLst>
          </p:cNvPr>
          <p:cNvSpPr/>
          <p:nvPr/>
        </p:nvSpPr>
        <p:spPr>
          <a:xfrm>
            <a:off x="6444800" y="357889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DE0A9950-401C-41B0-B0DE-06C73CA67490}"/>
              </a:ext>
            </a:extLst>
          </p:cNvPr>
          <p:cNvSpPr/>
          <p:nvPr/>
        </p:nvSpPr>
        <p:spPr>
          <a:xfrm>
            <a:off x="6578069" y="340794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85FFEF5F-081F-4740-A58C-AA8C5AFE3F54}"/>
              </a:ext>
            </a:extLst>
          </p:cNvPr>
          <p:cNvSpPr/>
          <p:nvPr/>
        </p:nvSpPr>
        <p:spPr>
          <a:xfrm>
            <a:off x="6978376" y="315647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3790B2A5-B971-4C0E-82BE-11ABFBFC2695}"/>
              </a:ext>
            </a:extLst>
          </p:cNvPr>
          <p:cNvSpPr/>
          <p:nvPr/>
        </p:nvSpPr>
        <p:spPr>
          <a:xfrm>
            <a:off x="3514421" y="316953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C386924-609A-4F88-9760-E20B51E4F0DA}"/>
              </a:ext>
            </a:extLst>
          </p:cNvPr>
          <p:cNvCxnSpPr>
            <a:cxnSpLocks/>
            <a:stCxn id="33" idx="4"/>
          </p:cNvCxnSpPr>
          <p:nvPr/>
        </p:nvCxnSpPr>
        <p:spPr>
          <a:xfrm>
            <a:off x="2941426" y="3779120"/>
            <a:ext cx="0" cy="482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90E5EDAD-BD96-4611-969D-EAA9E8B304EA}"/>
              </a:ext>
            </a:extLst>
          </p:cNvPr>
          <p:cNvCxnSpPr>
            <a:cxnSpLocks/>
            <a:stCxn id="93" idx="4"/>
          </p:cNvCxnSpPr>
          <p:nvPr/>
        </p:nvCxnSpPr>
        <p:spPr>
          <a:xfrm>
            <a:off x="4010370" y="3841261"/>
            <a:ext cx="0" cy="4203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F4A5ECD-02E8-4B1A-A528-AD3A4CED6827}"/>
              </a:ext>
            </a:extLst>
          </p:cNvPr>
          <p:cNvCxnSpPr>
            <a:cxnSpLocks/>
          </p:cNvCxnSpPr>
          <p:nvPr/>
        </p:nvCxnSpPr>
        <p:spPr>
          <a:xfrm>
            <a:off x="7929500" y="3379162"/>
            <a:ext cx="0" cy="963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FB5861E-6D87-4F52-8F03-DD548C554BDC}"/>
              </a:ext>
            </a:extLst>
          </p:cNvPr>
          <p:cNvCxnSpPr>
            <a:cxnSpLocks/>
          </p:cNvCxnSpPr>
          <p:nvPr/>
        </p:nvCxnSpPr>
        <p:spPr>
          <a:xfrm flipH="1">
            <a:off x="6641473" y="3606199"/>
            <a:ext cx="5160" cy="691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D9F25CE6-9880-4B2E-8A99-C78FC6B284D2}"/>
              </a:ext>
            </a:extLst>
          </p:cNvPr>
          <p:cNvSpPr txBox="1"/>
          <p:nvPr/>
        </p:nvSpPr>
        <p:spPr>
          <a:xfrm>
            <a:off x="11431856" y="0"/>
            <a:ext cx="7601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3/5</a:t>
            </a:r>
          </a:p>
        </p:txBody>
      </p:sp>
    </p:spTree>
    <p:extLst>
      <p:ext uri="{BB962C8B-B14F-4D97-AF65-F5344CB8AC3E}">
        <p14:creationId xmlns:p14="http://schemas.microsoft.com/office/powerpoint/2010/main" val="3825900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AB7FC1F4-61BA-4A60-85A6-6B9F9E2078EC}"/>
              </a:ext>
            </a:extLst>
          </p:cNvPr>
          <p:cNvSpPr/>
          <p:nvPr/>
        </p:nvSpPr>
        <p:spPr>
          <a:xfrm>
            <a:off x="2625525" y="3940575"/>
            <a:ext cx="5760000" cy="745478"/>
          </a:xfrm>
          <a:prstGeom prst="rect">
            <a:avLst/>
          </a:prstGeom>
          <a:solidFill>
            <a:srgbClr val="FFBD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99B9B87-CC6F-4A60-9E83-67927119474F}"/>
              </a:ext>
            </a:extLst>
          </p:cNvPr>
          <p:cNvSpPr/>
          <p:nvPr/>
        </p:nvSpPr>
        <p:spPr>
          <a:xfrm>
            <a:off x="2625525" y="2532673"/>
            <a:ext cx="5760000" cy="13431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54398D3-3ACA-400F-AF8F-22C0951DE97B}"/>
              </a:ext>
            </a:extLst>
          </p:cNvPr>
          <p:cNvSpPr/>
          <p:nvPr/>
        </p:nvSpPr>
        <p:spPr>
          <a:xfrm>
            <a:off x="2766958" y="3399422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E267DBB-54DA-4613-8927-0E1BC637F56F}"/>
              </a:ext>
            </a:extLst>
          </p:cNvPr>
          <p:cNvSpPr/>
          <p:nvPr/>
        </p:nvSpPr>
        <p:spPr>
          <a:xfrm>
            <a:off x="4490857" y="341105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54E6C95-EC22-4BE6-A65E-F1781C72BB2A}"/>
              </a:ext>
            </a:extLst>
          </p:cNvPr>
          <p:cNvSpPr/>
          <p:nvPr/>
        </p:nvSpPr>
        <p:spPr>
          <a:xfrm>
            <a:off x="4371280" y="362239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79A7E2C-D678-4E29-B903-5683E65A5AEB}"/>
              </a:ext>
            </a:extLst>
          </p:cNvPr>
          <p:cNvSpPr/>
          <p:nvPr/>
        </p:nvSpPr>
        <p:spPr>
          <a:xfrm>
            <a:off x="2698241" y="362239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9108B1C-C788-40D1-9781-E65E6047D273}"/>
              </a:ext>
            </a:extLst>
          </p:cNvPr>
          <p:cNvSpPr/>
          <p:nvPr/>
        </p:nvSpPr>
        <p:spPr>
          <a:xfrm>
            <a:off x="2910777" y="3586120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A5B07E1-5661-4566-B372-032ACC28DAC8}"/>
              </a:ext>
            </a:extLst>
          </p:cNvPr>
          <p:cNvSpPr/>
          <p:nvPr/>
        </p:nvSpPr>
        <p:spPr>
          <a:xfrm>
            <a:off x="3311896" y="3606242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7FB0BDB-AB28-4DDA-82F0-BE95DA2DFB55}"/>
              </a:ext>
            </a:extLst>
          </p:cNvPr>
          <p:cNvSpPr/>
          <p:nvPr/>
        </p:nvSpPr>
        <p:spPr>
          <a:xfrm>
            <a:off x="4600918" y="362541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5E644A5-7C99-4036-96B4-BEDC3786CC98}"/>
              </a:ext>
            </a:extLst>
          </p:cNvPr>
          <p:cNvSpPr/>
          <p:nvPr/>
        </p:nvSpPr>
        <p:spPr>
          <a:xfrm>
            <a:off x="3269219" y="4094883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8FA03D9-BC88-41EA-B31E-367E84B27863}"/>
              </a:ext>
            </a:extLst>
          </p:cNvPr>
          <p:cNvSpPr/>
          <p:nvPr/>
        </p:nvSpPr>
        <p:spPr>
          <a:xfrm>
            <a:off x="3557977" y="361372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84F3BF2-AC42-40D5-BF95-C03EBF929711}"/>
              </a:ext>
            </a:extLst>
          </p:cNvPr>
          <p:cNvSpPr/>
          <p:nvPr/>
        </p:nvSpPr>
        <p:spPr>
          <a:xfrm>
            <a:off x="6052734" y="362158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D9DE9E6-6830-4B93-88AC-6F428978505F}"/>
              </a:ext>
            </a:extLst>
          </p:cNvPr>
          <p:cNvSpPr/>
          <p:nvPr/>
        </p:nvSpPr>
        <p:spPr>
          <a:xfrm>
            <a:off x="6969734" y="360619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19234B0-A271-4AF5-BD17-F22C80C57114}"/>
              </a:ext>
            </a:extLst>
          </p:cNvPr>
          <p:cNvSpPr/>
          <p:nvPr/>
        </p:nvSpPr>
        <p:spPr>
          <a:xfrm>
            <a:off x="7639260" y="360480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4306458-8A15-4DF1-A9FD-34BAAF145129}"/>
              </a:ext>
            </a:extLst>
          </p:cNvPr>
          <p:cNvSpPr/>
          <p:nvPr/>
        </p:nvSpPr>
        <p:spPr>
          <a:xfrm>
            <a:off x="6101223" y="339150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DA83B35-A997-4F47-9EFC-F857727C8EC2}"/>
              </a:ext>
            </a:extLst>
          </p:cNvPr>
          <p:cNvSpPr/>
          <p:nvPr/>
        </p:nvSpPr>
        <p:spPr>
          <a:xfrm>
            <a:off x="6511234" y="343939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3D6434D-767D-4947-94BD-177C37593DFF}"/>
              </a:ext>
            </a:extLst>
          </p:cNvPr>
          <p:cNvSpPr/>
          <p:nvPr/>
        </p:nvSpPr>
        <p:spPr>
          <a:xfrm>
            <a:off x="7383043" y="429466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6BCBE1AF-EBC6-4332-AE94-EC71397F57F7}"/>
              </a:ext>
            </a:extLst>
          </p:cNvPr>
          <p:cNvSpPr/>
          <p:nvPr/>
        </p:nvSpPr>
        <p:spPr>
          <a:xfrm>
            <a:off x="7284643" y="410198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8372C02-3B5D-4BF1-B5FC-94BF4CAABEA2}"/>
              </a:ext>
            </a:extLst>
          </p:cNvPr>
          <p:cNvSpPr/>
          <p:nvPr/>
        </p:nvSpPr>
        <p:spPr>
          <a:xfrm>
            <a:off x="7863850" y="360288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E0CF27A-27CB-4820-9156-2AF5C26DD29D}"/>
              </a:ext>
            </a:extLst>
          </p:cNvPr>
          <p:cNvSpPr/>
          <p:nvPr/>
        </p:nvSpPr>
        <p:spPr>
          <a:xfrm>
            <a:off x="7178534" y="361924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10C183D-F405-4F2F-BBDE-B5AE36DF4FEE}"/>
              </a:ext>
            </a:extLst>
          </p:cNvPr>
          <p:cNvSpPr/>
          <p:nvPr/>
        </p:nvSpPr>
        <p:spPr>
          <a:xfrm>
            <a:off x="6539595" y="362240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43386BF-05C0-4A8D-B452-77361BACFEF2}"/>
              </a:ext>
            </a:extLst>
          </p:cNvPr>
          <p:cNvCxnSpPr>
            <a:cxnSpLocks/>
          </p:cNvCxnSpPr>
          <p:nvPr/>
        </p:nvCxnSpPr>
        <p:spPr>
          <a:xfrm>
            <a:off x="2625525" y="3906959"/>
            <a:ext cx="57600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02D6DDB-DB5B-4ACF-A1D2-98B1E1DB86BA}"/>
              </a:ext>
            </a:extLst>
          </p:cNvPr>
          <p:cNvCxnSpPr>
            <a:cxnSpLocks/>
          </p:cNvCxnSpPr>
          <p:nvPr/>
        </p:nvCxnSpPr>
        <p:spPr>
          <a:xfrm>
            <a:off x="2625525" y="3936822"/>
            <a:ext cx="5760000" cy="5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5F20893-7986-4F62-BD41-722D4D0C7F49}"/>
              </a:ext>
            </a:extLst>
          </p:cNvPr>
          <p:cNvCxnSpPr>
            <a:cxnSpLocks/>
          </p:cNvCxnSpPr>
          <p:nvPr/>
        </p:nvCxnSpPr>
        <p:spPr>
          <a:xfrm>
            <a:off x="2625525" y="3875808"/>
            <a:ext cx="57600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014114DB-95FD-4DB3-AC7B-88BD9528365F}"/>
              </a:ext>
            </a:extLst>
          </p:cNvPr>
          <p:cNvSpPr txBox="1"/>
          <p:nvPr/>
        </p:nvSpPr>
        <p:spPr>
          <a:xfrm>
            <a:off x="1301270" y="2768433"/>
            <a:ext cx="14478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Retention</a:t>
            </a:r>
          </a:p>
          <a:p>
            <a:r>
              <a:rPr lang="en-GB" b="1" i="1" dirty="0"/>
              <a:t>Mass:</a:t>
            </a:r>
            <a:r>
              <a:rPr lang="en-GB" i="1" dirty="0"/>
              <a:t> 11 </a:t>
            </a:r>
            <a:r>
              <a:rPr lang="en-GB" i="1" dirty="0" err="1"/>
              <a:t>a.u</a:t>
            </a:r>
            <a:r>
              <a:rPr lang="en-GB" i="1" dirty="0"/>
              <a:t>.</a:t>
            </a:r>
            <a:br>
              <a:rPr lang="en-GB" i="1" dirty="0"/>
            </a:br>
            <a:r>
              <a:rPr lang="en-GB" b="1" i="1" dirty="0"/>
              <a:t>Number: </a:t>
            </a:r>
            <a:r>
              <a:rPr lang="en-GB" i="1" dirty="0"/>
              <a:t>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4A76AD3-F5B4-420E-BBDE-4C6D2EBE936B}"/>
              </a:ext>
            </a:extLst>
          </p:cNvPr>
          <p:cNvSpPr txBox="1"/>
          <p:nvPr/>
        </p:nvSpPr>
        <p:spPr>
          <a:xfrm>
            <a:off x="8395825" y="2763422"/>
            <a:ext cx="13308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Retention</a:t>
            </a:r>
            <a:endParaRPr lang="en-GB" b="1" i="1" dirty="0"/>
          </a:p>
          <a:p>
            <a:r>
              <a:rPr lang="en-GB" b="1" i="1" dirty="0"/>
              <a:t>Mass:</a:t>
            </a:r>
            <a:r>
              <a:rPr lang="en-GB" i="1" dirty="0"/>
              <a:t> 9 </a:t>
            </a:r>
            <a:r>
              <a:rPr lang="en-GB" i="1" dirty="0" err="1"/>
              <a:t>a.u</a:t>
            </a:r>
            <a:r>
              <a:rPr lang="en-GB" i="1" dirty="0"/>
              <a:t>.</a:t>
            </a:r>
            <a:br>
              <a:rPr lang="en-GB" i="1" dirty="0"/>
            </a:br>
            <a:r>
              <a:rPr lang="en-GB" b="1" i="1" dirty="0"/>
              <a:t>Number: </a:t>
            </a:r>
            <a:r>
              <a:rPr lang="en-GB" i="1" dirty="0"/>
              <a:t>4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13E036A-18E0-48E6-97ED-9A1A1A456ADD}"/>
              </a:ext>
            </a:extLst>
          </p:cNvPr>
          <p:cNvSpPr txBox="1"/>
          <p:nvPr/>
        </p:nvSpPr>
        <p:spPr>
          <a:xfrm>
            <a:off x="4877674" y="2897447"/>
            <a:ext cx="1098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Air-liquid </a:t>
            </a:r>
            <a:br>
              <a:rPr lang="en-GB" dirty="0"/>
            </a:br>
            <a:r>
              <a:rPr lang="en-GB" dirty="0"/>
              <a:t>interface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DA91D-88B1-4562-B44A-D3D6B45992F2}"/>
              </a:ext>
            </a:extLst>
          </p:cNvPr>
          <p:cNvSpPr txBox="1"/>
          <p:nvPr/>
        </p:nvSpPr>
        <p:spPr>
          <a:xfrm>
            <a:off x="6587923" y="2072061"/>
            <a:ext cx="153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SP-D knockout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BCAD5FD-0DF0-4FA8-884F-BB55A0015719}"/>
              </a:ext>
            </a:extLst>
          </p:cNvPr>
          <p:cNvSpPr txBox="1"/>
          <p:nvPr/>
        </p:nvSpPr>
        <p:spPr>
          <a:xfrm>
            <a:off x="4663009" y="4019901"/>
            <a:ext cx="1577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The circulatory</a:t>
            </a:r>
            <a:br>
              <a:rPr lang="en-GB" dirty="0"/>
            </a:br>
            <a:r>
              <a:rPr lang="en-GB" dirty="0"/>
              <a:t>system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589AF7F-CEE0-4BAA-B044-6C1A063AD321}"/>
              </a:ext>
            </a:extLst>
          </p:cNvPr>
          <p:cNvSpPr txBox="1"/>
          <p:nvPr/>
        </p:nvSpPr>
        <p:spPr>
          <a:xfrm>
            <a:off x="5037214" y="3606199"/>
            <a:ext cx="829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Barrier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DF6B421-85D0-4F76-B1C8-808E0218FF80}"/>
              </a:ext>
            </a:extLst>
          </p:cNvPr>
          <p:cNvSpPr txBox="1"/>
          <p:nvPr/>
        </p:nvSpPr>
        <p:spPr>
          <a:xfrm>
            <a:off x="2702687" y="2103497"/>
            <a:ext cx="1923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WT/SP-A knockout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8FDA56E-2AE0-4222-B8C0-01490157A649}"/>
              </a:ext>
            </a:extLst>
          </p:cNvPr>
          <p:cNvSpPr/>
          <p:nvPr/>
        </p:nvSpPr>
        <p:spPr>
          <a:xfrm>
            <a:off x="4014379" y="3627702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B811A81-C32F-4CC8-8A2D-5C8B87C785EA}"/>
              </a:ext>
            </a:extLst>
          </p:cNvPr>
          <p:cNvSpPr/>
          <p:nvPr/>
        </p:nvSpPr>
        <p:spPr>
          <a:xfrm>
            <a:off x="3942982" y="339337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7910D464-0C51-433F-A870-D8EDDF5162A8}"/>
              </a:ext>
            </a:extLst>
          </p:cNvPr>
          <p:cNvSpPr/>
          <p:nvPr/>
        </p:nvSpPr>
        <p:spPr>
          <a:xfrm>
            <a:off x="3824500" y="429466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67CBAA5B-3136-414C-B18E-141DF8FF5E03}"/>
              </a:ext>
            </a:extLst>
          </p:cNvPr>
          <p:cNvSpPr/>
          <p:nvPr/>
        </p:nvSpPr>
        <p:spPr>
          <a:xfrm>
            <a:off x="6461960" y="429599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DE0A9950-401C-41B0-B0DE-06C73CA67490}"/>
              </a:ext>
            </a:extLst>
          </p:cNvPr>
          <p:cNvSpPr/>
          <p:nvPr/>
        </p:nvSpPr>
        <p:spPr>
          <a:xfrm>
            <a:off x="6595229" y="412504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85FFEF5F-081F-4740-A58C-AA8C5AFE3F54}"/>
              </a:ext>
            </a:extLst>
          </p:cNvPr>
          <p:cNvSpPr/>
          <p:nvPr/>
        </p:nvSpPr>
        <p:spPr>
          <a:xfrm>
            <a:off x="7054825" y="341770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3790B2A5-B971-4C0E-82BE-11ABFBFC2695}"/>
              </a:ext>
            </a:extLst>
          </p:cNvPr>
          <p:cNvSpPr/>
          <p:nvPr/>
        </p:nvSpPr>
        <p:spPr>
          <a:xfrm>
            <a:off x="3403011" y="3403784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B72FF815-CA6B-46A0-9B70-02CE926629B2}"/>
              </a:ext>
            </a:extLst>
          </p:cNvPr>
          <p:cNvCxnSpPr/>
          <p:nvPr/>
        </p:nvCxnSpPr>
        <p:spPr>
          <a:xfrm flipH="1">
            <a:off x="1320360" y="4283497"/>
            <a:ext cx="166668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0E773704-7678-4EEE-93E4-38C87A9AE55C}"/>
              </a:ext>
            </a:extLst>
          </p:cNvPr>
          <p:cNvSpPr txBox="1"/>
          <p:nvPr/>
        </p:nvSpPr>
        <p:spPr>
          <a:xfrm>
            <a:off x="1344398" y="3940575"/>
            <a:ext cx="1190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Blood flow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DB163576-3C55-48C0-A95E-0F710CF15940}"/>
              </a:ext>
            </a:extLst>
          </p:cNvPr>
          <p:cNvCxnSpPr/>
          <p:nvPr/>
        </p:nvCxnSpPr>
        <p:spPr>
          <a:xfrm flipH="1">
            <a:off x="8034468" y="4346571"/>
            <a:ext cx="166668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35D28A81-420E-467B-A273-7B9589913C5D}"/>
              </a:ext>
            </a:extLst>
          </p:cNvPr>
          <p:cNvSpPr txBox="1"/>
          <p:nvPr/>
        </p:nvSpPr>
        <p:spPr>
          <a:xfrm>
            <a:off x="8453337" y="3984121"/>
            <a:ext cx="1190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Blood flow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674DAE1-FE13-46E6-BFA4-863062342901}"/>
              </a:ext>
            </a:extLst>
          </p:cNvPr>
          <p:cNvSpPr txBox="1"/>
          <p:nvPr/>
        </p:nvSpPr>
        <p:spPr>
          <a:xfrm>
            <a:off x="2589628" y="4712998"/>
            <a:ext cx="2426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High mass, low number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E2972AA-93E4-498C-9134-D1C1219AD6B1}"/>
              </a:ext>
            </a:extLst>
          </p:cNvPr>
          <p:cNvSpPr txBox="1"/>
          <p:nvPr/>
        </p:nvSpPr>
        <p:spPr>
          <a:xfrm>
            <a:off x="5971479" y="4712998"/>
            <a:ext cx="2410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Low mass, high number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72DF0A8-DCEF-4CE7-9B30-CC40DB8B0D2A}"/>
              </a:ext>
            </a:extLst>
          </p:cNvPr>
          <p:cNvSpPr txBox="1"/>
          <p:nvPr/>
        </p:nvSpPr>
        <p:spPr>
          <a:xfrm>
            <a:off x="5259582" y="4712998"/>
            <a:ext cx="384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vs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F5952AF-0A46-4770-B9F1-D399C511BC96}"/>
              </a:ext>
            </a:extLst>
          </p:cNvPr>
          <p:cNvSpPr txBox="1"/>
          <p:nvPr/>
        </p:nvSpPr>
        <p:spPr>
          <a:xfrm>
            <a:off x="9579405" y="2942322"/>
            <a:ext cx="728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1774013-4ED8-4A48-AC7D-CFF8311E011F}"/>
              </a:ext>
            </a:extLst>
          </p:cNvPr>
          <p:cNvSpPr txBox="1"/>
          <p:nvPr/>
        </p:nvSpPr>
        <p:spPr>
          <a:xfrm>
            <a:off x="1013225" y="2937467"/>
            <a:ext cx="728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823022B-06AB-49BD-9382-5F382402419D}"/>
              </a:ext>
            </a:extLst>
          </p:cNvPr>
          <p:cNvSpPr txBox="1"/>
          <p:nvPr/>
        </p:nvSpPr>
        <p:spPr>
          <a:xfrm>
            <a:off x="11431856" y="0"/>
            <a:ext cx="7601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4/5</a:t>
            </a:r>
          </a:p>
        </p:txBody>
      </p:sp>
    </p:spTree>
    <p:extLst>
      <p:ext uri="{BB962C8B-B14F-4D97-AF65-F5344CB8AC3E}">
        <p14:creationId xmlns:p14="http://schemas.microsoft.com/office/powerpoint/2010/main" val="317715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AB7FC1F4-61BA-4A60-85A6-6B9F9E2078EC}"/>
              </a:ext>
            </a:extLst>
          </p:cNvPr>
          <p:cNvSpPr/>
          <p:nvPr/>
        </p:nvSpPr>
        <p:spPr>
          <a:xfrm>
            <a:off x="2625523" y="3940575"/>
            <a:ext cx="5760001" cy="745478"/>
          </a:xfrm>
          <a:prstGeom prst="rect">
            <a:avLst/>
          </a:prstGeom>
          <a:solidFill>
            <a:srgbClr val="FFBD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99B9B87-CC6F-4A60-9E83-67927119474F}"/>
              </a:ext>
            </a:extLst>
          </p:cNvPr>
          <p:cNvSpPr/>
          <p:nvPr/>
        </p:nvSpPr>
        <p:spPr>
          <a:xfrm>
            <a:off x="2625525" y="2532673"/>
            <a:ext cx="5760000" cy="13431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54398D3-3ACA-400F-AF8F-22C0951DE97B}"/>
              </a:ext>
            </a:extLst>
          </p:cNvPr>
          <p:cNvSpPr/>
          <p:nvPr/>
        </p:nvSpPr>
        <p:spPr>
          <a:xfrm>
            <a:off x="2766958" y="3399422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E267DBB-54DA-4613-8927-0E1BC637F56F}"/>
              </a:ext>
            </a:extLst>
          </p:cNvPr>
          <p:cNvSpPr/>
          <p:nvPr/>
        </p:nvSpPr>
        <p:spPr>
          <a:xfrm>
            <a:off x="4490857" y="341105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54E6C95-EC22-4BE6-A65E-F1781C72BB2A}"/>
              </a:ext>
            </a:extLst>
          </p:cNvPr>
          <p:cNvSpPr/>
          <p:nvPr/>
        </p:nvSpPr>
        <p:spPr>
          <a:xfrm>
            <a:off x="4371280" y="362239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79A7E2C-D678-4E29-B903-5683E65A5AEB}"/>
              </a:ext>
            </a:extLst>
          </p:cNvPr>
          <p:cNvSpPr/>
          <p:nvPr/>
        </p:nvSpPr>
        <p:spPr>
          <a:xfrm>
            <a:off x="2698241" y="362239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9108B1C-C788-40D1-9781-E65E6047D273}"/>
              </a:ext>
            </a:extLst>
          </p:cNvPr>
          <p:cNvSpPr/>
          <p:nvPr/>
        </p:nvSpPr>
        <p:spPr>
          <a:xfrm>
            <a:off x="2910777" y="3586120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A5B07E1-5661-4566-B372-032ACC28DAC8}"/>
              </a:ext>
            </a:extLst>
          </p:cNvPr>
          <p:cNvSpPr/>
          <p:nvPr/>
        </p:nvSpPr>
        <p:spPr>
          <a:xfrm>
            <a:off x="3311896" y="3606242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7FB0BDB-AB28-4DDA-82F0-BE95DA2DFB55}"/>
              </a:ext>
            </a:extLst>
          </p:cNvPr>
          <p:cNvSpPr/>
          <p:nvPr/>
        </p:nvSpPr>
        <p:spPr>
          <a:xfrm>
            <a:off x="4600918" y="362541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5E644A5-7C99-4036-96B4-BEDC3786CC98}"/>
              </a:ext>
            </a:extLst>
          </p:cNvPr>
          <p:cNvSpPr/>
          <p:nvPr/>
        </p:nvSpPr>
        <p:spPr>
          <a:xfrm>
            <a:off x="4640531" y="4005620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8FA03D9-BC88-41EA-B31E-367E84B27863}"/>
              </a:ext>
            </a:extLst>
          </p:cNvPr>
          <p:cNvSpPr/>
          <p:nvPr/>
        </p:nvSpPr>
        <p:spPr>
          <a:xfrm>
            <a:off x="3557977" y="361372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84F3BF2-AC42-40D5-BF95-C03EBF929711}"/>
              </a:ext>
            </a:extLst>
          </p:cNvPr>
          <p:cNvSpPr/>
          <p:nvPr/>
        </p:nvSpPr>
        <p:spPr>
          <a:xfrm>
            <a:off x="6052734" y="3621588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D9DE9E6-6830-4B93-88AC-6F428978505F}"/>
              </a:ext>
            </a:extLst>
          </p:cNvPr>
          <p:cNvSpPr/>
          <p:nvPr/>
        </p:nvSpPr>
        <p:spPr>
          <a:xfrm>
            <a:off x="6969734" y="360619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19234B0-A271-4AF5-BD17-F22C80C57114}"/>
              </a:ext>
            </a:extLst>
          </p:cNvPr>
          <p:cNvSpPr/>
          <p:nvPr/>
        </p:nvSpPr>
        <p:spPr>
          <a:xfrm>
            <a:off x="7639260" y="360480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4306458-8A15-4DF1-A9FD-34BAAF145129}"/>
              </a:ext>
            </a:extLst>
          </p:cNvPr>
          <p:cNvSpPr/>
          <p:nvPr/>
        </p:nvSpPr>
        <p:spPr>
          <a:xfrm>
            <a:off x="6101223" y="339150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DA83B35-A997-4F47-9EFC-F857727C8EC2}"/>
              </a:ext>
            </a:extLst>
          </p:cNvPr>
          <p:cNvSpPr/>
          <p:nvPr/>
        </p:nvSpPr>
        <p:spPr>
          <a:xfrm>
            <a:off x="6511234" y="343939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3D6434D-767D-4947-94BD-177C37593DFF}"/>
              </a:ext>
            </a:extLst>
          </p:cNvPr>
          <p:cNvSpPr/>
          <p:nvPr/>
        </p:nvSpPr>
        <p:spPr>
          <a:xfrm>
            <a:off x="5405042" y="4016871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6BCBE1AF-EBC6-4332-AE94-EC71397F57F7}"/>
              </a:ext>
            </a:extLst>
          </p:cNvPr>
          <p:cNvSpPr/>
          <p:nvPr/>
        </p:nvSpPr>
        <p:spPr>
          <a:xfrm>
            <a:off x="6061176" y="421498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8372C02-3B5D-4BF1-B5FC-94BF4CAABEA2}"/>
              </a:ext>
            </a:extLst>
          </p:cNvPr>
          <p:cNvSpPr/>
          <p:nvPr/>
        </p:nvSpPr>
        <p:spPr>
          <a:xfrm>
            <a:off x="7863850" y="3602887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E0CF27A-27CB-4820-9156-2AF5C26DD29D}"/>
              </a:ext>
            </a:extLst>
          </p:cNvPr>
          <p:cNvSpPr/>
          <p:nvPr/>
        </p:nvSpPr>
        <p:spPr>
          <a:xfrm>
            <a:off x="7178534" y="3619245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10C183D-F405-4F2F-BBDE-B5AE36DF4FEE}"/>
              </a:ext>
            </a:extLst>
          </p:cNvPr>
          <p:cNvSpPr/>
          <p:nvPr/>
        </p:nvSpPr>
        <p:spPr>
          <a:xfrm>
            <a:off x="6539595" y="362240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43386BF-05C0-4A8D-B452-77361BACFEF2}"/>
              </a:ext>
            </a:extLst>
          </p:cNvPr>
          <p:cNvCxnSpPr>
            <a:cxnSpLocks/>
          </p:cNvCxnSpPr>
          <p:nvPr/>
        </p:nvCxnSpPr>
        <p:spPr>
          <a:xfrm>
            <a:off x="2625525" y="3906959"/>
            <a:ext cx="57600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02D6DDB-DB5B-4ACF-A1D2-98B1E1DB86BA}"/>
              </a:ext>
            </a:extLst>
          </p:cNvPr>
          <p:cNvCxnSpPr>
            <a:cxnSpLocks/>
          </p:cNvCxnSpPr>
          <p:nvPr/>
        </p:nvCxnSpPr>
        <p:spPr>
          <a:xfrm>
            <a:off x="2625525" y="3936822"/>
            <a:ext cx="5760000" cy="5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5F20893-7986-4F62-BD41-722D4D0C7F49}"/>
              </a:ext>
            </a:extLst>
          </p:cNvPr>
          <p:cNvCxnSpPr>
            <a:cxnSpLocks/>
          </p:cNvCxnSpPr>
          <p:nvPr/>
        </p:nvCxnSpPr>
        <p:spPr>
          <a:xfrm>
            <a:off x="2625525" y="3875808"/>
            <a:ext cx="57600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014114DB-95FD-4DB3-AC7B-88BD9528365F}"/>
              </a:ext>
            </a:extLst>
          </p:cNvPr>
          <p:cNvSpPr txBox="1"/>
          <p:nvPr/>
        </p:nvSpPr>
        <p:spPr>
          <a:xfrm>
            <a:off x="1301270" y="2768433"/>
            <a:ext cx="14478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Retention</a:t>
            </a:r>
          </a:p>
          <a:p>
            <a:r>
              <a:rPr lang="en-GB" b="1" i="1" dirty="0"/>
              <a:t>Mass:</a:t>
            </a:r>
            <a:r>
              <a:rPr lang="en-GB" i="1" dirty="0"/>
              <a:t> 11 </a:t>
            </a:r>
            <a:r>
              <a:rPr lang="en-GB" i="1" dirty="0" err="1"/>
              <a:t>a.u</a:t>
            </a:r>
            <a:r>
              <a:rPr lang="en-GB" i="1" dirty="0"/>
              <a:t>.</a:t>
            </a:r>
            <a:br>
              <a:rPr lang="en-GB" i="1" dirty="0"/>
            </a:br>
            <a:r>
              <a:rPr lang="en-GB" b="1" i="1" dirty="0"/>
              <a:t>Number: </a:t>
            </a:r>
            <a:r>
              <a:rPr lang="en-GB" i="1" dirty="0"/>
              <a:t>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4A76AD3-F5B4-420E-BBDE-4C6D2EBE936B}"/>
              </a:ext>
            </a:extLst>
          </p:cNvPr>
          <p:cNvSpPr txBox="1"/>
          <p:nvPr/>
        </p:nvSpPr>
        <p:spPr>
          <a:xfrm>
            <a:off x="8395825" y="2763422"/>
            <a:ext cx="13308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Retention</a:t>
            </a:r>
            <a:endParaRPr lang="en-GB" b="1" i="1" dirty="0"/>
          </a:p>
          <a:p>
            <a:r>
              <a:rPr lang="en-GB" b="1" i="1" dirty="0"/>
              <a:t>Mass:</a:t>
            </a:r>
            <a:r>
              <a:rPr lang="en-GB" i="1" dirty="0"/>
              <a:t> 9 </a:t>
            </a:r>
            <a:r>
              <a:rPr lang="en-GB" i="1" dirty="0" err="1"/>
              <a:t>a.u</a:t>
            </a:r>
            <a:r>
              <a:rPr lang="en-GB" i="1" dirty="0"/>
              <a:t>.</a:t>
            </a:r>
            <a:br>
              <a:rPr lang="en-GB" i="1" dirty="0"/>
            </a:br>
            <a:r>
              <a:rPr lang="en-GB" b="1" i="1" dirty="0"/>
              <a:t>Number: </a:t>
            </a:r>
            <a:r>
              <a:rPr lang="en-GB" i="1" dirty="0"/>
              <a:t>4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13E036A-18E0-48E6-97ED-9A1A1A456ADD}"/>
              </a:ext>
            </a:extLst>
          </p:cNvPr>
          <p:cNvSpPr txBox="1"/>
          <p:nvPr/>
        </p:nvSpPr>
        <p:spPr>
          <a:xfrm>
            <a:off x="4877674" y="2897447"/>
            <a:ext cx="1098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Air-liquid </a:t>
            </a:r>
            <a:br>
              <a:rPr lang="en-GB" dirty="0"/>
            </a:br>
            <a:r>
              <a:rPr lang="en-GB" dirty="0"/>
              <a:t>interface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DA91D-88B1-4562-B44A-D3D6B45992F2}"/>
              </a:ext>
            </a:extLst>
          </p:cNvPr>
          <p:cNvSpPr txBox="1"/>
          <p:nvPr/>
        </p:nvSpPr>
        <p:spPr>
          <a:xfrm>
            <a:off x="6587923" y="2072061"/>
            <a:ext cx="153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SP-D knockout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589AF7F-CEE0-4BAA-B044-6C1A063AD321}"/>
              </a:ext>
            </a:extLst>
          </p:cNvPr>
          <p:cNvSpPr txBox="1"/>
          <p:nvPr/>
        </p:nvSpPr>
        <p:spPr>
          <a:xfrm>
            <a:off x="5037214" y="3606199"/>
            <a:ext cx="829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Barrier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DF6B421-85D0-4F76-B1C8-808E0218FF80}"/>
              </a:ext>
            </a:extLst>
          </p:cNvPr>
          <p:cNvSpPr txBox="1"/>
          <p:nvPr/>
        </p:nvSpPr>
        <p:spPr>
          <a:xfrm>
            <a:off x="2702687" y="2103497"/>
            <a:ext cx="1923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WT/SP-A knockout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8FDA56E-2AE0-4222-B8C0-01490157A649}"/>
              </a:ext>
            </a:extLst>
          </p:cNvPr>
          <p:cNvSpPr/>
          <p:nvPr/>
        </p:nvSpPr>
        <p:spPr>
          <a:xfrm>
            <a:off x="4014379" y="3627702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B811A81-C32F-4CC8-8A2D-5C8B87C785EA}"/>
              </a:ext>
            </a:extLst>
          </p:cNvPr>
          <p:cNvSpPr/>
          <p:nvPr/>
        </p:nvSpPr>
        <p:spPr>
          <a:xfrm>
            <a:off x="3942982" y="339337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7910D464-0C51-433F-A870-D8EDDF5162A8}"/>
              </a:ext>
            </a:extLst>
          </p:cNvPr>
          <p:cNvSpPr/>
          <p:nvPr/>
        </p:nvSpPr>
        <p:spPr>
          <a:xfrm>
            <a:off x="4852844" y="4385854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67CBAA5B-3136-414C-B18E-141DF8FF5E03}"/>
              </a:ext>
            </a:extLst>
          </p:cNvPr>
          <p:cNvSpPr/>
          <p:nvPr/>
        </p:nvSpPr>
        <p:spPr>
          <a:xfrm>
            <a:off x="5974826" y="399395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DE0A9950-401C-41B0-B0DE-06C73CA67490}"/>
              </a:ext>
            </a:extLst>
          </p:cNvPr>
          <p:cNvSpPr/>
          <p:nvPr/>
        </p:nvSpPr>
        <p:spPr>
          <a:xfrm>
            <a:off x="5428366" y="4225499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85FFEF5F-081F-4740-A58C-AA8C5AFE3F54}"/>
              </a:ext>
            </a:extLst>
          </p:cNvPr>
          <p:cNvSpPr/>
          <p:nvPr/>
        </p:nvSpPr>
        <p:spPr>
          <a:xfrm>
            <a:off x="7054825" y="3417706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3790B2A5-B971-4C0E-82BE-11ABFBFC2695}"/>
              </a:ext>
            </a:extLst>
          </p:cNvPr>
          <p:cNvSpPr/>
          <p:nvPr/>
        </p:nvSpPr>
        <p:spPr>
          <a:xfrm>
            <a:off x="3403011" y="3403784"/>
            <a:ext cx="251926" cy="251926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B72FF815-CA6B-46A0-9B70-02CE926629B2}"/>
              </a:ext>
            </a:extLst>
          </p:cNvPr>
          <p:cNvCxnSpPr>
            <a:cxnSpLocks/>
          </p:cNvCxnSpPr>
          <p:nvPr/>
        </p:nvCxnSpPr>
        <p:spPr>
          <a:xfrm flipH="1">
            <a:off x="2265028" y="4250157"/>
            <a:ext cx="2294573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DB163576-3C55-48C0-A95E-0F710CF15940}"/>
              </a:ext>
            </a:extLst>
          </p:cNvPr>
          <p:cNvCxnSpPr/>
          <p:nvPr/>
        </p:nvCxnSpPr>
        <p:spPr>
          <a:xfrm flipH="1">
            <a:off x="6597120" y="4296453"/>
            <a:ext cx="166668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35D28A81-420E-467B-A273-7B9589913C5D}"/>
              </a:ext>
            </a:extLst>
          </p:cNvPr>
          <p:cNvSpPr txBox="1"/>
          <p:nvPr/>
        </p:nvSpPr>
        <p:spPr>
          <a:xfrm>
            <a:off x="6717310" y="3949940"/>
            <a:ext cx="1190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Blood flow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674DAE1-FE13-46E6-BFA4-863062342901}"/>
              </a:ext>
            </a:extLst>
          </p:cNvPr>
          <p:cNvSpPr txBox="1"/>
          <p:nvPr/>
        </p:nvSpPr>
        <p:spPr>
          <a:xfrm>
            <a:off x="2589628" y="4712998"/>
            <a:ext cx="2426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High mass, low number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E2972AA-93E4-498C-9134-D1C1219AD6B1}"/>
              </a:ext>
            </a:extLst>
          </p:cNvPr>
          <p:cNvSpPr txBox="1"/>
          <p:nvPr/>
        </p:nvSpPr>
        <p:spPr>
          <a:xfrm>
            <a:off x="5971479" y="4712998"/>
            <a:ext cx="2410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Low mass, high number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72DF0A8-DCEF-4CE7-9B30-CC40DB8B0D2A}"/>
              </a:ext>
            </a:extLst>
          </p:cNvPr>
          <p:cNvSpPr txBox="1"/>
          <p:nvPr/>
        </p:nvSpPr>
        <p:spPr>
          <a:xfrm>
            <a:off x="5259582" y="4712998"/>
            <a:ext cx="384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vs</a:t>
            </a:r>
          </a:p>
        </p:txBody>
      </p:sp>
      <p:pic>
        <p:nvPicPr>
          <p:cNvPr id="3" name="Picture 2" descr="A picture containing light&#10;&#10;Description automatically generated">
            <a:extLst>
              <a:ext uri="{FF2B5EF4-FFF2-40B4-BE49-F238E27FC236}">
                <a16:creationId xmlns:a16="http://schemas.microsoft.com/office/drawing/2014/main" id="{87E8B3A0-5455-418D-8FD6-3A2877484C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8" y="3739689"/>
            <a:ext cx="2057295" cy="2913644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A7B4ED5B-83FE-4CBD-AC46-2D44D21D0DE8}"/>
              </a:ext>
            </a:extLst>
          </p:cNvPr>
          <p:cNvSpPr txBox="1"/>
          <p:nvPr/>
        </p:nvSpPr>
        <p:spPr>
          <a:xfrm>
            <a:off x="2845714" y="3903414"/>
            <a:ext cx="1432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Translocation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C69E927-CA8F-4ABC-9B53-BBFEBFD73FD2}"/>
              </a:ext>
            </a:extLst>
          </p:cNvPr>
          <p:cNvCxnSpPr/>
          <p:nvPr/>
        </p:nvCxnSpPr>
        <p:spPr>
          <a:xfrm flipV="1">
            <a:off x="330191" y="3820747"/>
            <a:ext cx="0" cy="64616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486A0CD7-57CF-458A-8E11-A9C935BA2359}"/>
              </a:ext>
            </a:extLst>
          </p:cNvPr>
          <p:cNvCxnSpPr/>
          <p:nvPr/>
        </p:nvCxnSpPr>
        <p:spPr>
          <a:xfrm flipV="1">
            <a:off x="1301270" y="3820747"/>
            <a:ext cx="0" cy="64616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69634078-BBDE-44AA-B143-296186B6CB80}"/>
              </a:ext>
            </a:extLst>
          </p:cNvPr>
          <p:cNvCxnSpPr/>
          <p:nvPr/>
        </p:nvCxnSpPr>
        <p:spPr>
          <a:xfrm flipV="1">
            <a:off x="330191" y="4833349"/>
            <a:ext cx="0" cy="64616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76C06A26-9FA9-4A0B-9D27-CEA605759606}"/>
              </a:ext>
            </a:extLst>
          </p:cNvPr>
          <p:cNvCxnSpPr/>
          <p:nvPr/>
        </p:nvCxnSpPr>
        <p:spPr>
          <a:xfrm flipV="1">
            <a:off x="347417" y="5869059"/>
            <a:ext cx="0" cy="64616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A6C881D8-0337-4A13-9702-F709A755286E}"/>
              </a:ext>
            </a:extLst>
          </p:cNvPr>
          <p:cNvCxnSpPr/>
          <p:nvPr/>
        </p:nvCxnSpPr>
        <p:spPr>
          <a:xfrm flipV="1">
            <a:off x="1301270" y="5869059"/>
            <a:ext cx="0" cy="64616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35AC354F-DFE9-4493-AF13-5728E239C4DF}"/>
              </a:ext>
            </a:extLst>
          </p:cNvPr>
          <p:cNvCxnSpPr>
            <a:cxnSpLocks/>
          </p:cNvCxnSpPr>
          <p:nvPr/>
        </p:nvCxnSpPr>
        <p:spPr>
          <a:xfrm>
            <a:off x="1301270" y="4833349"/>
            <a:ext cx="0" cy="71876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F904D8D9-B8E5-4349-8761-DC9D8D2830CF}"/>
              </a:ext>
            </a:extLst>
          </p:cNvPr>
          <p:cNvSpPr txBox="1"/>
          <p:nvPr/>
        </p:nvSpPr>
        <p:spPr>
          <a:xfrm>
            <a:off x="11431856" y="0"/>
            <a:ext cx="7601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5/5</a:t>
            </a:r>
          </a:p>
        </p:txBody>
      </p:sp>
    </p:spTree>
    <p:extLst>
      <p:ext uri="{BB962C8B-B14F-4D97-AF65-F5344CB8AC3E}">
        <p14:creationId xmlns:p14="http://schemas.microsoft.com/office/powerpoint/2010/main" val="4164997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211</Words>
  <Application>Microsoft Office PowerPoint</Application>
  <PresentationFormat>Widescreen</PresentationFormat>
  <Paragraphs>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Artur Kirjakulov</dc:creator>
  <cp:lastModifiedBy>Artur Kirjakulov</cp:lastModifiedBy>
  <cp:revision>2</cp:revision>
  <dcterms:created xsi:type="dcterms:W3CDTF">2020-05-24T21:31:17Z</dcterms:created>
  <dcterms:modified xsi:type="dcterms:W3CDTF">2020-05-24T21:49:04Z</dcterms:modified>
</cp:coreProperties>
</file>