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599988" cy="12599988"/>
  <p:notesSz cx="6858000" cy="9144000"/>
  <p:defaultTextStyle>
    <a:defPPr>
      <a:defRPr lang="en-US"/>
    </a:defPPr>
    <a:lvl1pPr marL="0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1pPr>
    <a:lvl2pPr marL="719977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2pPr>
    <a:lvl3pPr marL="1439951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3pPr>
    <a:lvl4pPr marL="2159928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4pPr>
    <a:lvl5pPr marL="2879904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5pPr>
    <a:lvl6pPr marL="3599881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6pPr>
    <a:lvl7pPr marL="4319856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7pPr>
    <a:lvl8pPr marL="5039832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8pPr>
    <a:lvl9pPr marL="5759809" algn="l" defTabSz="1439951" rtl="0" eaLnBrk="1" latinLnBrk="0" hangingPunct="1">
      <a:defRPr sz="283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39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ona Easthope" initials="IE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3467" autoAdjust="0"/>
  </p:normalViewPr>
  <p:slideViewPr>
    <p:cSldViewPr snapToGrid="0">
      <p:cViewPr>
        <p:scale>
          <a:sx n="75" d="100"/>
          <a:sy n="75" d="100"/>
        </p:scale>
        <p:origin x="773" y="-115"/>
      </p:cViewPr>
      <p:guideLst>
        <p:guide orient="horz" pos="3969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138B1-0200-4D82-ADD1-08DAD8A65730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8E8AB-B6A8-497C-8BF7-34EA5C55C0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7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1pPr>
    <a:lvl2pPr marL="719977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2pPr>
    <a:lvl3pPr marL="1439951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3pPr>
    <a:lvl4pPr marL="2159928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4pPr>
    <a:lvl5pPr marL="2879904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5pPr>
    <a:lvl6pPr marL="3599881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6pPr>
    <a:lvl7pPr marL="4319856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7pPr>
    <a:lvl8pPr marL="5039832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8pPr>
    <a:lvl9pPr marL="5759809" algn="l" defTabSz="1439951" rtl="0" eaLnBrk="1" latinLnBrk="0" hangingPunct="1">
      <a:defRPr sz="189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8E8AB-B6A8-497C-8BF7-34EA5C55C03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06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99" y="3914166"/>
            <a:ext cx="10709990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98" y="7139993"/>
            <a:ext cx="8819992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21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3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4991" y="504585"/>
            <a:ext cx="2834997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9999" y="504585"/>
            <a:ext cx="8294992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0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46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314" y="8096660"/>
            <a:ext cx="10709990" cy="250249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314" y="5340414"/>
            <a:ext cx="10709990" cy="275624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40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9999" y="2940000"/>
            <a:ext cx="5564995" cy="83154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4994" y="2940000"/>
            <a:ext cx="5564995" cy="831541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25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01" y="2820415"/>
            <a:ext cx="5567183" cy="11754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01" y="3995830"/>
            <a:ext cx="5567183" cy="72595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619" y="2820415"/>
            <a:ext cx="5569370" cy="11754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619" y="3995830"/>
            <a:ext cx="5569370" cy="725957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590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46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02" y="501666"/>
            <a:ext cx="4145309" cy="21349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245" y="501669"/>
            <a:ext cx="7043743" cy="107537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02" y="2636667"/>
            <a:ext cx="4145309" cy="861874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87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686" y="8819992"/>
            <a:ext cx="7559993" cy="1041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69686" y="1125832"/>
            <a:ext cx="7559993" cy="75599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9686" y="9861241"/>
            <a:ext cx="7559993" cy="14787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1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0000" y="504584"/>
            <a:ext cx="11339989" cy="2099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00" y="2940000"/>
            <a:ext cx="11339989" cy="8315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0000" y="11678323"/>
            <a:ext cx="293999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83D8E-5DF5-4572-881F-BA9B859A9101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4996" y="11678323"/>
            <a:ext cx="3989996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29992" y="11678323"/>
            <a:ext cx="2939997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6D1B8-176E-41D0-8380-FC545674D2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94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3000598" y="5948103"/>
            <a:ext cx="1910091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Primary diagnosis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(2525 admissions)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34343" y="5948102"/>
            <a:ext cx="1910091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Secondary diagnosis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(10 079 admissions)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27997" y="6937411"/>
            <a:ext cx="1741423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No prior hospitalization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(87 admissions)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87208" y="6937411"/>
            <a:ext cx="2418126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Prior hospitalization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(2438 admissions)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80400" y="9260778"/>
            <a:ext cx="2425261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>
                <a:latin typeface="Arial" panose="020B0604020202020204" pitchFamily="34" charset="0"/>
                <a:cs typeface="Arial" panose="020B0604020202020204" pitchFamily="34" charset="0"/>
              </a:rPr>
              <a:t>Prior hospitalization 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(&gt;12 weeks) (609 admissions)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93961" y="6931894"/>
            <a:ext cx="1655412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LOS &gt;2 days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(9947 admissions)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962526" y="6931894"/>
            <a:ext cx="1655412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LOS ≤2 days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(132 admissions)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74786" y="7685076"/>
            <a:ext cx="1910091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Hospital-associated CDI (11 439 admissions)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52126" y="8458743"/>
            <a:ext cx="1910091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Indeterminate CDI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(337 admissions)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800005" y="9260778"/>
            <a:ext cx="1980454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Community-associated CDI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(828 admissions)</a:t>
            </a:r>
          </a:p>
        </p:txBody>
      </p:sp>
      <p:cxnSp>
        <p:nvCxnSpPr>
          <p:cNvPr id="51" name="Elbow Connector 50"/>
          <p:cNvCxnSpPr>
            <a:stCxn id="29" idx="2"/>
            <a:endCxn id="31" idx="0"/>
          </p:cNvCxnSpPr>
          <p:nvPr/>
        </p:nvCxnSpPr>
        <p:spPr>
          <a:xfrm rot="5400000">
            <a:off x="3020886" y="6002653"/>
            <a:ext cx="512582" cy="1356935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cxnSpLocks/>
            <a:stCxn id="29" idx="2"/>
            <a:endCxn id="32" idx="0"/>
          </p:cNvCxnSpPr>
          <p:nvPr/>
        </p:nvCxnSpPr>
        <p:spPr>
          <a:xfrm rot="16200000" flipH="1">
            <a:off x="4419666" y="5960806"/>
            <a:ext cx="512582" cy="144062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cxnSpLocks/>
            <a:stCxn id="31" idx="2"/>
            <a:endCxn id="40" idx="2"/>
          </p:cNvCxnSpPr>
          <p:nvPr/>
        </p:nvCxnSpPr>
        <p:spPr>
          <a:xfrm rot="16200000" flipH="1">
            <a:off x="5032787" y="4980058"/>
            <a:ext cx="2323367" cy="7191523"/>
          </a:xfrm>
          <a:prstGeom prst="bentConnector3">
            <a:avLst>
              <a:gd name="adj1" fmla="val 109839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5299625" y="7448192"/>
            <a:ext cx="6865" cy="1812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180401" y="7685076"/>
            <a:ext cx="2407160" cy="47672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Prior hospitalization 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(0–4 weeks) (1492 admissions)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80398" y="8458743"/>
            <a:ext cx="2425260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Prior hospitalization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(5–12 weeks) (337 admissions)</a:t>
            </a:r>
          </a:p>
        </p:txBody>
      </p:sp>
      <p:cxnSp>
        <p:nvCxnSpPr>
          <p:cNvPr id="59" name="Elbow Connector 58"/>
          <p:cNvCxnSpPr>
            <a:stCxn id="30" idx="2"/>
            <a:endCxn id="36" idx="0"/>
          </p:cNvCxnSpPr>
          <p:nvPr/>
        </p:nvCxnSpPr>
        <p:spPr>
          <a:xfrm rot="5400000">
            <a:off x="7901995" y="6144500"/>
            <a:ext cx="507066" cy="1067722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30" idx="2"/>
            <a:endCxn id="37" idx="0"/>
          </p:cNvCxnSpPr>
          <p:nvPr/>
        </p:nvCxnSpPr>
        <p:spPr>
          <a:xfrm rot="16200000" flipH="1">
            <a:off x="8986277" y="6127939"/>
            <a:ext cx="507066" cy="1100843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7" idx="2"/>
          </p:cNvCxnSpPr>
          <p:nvPr/>
        </p:nvCxnSpPr>
        <p:spPr>
          <a:xfrm>
            <a:off x="9790232" y="7408620"/>
            <a:ext cx="4" cy="185215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36" idx="2"/>
          </p:cNvCxnSpPr>
          <p:nvPr/>
        </p:nvCxnSpPr>
        <p:spPr>
          <a:xfrm>
            <a:off x="7621667" y="7408620"/>
            <a:ext cx="4" cy="27645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cxnSpLocks/>
            <a:stCxn id="33" idx="3"/>
            <a:endCxn id="38" idx="1"/>
          </p:cNvCxnSpPr>
          <p:nvPr/>
        </p:nvCxnSpPr>
        <p:spPr>
          <a:xfrm>
            <a:off x="6587561" y="7923439"/>
            <a:ext cx="487225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cxnSpLocks/>
            <a:stCxn id="34" idx="3"/>
            <a:endCxn id="39" idx="1"/>
          </p:cNvCxnSpPr>
          <p:nvPr/>
        </p:nvCxnSpPr>
        <p:spPr>
          <a:xfrm>
            <a:off x="6605658" y="8697106"/>
            <a:ext cx="846468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cxnSpLocks/>
            <a:stCxn id="35" idx="3"/>
            <a:endCxn id="40" idx="1"/>
          </p:cNvCxnSpPr>
          <p:nvPr/>
        </p:nvCxnSpPr>
        <p:spPr>
          <a:xfrm>
            <a:off x="6605661" y="9499141"/>
            <a:ext cx="219434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811748" y="4888799"/>
            <a:ext cx="2691309" cy="476726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Patients with CDI admissions in HES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N=11 211 (12 604 admissions) </a:t>
            </a:r>
          </a:p>
        </p:txBody>
      </p:sp>
      <p:cxnSp>
        <p:nvCxnSpPr>
          <p:cNvPr id="45" name="Elbow Connector 44"/>
          <p:cNvCxnSpPr>
            <a:cxnSpLocks/>
            <a:stCxn id="44" idx="2"/>
            <a:endCxn id="30" idx="0"/>
          </p:cNvCxnSpPr>
          <p:nvPr/>
        </p:nvCxnSpPr>
        <p:spPr>
          <a:xfrm rot="16200000" flipH="1">
            <a:off x="7132108" y="4390820"/>
            <a:ext cx="582577" cy="2531986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cxnSpLocks/>
            <a:stCxn id="44" idx="2"/>
            <a:endCxn id="29" idx="0"/>
          </p:cNvCxnSpPr>
          <p:nvPr/>
        </p:nvCxnSpPr>
        <p:spPr>
          <a:xfrm rot="5400000">
            <a:off x="4765235" y="4555935"/>
            <a:ext cx="582578" cy="2201759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1297825" y="2039165"/>
            <a:ext cx="2576787" cy="64229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/>
          <a:p>
            <a:pPr algn="ctr"/>
            <a:r>
              <a:rPr lang="en-GB" sz="1100" dirty="0" err="1">
                <a:latin typeface="Arial" panose="020B0604020202020204" pitchFamily="34" charset="0"/>
                <a:cs typeface="Arial" panose="020B0604020202020204" pitchFamily="34" charset="0"/>
              </a:rPr>
              <a:t>Acceptable</a:t>
            </a:r>
            <a:r>
              <a:rPr lang="en-GB" sz="11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 patients registered in the CPRD GOLD primary care database N=13 747 459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4222386" y="2039165"/>
            <a:ext cx="3807444" cy="64229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Patients in CPRD GOLD eligible for linkage to HES and ONS mortality data with ≥6 months of prior UTS follow-up 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N=5 552 368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377605" y="2039165"/>
            <a:ext cx="2694948" cy="64229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Patients with ≥1 hospitalization during analysis period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N=2 164 272 (8 078 369 admissions)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859758" y="3022957"/>
            <a:ext cx="2592368" cy="455008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36000" bIns="36000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Patients with eligible hospitalization </a:t>
            </a:r>
            <a:b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N=2 014 679 (7 357 878 admissions)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637135" y="4200137"/>
            <a:ext cx="1908000" cy="47793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46800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Emergency admissions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(4 008 761)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780343" y="4187346"/>
            <a:ext cx="1908000" cy="477933"/>
          </a:xfrm>
          <a:prstGeom prst="round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tIns="46800" rtlCol="0">
            <a:spAutoFit/>
          </a:bodyPr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Non-emergency admissions (3 349 117)</a:t>
            </a:r>
          </a:p>
        </p:txBody>
      </p:sp>
      <p:cxnSp>
        <p:nvCxnSpPr>
          <p:cNvPr id="131" name="Elbow Connector 130"/>
          <p:cNvCxnSpPr>
            <a:cxnSpLocks/>
            <a:stCxn id="125" idx="2"/>
            <a:endCxn id="126" idx="3"/>
          </p:cNvCxnSpPr>
          <p:nvPr/>
        </p:nvCxnSpPr>
        <p:spPr>
          <a:xfrm rot="5400000">
            <a:off x="8304102" y="1829483"/>
            <a:ext cx="569003" cy="2272953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131"/>
          <p:cNvCxnSpPr>
            <a:cxnSpLocks/>
            <a:stCxn id="126" idx="2"/>
            <a:endCxn id="127" idx="0"/>
          </p:cNvCxnSpPr>
          <p:nvPr/>
        </p:nvCxnSpPr>
        <p:spPr>
          <a:xfrm rot="5400000">
            <a:off x="5012453" y="3056648"/>
            <a:ext cx="722172" cy="156480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>
            <a:cxnSpLocks/>
            <a:stCxn id="127" idx="2"/>
            <a:endCxn id="44" idx="1"/>
          </p:cNvCxnSpPr>
          <p:nvPr/>
        </p:nvCxnSpPr>
        <p:spPr>
          <a:xfrm rot="16200000" flipH="1">
            <a:off x="4476895" y="4792309"/>
            <a:ext cx="449092" cy="220613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cxnSpLocks/>
            <a:stCxn id="128" idx="2"/>
            <a:endCxn id="44" idx="3"/>
          </p:cNvCxnSpPr>
          <p:nvPr/>
        </p:nvCxnSpPr>
        <p:spPr>
          <a:xfrm rot="5400000">
            <a:off x="7387759" y="4780577"/>
            <a:ext cx="461883" cy="231286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Elbow Connector 156"/>
          <p:cNvCxnSpPr>
            <a:cxnSpLocks/>
            <a:stCxn id="126" idx="2"/>
            <a:endCxn id="128" idx="0"/>
          </p:cNvCxnSpPr>
          <p:nvPr/>
        </p:nvCxnSpPr>
        <p:spPr>
          <a:xfrm rot="16200000" flipH="1">
            <a:off x="6590452" y="3043454"/>
            <a:ext cx="709381" cy="1578401"/>
          </a:xfrm>
          <a:prstGeom prst="bentConnector3">
            <a:avLst>
              <a:gd name="adj1" fmla="val 50767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cxnSpLocks/>
            <a:stCxn id="123" idx="3"/>
            <a:endCxn id="124" idx="1"/>
          </p:cNvCxnSpPr>
          <p:nvPr/>
        </p:nvCxnSpPr>
        <p:spPr>
          <a:xfrm>
            <a:off x="3874612" y="2360312"/>
            <a:ext cx="3477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cxnSpLocks/>
            <a:stCxn id="124" idx="3"/>
            <a:endCxn id="125" idx="1"/>
          </p:cNvCxnSpPr>
          <p:nvPr/>
        </p:nvCxnSpPr>
        <p:spPr>
          <a:xfrm>
            <a:off x="8029830" y="2360312"/>
            <a:ext cx="34777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28"/>
          <p:cNvSpPr txBox="1"/>
          <p:nvPr/>
        </p:nvSpPr>
        <p:spPr>
          <a:xfrm>
            <a:off x="396989" y="358092"/>
            <a:ext cx="7837206" cy="461665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 A.1</a:t>
            </a:r>
          </a:p>
        </p:txBody>
      </p:sp>
    </p:spTree>
    <p:extLst>
      <p:ext uri="{BB962C8B-B14F-4D97-AF65-F5344CB8AC3E}">
        <p14:creationId xmlns:p14="http://schemas.microsoft.com/office/powerpoint/2010/main" val="3830832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ln w="12700">
          <a:solidFill>
            <a:schemeClr val="tx1"/>
          </a:solidFill>
        </a:ln>
      </a:spPr>
      <a:bodyPr wrap="square" rtlCol="0">
        <a:spAutoFit/>
      </a:bodyPr>
      <a:lstStyle>
        <a:defPPr algn="ctr">
          <a:defRPr sz="1200" dirty="0"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207</Words>
  <Application>Microsoft Office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</dc:creator>
  <cp:lastModifiedBy>Iona Easthope</cp:lastModifiedBy>
  <cp:revision>134</cp:revision>
  <dcterms:created xsi:type="dcterms:W3CDTF">2017-03-17T16:48:57Z</dcterms:created>
  <dcterms:modified xsi:type="dcterms:W3CDTF">2020-09-18T11:49:09Z</dcterms:modified>
</cp:coreProperties>
</file>